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2" r:id="rId3"/>
    <p:sldId id="308" r:id="rId4"/>
    <p:sldId id="301" r:id="rId5"/>
    <p:sldId id="303" r:id="rId6"/>
    <p:sldId id="304" r:id="rId7"/>
    <p:sldId id="305" r:id="rId8"/>
    <p:sldId id="306" r:id="rId9"/>
    <p:sldId id="310" r:id="rId10"/>
    <p:sldId id="311" r:id="rId11"/>
    <p:sldId id="312" r:id="rId12"/>
    <p:sldId id="313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7" autoAdjust="0"/>
    <p:restoredTop sz="94590" autoAdjust="0"/>
  </p:normalViewPr>
  <p:slideViewPr>
    <p:cSldViewPr>
      <p:cViewPr varScale="1">
        <p:scale>
          <a:sx n="99" d="100"/>
          <a:sy n="99" d="100"/>
        </p:scale>
        <p:origin x="13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mata kuliah penting yang ditujukan untuk membentuk mahasiswa hukum bisnis agar memiliki integritas, kejujuran, dan kesadaran moral dalam menjalankan peran mereka sebagai calon praktisi maupun akademisi hukum.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8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lain,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adil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berlandaskan</a:t>
            </a:r>
            <a:r>
              <a:rPr lang="en-US" dirty="0"/>
              <a:t> moral dan </a:t>
            </a:r>
            <a:r>
              <a:rPr lang="en-US" dirty="0" err="1"/>
              <a:t>etika</a:t>
            </a:r>
            <a:r>
              <a:rPr lang="en-US" dirty="0"/>
              <a:t>.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integritas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yang </a:t>
            </a:r>
            <a:r>
              <a:rPr lang="en-US" dirty="0" err="1"/>
              <a:t>berakar</a:t>
            </a:r>
            <a:r>
              <a:rPr lang="en-US" dirty="0"/>
              <a:t> pada </a:t>
            </a:r>
            <a:r>
              <a:rPr lang="en-US" dirty="0" err="1"/>
              <a:t>nilai</a:t>
            </a:r>
            <a:r>
              <a:rPr lang="en-US" dirty="0"/>
              <a:t> moral, </a:t>
            </a:r>
            <a:r>
              <a:rPr lang="en-US" dirty="0" err="1"/>
              <a:t>etika</a:t>
            </a:r>
            <a:r>
              <a:rPr lang="en-US" dirty="0"/>
              <a:t>, dan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6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7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48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81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8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6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94764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ms.darmajaya.ac.id/mod/attendance/view.php?id=22223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Pendidikan Kareakter Anti Korupsi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0302D0-3A5E-3BB3-61CE-FBC4383E2028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847C7-DA23-AD3A-D5C8-65817258B4BF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39952" y="908720"/>
            <a:ext cx="460851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Jawab (Responsibility)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Menyelesaikan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kewajiban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diambil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Mengerjakan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kelompok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sungguh-sungguh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mengandalkan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Adil (Fairness)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memihak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menghormati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memperlakukan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Ketua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membagi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piket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pilih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kasih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8AD1F-1017-47E7-A3FD-A881E3C6A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947872"/>
            <a:ext cx="2010056" cy="2581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DBE9ED-CDFA-4D1D-9932-9618EB8E5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37" y="3933056"/>
            <a:ext cx="3115110" cy="16956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FF03E3-15E6-5378-1455-7D9EBC46CFFC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1589A2-E715-A942-E9E6-DC35AFF2DDF9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39952" y="908720"/>
            <a:ext cx="460851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Peduli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(Caring)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peduli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kesulitan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perkuliahan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6.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(Hard Work)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Berusaha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kecurangan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sungguh-sungguh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ujian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bocoran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653C90-1EBA-4A3B-ADAD-A305EFAC7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4744"/>
            <a:ext cx="2534004" cy="2152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A242DD-505B-4E68-91B2-7C9B2CDA3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65" y="3964948"/>
            <a:ext cx="2229161" cy="17433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2FBDA6-4515-85D8-1D03-F26C55765EFE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3E639-9FF5-2018-D348-38DF0AA4F0F2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460851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7.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(Integrity)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pikiran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ucapan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kebenaran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Menolak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tawaran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bantuan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walaupun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besar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DDBEC-FD63-4BE1-83AE-B5BC02AEB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183995"/>
            <a:ext cx="4477375" cy="29626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B7C039-033F-FD36-EFA8-FB6BD7FBB703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34C616-446B-A9E2-750B-E4E1D7984B9A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486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4AD40A-6C2F-462E-C1F8-9786E503A4E7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148C49-DF76-494E-BC03-FE85F1959449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Kontrak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Kuliah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0E8FFA-9B47-433A-A137-EC960EB3174A}"/>
              </a:ext>
            </a:extLst>
          </p:cNvPr>
          <p:cNvSpPr txBox="1"/>
          <p:nvPr/>
        </p:nvSpPr>
        <p:spPr>
          <a:xfrm>
            <a:off x="611560" y="1099777"/>
            <a:ext cx="3331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Deskripsi</a:t>
            </a:r>
            <a:r>
              <a:rPr lang="en-US" sz="2000" b="1" dirty="0"/>
              <a:t> </a:t>
            </a:r>
            <a:r>
              <a:rPr lang="en-US" sz="2000" b="1" dirty="0" err="1"/>
              <a:t>Matakuliah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F02497-241B-4BAC-8862-07245BD50053}"/>
              </a:ext>
            </a:extLst>
          </p:cNvPr>
          <p:cNvSpPr txBox="1"/>
          <p:nvPr/>
        </p:nvSpPr>
        <p:spPr>
          <a:xfrm>
            <a:off x="611560" y="1598475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Mata </a:t>
            </a:r>
            <a:r>
              <a:rPr lang="en-US" sz="1600" dirty="0" err="1"/>
              <a:t>Kuliah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membahas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mendalam</a:t>
            </a:r>
            <a:r>
              <a:rPr lang="en-US" sz="1600" dirty="0"/>
              <a:t> </a:t>
            </a:r>
            <a:r>
              <a:rPr lang="en-US" sz="1600" dirty="0" err="1"/>
              <a:t>konsep</a:t>
            </a:r>
            <a:r>
              <a:rPr lang="en-US" sz="1600" dirty="0"/>
              <a:t> dan </a:t>
            </a:r>
            <a:r>
              <a:rPr lang="en-US" sz="1600" dirty="0" err="1"/>
              <a:t>aplikasi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 </a:t>
            </a:r>
            <a:r>
              <a:rPr lang="en-US" sz="1600" dirty="0" err="1"/>
              <a:t>karakter</a:t>
            </a:r>
            <a:r>
              <a:rPr lang="en-US" sz="1600" dirty="0"/>
              <a:t> dan anti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konsep-konsep</a:t>
            </a:r>
            <a:r>
              <a:rPr lang="en-US" sz="1600" dirty="0"/>
              <a:t> </a:t>
            </a:r>
            <a:r>
              <a:rPr lang="en-US" sz="1600" dirty="0" err="1"/>
              <a:t>teoritis</a:t>
            </a:r>
            <a:r>
              <a:rPr lang="en-US" sz="1600" dirty="0"/>
              <a:t> dan </a:t>
            </a:r>
            <a:r>
              <a:rPr lang="en-US" sz="1600" dirty="0" err="1"/>
              <a:t>praktis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 </a:t>
            </a:r>
            <a:r>
              <a:rPr lang="en-US" sz="1600" dirty="0" err="1"/>
              <a:t>karakter</a:t>
            </a:r>
            <a:r>
              <a:rPr lang="en-US" sz="1600" dirty="0"/>
              <a:t> dan anti </a:t>
            </a:r>
            <a:r>
              <a:rPr lang="en-US" sz="1600" dirty="0" err="1"/>
              <a:t>korupsi</a:t>
            </a:r>
            <a:r>
              <a:rPr lang="en-US" sz="1600" dirty="0"/>
              <a:t>. </a:t>
            </a:r>
            <a:r>
              <a:rPr lang="en-US" sz="1600" dirty="0" err="1"/>
              <a:t>Bahasannya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en-US" sz="1600" dirty="0" err="1"/>
              <a:t>kewajiban</a:t>
            </a:r>
            <a:r>
              <a:rPr lang="en-US" sz="1600" dirty="0"/>
              <a:t> </a:t>
            </a:r>
            <a:r>
              <a:rPr lang="en-US" sz="1600" dirty="0" err="1"/>
              <a:t>warga</a:t>
            </a:r>
            <a:r>
              <a:rPr lang="en-US" sz="1600" dirty="0"/>
              <a:t> negara, </a:t>
            </a:r>
            <a:r>
              <a:rPr lang="en-US" sz="1600" dirty="0" err="1"/>
              <a:t>lembaga</a:t>
            </a:r>
            <a:r>
              <a:rPr lang="en-US" sz="1600" dirty="0"/>
              <a:t> negara, dan </a:t>
            </a:r>
            <a:r>
              <a:rPr lang="en-US" sz="1600" dirty="0" err="1"/>
              <a:t>organisasi</a:t>
            </a:r>
            <a:r>
              <a:rPr lang="en-US" sz="1600" dirty="0"/>
              <a:t> yang </a:t>
            </a:r>
            <a:r>
              <a:rPr lang="en-US" sz="1600" dirty="0" err="1"/>
              <a:t>berperan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pemberantasan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kajiah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perundang-undangan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pada </a:t>
            </a:r>
            <a:r>
              <a:rPr lang="en-US" sz="1600" dirty="0" err="1"/>
              <a:t>dimensi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dan </a:t>
            </a:r>
            <a:r>
              <a:rPr lang="en-US" sz="1600" dirty="0" err="1"/>
              <a:t>politk</a:t>
            </a:r>
            <a:r>
              <a:rPr lang="en-US" sz="1600" dirty="0"/>
              <a:t>,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 Indonesia di masa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datang</a:t>
            </a:r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AA738C-831D-4D99-8BBE-9A7E2470B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85807"/>
              </p:ext>
            </p:extLst>
          </p:nvPr>
        </p:nvGraphicFramePr>
        <p:xfrm>
          <a:off x="628452" y="3242191"/>
          <a:ext cx="2808311" cy="258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059">
                  <a:extLst>
                    <a:ext uri="{9D8B030D-6E8A-4147-A177-3AD203B41FA5}">
                      <a16:colId xmlns:a16="http://schemas.microsoft.com/office/drawing/2014/main" val="1072211218"/>
                    </a:ext>
                  </a:extLst>
                </a:gridCol>
                <a:gridCol w="820126">
                  <a:extLst>
                    <a:ext uri="{9D8B030D-6E8A-4147-A177-3AD203B41FA5}">
                      <a16:colId xmlns:a16="http://schemas.microsoft.com/office/drawing/2014/main" val="2880446820"/>
                    </a:ext>
                  </a:extLst>
                </a:gridCol>
                <a:gridCol w="820126">
                  <a:extLst>
                    <a:ext uri="{9D8B030D-6E8A-4147-A177-3AD203B41FA5}">
                      <a16:colId xmlns:a16="http://schemas.microsoft.com/office/drawing/2014/main" val="508391818"/>
                    </a:ext>
                  </a:extLst>
                </a:gridCol>
              </a:tblGrid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Range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Nilai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 err="1">
                          <a:effectLst/>
                        </a:rPr>
                        <a:t>Bobot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6223798"/>
                  </a:ext>
                </a:extLst>
              </a:tr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85 - 100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0627319"/>
                  </a:ext>
                </a:extLst>
              </a:tr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solidFill>
                            <a:schemeClr val="bg1"/>
                          </a:solidFill>
                          <a:effectLst/>
                        </a:rPr>
                        <a:t>80 – 84,9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A-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3.75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1811304"/>
                  </a:ext>
                </a:extLst>
              </a:tr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solidFill>
                            <a:schemeClr val="bg1"/>
                          </a:solidFill>
                          <a:effectLst/>
                        </a:rPr>
                        <a:t>75 – 79,9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B+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5655684"/>
                  </a:ext>
                </a:extLst>
              </a:tr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solidFill>
                            <a:schemeClr val="bg1"/>
                          </a:solidFill>
                          <a:effectLst/>
                        </a:rPr>
                        <a:t>65 – 74,9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4392303"/>
                  </a:ext>
                </a:extLst>
              </a:tr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solidFill>
                            <a:schemeClr val="bg1"/>
                          </a:solidFill>
                          <a:effectLst/>
                        </a:rPr>
                        <a:t>55 – 64.9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3266815"/>
                  </a:ext>
                </a:extLst>
              </a:tr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solidFill>
                            <a:schemeClr val="bg1"/>
                          </a:solidFill>
                          <a:effectLst/>
                        </a:rPr>
                        <a:t>40 – 54.9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6084851"/>
                  </a:ext>
                </a:extLst>
              </a:tr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solidFill>
                            <a:schemeClr val="bg1"/>
                          </a:solidFill>
                          <a:effectLst/>
                        </a:rPr>
                        <a:t>&lt;40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1333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E5583E3-8D6C-4ABD-AAB5-9035EE76B730}"/>
              </a:ext>
            </a:extLst>
          </p:cNvPr>
          <p:cNvSpPr/>
          <p:nvPr/>
        </p:nvSpPr>
        <p:spPr>
          <a:xfrm>
            <a:off x="3635896" y="3677777"/>
            <a:ext cx="4536506" cy="2093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1.      </a:t>
            </a:r>
            <a:r>
              <a:rPr lang="id-ID" u="sng" dirty="0">
                <a:solidFill>
                  <a:srgbClr val="009FE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Presensi Kehadiran"/>
              </a:rPr>
              <a:t>Presensi Kehadiran</a:t>
            </a: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(20%)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2.      </a:t>
            </a:r>
            <a:r>
              <a:rPr lang="en-US" dirty="0" err="1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(20%)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3.      </a:t>
            </a:r>
            <a:r>
              <a:rPr lang="en-US" dirty="0" err="1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Ujian</a:t>
            </a: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Tengah Semester (20%)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4.      </a:t>
            </a:r>
            <a:r>
              <a:rPr lang="en-US" dirty="0" err="1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Ujian</a:t>
            </a: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Semester (20%)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5.      Attitude (20%)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C3A1B9-B536-43B3-95D0-F561C729B857}"/>
              </a:ext>
            </a:extLst>
          </p:cNvPr>
          <p:cNvSpPr txBox="1"/>
          <p:nvPr/>
        </p:nvSpPr>
        <p:spPr>
          <a:xfrm>
            <a:off x="3635896" y="3254196"/>
            <a:ext cx="3331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Bobot</a:t>
            </a:r>
            <a:r>
              <a:rPr lang="en-US" sz="2000" b="1" dirty="0"/>
              <a:t> </a:t>
            </a:r>
            <a:r>
              <a:rPr lang="en-US" sz="2000" b="1" dirty="0" err="1"/>
              <a:t>Penilaian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BCCB01-67AC-6230-DC29-0C19C574472D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4B4A1-B2F7-79C4-BCF3-276C494B8722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Kontrak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Kuliah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0E8FFA-9B47-433A-A137-EC960EB3174A}"/>
              </a:ext>
            </a:extLst>
          </p:cNvPr>
          <p:cNvSpPr txBox="1"/>
          <p:nvPr/>
        </p:nvSpPr>
        <p:spPr>
          <a:xfrm>
            <a:off x="611560" y="1099777"/>
            <a:ext cx="3331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Peraturan</a:t>
            </a:r>
            <a:r>
              <a:rPr lang="en-US" sz="2800" b="1" dirty="0"/>
              <a:t> Lain-Lain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F02497-241B-4BAC-8862-07245BD50053}"/>
              </a:ext>
            </a:extLst>
          </p:cNvPr>
          <p:cNvSpPr txBox="1"/>
          <p:nvPr/>
        </p:nvSpPr>
        <p:spPr>
          <a:xfrm>
            <a:off x="611560" y="1598475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dirty="0" err="1"/>
              <a:t>Keterlambatan</a:t>
            </a:r>
            <a:r>
              <a:rPr lang="en-US" sz="2400" dirty="0"/>
              <a:t> Maximal 15 </a:t>
            </a:r>
            <a:r>
              <a:rPr lang="en-US" sz="2400" dirty="0" err="1"/>
              <a:t>Menit</a:t>
            </a:r>
            <a:endParaRPr lang="en-US" sz="2400" dirty="0"/>
          </a:p>
          <a:p>
            <a:pPr marL="285750" indent="-285750" algn="just">
              <a:buFontTx/>
              <a:buChar char="-"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upayakan</a:t>
            </a:r>
            <a:r>
              <a:rPr lang="en-US" sz="2400" dirty="0"/>
              <a:t> </a:t>
            </a:r>
            <a:r>
              <a:rPr lang="en-US" sz="2400" dirty="0" err="1"/>
              <a:t>izin</a:t>
            </a:r>
            <a:r>
              <a:rPr lang="en-US" sz="2400" dirty="0"/>
              <a:t> (chat </a:t>
            </a:r>
            <a:r>
              <a:rPr lang="en-US" sz="2400" dirty="0" err="1"/>
              <a:t>dalam</a:t>
            </a:r>
            <a:r>
              <a:rPr lang="en-US" sz="2400" dirty="0"/>
              <a:t> group </a:t>
            </a:r>
            <a:r>
              <a:rPr lang="en-US" sz="2400" dirty="0" err="1"/>
              <a:t>tidak</a:t>
            </a:r>
            <a:r>
              <a:rPr lang="en-US" sz="2400" dirty="0"/>
              <a:t> personal)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/>
              <a:t>Tidak</a:t>
            </a:r>
            <a:r>
              <a:rPr lang="en-US" sz="2400" dirty="0"/>
              <a:t> di </a:t>
            </a:r>
            <a:r>
              <a:rPr lang="en-US" sz="2400" dirty="0" err="1"/>
              <a:t>perkenankan</a:t>
            </a:r>
            <a:r>
              <a:rPr lang="en-US" sz="2400" dirty="0"/>
              <a:t> </a:t>
            </a:r>
            <a:r>
              <a:rPr lang="en-US" sz="2400" dirty="0" err="1"/>
              <a:t>ngobrol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sesi</a:t>
            </a:r>
            <a:r>
              <a:rPr lang="en-US" sz="2400" dirty="0"/>
              <a:t> </a:t>
            </a:r>
            <a:r>
              <a:rPr lang="en-US" sz="2400" dirty="0" err="1"/>
              <a:t>tanya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endParaRPr lang="en-US" sz="2400" dirty="0"/>
          </a:p>
          <a:p>
            <a:pPr marL="285750" indent="-285750" algn="just">
              <a:buFontTx/>
              <a:buChar char="-"/>
            </a:pPr>
            <a:r>
              <a:rPr lang="en-US" sz="2400" b="1" dirty="0" err="1"/>
              <a:t>Tidak</a:t>
            </a:r>
            <a:r>
              <a:rPr lang="en-US" sz="2400" b="1" dirty="0"/>
              <a:t> di </a:t>
            </a:r>
            <a:r>
              <a:rPr lang="en-US" sz="2400" b="1" dirty="0" err="1"/>
              <a:t>perkenankan</a:t>
            </a:r>
            <a:r>
              <a:rPr lang="en-US" sz="2400" b="1" dirty="0"/>
              <a:t> </a:t>
            </a:r>
            <a:r>
              <a:rPr lang="en-US" sz="2400" b="1" dirty="0" err="1"/>
              <a:t>Menggunakan</a:t>
            </a:r>
            <a:r>
              <a:rPr lang="en-US" sz="2400" b="1" dirty="0"/>
              <a:t> </a:t>
            </a:r>
            <a:r>
              <a:rPr lang="en-US" sz="2400" b="1" dirty="0" err="1"/>
              <a:t>ponsel</a:t>
            </a:r>
            <a:r>
              <a:rPr lang="en-US" sz="2400" b="1" dirty="0"/>
              <a:t> </a:t>
            </a:r>
            <a:r>
              <a:rPr lang="en-US" sz="2400" b="1" dirty="0" err="1"/>
              <a:t>saat</a:t>
            </a:r>
            <a:r>
              <a:rPr lang="en-US" sz="2400" b="1" dirty="0"/>
              <a:t> </a:t>
            </a:r>
            <a:r>
              <a:rPr lang="en-US" sz="2400" b="1" dirty="0" err="1"/>
              <a:t>pembelajaran</a:t>
            </a:r>
            <a:r>
              <a:rPr lang="en-US" sz="2400" b="1" dirty="0"/>
              <a:t> </a:t>
            </a:r>
            <a:r>
              <a:rPr lang="en-US" sz="2400" b="1" dirty="0" err="1"/>
              <a:t>berlangsung</a:t>
            </a:r>
            <a:r>
              <a:rPr lang="en-US" sz="2400" dirty="0"/>
              <a:t> (</a:t>
            </a:r>
            <a:r>
              <a:rPr lang="en-US" sz="2400" dirty="0" err="1"/>
              <a:t>jika</a:t>
            </a:r>
            <a:r>
              <a:rPr lang="en-US" sz="2400" dirty="0"/>
              <a:t> urgent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angkat</a:t>
            </a:r>
            <a:r>
              <a:rPr lang="en-US" sz="2400" dirty="0"/>
              <a:t> </a:t>
            </a:r>
            <a:r>
              <a:rPr lang="en-US" sz="2400" dirty="0" err="1"/>
              <a:t>telpon</a:t>
            </a:r>
            <a:r>
              <a:rPr lang="en-US" sz="2400" dirty="0"/>
              <a:t> dan </a:t>
            </a:r>
            <a:r>
              <a:rPr lang="en-US" sz="2400" dirty="0" err="1"/>
              <a:t>izin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)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/>
              <a:t>Budayakan</a:t>
            </a:r>
            <a:r>
              <a:rPr lang="en-US" sz="2400" dirty="0"/>
              <a:t> </a:t>
            </a:r>
            <a:r>
              <a:rPr lang="en-US" sz="2400" dirty="0" err="1"/>
              <a:t>mencatat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TTS/</a:t>
            </a:r>
            <a:r>
              <a:rPr lang="en-US" sz="2400" dirty="0" err="1"/>
              <a:t>pencarian</a:t>
            </a:r>
            <a:r>
              <a:rPr lang="en-US" sz="2400" dirty="0"/>
              <a:t> kata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pada slide </a:t>
            </a:r>
            <a:r>
              <a:rPr lang="en-US" sz="2400" dirty="0" err="1"/>
              <a:t>tertentu</a:t>
            </a:r>
            <a:endParaRPr lang="en-US" sz="2400" dirty="0"/>
          </a:p>
          <a:p>
            <a:pPr marL="285750" indent="-285750" algn="just">
              <a:buFontTx/>
              <a:buChar char="-"/>
            </a:pPr>
            <a:r>
              <a:rPr lang="en-US" sz="2400" dirty="0" err="1"/>
              <a:t>Pertanyaan</a:t>
            </a:r>
            <a:r>
              <a:rPr lang="en-US" sz="2400" dirty="0"/>
              <a:t> TTS/</a:t>
            </a:r>
            <a:r>
              <a:rPr lang="en-US" sz="2400" dirty="0" err="1"/>
              <a:t>pencarian</a:t>
            </a:r>
            <a:r>
              <a:rPr lang="en-US" sz="2400" dirty="0"/>
              <a:t> kata </a:t>
            </a:r>
            <a:r>
              <a:rPr lang="en-US" sz="2400" dirty="0" err="1"/>
              <a:t>dominan</a:t>
            </a:r>
            <a:r>
              <a:rPr lang="en-US" sz="2400" dirty="0"/>
              <a:t> di </a:t>
            </a:r>
            <a:r>
              <a:rPr lang="en-US" sz="2400" dirty="0" err="1"/>
              <a:t>ambil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potongan</a:t>
            </a:r>
            <a:r>
              <a:rPr lang="en-US" sz="2400" dirty="0"/>
              <a:t> kata yang </a:t>
            </a:r>
            <a:r>
              <a:rPr lang="en-US" sz="2400" dirty="0" err="1"/>
              <a:t>ada</a:t>
            </a:r>
            <a:r>
              <a:rPr lang="en-US" sz="2400" dirty="0"/>
              <a:t> pada slide </a:t>
            </a:r>
            <a:r>
              <a:rPr lang="en-US" sz="2400" dirty="0" err="1"/>
              <a:t>sebelumnya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902A54-AB77-9583-5466-0A387AFB4F07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B3C895-0E4F-AF10-5767-042346E4E6AD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466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A. </a:t>
            </a:r>
            <a:r>
              <a:rPr lang="en-US" dirty="0" err="1">
                <a:latin typeface="Cambria" panose="02040503050406030204" pitchFamily="18" charset="0"/>
              </a:rPr>
              <a:t>Pengantar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4752528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anti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cerdas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intelektual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kesadaran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semester 1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dibekali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pemahaman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urgensi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pencegahan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mengingat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akademis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profesional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dunia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16C0D-B7F4-4087-91ED-7A8BC1D5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698" y="2276872"/>
            <a:ext cx="3139852" cy="20762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BED2A3-3F88-76C8-3D58-146315C3D37C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51CD0F-304A-1686-AC2A-036FF4464A59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466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Cambria" panose="02040503050406030204" pitchFamily="18" charset="0"/>
              </a:rPr>
              <a:t>B. </a:t>
            </a:r>
            <a:r>
              <a:rPr lang="en-US" sz="2800" dirty="0" err="1">
                <a:latin typeface="Cambria" panose="02040503050406030204" pitchFamily="18" charset="0"/>
              </a:rPr>
              <a:t>Konsep</a:t>
            </a:r>
            <a:r>
              <a:rPr lang="en-US" sz="2800" dirty="0">
                <a:latin typeface="Cambria" panose="02040503050406030204" pitchFamily="18" charset="0"/>
              </a:rPr>
              <a:t> Dasar </a:t>
            </a:r>
            <a:r>
              <a:rPr lang="en-US" sz="2800" dirty="0" err="1">
                <a:latin typeface="Cambria" panose="02040503050406030204" pitchFamily="18" charset="0"/>
              </a:rPr>
              <a:t>Karakter</a:t>
            </a:r>
            <a:r>
              <a:rPr lang="en-US" sz="2800" dirty="0">
                <a:latin typeface="Cambria" panose="02040503050406030204" pitchFamily="18" charset="0"/>
              </a:rPr>
              <a:t> dan Anti </a:t>
            </a:r>
            <a:r>
              <a:rPr lang="en-US" sz="2800" dirty="0" err="1">
                <a:latin typeface="Cambria" panose="02040503050406030204" pitchFamily="18" charset="0"/>
              </a:rPr>
              <a:t>Korupsi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784887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id-ID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 Karakter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 adalah nilai-nilai yang terinternalisasi dalam diri seseorang yang memandu pola pikir, sikap, dan tindakannya dalam kehidupan sehari-hari. Karakter mencerminkan integritas pribadi yang berakar pada nilai moral, etika, dan norma sosial.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mencontek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ujian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menunjukkan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0B0EF4-5AAA-179F-CFB5-347E894F623C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3DD66-80AE-C046-1C7F-A3C0026975A0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0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466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Cambria" panose="02040503050406030204" pitchFamily="18" charset="0"/>
              </a:rPr>
              <a:t>B. </a:t>
            </a:r>
            <a:r>
              <a:rPr lang="en-US" sz="2800" dirty="0" err="1">
                <a:latin typeface="Cambria" panose="02040503050406030204" pitchFamily="18" charset="0"/>
              </a:rPr>
              <a:t>Konsep</a:t>
            </a:r>
            <a:r>
              <a:rPr lang="en-US" sz="2800" dirty="0">
                <a:latin typeface="Cambria" panose="02040503050406030204" pitchFamily="18" charset="0"/>
              </a:rPr>
              <a:t> Dasar </a:t>
            </a:r>
            <a:r>
              <a:rPr lang="en-US" sz="2800" dirty="0" err="1">
                <a:latin typeface="Cambria" panose="02040503050406030204" pitchFamily="18" charset="0"/>
              </a:rPr>
              <a:t>Karakter</a:t>
            </a:r>
            <a:r>
              <a:rPr lang="en-US" sz="2800" dirty="0">
                <a:latin typeface="Cambria" panose="02040503050406030204" pitchFamily="18" charset="0"/>
              </a:rPr>
              <a:t> dan Anti </a:t>
            </a:r>
            <a:r>
              <a:rPr lang="en-US" sz="2800" dirty="0" err="1">
                <a:latin typeface="Cambria" panose="02040503050406030204" pitchFamily="18" charset="0"/>
              </a:rPr>
              <a:t>Korupsi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784887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id-ID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 dalam Perspektif Pendidikan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 karakter diarahkan untuk membentuk generasi yang memiliki kejujuran, disiplin, tanggung jawab, peduli, serta mampu berpikir kritis. Tujuan utamanya adalah mencetak individu yang </a:t>
            </a: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berkepribadian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matang dan mampu menghindari praktik-praktik tidak etis.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disiplin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hadir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mengerjakan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menunjukkan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pembentukan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DB9165-54B5-915A-A9F6-0E6F697CB318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D98A15-5390-D44D-91D6-8B1C2ECB1D62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466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Cambria" panose="02040503050406030204" pitchFamily="18" charset="0"/>
              </a:rPr>
              <a:t>B. </a:t>
            </a:r>
            <a:r>
              <a:rPr lang="en-US" sz="2800" dirty="0" err="1">
                <a:latin typeface="Cambria" panose="02040503050406030204" pitchFamily="18" charset="0"/>
              </a:rPr>
              <a:t>Konsep</a:t>
            </a:r>
            <a:r>
              <a:rPr lang="en-US" sz="2800" dirty="0">
                <a:latin typeface="Cambria" panose="02040503050406030204" pitchFamily="18" charset="0"/>
              </a:rPr>
              <a:t> Dasar </a:t>
            </a:r>
            <a:r>
              <a:rPr lang="en-US" sz="2800" dirty="0" err="1">
                <a:latin typeface="Cambria" panose="02040503050406030204" pitchFamily="18" charset="0"/>
              </a:rPr>
              <a:t>Karakter</a:t>
            </a:r>
            <a:r>
              <a:rPr lang="en-US" sz="2800" dirty="0">
                <a:latin typeface="Cambria" panose="02040503050406030204" pitchFamily="18" charset="0"/>
              </a:rPr>
              <a:t> dan Anti </a:t>
            </a:r>
            <a:r>
              <a:rPr lang="en-US" sz="2800" dirty="0" err="1">
                <a:latin typeface="Cambria" panose="02040503050406030204" pitchFamily="18" charset="0"/>
              </a:rPr>
              <a:t>Korupsi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48965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kekuasaan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wewenang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memperoleh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keuntungan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kelompok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merugikan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meliputi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penyuapan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penggelapan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gratifikasi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nepotisme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hingga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aset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pegawai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tambahan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mempercepat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pengurusan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576E83-5A82-4828-9C29-03ACFA3F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495560"/>
            <a:ext cx="3258005" cy="25149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2F7244-DAA4-9216-B57E-18F867C28BE3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42F0D3-AE88-ED85-4533-00A78E96B8A6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466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Cambria" panose="02040503050406030204" pitchFamily="18" charset="0"/>
              </a:rPr>
              <a:t>B. </a:t>
            </a:r>
            <a:r>
              <a:rPr lang="en-US" sz="2800" dirty="0" err="1">
                <a:latin typeface="Cambria" panose="02040503050406030204" pitchFamily="18" charset="0"/>
              </a:rPr>
              <a:t>Konsep</a:t>
            </a:r>
            <a:r>
              <a:rPr lang="en-US" sz="2800" dirty="0">
                <a:latin typeface="Cambria" panose="02040503050406030204" pitchFamily="18" charset="0"/>
              </a:rPr>
              <a:t> Dasar </a:t>
            </a:r>
            <a:r>
              <a:rPr lang="en-US" sz="2800" dirty="0" err="1">
                <a:latin typeface="Cambria" panose="02040503050406030204" pitchFamily="18" charset="0"/>
              </a:rPr>
              <a:t>Karakter</a:t>
            </a:r>
            <a:r>
              <a:rPr lang="en-US" sz="2800" dirty="0">
                <a:latin typeface="Cambria" panose="02040503050406030204" pitchFamily="18" charset="0"/>
              </a:rPr>
              <a:t> dan Anti </a:t>
            </a:r>
            <a:r>
              <a:rPr lang="en-US" sz="2800" dirty="0" err="1">
                <a:latin typeface="Cambria" panose="02040503050406030204" pitchFamily="18" charset="0"/>
              </a:rPr>
              <a:t>Korupsi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7992888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Anti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Oleh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upaya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pencegahan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Nilai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kejujuran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benteng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melawan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menyimpang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43B18-4C17-49C2-BDD3-5CF14B22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738" y="3861048"/>
            <a:ext cx="3810532" cy="20672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5B19B4-19E4-2C85-9902-A14694E11E91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2B88E7-93FE-3C06-5385-3A3259209A26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466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Cambria" panose="02040503050406030204" pitchFamily="18" charset="0"/>
              </a:rPr>
              <a:t>C. </a:t>
            </a:r>
            <a:r>
              <a:rPr lang="en-US" sz="2800" dirty="0" err="1">
                <a:latin typeface="Cambria" panose="02040503050406030204" pitchFamily="18" charset="0"/>
              </a:rPr>
              <a:t>Dimensi-dimensi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Karakter</a:t>
            </a:r>
            <a:r>
              <a:rPr lang="en-US" sz="2800" dirty="0">
                <a:latin typeface="Cambria" panose="02040503050406030204" pitchFamily="18" charset="0"/>
              </a:rPr>
              <a:t> yang </a:t>
            </a:r>
            <a:r>
              <a:rPr lang="en-US" sz="2800" dirty="0" err="1">
                <a:latin typeface="Cambria" panose="02040503050406030204" pitchFamily="18" charset="0"/>
              </a:rPr>
              <a:t>Baik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460851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Kejujuran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(Honesty)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ucapan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sikap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kebenaran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memalsukan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laporan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penelitian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Disiplin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(Discipline)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Patuh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memanfaatkan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melaksanakan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kewajiban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hadir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0A46B4-5E56-4660-B211-A5EA76D61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628800"/>
            <a:ext cx="2095608" cy="1663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45C00-7EDD-4D16-9987-FAE40A7E7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741" y="3765354"/>
            <a:ext cx="3248478" cy="21243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6E0B0E-6529-2A38-43D5-DF088C2C6C76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D336E-BE9A-D24D-D784-34602111BF81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2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846</Words>
  <Application>Microsoft Macintosh PowerPoint</Application>
  <PresentationFormat>On-screen Show (4:3)</PresentationFormat>
  <Paragraphs>101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Macbook Pro</cp:lastModifiedBy>
  <cp:revision>461</cp:revision>
  <cp:lastPrinted>2017-08-29T02:54:51Z</cp:lastPrinted>
  <dcterms:created xsi:type="dcterms:W3CDTF">2010-04-18T12:06:30Z</dcterms:created>
  <dcterms:modified xsi:type="dcterms:W3CDTF">2026-03-06T07:47:31Z</dcterms:modified>
</cp:coreProperties>
</file>