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303" r:id="rId3"/>
    <p:sldId id="304" r:id="rId4"/>
    <p:sldId id="307" r:id="rId5"/>
    <p:sldId id="305" r:id="rId6"/>
    <p:sldId id="308" r:id="rId7"/>
    <p:sldId id="306" r:id="rId8"/>
    <p:sldId id="309" r:id="rId9"/>
    <p:sldId id="300" r:id="rId10"/>
  </p:sldIdLst>
  <p:sldSz cx="9144000" cy="6858000" type="screen4x3"/>
  <p:notesSz cx="7045325" cy="9345613"/>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7" autoAdjust="0"/>
    <p:restoredTop sz="94590" autoAdjust="0"/>
  </p:normalViewPr>
  <p:slideViewPr>
    <p:cSldViewPr>
      <p:cViewPr varScale="1">
        <p:scale>
          <a:sx n="99" d="100"/>
          <a:sy n="99" d="100"/>
        </p:scale>
        <p:origin x="143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dirty="0">
                <a:solidFill>
                  <a:schemeClr val="tx1"/>
                </a:solidFill>
                <a:latin typeface="Cambria" panose="02040503050406030204" pitchFamily="18" charset="0"/>
                <a:cs typeface="Arial" panose="020B0604020202020204" pitchFamily="34" charset="0"/>
              </a:rPr>
              <a:t>Kesadaran ini menjadi dasar dalam menumbuhkan nilai-nilai moral, etika, dan karakter yang kuat untuk menolak segala bentuk korupsi.</a:t>
            </a:r>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35720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415248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67077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4057738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290523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888372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231825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94764"/>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Pendidikan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Kareakter</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Anti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Korupsi_Nia</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Lefiani,SE.,MM</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Pendidikan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Kareakter</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Anti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Korupsi_Nia</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Lefiani,SE.,MM</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Pendidikan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Kareakter</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Anti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Korupsi_Nia</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Lefiani,SE.,MM</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Pendidikan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Kareakter</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Anti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Korupsi_Nia</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Lefiani,SE.,MM</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fi-FI"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Pendidikan Kareakter Anti Korupsi</a:t>
            </a: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3</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2" name="Rectangle 1">
            <a:extLst>
              <a:ext uri="{FF2B5EF4-FFF2-40B4-BE49-F238E27FC236}">
                <a16:creationId xmlns:a16="http://schemas.microsoft.com/office/drawing/2014/main" id="{1CCD4A31-B62C-A9AB-AACC-62E4EA0A499E}"/>
              </a:ext>
            </a:extLst>
          </p:cNvPr>
          <p:cNvSpPr/>
          <p:nvPr/>
        </p:nvSpPr>
        <p:spPr>
          <a:xfrm>
            <a:off x="2915816" y="332656"/>
            <a:ext cx="3672408" cy="288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B593878-DA7E-A869-9452-C5AFA02BCC4B}"/>
              </a:ext>
            </a:extLst>
          </p:cNvPr>
          <p:cNvSpPr/>
          <p:nvPr/>
        </p:nvSpPr>
        <p:spPr>
          <a:xfrm>
            <a:off x="378678" y="6381327"/>
            <a:ext cx="8009746" cy="26667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340768"/>
            <a:ext cx="4176464" cy="48245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000" b="1" dirty="0" err="1">
                <a:solidFill>
                  <a:schemeClr val="tx1"/>
                </a:solidFill>
                <a:latin typeface="Cambria" panose="02040503050406030204" pitchFamily="18" charset="0"/>
                <a:cs typeface="Arial" panose="020B0604020202020204" pitchFamily="34" charset="0"/>
              </a:rPr>
              <a:t>Pengantar</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Pertemuan</a:t>
            </a:r>
            <a:r>
              <a:rPr lang="en-US" sz="2000" b="1" dirty="0">
                <a:solidFill>
                  <a:schemeClr val="tx1"/>
                </a:solidFill>
                <a:latin typeface="Cambria" panose="02040503050406030204" pitchFamily="18" charset="0"/>
                <a:cs typeface="Arial" panose="020B0604020202020204" pitchFamily="34" charset="0"/>
              </a:rPr>
              <a:t> 3</a:t>
            </a:r>
          </a:p>
          <a:p>
            <a:pPr algn="just"/>
            <a:endParaRPr lang="en-US" sz="2000" dirty="0">
              <a:solidFill>
                <a:schemeClr val="tx1"/>
              </a:solidFill>
              <a:latin typeface="Cambria" panose="02040503050406030204" pitchFamily="18" charset="0"/>
              <a:cs typeface="Arial" panose="020B0604020202020204" pitchFamily="34" charset="0"/>
            </a:endParaRPr>
          </a:p>
          <a:p>
            <a:pPr algn="just"/>
            <a:r>
              <a:rPr lang="id-ID" sz="2000" dirty="0">
                <a:solidFill>
                  <a:schemeClr val="tx1"/>
                </a:solidFill>
                <a:latin typeface="Cambria" panose="02040503050406030204" pitchFamily="18" charset="0"/>
                <a:cs typeface="Arial" panose="020B0604020202020204" pitchFamily="34" charset="0"/>
              </a:rPr>
              <a:t>Pembahasan tentang hakikat manusia penting dalam pendidikan karakter anti korupsi. Dengan memahami siapa manusia sebenarnya, mahasiswa dapat melihat kedudukan dan tanggung jawabnya baik sebagai makhluk ciptaan Tuhan, makhluk individu, maupun makhluk sosial. </a:t>
            </a:r>
            <a:endParaRPr lang="id-ID" sz="20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B661C8A-988D-46A6-ACC3-B1E9934E1F09}"/>
              </a:ext>
            </a:extLst>
          </p:cNvPr>
          <p:cNvPicPr>
            <a:picLocks noChangeAspect="1"/>
          </p:cNvPicPr>
          <p:nvPr/>
        </p:nvPicPr>
        <p:blipFill>
          <a:blip r:embed="rId3"/>
          <a:stretch>
            <a:fillRect/>
          </a:stretch>
        </p:blipFill>
        <p:spPr>
          <a:xfrm>
            <a:off x="5364088" y="2504946"/>
            <a:ext cx="3305636" cy="1848108"/>
          </a:xfrm>
          <a:prstGeom prst="rect">
            <a:avLst/>
          </a:prstGeom>
        </p:spPr>
      </p:pic>
      <p:sp>
        <p:nvSpPr>
          <p:cNvPr id="2" name="Rectangle 1">
            <a:extLst>
              <a:ext uri="{FF2B5EF4-FFF2-40B4-BE49-F238E27FC236}">
                <a16:creationId xmlns:a16="http://schemas.microsoft.com/office/drawing/2014/main" id="{AC76ED0B-3E95-E551-0931-FE00266FE5EE}"/>
              </a:ext>
            </a:extLst>
          </p:cNvPr>
          <p:cNvSpPr/>
          <p:nvPr/>
        </p:nvSpPr>
        <p:spPr>
          <a:xfrm>
            <a:off x="2915816" y="332656"/>
            <a:ext cx="3672408" cy="288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8A07204-F3D6-1C88-0047-F23623B2047A}"/>
              </a:ext>
            </a:extLst>
          </p:cNvPr>
          <p:cNvSpPr/>
          <p:nvPr/>
        </p:nvSpPr>
        <p:spPr>
          <a:xfrm>
            <a:off x="378678" y="6381327"/>
            <a:ext cx="8009746" cy="26667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903380"/>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854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sz="2800" dirty="0"/>
              <a:t>Hakikat Manusia</a:t>
            </a:r>
          </a:p>
        </p:txBody>
      </p:sp>
      <p:sp>
        <p:nvSpPr>
          <p:cNvPr id="4" name="Content Placeholder 2"/>
          <p:cNvSpPr txBox="1">
            <a:spLocks/>
          </p:cNvSpPr>
          <p:nvPr/>
        </p:nvSpPr>
        <p:spPr>
          <a:xfrm>
            <a:off x="611560" y="1412776"/>
            <a:ext cx="7848872" cy="47525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000" b="1" dirty="0">
                <a:solidFill>
                  <a:schemeClr val="tx1"/>
                </a:solidFill>
                <a:latin typeface="Cambria" panose="02040503050406030204" pitchFamily="18" charset="0"/>
                <a:cs typeface="Arial" panose="020B0604020202020204" pitchFamily="34" charset="0"/>
              </a:rPr>
              <a:t>1. </a:t>
            </a:r>
            <a:r>
              <a:rPr lang="en-US" sz="2000" b="1" dirty="0" err="1">
                <a:solidFill>
                  <a:schemeClr val="tx1"/>
                </a:solidFill>
                <a:latin typeface="Cambria" panose="02040503050406030204" pitchFamily="18" charset="0"/>
                <a:cs typeface="Arial" panose="020B0604020202020204" pitchFamily="34" charset="0"/>
              </a:rPr>
              <a:t>Manusia</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sebagai</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Makhluk</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Ciptaan</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Tuhan</a:t>
            </a:r>
            <a:endParaRPr lang="en-US" sz="2000" b="1" dirty="0">
              <a:solidFill>
                <a:schemeClr val="tx1"/>
              </a:solidFill>
              <a:latin typeface="Cambria" panose="02040503050406030204" pitchFamily="18" charset="0"/>
              <a:cs typeface="Arial" panose="020B0604020202020204" pitchFamily="34" charset="0"/>
            </a:endParaRPr>
          </a:p>
          <a:p>
            <a:pPr marL="457200" indent="-457200" algn="just">
              <a:buAutoNum type="alphaLcPeriod"/>
            </a:pPr>
            <a:r>
              <a:rPr lang="en-US" sz="2000" dirty="0" err="1">
                <a:solidFill>
                  <a:schemeClr val="tx1"/>
                </a:solidFill>
                <a:latin typeface="Cambria" panose="02040503050406030204" pitchFamily="18" charset="0"/>
                <a:cs typeface="Arial" panose="020B0604020202020204" pitchFamily="34" charset="0"/>
              </a:rPr>
              <a:t>Manusia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diciptakan</a:t>
            </a:r>
            <a:r>
              <a:rPr lang="en-US" sz="2000" dirty="0">
                <a:solidFill>
                  <a:schemeClr val="tx1"/>
                </a:solidFill>
                <a:latin typeface="Cambria" panose="02040503050406030204" pitchFamily="18" charset="0"/>
                <a:cs typeface="Arial" panose="020B0604020202020204" pitchFamily="34" charset="0"/>
              </a:rPr>
              <a:t> oleh </a:t>
            </a:r>
            <a:r>
              <a:rPr lang="en-US" sz="2000" dirty="0" err="1">
                <a:solidFill>
                  <a:schemeClr val="tx1"/>
                </a:solidFill>
                <a:latin typeface="Cambria" panose="02040503050406030204" pitchFamily="18" charset="0"/>
                <a:cs typeface="Arial" panose="020B0604020202020204" pitchFamily="34" charset="0"/>
              </a:rPr>
              <a:t>Tuhan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dengan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akal</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hati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nurani</a:t>
            </a:r>
            <a:r>
              <a:rPr lang="en-US" sz="2000" dirty="0">
                <a:solidFill>
                  <a:schemeClr val="tx1"/>
                </a:solidFill>
                <a:latin typeface="Cambria" panose="02040503050406030204" pitchFamily="18" charset="0"/>
                <a:cs typeface="Arial" panose="020B0604020202020204" pitchFamily="34" charset="0"/>
              </a:rPr>
              <a:t>, dan </a:t>
            </a:r>
            <a:r>
              <a:rPr lang="en-US" sz="2000" dirty="0" err="1">
                <a:solidFill>
                  <a:schemeClr val="tx1"/>
                </a:solidFill>
                <a:latin typeface="Cambria" panose="02040503050406030204" pitchFamily="18" charset="0"/>
                <a:cs typeface="Arial" panose="020B0604020202020204" pitchFamily="34" charset="0"/>
              </a:rPr>
              <a:t>kebebasan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untuk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memilih</a:t>
            </a:r>
            <a:r>
              <a:rPr lang="en-US" sz="2000" dirty="0">
                <a:solidFill>
                  <a:schemeClr val="tx1"/>
                </a:solidFill>
                <a:latin typeface="Cambria" panose="02040503050406030204" pitchFamily="18" charset="0"/>
                <a:cs typeface="Arial" panose="020B0604020202020204" pitchFamily="34" charset="0"/>
              </a:rPr>
              <a:t>.</a:t>
            </a:r>
          </a:p>
          <a:p>
            <a:pPr marL="457200" indent="-457200" algn="just">
              <a:buAutoNum type="alphaLcPeriod"/>
            </a:pPr>
            <a:endParaRPr lang="en-US" sz="2000" dirty="0">
              <a:solidFill>
                <a:schemeClr val="tx1"/>
              </a:solidFill>
              <a:latin typeface="Cambria" panose="02040503050406030204" pitchFamily="18" charset="0"/>
              <a:cs typeface="Arial" panose="020B0604020202020204" pitchFamily="34" charset="0"/>
            </a:endParaRPr>
          </a:p>
          <a:p>
            <a:pPr marL="457200" indent="-457200" algn="just">
              <a:buAutoNum type="alphaLcPeriod"/>
            </a:pPr>
            <a:r>
              <a:rPr lang="en-US" sz="2000" dirty="0" err="1">
                <a:solidFill>
                  <a:schemeClr val="tx1"/>
                </a:solidFill>
                <a:latin typeface="Cambria" panose="02040503050406030204" pitchFamily="18" charset="0"/>
                <a:cs typeface="Arial" panose="020B0604020202020204" pitchFamily="34" charset="0"/>
              </a:rPr>
              <a:t>Kesadaran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sebagai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makhluk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ciptaan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menuntut</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manusia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untuk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taat</a:t>
            </a:r>
            <a:r>
              <a:rPr lang="en-US" sz="2000" dirty="0">
                <a:solidFill>
                  <a:schemeClr val="tx1"/>
                </a:solidFill>
                <a:latin typeface="Cambria" panose="02040503050406030204" pitchFamily="18" charset="0"/>
                <a:cs typeface="Arial" panose="020B0604020202020204" pitchFamily="34" charset="0"/>
              </a:rPr>
              <a:t> pada </a:t>
            </a:r>
            <a:r>
              <a:rPr lang="en-US" sz="2000" dirty="0" err="1">
                <a:solidFill>
                  <a:schemeClr val="tx1"/>
                </a:solidFill>
                <a:latin typeface="Cambria" panose="02040503050406030204" pitchFamily="18" charset="0"/>
                <a:cs typeface="Arial" panose="020B0604020202020204" pitchFamily="34" charset="0"/>
              </a:rPr>
              <a:t>nilai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kebenaran</a:t>
            </a:r>
            <a:r>
              <a:rPr lang="en-US" sz="2000" dirty="0">
                <a:solidFill>
                  <a:schemeClr val="tx1"/>
                </a:solidFill>
                <a:latin typeface="Cambria" panose="02040503050406030204" pitchFamily="18" charset="0"/>
                <a:cs typeface="Arial" panose="020B0604020202020204" pitchFamily="34" charset="0"/>
              </a:rPr>
              <a:t>, moral, dan </a:t>
            </a:r>
            <a:r>
              <a:rPr lang="en-US" sz="2000" dirty="0" err="1">
                <a:solidFill>
                  <a:schemeClr val="tx1"/>
                </a:solidFill>
                <a:latin typeface="Cambria" panose="02040503050406030204" pitchFamily="18" charset="0"/>
                <a:cs typeface="Arial" panose="020B0604020202020204" pitchFamily="34" charset="0"/>
              </a:rPr>
              <a:t>etika</a:t>
            </a:r>
            <a:r>
              <a:rPr lang="en-US" sz="2000" dirty="0">
                <a:solidFill>
                  <a:schemeClr val="tx1"/>
                </a:solidFill>
                <a:latin typeface="Cambria" panose="02040503050406030204" pitchFamily="18" charset="0"/>
                <a:cs typeface="Arial" panose="020B0604020202020204" pitchFamily="34" charset="0"/>
              </a:rPr>
              <a:t> yang </a:t>
            </a:r>
            <a:r>
              <a:rPr lang="en-US" sz="2000" dirty="0" err="1">
                <a:solidFill>
                  <a:schemeClr val="tx1"/>
                </a:solidFill>
                <a:latin typeface="Cambria" panose="02040503050406030204" pitchFamily="18" charset="0"/>
                <a:cs typeface="Arial" panose="020B0604020202020204" pitchFamily="34" charset="0"/>
              </a:rPr>
              <a:t>bersumber</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dari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ajaran</a:t>
            </a:r>
            <a:r>
              <a:rPr lang="en-US" sz="2000" dirty="0">
                <a:solidFill>
                  <a:schemeClr val="tx1"/>
                </a:solidFill>
                <a:latin typeface="Cambria" panose="02040503050406030204" pitchFamily="18" charset="0"/>
                <a:cs typeface="Arial" panose="020B0604020202020204" pitchFamily="34" charset="0"/>
              </a:rPr>
              <a:t> agama.</a:t>
            </a:r>
          </a:p>
          <a:p>
            <a:pPr marL="457200" indent="-457200" algn="just">
              <a:buAutoNum type="alphaLcPeriod"/>
            </a:pPr>
            <a:endParaRPr lang="en-US" sz="2000" dirty="0">
              <a:solidFill>
                <a:schemeClr val="tx1"/>
              </a:solidFill>
              <a:latin typeface="Cambria" panose="02040503050406030204" pitchFamily="18" charset="0"/>
              <a:cs typeface="Arial" panose="020B0604020202020204" pitchFamily="34" charset="0"/>
            </a:endParaRPr>
          </a:p>
          <a:p>
            <a:pPr marL="457200" indent="-457200" algn="just">
              <a:buAutoNum type="alphaLcPeriod"/>
            </a:pPr>
            <a:r>
              <a:rPr lang="en-US" sz="2000" dirty="0">
                <a:solidFill>
                  <a:schemeClr val="tx1"/>
                </a:solidFill>
                <a:latin typeface="Cambria" panose="02040503050406030204" pitchFamily="18" charset="0"/>
                <a:cs typeface="Arial" panose="020B0604020202020204" pitchFamily="34" charset="0"/>
              </a:rPr>
              <a:t>Nilai </a:t>
            </a:r>
            <a:r>
              <a:rPr lang="en-US" sz="2000" dirty="0" err="1">
                <a:solidFill>
                  <a:schemeClr val="tx1"/>
                </a:solidFill>
                <a:latin typeface="Cambria" panose="02040503050406030204" pitchFamily="18" charset="0"/>
                <a:cs typeface="Arial" panose="020B0604020202020204" pitchFamily="34" charset="0"/>
              </a:rPr>
              <a:t>religius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menjadi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benteng</a:t>
            </a:r>
            <a:r>
              <a:rPr lang="en-US" sz="2000" dirty="0">
                <a:solidFill>
                  <a:schemeClr val="tx1"/>
                </a:solidFill>
                <a:latin typeface="Cambria" panose="02040503050406030204" pitchFamily="18" charset="0"/>
                <a:cs typeface="Arial" panose="020B0604020202020204" pitchFamily="34" charset="0"/>
              </a:rPr>
              <a:t> yang </a:t>
            </a:r>
            <a:r>
              <a:rPr lang="en-US" sz="2000" dirty="0" err="1">
                <a:solidFill>
                  <a:schemeClr val="tx1"/>
                </a:solidFill>
                <a:latin typeface="Cambria" panose="02040503050406030204" pitchFamily="18" charset="0"/>
                <a:cs typeface="Arial" panose="020B0604020202020204" pitchFamily="34" charset="0"/>
              </a:rPr>
              <a:t>mencegah</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manusia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melakukan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tindakan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tercela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termasuk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korupsi</a:t>
            </a:r>
            <a:r>
              <a:rPr lang="en-US" sz="2000" dirty="0">
                <a:solidFill>
                  <a:schemeClr val="tx1"/>
                </a:solidFill>
                <a:latin typeface="Cambria" panose="02040503050406030204" pitchFamily="18" charset="0"/>
                <a:cs typeface="Arial" panose="020B0604020202020204" pitchFamily="34" charset="0"/>
              </a:rPr>
              <a:t>.</a:t>
            </a:r>
          </a:p>
          <a:p>
            <a:pPr marL="457200" indent="-457200" algn="just">
              <a:buAutoNum type="alphaLcPeriod"/>
            </a:pPr>
            <a:endParaRPr lang="en-US" sz="2000" dirty="0">
              <a:solidFill>
                <a:schemeClr val="tx1"/>
              </a:solidFill>
              <a:latin typeface="Cambria" panose="02040503050406030204" pitchFamily="18" charset="0"/>
              <a:cs typeface="Arial" panose="020B0604020202020204" pitchFamily="34" charset="0"/>
            </a:endParaRPr>
          </a:p>
        </p:txBody>
      </p:sp>
      <p:sp>
        <p:nvSpPr>
          <p:cNvPr id="2" name="Rectangle 1">
            <a:extLst>
              <a:ext uri="{FF2B5EF4-FFF2-40B4-BE49-F238E27FC236}">
                <a16:creationId xmlns:a16="http://schemas.microsoft.com/office/drawing/2014/main" id="{AF917784-E49A-7945-36C4-57CFF88F5F2F}"/>
              </a:ext>
            </a:extLst>
          </p:cNvPr>
          <p:cNvSpPr/>
          <p:nvPr/>
        </p:nvSpPr>
        <p:spPr>
          <a:xfrm>
            <a:off x="2915816" y="332656"/>
            <a:ext cx="3672408" cy="288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4F4165C-A739-778B-CA0D-D858AF13C0D8}"/>
              </a:ext>
            </a:extLst>
          </p:cNvPr>
          <p:cNvSpPr/>
          <p:nvPr/>
        </p:nvSpPr>
        <p:spPr>
          <a:xfrm>
            <a:off x="378678" y="6381327"/>
            <a:ext cx="8009746" cy="26667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283421"/>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052736"/>
            <a:ext cx="4176464" cy="51125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000" dirty="0">
                <a:solidFill>
                  <a:schemeClr val="tx1"/>
                </a:solidFill>
                <a:latin typeface="Cambria" panose="02040503050406030204" pitchFamily="18" charset="0"/>
                <a:cs typeface="Arial" panose="020B0604020202020204" pitchFamily="34" charset="0"/>
              </a:rPr>
              <a:t>d. </a:t>
            </a:r>
            <a:r>
              <a:rPr lang="en-US" sz="2000" dirty="0" err="1">
                <a:solidFill>
                  <a:schemeClr val="tx1"/>
                </a:solidFill>
                <a:latin typeface="Cambria" panose="02040503050406030204" pitchFamily="18" charset="0"/>
                <a:cs typeface="Arial" panose="020B0604020202020204" pitchFamily="34" charset="0"/>
              </a:rPr>
              <a:t>Dalam</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konteks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pendidikan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kesadaran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religius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menumbuhkan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sikap</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jujur</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disiplin</a:t>
            </a:r>
            <a:r>
              <a:rPr lang="en-US" sz="2000" dirty="0">
                <a:solidFill>
                  <a:schemeClr val="tx1"/>
                </a:solidFill>
                <a:latin typeface="Cambria" panose="02040503050406030204" pitchFamily="18" charset="0"/>
                <a:cs typeface="Arial" panose="020B0604020202020204" pitchFamily="34" charset="0"/>
              </a:rPr>
              <a:t>, dan </a:t>
            </a:r>
            <a:r>
              <a:rPr lang="en-US" sz="2000" dirty="0" err="1">
                <a:solidFill>
                  <a:schemeClr val="tx1"/>
                </a:solidFill>
                <a:latin typeface="Cambria" panose="02040503050406030204" pitchFamily="18" charset="0"/>
                <a:cs typeface="Arial" panose="020B0604020202020204" pitchFamily="34" charset="0"/>
              </a:rPr>
              <a:t>takut</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berbuat</a:t>
            </a:r>
            <a:r>
              <a:rPr lang="en-US" sz="2000" dirty="0">
                <a:solidFill>
                  <a:schemeClr val="tx1"/>
                </a:solidFill>
                <a:latin typeface="Cambria" panose="02040503050406030204" pitchFamily="18" charset="0"/>
                <a:cs typeface="Arial" panose="020B0604020202020204" pitchFamily="34" charset="0"/>
              </a:rPr>
              <a:t> salah </a:t>
            </a:r>
            <a:r>
              <a:rPr lang="en-US" sz="2000" dirty="0" err="1">
                <a:solidFill>
                  <a:schemeClr val="tx1"/>
                </a:solidFill>
                <a:latin typeface="Cambria" panose="02040503050406030204" pitchFamily="18" charset="0"/>
                <a:cs typeface="Arial" panose="020B0604020202020204" pitchFamily="34" charset="0"/>
              </a:rPr>
              <a:t>meskipun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tidak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ada</a:t>
            </a:r>
            <a:r>
              <a:rPr lang="en-US" sz="2000" dirty="0">
                <a:solidFill>
                  <a:schemeClr val="tx1"/>
                </a:solidFill>
                <a:latin typeface="Cambria" panose="02040503050406030204" pitchFamily="18" charset="0"/>
                <a:cs typeface="Arial" panose="020B0604020202020204" pitchFamily="34" charset="0"/>
              </a:rPr>
              <a:t> yang </a:t>
            </a:r>
            <a:r>
              <a:rPr lang="en-US" sz="2000" dirty="0" err="1">
                <a:solidFill>
                  <a:schemeClr val="tx1"/>
                </a:solidFill>
                <a:latin typeface="Cambria" panose="02040503050406030204" pitchFamily="18" charset="0"/>
                <a:cs typeface="Arial" panose="020B0604020202020204" pitchFamily="34" charset="0"/>
              </a:rPr>
              <a:t>mengawasi</a:t>
            </a:r>
            <a:r>
              <a:rPr lang="en-US" sz="2000" dirty="0">
                <a:solidFill>
                  <a:schemeClr val="tx1"/>
                </a:solidFill>
                <a:latin typeface="Cambria" panose="02040503050406030204" pitchFamily="18" charset="0"/>
                <a:cs typeface="Arial" panose="020B0604020202020204" pitchFamily="34" charset="0"/>
              </a:rPr>
              <a:t>.</a:t>
            </a:r>
          </a:p>
          <a:p>
            <a:pPr algn="just"/>
            <a:endParaRPr lang="en-US" sz="2000" dirty="0">
              <a:solidFill>
                <a:schemeClr val="tx1"/>
              </a:solidFill>
              <a:latin typeface="Cambria" panose="02040503050406030204" pitchFamily="18" charset="0"/>
              <a:cs typeface="Arial" panose="020B0604020202020204" pitchFamily="34" charset="0"/>
            </a:endParaRPr>
          </a:p>
          <a:p>
            <a:pPr algn="just"/>
            <a:r>
              <a:rPr lang="en-US" sz="2000" dirty="0">
                <a:solidFill>
                  <a:schemeClr val="tx1"/>
                </a:solidFill>
                <a:latin typeface="Cambria" panose="02040503050406030204" pitchFamily="18" charset="0"/>
                <a:cs typeface="Arial" panose="020B0604020202020204" pitchFamily="34" charset="0"/>
              </a:rPr>
              <a:t>e. </a:t>
            </a:r>
            <a:r>
              <a:rPr lang="en-US" sz="2000" dirty="0" err="1">
                <a:solidFill>
                  <a:schemeClr val="tx1"/>
                </a:solidFill>
                <a:latin typeface="Cambria" panose="02040503050406030204" pitchFamily="18" charset="0"/>
                <a:cs typeface="Arial" panose="020B0604020202020204" pitchFamily="34" charset="0"/>
              </a:rPr>
              <a:t>Karakter</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religius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membantu</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mahasiswa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memahami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bahwa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integritas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adalah</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amanah</a:t>
            </a:r>
            <a:r>
              <a:rPr lang="en-US" sz="2000" dirty="0">
                <a:solidFill>
                  <a:schemeClr val="tx1"/>
                </a:solidFill>
                <a:latin typeface="Cambria" panose="02040503050406030204" pitchFamily="18" charset="0"/>
                <a:cs typeface="Arial" panose="020B0604020202020204" pitchFamily="34" charset="0"/>
              </a:rPr>
              <a:t> yang </a:t>
            </a:r>
            <a:r>
              <a:rPr lang="en-US" sz="2000" dirty="0" err="1">
                <a:solidFill>
                  <a:schemeClr val="tx1"/>
                </a:solidFill>
                <a:latin typeface="Cambria" panose="02040503050406030204" pitchFamily="18" charset="0"/>
                <a:cs typeface="Arial" panose="020B0604020202020204" pitchFamily="34" charset="0"/>
              </a:rPr>
              <a:t>harus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dijaga</a:t>
            </a:r>
            <a:r>
              <a:rPr lang="en-US" sz="2000" dirty="0">
                <a:solidFill>
                  <a:schemeClr val="tx1"/>
                </a:solidFill>
                <a:latin typeface="Cambria" panose="02040503050406030204" pitchFamily="18" charset="0"/>
                <a:cs typeface="Arial" panose="020B0604020202020204" pitchFamily="34" charset="0"/>
              </a:rPr>
              <a:t>.</a:t>
            </a:r>
          </a:p>
          <a:p>
            <a:pPr algn="just"/>
            <a:endParaRPr lang="en-US" sz="2000" dirty="0">
              <a:solidFill>
                <a:schemeClr val="tx1"/>
              </a:solidFill>
              <a:latin typeface="Cambria" panose="02040503050406030204" pitchFamily="18" charset="0"/>
              <a:cs typeface="Arial" panose="020B0604020202020204" pitchFamily="34" charset="0"/>
            </a:endParaRPr>
          </a:p>
          <a:p>
            <a:pPr algn="just"/>
            <a:r>
              <a:rPr lang="en-US" sz="2000" dirty="0" err="1">
                <a:solidFill>
                  <a:schemeClr val="tx1"/>
                </a:solidFill>
                <a:latin typeface="Cambria" panose="02040503050406030204" pitchFamily="18" charset="0"/>
                <a:cs typeface="Arial" panose="020B0604020202020204" pitchFamily="34" charset="0"/>
              </a:rPr>
              <a:t>Contoh</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Seorang</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mahasiswa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menolak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melakukan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kecurangan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karena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meyakini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bahwa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Tuhan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selalu</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melihat</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segala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tindakannya</a:t>
            </a:r>
            <a:r>
              <a:rPr lang="en-US" sz="2000" dirty="0">
                <a:solidFill>
                  <a:schemeClr val="tx1"/>
                </a:solidFill>
                <a:latin typeface="Cambria" panose="02040503050406030204" pitchFamily="18" charset="0"/>
                <a:cs typeface="Arial" panose="020B0604020202020204" pitchFamily="34" charset="0"/>
              </a:rPr>
              <a:t>.</a:t>
            </a:r>
          </a:p>
        </p:txBody>
      </p:sp>
      <p:pic>
        <p:nvPicPr>
          <p:cNvPr id="2" name="Picture 1">
            <a:extLst>
              <a:ext uri="{FF2B5EF4-FFF2-40B4-BE49-F238E27FC236}">
                <a16:creationId xmlns:a16="http://schemas.microsoft.com/office/drawing/2014/main" id="{5EB01E33-5AD5-443E-824E-4EC93BFA5B85}"/>
              </a:ext>
            </a:extLst>
          </p:cNvPr>
          <p:cNvPicPr>
            <a:picLocks noChangeAspect="1"/>
          </p:cNvPicPr>
          <p:nvPr/>
        </p:nvPicPr>
        <p:blipFill>
          <a:blip r:embed="rId3"/>
          <a:stretch>
            <a:fillRect/>
          </a:stretch>
        </p:blipFill>
        <p:spPr>
          <a:xfrm>
            <a:off x="5245086" y="1844824"/>
            <a:ext cx="3296110" cy="2981741"/>
          </a:xfrm>
          <a:prstGeom prst="rect">
            <a:avLst/>
          </a:prstGeom>
        </p:spPr>
      </p:pic>
      <p:sp>
        <p:nvSpPr>
          <p:cNvPr id="3" name="Rectangle 2">
            <a:extLst>
              <a:ext uri="{FF2B5EF4-FFF2-40B4-BE49-F238E27FC236}">
                <a16:creationId xmlns:a16="http://schemas.microsoft.com/office/drawing/2014/main" id="{3D96A344-0FA4-309F-5D96-ACB37ECF7911}"/>
              </a:ext>
            </a:extLst>
          </p:cNvPr>
          <p:cNvSpPr/>
          <p:nvPr/>
        </p:nvSpPr>
        <p:spPr>
          <a:xfrm>
            <a:off x="2915816" y="332656"/>
            <a:ext cx="3672408" cy="288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359D399-A89A-DA8E-DA40-E3465BCDCC58}"/>
              </a:ext>
            </a:extLst>
          </p:cNvPr>
          <p:cNvSpPr/>
          <p:nvPr/>
        </p:nvSpPr>
        <p:spPr>
          <a:xfrm>
            <a:off x="378678" y="6381327"/>
            <a:ext cx="8009746" cy="26667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093774"/>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764704"/>
            <a:ext cx="7848872" cy="540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000" b="1" dirty="0">
                <a:solidFill>
                  <a:schemeClr val="tx1"/>
                </a:solidFill>
                <a:latin typeface="Cambria" panose="02040503050406030204" pitchFamily="18" charset="0"/>
                <a:cs typeface="Arial" panose="020B0604020202020204" pitchFamily="34" charset="0"/>
              </a:rPr>
              <a:t>2. </a:t>
            </a:r>
            <a:r>
              <a:rPr lang="en-US" sz="2000" b="1" dirty="0" err="1">
                <a:solidFill>
                  <a:schemeClr val="tx1"/>
                </a:solidFill>
                <a:latin typeface="Cambria" panose="02040503050406030204" pitchFamily="18" charset="0"/>
                <a:cs typeface="Arial" panose="020B0604020202020204" pitchFamily="34" charset="0"/>
              </a:rPr>
              <a:t>Manusia</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sebagai</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Makhluk</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Individu</a:t>
            </a:r>
            <a:endParaRPr lang="en-US" sz="2000" b="1" dirty="0">
              <a:solidFill>
                <a:schemeClr val="tx1"/>
              </a:solidFill>
              <a:latin typeface="Cambria" panose="02040503050406030204" pitchFamily="18" charset="0"/>
              <a:cs typeface="Arial" panose="020B0604020202020204" pitchFamily="34" charset="0"/>
            </a:endParaRPr>
          </a:p>
          <a:p>
            <a:pPr algn="just"/>
            <a:endParaRPr lang="en-US" sz="2000" b="1" dirty="0">
              <a:solidFill>
                <a:schemeClr val="tx1"/>
              </a:solidFill>
              <a:latin typeface="Cambria" panose="02040503050406030204" pitchFamily="18" charset="0"/>
              <a:cs typeface="Arial" panose="020B0604020202020204" pitchFamily="34" charset="0"/>
            </a:endParaRPr>
          </a:p>
          <a:p>
            <a:pPr marL="457200" indent="-457200" algn="just">
              <a:buAutoNum type="alphaLcPeriod"/>
            </a:pPr>
            <a:r>
              <a:rPr lang="en-US" sz="2000" dirty="0" err="1">
                <a:solidFill>
                  <a:schemeClr val="tx1"/>
                </a:solidFill>
                <a:latin typeface="Cambria" panose="02040503050406030204" pitchFamily="18" charset="0"/>
                <a:cs typeface="Arial" panose="020B0604020202020204" pitchFamily="34" charset="0"/>
              </a:rPr>
              <a:t>Setiap</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manusia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memiliki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keunikan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kepribadian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potensi</a:t>
            </a:r>
            <a:r>
              <a:rPr lang="en-US" sz="2000" dirty="0">
                <a:solidFill>
                  <a:schemeClr val="tx1"/>
                </a:solidFill>
                <a:latin typeface="Cambria" panose="02040503050406030204" pitchFamily="18" charset="0"/>
                <a:cs typeface="Arial" panose="020B0604020202020204" pitchFamily="34" charset="0"/>
              </a:rPr>
              <a:t>, dan </a:t>
            </a:r>
            <a:r>
              <a:rPr lang="en-US" sz="2000" dirty="0" err="1">
                <a:solidFill>
                  <a:schemeClr val="tx1"/>
                </a:solidFill>
                <a:latin typeface="Cambria" panose="02040503050406030204" pitchFamily="18" charset="0"/>
                <a:cs typeface="Arial" panose="020B0604020202020204" pitchFamily="34" charset="0"/>
              </a:rPr>
              <a:t>tanggung</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jawab</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masing-masing</a:t>
            </a:r>
            <a:r>
              <a:rPr lang="en-US" sz="2000" dirty="0">
                <a:solidFill>
                  <a:schemeClr val="tx1"/>
                </a:solidFill>
                <a:latin typeface="Cambria" panose="02040503050406030204" pitchFamily="18" charset="0"/>
                <a:cs typeface="Arial" panose="020B0604020202020204" pitchFamily="34" charset="0"/>
              </a:rPr>
              <a:t>.</a:t>
            </a:r>
          </a:p>
          <a:p>
            <a:pPr marL="457200" indent="-457200" algn="just">
              <a:buAutoNum type="alphaLcPeriod"/>
            </a:pPr>
            <a:endParaRPr lang="en-US" sz="2000" dirty="0">
              <a:solidFill>
                <a:schemeClr val="tx1"/>
              </a:solidFill>
              <a:latin typeface="Cambria" panose="02040503050406030204" pitchFamily="18" charset="0"/>
              <a:cs typeface="Arial" panose="020B0604020202020204" pitchFamily="34" charset="0"/>
            </a:endParaRPr>
          </a:p>
          <a:p>
            <a:pPr marL="457200" indent="-457200" algn="just">
              <a:buAutoNum type="alphaLcPeriod"/>
            </a:pPr>
            <a:r>
              <a:rPr lang="en-US" sz="2000" dirty="0" err="1">
                <a:solidFill>
                  <a:schemeClr val="tx1"/>
                </a:solidFill>
                <a:latin typeface="Cambria" panose="02040503050406030204" pitchFamily="18" charset="0"/>
                <a:cs typeface="Arial" panose="020B0604020202020204" pitchFamily="34" charset="0"/>
              </a:rPr>
              <a:t>Sebagai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individu</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manusia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bebas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memilih</a:t>
            </a:r>
            <a:r>
              <a:rPr lang="en-US" sz="2000" dirty="0">
                <a:solidFill>
                  <a:schemeClr val="tx1"/>
                </a:solidFill>
                <a:latin typeface="Cambria" panose="02040503050406030204" pitchFamily="18" charset="0"/>
                <a:cs typeface="Arial" panose="020B0604020202020204" pitchFamily="34" charset="0"/>
              </a:rPr>
              <a:t> dan </a:t>
            </a:r>
            <a:r>
              <a:rPr lang="en-US" sz="2000" dirty="0" err="1">
                <a:solidFill>
                  <a:schemeClr val="tx1"/>
                </a:solidFill>
                <a:latin typeface="Cambria" panose="02040503050406030204" pitchFamily="18" charset="0"/>
                <a:cs typeface="Arial" panose="020B0604020202020204" pitchFamily="34" charset="0"/>
              </a:rPr>
              <a:t>bertindak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namun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kebebasan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tersebut</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harus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dipertanggungjawabkan</a:t>
            </a:r>
            <a:r>
              <a:rPr lang="en-US" sz="2000" dirty="0">
                <a:solidFill>
                  <a:schemeClr val="tx1"/>
                </a:solidFill>
                <a:latin typeface="Cambria" panose="02040503050406030204" pitchFamily="18" charset="0"/>
                <a:cs typeface="Arial" panose="020B0604020202020204" pitchFamily="34" charset="0"/>
              </a:rPr>
              <a:t>.</a:t>
            </a:r>
          </a:p>
          <a:p>
            <a:pPr marL="457200" indent="-457200" algn="just">
              <a:buAutoNum type="alphaLcPeriod"/>
            </a:pPr>
            <a:endParaRPr lang="en-US" sz="2000" dirty="0">
              <a:solidFill>
                <a:schemeClr val="tx1"/>
              </a:solidFill>
              <a:latin typeface="Cambria" panose="02040503050406030204" pitchFamily="18" charset="0"/>
              <a:cs typeface="Arial" panose="020B0604020202020204" pitchFamily="34" charset="0"/>
            </a:endParaRPr>
          </a:p>
          <a:p>
            <a:pPr marL="457200" indent="-457200" algn="just">
              <a:buAutoNum type="alphaLcPeriod"/>
            </a:pPr>
            <a:r>
              <a:rPr lang="en-US" sz="2000" dirty="0">
                <a:solidFill>
                  <a:schemeClr val="tx1"/>
                </a:solidFill>
                <a:latin typeface="Cambria" panose="02040503050406030204" pitchFamily="18" charset="0"/>
                <a:cs typeface="Arial" panose="020B0604020202020204" pitchFamily="34" charset="0"/>
              </a:rPr>
              <a:t>Pendidikan </a:t>
            </a:r>
            <a:r>
              <a:rPr lang="en-US" sz="2000" dirty="0" err="1">
                <a:solidFill>
                  <a:schemeClr val="tx1"/>
                </a:solidFill>
                <a:latin typeface="Cambria" panose="02040503050406030204" pitchFamily="18" charset="0"/>
                <a:cs typeface="Arial" panose="020B0604020202020204" pitchFamily="34" charset="0"/>
              </a:rPr>
              <a:t>karakter</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mengarahkan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individu</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untuk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memiliki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integritas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pribadi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sehingga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tidak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mudah</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tergoda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melakukan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korupsi</a:t>
            </a:r>
            <a:r>
              <a:rPr lang="en-US" sz="2000" dirty="0">
                <a:solidFill>
                  <a:schemeClr val="tx1"/>
                </a:solidFill>
                <a:latin typeface="Cambria" panose="02040503050406030204" pitchFamily="18" charset="0"/>
                <a:cs typeface="Arial" panose="020B0604020202020204" pitchFamily="34" charset="0"/>
              </a:rPr>
              <a:t>.</a:t>
            </a:r>
          </a:p>
          <a:p>
            <a:pPr marL="342900" indent="-342900" algn="just">
              <a:buFontTx/>
              <a:buChar char="-"/>
            </a:pPr>
            <a:endParaRPr lang="en-US" sz="2000" dirty="0">
              <a:solidFill>
                <a:schemeClr val="tx1"/>
              </a:solidFill>
              <a:latin typeface="Cambria" panose="02040503050406030204" pitchFamily="18" charset="0"/>
              <a:cs typeface="Arial" panose="020B0604020202020204" pitchFamily="34" charset="0"/>
            </a:endParaRPr>
          </a:p>
        </p:txBody>
      </p:sp>
      <p:sp>
        <p:nvSpPr>
          <p:cNvPr id="2" name="Rectangle 1">
            <a:extLst>
              <a:ext uri="{FF2B5EF4-FFF2-40B4-BE49-F238E27FC236}">
                <a16:creationId xmlns:a16="http://schemas.microsoft.com/office/drawing/2014/main" id="{C17CA4A3-9762-737B-07B0-82924DCBDE6B}"/>
              </a:ext>
            </a:extLst>
          </p:cNvPr>
          <p:cNvSpPr/>
          <p:nvPr/>
        </p:nvSpPr>
        <p:spPr>
          <a:xfrm>
            <a:off x="2915816" y="332656"/>
            <a:ext cx="3672408" cy="288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5624F5D-99CF-CEFD-1C0D-3328FD464740}"/>
              </a:ext>
            </a:extLst>
          </p:cNvPr>
          <p:cNvSpPr/>
          <p:nvPr/>
        </p:nvSpPr>
        <p:spPr>
          <a:xfrm>
            <a:off x="378678" y="6381327"/>
            <a:ext cx="8009746" cy="26667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262011"/>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764704"/>
            <a:ext cx="4464496" cy="540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n-US" sz="2000" b="1" dirty="0">
              <a:solidFill>
                <a:schemeClr val="tx1"/>
              </a:solidFill>
              <a:latin typeface="Cambria" panose="02040503050406030204" pitchFamily="18" charset="0"/>
              <a:cs typeface="Arial" panose="020B0604020202020204" pitchFamily="34" charset="0"/>
            </a:endParaRPr>
          </a:p>
          <a:p>
            <a:pPr algn="just"/>
            <a:r>
              <a:rPr lang="en-US" sz="2000" dirty="0">
                <a:solidFill>
                  <a:schemeClr val="tx1"/>
                </a:solidFill>
                <a:latin typeface="Cambria" panose="02040503050406030204" pitchFamily="18" charset="0"/>
                <a:cs typeface="Arial" panose="020B0604020202020204" pitchFamily="34" charset="0"/>
              </a:rPr>
              <a:t>d. </a:t>
            </a:r>
            <a:r>
              <a:rPr lang="en-US" sz="2000" dirty="0" err="1">
                <a:solidFill>
                  <a:schemeClr val="tx1"/>
                </a:solidFill>
                <a:latin typeface="Cambria" panose="02040503050406030204" pitchFamily="18" charset="0"/>
                <a:cs typeface="Arial" panose="020B0604020202020204" pitchFamily="34" charset="0"/>
              </a:rPr>
              <a:t>Dimensi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individu</a:t>
            </a:r>
            <a:r>
              <a:rPr lang="en-US" sz="2000" dirty="0">
                <a:solidFill>
                  <a:schemeClr val="tx1"/>
                </a:solidFill>
                <a:latin typeface="Cambria" panose="02040503050406030204" pitchFamily="18" charset="0"/>
                <a:cs typeface="Arial" panose="020B0604020202020204" pitchFamily="34" charset="0"/>
              </a:rPr>
              <a:t> juga </a:t>
            </a:r>
            <a:r>
              <a:rPr lang="en-US" sz="2000" dirty="0" err="1">
                <a:solidFill>
                  <a:schemeClr val="tx1"/>
                </a:solidFill>
                <a:latin typeface="Cambria" panose="02040503050406030204" pitchFamily="18" charset="0"/>
                <a:cs typeface="Arial" panose="020B0604020202020204" pitchFamily="34" charset="0"/>
              </a:rPr>
              <a:t>menekankan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pentingnya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pengendalian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diri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keberanian</a:t>
            </a:r>
            <a:r>
              <a:rPr lang="en-US" sz="2000" dirty="0">
                <a:solidFill>
                  <a:schemeClr val="tx1"/>
                </a:solidFill>
                <a:latin typeface="Cambria" panose="02040503050406030204" pitchFamily="18" charset="0"/>
                <a:cs typeface="Arial" panose="020B0604020202020204" pitchFamily="34" charset="0"/>
              </a:rPr>
              <a:t> moral, dan </a:t>
            </a:r>
            <a:r>
              <a:rPr lang="en-US" sz="2000" dirty="0" err="1">
                <a:solidFill>
                  <a:schemeClr val="tx1"/>
                </a:solidFill>
                <a:latin typeface="Cambria" panose="02040503050406030204" pitchFamily="18" charset="0"/>
                <a:cs typeface="Arial" panose="020B0604020202020204" pitchFamily="34" charset="0"/>
              </a:rPr>
              <a:t>konsistensi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sikap</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dalam</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setiap</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keputusan</a:t>
            </a:r>
            <a:r>
              <a:rPr lang="en-US" sz="2000" dirty="0">
                <a:solidFill>
                  <a:schemeClr val="tx1"/>
                </a:solidFill>
                <a:latin typeface="Cambria" panose="02040503050406030204" pitchFamily="18" charset="0"/>
                <a:cs typeface="Arial" panose="020B0604020202020204" pitchFamily="34" charset="0"/>
              </a:rPr>
              <a:t>.</a:t>
            </a:r>
          </a:p>
          <a:p>
            <a:pPr algn="just"/>
            <a:endParaRPr lang="en-US" sz="2000" dirty="0">
              <a:solidFill>
                <a:schemeClr val="tx1"/>
              </a:solidFill>
              <a:latin typeface="Cambria" panose="02040503050406030204" pitchFamily="18" charset="0"/>
              <a:cs typeface="Arial" panose="020B0604020202020204" pitchFamily="34" charset="0"/>
            </a:endParaRPr>
          </a:p>
          <a:p>
            <a:pPr algn="just"/>
            <a:r>
              <a:rPr lang="en-US" sz="2000" dirty="0">
                <a:solidFill>
                  <a:schemeClr val="tx1"/>
                </a:solidFill>
                <a:latin typeface="Cambria" panose="02040503050406030204" pitchFamily="18" charset="0"/>
                <a:cs typeface="Arial" panose="020B0604020202020204" pitchFamily="34" charset="0"/>
              </a:rPr>
              <a:t>e. </a:t>
            </a:r>
            <a:r>
              <a:rPr lang="en-US" sz="2000" dirty="0" err="1">
                <a:solidFill>
                  <a:schemeClr val="tx1"/>
                </a:solidFill>
                <a:latin typeface="Cambria" panose="02040503050406030204" pitchFamily="18" charset="0"/>
                <a:cs typeface="Arial" panose="020B0604020202020204" pitchFamily="34" charset="0"/>
              </a:rPr>
              <a:t>Mahasiswa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sebagai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individu</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belajar</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mengelola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potensi</a:t>
            </a:r>
            <a:r>
              <a:rPr lang="en-US" sz="2000" dirty="0">
                <a:solidFill>
                  <a:schemeClr val="tx1"/>
                </a:solidFill>
                <a:latin typeface="Cambria" panose="02040503050406030204" pitchFamily="18" charset="0"/>
                <a:cs typeface="Arial" panose="020B0604020202020204" pitchFamily="34" charset="0"/>
              </a:rPr>
              <a:t> dan </a:t>
            </a:r>
            <a:r>
              <a:rPr lang="en-US" sz="2000" dirty="0" err="1">
                <a:solidFill>
                  <a:schemeClr val="tx1"/>
                </a:solidFill>
                <a:latin typeface="Cambria" panose="02040503050406030204" pitchFamily="18" charset="0"/>
                <a:cs typeface="Arial" panose="020B0604020202020204" pitchFamily="34" charset="0"/>
              </a:rPr>
              <a:t>tanggung</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jawab</a:t>
            </a:r>
            <a:r>
              <a:rPr lang="en-US" sz="2000" dirty="0">
                <a:solidFill>
                  <a:schemeClr val="tx1"/>
                </a:solidFill>
                <a:latin typeface="Cambria" panose="02040503050406030204" pitchFamily="18" charset="0"/>
                <a:cs typeface="Arial" panose="020B0604020202020204" pitchFamily="34" charset="0"/>
              </a:rPr>
              <a:t> agar </a:t>
            </a:r>
            <a:r>
              <a:rPr lang="en-US" sz="2000" dirty="0" err="1">
                <a:solidFill>
                  <a:schemeClr val="tx1"/>
                </a:solidFill>
                <a:latin typeface="Cambria" panose="02040503050406030204" pitchFamily="18" charset="0"/>
                <a:cs typeface="Arial" panose="020B0604020202020204" pitchFamily="34" charset="0"/>
              </a:rPr>
              <a:t>tidak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disalahgunakan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untuk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kepentingan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sesaat</a:t>
            </a:r>
            <a:r>
              <a:rPr lang="en-US" sz="2000" dirty="0">
                <a:solidFill>
                  <a:schemeClr val="tx1"/>
                </a:solidFill>
                <a:latin typeface="Cambria" panose="02040503050406030204" pitchFamily="18" charset="0"/>
                <a:cs typeface="Arial" panose="020B0604020202020204" pitchFamily="34" charset="0"/>
              </a:rPr>
              <a:t>.</a:t>
            </a:r>
          </a:p>
          <a:p>
            <a:pPr algn="just"/>
            <a:endParaRPr lang="en-US" sz="2000" dirty="0">
              <a:solidFill>
                <a:schemeClr val="tx1"/>
              </a:solidFill>
              <a:latin typeface="Cambria" panose="02040503050406030204" pitchFamily="18" charset="0"/>
              <a:cs typeface="Arial" panose="020B0604020202020204" pitchFamily="34" charset="0"/>
            </a:endParaRPr>
          </a:p>
          <a:p>
            <a:pPr algn="just"/>
            <a:r>
              <a:rPr lang="en-US" sz="2000" dirty="0" err="1">
                <a:solidFill>
                  <a:schemeClr val="tx1"/>
                </a:solidFill>
                <a:latin typeface="Cambria" panose="02040503050406030204" pitchFamily="18" charset="0"/>
                <a:cs typeface="Arial" panose="020B0604020202020204" pitchFamily="34" charset="0"/>
              </a:rPr>
              <a:t>Contoh</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Mahasiswa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memilih</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mengerjakan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tugas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dengan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sungguh-sungguh</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meski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teman-temannya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ada</a:t>
            </a:r>
            <a:r>
              <a:rPr lang="en-US" sz="2000" dirty="0">
                <a:solidFill>
                  <a:schemeClr val="tx1"/>
                </a:solidFill>
                <a:latin typeface="Cambria" panose="02040503050406030204" pitchFamily="18" charset="0"/>
                <a:cs typeface="Arial" panose="020B0604020202020204" pitchFamily="34" charset="0"/>
              </a:rPr>
              <a:t> yang </a:t>
            </a:r>
            <a:r>
              <a:rPr lang="en-US" sz="2000" dirty="0" err="1">
                <a:solidFill>
                  <a:schemeClr val="tx1"/>
                </a:solidFill>
                <a:latin typeface="Cambria" panose="02040503050406030204" pitchFamily="18" charset="0"/>
                <a:cs typeface="Arial" panose="020B0604020202020204" pitchFamily="34" charset="0"/>
              </a:rPr>
              <a:t>mencontek</a:t>
            </a:r>
            <a:r>
              <a:rPr lang="en-US" sz="2000" dirty="0">
                <a:solidFill>
                  <a:schemeClr val="tx1"/>
                </a:solidFill>
                <a:latin typeface="Cambria" panose="02040503050406030204" pitchFamily="18" charset="0"/>
                <a:cs typeface="Arial" panose="020B0604020202020204" pitchFamily="34" charset="0"/>
              </a:rPr>
              <a:t>.  </a:t>
            </a:r>
          </a:p>
        </p:txBody>
      </p:sp>
      <p:pic>
        <p:nvPicPr>
          <p:cNvPr id="2" name="Picture 1">
            <a:extLst>
              <a:ext uri="{FF2B5EF4-FFF2-40B4-BE49-F238E27FC236}">
                <a16:creationId xmlns:a16="http://schemas.microsoft.com/office/drawing/2014/main" id="{7706E47B-E982-4467-ADC9-1311AB723F68}"/>
              </a:ext>
            </a:extLst>
          </p:cNvPr>
          <p:cNvPicPr>
            <a:picLocks noChangeAspect="1"/>
          </p:cNvPicPr>
          <p:nvPr/>
        </p:nvPicPr>
        <p:blipFill>
          <a:blip r:embed="rId3"/>
          <a:stretch>
            <a:fillRect/>
          </a:stretch>
        </p:blipFill>
        <p:spPr>
          <a:xfrm>
            <a:off x="5292080" y="2132856"/>
            <a:ext cx="3405665" cy="2260529"/>
          </a:xfrm>
          <a:prstGeom prst="rect">
            <a:avLst/>
          </a:prstGeom>
        </p:spPr>
      </p:pic>
      <p:sp>
        <p:nvSpPr>
          <p:cNvPr id="3" name="Rectangle 2">
            <a:extLst>
              <a:ext uri="{FF2B5EF4-FFF2-40B4-BE49-F238E27FC236}">
                <a16:creationId xmlns:a16="http://schemas.microsoft.com/office/drawing/2014/main" id="{1100B631-EC49-0EAA-29A6-2435BEB34A16}"/>
              </a:ext>
            </a:extLst>
          </p:cNvPr>
          <p:cNvSpPr/>
          <p:nvPr/>
        </p:nvSpPr>
        <p:spPr>
          <a:xfrm>
            <a:off x="2915816" y="332656"/>
            <a:ext cx="3672408" cy="288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5FB38F6-9123-19CE-1878-566D4F28D72B}"/>
              </a:ext>
            </a:extLst>
          </p:cNvPr>
          <p:cNvSpPr/>
          <p:nvPr/>
        </p:nvSpPr>
        <p:spPr>
          <a:xfrm>
            <a:off x="378678" y="6381327"/>
            <a:ext cx="8009746" cy="26667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806276"/>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764704"/>
            <a:ext cx="7848872" cy="540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000" b="1" dirty="0">
                <a:solidFill>
                  <a:schemeClr val="tx1"/>
                </a:solidFill>
                <a:latin typeface="Cambria" panose="02040503050406030204" pitchFamily="18" charset="0"/>
                <a:cs typeface="Arial" panose="020B0604020202020204" pitchFamily="34" charset="0"/>
              </a:rPr>
              <a:t>3. </a:t>
            </a:r>
            <a:r>
              <a:rPr lang="en-US" sz="2000" b="1" dirty="0" err="1">
                <a:solidFill>
                  <a:schemeClr val="tx1"/>
                </a:solidFill>
                <a:latin typeface="Cambria" panose="02040503050406030204" pitchFamily="18" charset="0"/>
                <a:cs typeface="Arial" panose="020B0604020202020204" pitchFamily="34" charset="0"/>
              </a:rPr>
              <a:t>Manusia</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sebagai</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Makhluk</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Sosial</a:t>
            </a:r>
            <a:endParaRPr lang="en-US" sz="2000" b="1" dirty="0">
              <a:solidFill>
                <a:schemeClr val="tx1"/>
              </a:solidFill>
              <a:latin typeface="Cambria" panose="02040503050406030204" pitchFamily="18" charset="0"/>
              <a:cs typeface="Arial" panose="020B0604020202020204" pitchFamily="34" charset="0"/>
            </a:endParaRPr>
          </a:p>
          <a:p>
            <a:pPr algn="just"/>
            <a:endParaRPr lang="en-US" sz="2000" b="1" dirty="0">
              <a:solidFill>
                <a:schemeClr val="tx1"/>
              </a:solidFill>
              <a:latin typeface="Cambria" panose="02040503050406030204" pitchFamily="18" charset="0"/>
              <a:cs typeface="Arial" panose="020B0604020202020204" pitchFamily="34" charset="0"/>
            </a:endParaRPr>
          </a:p>
          <a:p>
            <a:pPr marL="457200" indent="-457200" algn="just">
              <a:buAutoNum type="alphaLcPeriod"/>
            </a:pPr>
            <a:r>
              <a:rPr lang="en-US" sz="2000" dirty="0" err="1">
                <a:solidFill>
                  <a:schemeClr val="tx1"/>
                </a:solidFill>
                <a:latin typeface="Cambria" panose="02040503050406030204" pitchFamily="18" charset="0"/>
                <a:cs typeface="Arial" panose="020B0604020202020204" pitchFamily="34" charset="0"/>
              </a:rPr>
              <a:t>Manusia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tidak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dapat</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hidup</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sendiri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selalu</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membutuhkan</a:t>
            </a:r>
            <a:r>
              <a:rPr lang="en-US" sz="2000" dirty="0">
                <a:solidFill>
                  <a:schemeClr val="tx1"/>
                </a:solidFill>
                <a:latin typeface="Cambria" panose="02040503050406030204" pitchFamily="18" charset="0"/>
                <a:cs typeface="Arial" panose="020B0604020202020204" pitchFamily="34" charset="0"/>
              </a:rPr>
              <a:t> orang lain </a:t>
            </a:r>
            <a:r>
              <a:rPr lang="en-US" sz="2000" dirty="0" err="1">
                <a:solidFill>
                  <a:schemeClr val="tx1"/>
                </a:solidFill>
                <a:latin typeface="Cambria" panose="02040503050406030204" pitchFamily="18" charset="0"/>
                <a:cs typeface="Arial" panose="020B0604020202020204" pitchFamily="34" charset="0"/>
              </a:rPr>
              <a:t>dalam</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kehidupannya</a:t>
            </a:r>
            <a:r>
              <a:rPr lang="en-US" sz="2000" dirty="0">
                <a:solidFill>
                  <a:schemeClr val="tx1"/>
                </a:solidFill>
                <a:latin typeface="Cambria" panose="02040503050406030204" pitchFamily="18" charset="0"/>
                <a:cs typeface="Arial" panose="020B0604020202020204" pitchFamily="34" charset="0"/>
              </a:rPr>
              <a:t>.</a:t>
            </a:r>
          </a:p>
          <a:p>
            <a:pPr marL="457200" indent="-457200" algn="just">
              <a:buAutoNum type="alphaLcPeriod"/>
            </a:pPr>
            <a:endParaRPr lang="en-US" sz="2000" dirty="0">
              <a:solidFill>
                <a:schemeClr val="tx1"/>
              </a:solidFill>
              <a:latin typeface="Cambria" panose="02040503050406030204" pitchFamily="18" charset="0"/>
              <a:cs typeface="Arial" panose="020B0604020202020204" pitchFamily="34" charset="0"/>
            </a:endParaRPr>
          </a:p>
          <a:p>
            <a:pPr marL="457200" indent="-457200" algn="just">
              <a:buAutoNum type="alphaLcPeriod"/>
            </a:pPr>
            <a:r>
              <a:rPr lang="en-US" sz="2000" dirty="0" err="1">
                <a:solidFill>
                  <a:schemeClr val="tx1"/>
                </a:solidFill>
                <a:latin typeface="Cambria" panose="02040503050406030204" pitchFamily="18" charset="0"/>
                <a:cs typeface="Arial" panose="020B0604020202020204" pitchFamily="34" charset="0"/>
              </a:rPr>
              <a:t>Sebagai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makhluk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sosial</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manusia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dituntut</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untuk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membangun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hubungan</a:t>
            </a:r>
            <a:r>
              <a:rPr lang="en-US" sz="2000" dirty="0">
                <a:solidFill>
                  <a:schemeClr val="tx1"/>
                </a:solidFill>
                <a:latin typeface="Cambria" panose="02040503050406030204" pitchFamily="18" charset="0"/>
                <a:cs typeface="Arial" panose="020B0604020202020204" pitchFamily="34" charset="0"/>
              </a:rPr>
              <a:t> yang </a:t>
            </a:r>
            <a:r>
              <a:rPr lang="en-US" sz="2000" dirty="0" err="1">
                <a:solidFill>
                  <a:schemeClr val="tx1"/>
                </a:solidFill>
                <a:latin typeface="Cambria" panose="02040503050406030204" pitchFamily="18" charset="0"/>
                <a:cs typeface="Arial" panose="020B0604020202020204" pitchFamily="34" charset="0"/>
              </a:rPr>
              <a:t>baik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menjunjung</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keadilan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serta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peduli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terhadap</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lingkungan</a:t>
            </a:r>
            <a:r>
              <a:rPr lang="en-US" sz="2000" dirty="0">
                <a:solidFill>
                  <a:schemeClr val="tx1"/>
                </a:solidFill>
                <a:latin typeface="Cambria" panose="02040503050406030204" pitchFamily="18" charset="0"/>
                <a:cs typeface="Arial" panose="020B0604020202020204" pitchFamily="34" charset="0"/>
              </a:rPr>
              <a:t>.</a:t>
            </a:r>
          </a:p>
          <a:p>
            <a:pPr marL="457200" indent="-457200" algn="just">
              <a:buAutoNum type="alphaLcPeriod"/>
            </a:pPr>
            <a:endParaRPr lang="en-US" sz="2000" dirty="0">
              <a:solidFill>
                <a:schemeClr val="tx1"/>
              </a:solidFill>
              <a:latin typeface="Cambria" panose="02040503050406030204" pitchFamily="18" charset="0"/>
              <a:cs typeface="Arial" panose="020B0604020202020204" pitchFamily="34" charset="0"/>
            </a:endParaRPr>
          </a:p>
          <a:p>
            <a:pPr marL="457200" indent="-457200" algn="just">
              <a:buAutoNum type="alphaLcPeriod"/>
            </a:pPr>
            <a:r>
              <a:rPr lang="en-US" sz="2000" dirty="0" err="1">
                <a:solidFill>
                  <a:schemeClr val="tx1"/>
                </a:solidFill>
                <a:latin typeface="Cambria" panose="02040503050406030204" pitchFamily="18" charset="0"/>
                <a:cs typeface="Arial" panose="020B0604020202020204" pitchFamily="34" charset="0"/>
              </a:rPr>
              <a:t>Korupsi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merusak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kepercayaan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sosial</a:t>
            </a:r>
            <a:r>
              <a:rPr lang="en-US" sz="2000" dirty="0">
                <a:solidFill>
                  <a:schemeClr val="tx1"/>
                </a:solidFill>
                <a:latin typeface="Cambria" panose="02040503050406030204" pitchFamily="18" charset="0"/>
                <a:cs typeface="Arial" panose="020B0604020202020204" pitchFamily="34" charset="0"/>
              </a:rPr>
              <a:t> dan </a:t>
            </a:r>
            <a:r>
              <a:rPr lang="en-US" sz="2000" dirty="0" err="1">
                <a:solidFill>
                  <a:schemeClr val="tx1"/>
                </a:solidFill>
                <a:latin typeface="Cambria" panose="02040503050406030204" pitchFamily="18" charset="0"/>
                <a:cs typeface="Arial" panose="020B0604020202020204" pitchFamily="34" charset="0"/>
              </a:rPr>
              <a:t>merugikan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kepentingan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bersama</a:t>
            </a:r>
            <a:r>
              <a:rPr lang="en-US" sz="2000" dirty="0">
                <a:solidFill>
                  <a:schemeClr val="tx1"/>
                </a:solidFill>
                <a:latin typeface="Cambria" panose="02040503050406030204" pitchFamily="18" charset="0"/>
                <a:cs typeface="Arial" panose="020B0604020202020204" pitchFamily="34" charset="0"/>
              </a:rPr>
              <a:t>.</a:t>
            </a:r>
          </a:p>
          <a:p>
            <a:pPr algn="just"/>
            <a:endParaRPr lang="en-US" sz="2000" dirty="0">
              <a:solidFill>
                <a:schemeClr val="tx1"/>
              </a:solidFill>
              <a:latin typeface="Cambria" panose="02040503050406030204" pitchFamily="18" charset="0"/>
              <a:cs typeface="Arial" panose="020B0604020202020204" pitchFamily="34" charset="0"/>
            </a:endParaRPr>
          </a:p>
        </p:txBody>
      </p:sp>
      <p:sp>
        <p:nvSpPr>
          <p:cNvPr id="2" name="Rectangle 1">
            <a:extLst>
              <a:ext uri="{FF2B5EF4-FFF2-40B4-BE49-F238E27FC236}">
                <a16:creationId xmlns:a16="http://schemas.microsoft.com/office/drawing/2014/main" id="{3585C97A-9F2E-D0E9-E806-0AF1C8013867}"/>
              </a:ext>
            </a:extLst>
          </p:cNvPr>
          <p:cNvSpPr/>
          <p:nvPr/>
        </p:nvSpPr>
        <p:spPr>
          <a:xfrm>
            <a:off x="2915816" y="332656"/>
            <a:ext cx="3672408" cy="288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29B1A0F-29E0-26D0-0D22-48F8FA6708DC}"/>
              </a:ext>
            </a:extLst>
          </p:cNvPr>
          <p:cNvSpPr/>
          <p:nvPr/>
        </p:nvSpPr>
        <p:spPr>
          <a:xfrm>
            <a:off x="378678" y="6381327"/>
            <a:ext cx="8009746" cy="26667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577951"/>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764704"/>
            <a:ext cx="4392488" cy="540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000" dirty="0">
                <a:solidFill>
                  <a:schemeClr val="tx1"/>
                </a:solidFill>
                <a:latin typeface="Cambria" panose="02040503050406030204" pitchFamily="18" charset="0"/>
                <a:cs typeface="Arial" panose="020B0604020202020204" pitchFamily="34" charset="0"/>
              </a:rPr>
              <a:t>d. </a:t>
            </a:r>
            <a:r>
              <a:rPr lang="en-US" sz="2000" dirty="0" err="1">
                <a:solidFill>
                  <a:schemeClr val="tx1"/>
                </a:solidFill>
                <a:latin typeface="Cambria" panose="02040503050406030204" pitchFamily="18" charset="0"/>
                <a:cs typeface="Arial" panose="020B0604020202020204" pitchFamily="34" charset="0"/>
              </a:rPr>
              <a:t>Interaksi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sosial</a:t>
            </a:r>
            <a:r>
              <a:rPr lang="en-US" sz="2000" dirty="0">
                <a:solidFill>
                  <a:schemeClr val="tx1"/>
                </a:solidFill>
                <a:latin typeface="Cambria" panose="02040503050406030204" pitchFamily="18" charset="0"/>
                <a:cs typeface="Arial" panose="020B0604020202020204" pitchFamily="34" charset="0"/>
              </a:rPr>
              <a:t> yang </a:t>
            </a:r>
            <a:r>
              <a:rPr lang="en-US" sz="2000" dirty="0" err="1">
                <a:solidFill>
                  <a:schemeClr val="tx1"/>
                </a:solidFill>
                <a:latin typeface="Cambria" panose="02040503050406030204" pitchFamily="18" charset="0"/>
                <a:cs typeface="Arial" panose="020B0604020202020204" pitchFamily="34" charset="0"/>
              </a:rPr>
              <a:t>sehat</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akan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mendorong</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terciptanya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keadilan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saling</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menghormati</a:t>
            </a:r>
            <a:r>
              <a:rPr lang="en-US" sz="2000" dirty="0">
                <a:solidFill>
                  <a:schemeClr val="tx1"/>
                </a:solidFill>
                <a:latin typeface="Cambria" panose="02040503050406030204" pitchFamily="18" charset="0"/>
                <a:cs typeface="Arial" panose="020B0604020202020204" pitchFamily="34" charset="0"/>
              </a:rPr>
              <a:t>, dan </a:t>
            </a:r>
            <a:r>
              <a:rPr lang="en-US" sz="2000" dirty="0" err="1">
                <a:solidFill>
                  <a:schemeClr val="tx1"/>
                </a:solidFill>
                <a:latin typeface="Cambria" panose="02040503050406030204" pitchFamily="18" charset="0"/>
                <a:cs typeface="Arial" panose="020B0604020202020204" pitchFamily="34" charset="0"/>
              </a:rPr>
              <a:t>budaya</a:t>
            </a:r>
            <a:r>
              <a:rPr lang="en-US" sz="2000" dirty="0">
                <a:solidFill>
                  <a:schemeClr val="tx1"/>
                </a:solidFill>
                <a:latin typeface="Cambria" panose="02040503050406030204" pitchFamily="18" charset="0"/>
                <a:cs typeface="Arial" panose="020B0604020202020204" pitchFamily="34" charset="0"/>
              </a:rPr>
              <a:t> anti </a:t>
            </a:r>
            <a:r>
              <a:rPr lang="en-US" sz="2000" dirty="0" err="1">
                <a:solidFill>
                  <a:schemeClr val="tx1"/>
                </a:solidFill>
                <a:latin typeface="Cambria" panose="02040503050406030204" pitchFamily="18" charset="0"/>
                <a:cs typeface="Arial" panose="020B0604020202020204" pitchFamily="34" charset="0"/>
              </a:rPr>
              <a:t>korupsi</a:t>
            </a:r>
            <a:r>
              <a:rPr lang="en-US" sz="2000" dirty="0">
                <a:solidFill>
                  <a:schemeClr val="tx1"/>
                </a:solidFill>
                <a:latin typeface="Cambria" panose="02040503050406030204" pitchFamily="18" charset="0"/>
                <a:cs typeface="Arial" panose="020B0604020202020204" pitchFamily="34" charset="0"/>
              </a:rPr>
              <a:t>.</a:t>
            </a:r>
          </a:p>
          <a:p>
            <a:pPr algn="just"/>
            <a:endParaRPr lang="en-US" sz="2000" dirty="0">
              <a:solidFill>
                <a:schemeClr val="tx1"/>
              </a:solidFill>
              <a:latin typeface="Cambria" panose="02040503050406030204" pitchFamily="18" charset="0"/>
              <a:cs typeface="Arial" panose="020B0604020202020204" pitchFamily="34" charset="0"/>
            </a:endParaRPr>
          </a:p>
          <a:p>
            <a:pPr algn="just"/>
            <a:r>
              <a:rPr lang="en-US" sz="2000" dirty="0" err="1">
                <a:solidFill>
                  <a:schemeClr val="tx1"/>
                </a:solidFill>
                <a:latin typeface="Cambria" panose="02040503050406030204" pitchFamily="18" charset="0"/>
                <a:cs typeface="Arial" panose="020B0604020202020204" pitchFamily="34" charset="0"/>
              </a:rPr>
              <a:t>Dalam</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kehidupan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kampus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mahasiswa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diajak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untuk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menumbuhkan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solidaritas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tanggung</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jawab</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bersama</a:t>
            </a:r>
            <a:r>
              <a:rPr lang="en-US" sz="2000" dirty="0">
                <a:solidFill>
                  <a:schemeClr val="tx1"/>
                </a:solidFill>
                <a:latin typeface="Cambria" panose="02040503050406030204" pitchFamily="18" charset="0"/>
                <a:cs typeface="Arial" panose="020B0604020202020204" pitchFamily="34" charset="0"/>
              </a:rPr>
              <a:t>, dan </a:t>
            </a:r>
            <a:r>
              <a:rPr lang="en-US" sz="2000" dirty="0" err="1">
                <a:solidFill>
                  <a:schemeClr val="tx1"/>
                </a:solidFill>
                <a:latin typeface="Cambria" panose="02040503050406030204" pitchFamily="18" charset="0"/>
                <a:cs typeface="Arial" panose="020B0604020202020204" pitchFamily="34" charset="0"/>
              </a:rPr>
              <a:t>budaya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transparansi</a:t>
            </a:r>
            <a:r>
              <a:rPr lang="en-US" sz="2000" dirty="0">
                <a:solidFill>
                  <a:schemeClr val="tx1"/>
                </a:solidFill>
                <a:latin typeface="Cambria" panose="02040503050406030204" pitchFamily="18" charset="0"/>
                <a:cs typeface="Arial" panose="020B0604020202020204" pitchFamily="34" charset="0"/>
              </a:rPr>
              <a:t>.</a:t>
            </a:r>
          </a:p>
          <a:p>
            <a:pPr algn="just"/>
            <a:endParaRPr lang="en-US" sz="2000" dirty="0">
              <a:solidFill>
                <a:schemeClr val="tx1"/>
              </a:solidFill>
              <a:latin typeface="Cambria" panose="02040503050406030204" pitchFamily="18" charset="0"/>
              <a:cs typeface="Arial" panose="020B0604020202020204" pitchFamily="34" charset="0"/>
            </a:endParaRPr>
          </a:p>
          <a:p>
            <a:pPr algn="just"/>
            <a:r>
              <a:rPr lang="en-US" sz="2000" dirty="0" err="1">
                <a:solidFill>
                  <a:schemeClr val="tx1"/>
                </a:solidFill>
                <a:latin typeface="Cambria" panose="02040503050406030204" pitchFamily="18" charset="0"/>
                <a:cs typeface="Arial" panose="020B0604020202020204" pitchFamily="34" charset="0"/>
              </a:rPr>
              <a:t>Contoh</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Mahasiswa</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aktif</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berpartisipasi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dalam</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kegiatan</a:t>
            </a:r>
            <a:r>
              <a:rPr lang="en-US" sz="2000" dirty="0">
                <a:solidFill>
                  <a:schemeClr val="tx1"/>
                </a:solidFill>
                <a:latin typeface="Cambria" panose="02040503050406030204" pitchFamily="18" charset="0"/>
                <a:cs typeface="Arial" panose="020B0604020202020204" pitchFamily="34" charset="0"/>
              </a:rPr>
              <a:t> gotong royong di </a:t>
            </a:r>
            <a:r>
              <a:rPr lang="en-US" sz="2000" dirty="0" err="1">
                <a:solidFill>
                  <a:schemeClr val="tx1"/>
                </a:solidFill>
                <a:latin typeface="Cambria" panose="02040503050406030204" pitchFamily="18" charset="0"/>
                <a:cs typeface="Arial" panose="020B0604020202020204" pitchFamily="34" charset="0"/>
              </a:rPr>
              <a:t>kampus</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sebagai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bentuk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kepedulian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sosial</a:t>
            </a:r>
            <a:r>
              <a:rPr lang="en-US" sz="2000" dirty="0">
                <a:solidFill>
                  <a:schemeClr val="tx1"/>
                </a:solidFill>
                <a:latin typeface="Cambria" panose="02040503050406030204" pitchFamily="18" charset="0"/>
                <a:cs typeface="Arial" panose="020B0604020202020204" pitchFamily="34" charset="0"/>
              </a:rPr>
              <a:t>.</a:t>
            </a:r>
          </a:p>
          <a:p>
            <a:pPr algn="just"/>
            <a:endParaRPr lang="en-US" sz="2000" dirty="0">
              <a:solidFill>
                <a:schemeClr val="tx1"/>
              </a:solidFill>
              <a:latin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id="{023D359A-56B7-4517-9C8F-F17F46372965}"/>
              </a:ext>
            </a:extLst>
          </p:cNvPr>
          <p:cNvPicPr>
            <a:picLocks noChangeAspect="1"/>
          </p:cNvPicPr>
          <p:nvPr/>
        </p:nvPicPr>
        <p:blipFill>
          <a:blip r:embed="rId3"/>
          <a:stretch>
            <a:fillRect/>
          </a:stretch>
        </p:blipFill>
        <p:spPr>
          <a:xfrm>
            <a:off x="5221957" y="2060848"/>
            <a:ext cx="3294707" cy="2334711"/>
          </a:xfrm>
          <a:prstGeom prst="rect">
            <a:avLst/>
          </a:prstGeom>
        </p:spPr>
      </p:pic>
      <p:sp>
        <p:nvSpPr>
          <p:cNvPr id="3" name="Rectangle 2">
            <a:extLst>
              <a:ext uri="{FF2B5EF4-FFF2-40B4-BE49-F238E27FC236}">
                <a16:creationId xmlns:a16="http://schemas.microsoft.com/office/drawing/2014/main" id="{9C2BD5DC-1109-030D-69D6-37C0B2CF2BBA}"/>
              </a:ext>
            </a:extLst>
          </p:cNvPr>
          <p:cNvSpPr/>
          <p:nvPr/>
        </p:nvSpPr>
        <p:spPr>
          <a:xfrm>
            <a:off x="2915816" y="332656"/>
            <a:ext cx="3672408" cy="288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0CD4D64-A353-32A5-0323-A31A7A0143FE}"/>
              </a:ext>
            </a:extLst>
          </p:cNvPr>
          <p:cNvSpPr/>
          <p:nvPr/>
        </p:nvSpPr>
        <p:spPr>
          <a:xfrm>
            <a:off x="378678" y="6381327"/>
            <a:ext cx="8009746" cy="26667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716365"/>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54868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dirty="0"/>
              <a:t>	</a:t>
            </a:r>
          </a:p>
          <a:p>
            <a:endParaRPr lang="en-US" sz="4000" b="1" dirty="0"/>
          </a:p>
          <a:p>
            <a:endParaRPr lang="id-ID" sz="2400" b="1" dirty="0">
              <a:sym typeface="Wingdings" panose="05000000000000000000" pitchFamily="2" charset="2"/>
            </a:endParaRPr>
          </a:p>
          <a:p>
            <a:pPr marL="571500" indent="-571500">
              <a:buFont typeface="Wingdings" panose="05000000000000000000" pitchFamily="2" charset="2"/>
              <a:buChar char="J"/>
            </a:pPr>
            <a:r>
              <a:rPr lang="en-US" sz="4000" b="1" dirty="0"/>
              <a:t>END</a:t>
            </a:r>
            <a:r>
              <a:rPr lang="id-ID" sz="4000" b="1" dirty="0"/>
              <a:t> </a:t>
            </a:r>
            <a:r>
              <a:rPr lang="id-ID" sz="4000" b="1" dirty="0">
                <a:sym typeface="Wingdings" panose="05000000000000000000" pitchFamily="2" charset="2"/>
              </a:rPr>
              <a:t></a:t>
            </a:r>
            <a:endParaRPr lang="en-US" sz="4000" b="1" dirty="0">
              <a:sym typeface="Wingdings" panose="05000000000000000000" pitchFamily="2" charset="2"/>
            </a:endParaRPr>
          </a:p>
          <a:p>
            <a:r>
              <a:rPr lang="en-US" sz="4000" b="1" dirty="0">
                <a:sym typeface="Wingdings" panose="05000000000000000000" pitchFamily="2" charset="2"/>
              </a:rPr>
              <a:t>See you next week</a:t>
            </a:r>
          </a:p>
        </p:txBody>
      </p:sp>
      <p:sp>
        <p:nvSpPr>
          <p:cNvPr id="2" name="Rectangle 1">
            <a:extLst>
              <a:ext uri="{FF2B5EF4-FFF2-40B4-BE49-F238E27FC236}">
                <a16:creationId xmlns:a16="http://schemas.microsoft.com/office/drawing/2014/main" id="{C4EC293F-5C24-BD72-D8C8-44286EF57610}"/>
              </a:ext>
            </a:extLst>
          </p:cNvPr>
          <p:cNvSpPr/>
          <p:nvPr/>
        </p:nvSpPr>
        <p:spPr>
          <a:xfrm>
            <a:off x="2915816" y="332656"/>
            <a:ext cx="3672408" cy="288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FD99D0D-6A46-EB7C-D31B-E2DD5547CC62}"/>
              </a:ext>
            </a:extLst>
          </p:cNvPr>
          <p:cNvSpPr/>
          <p:nvPr/>
        </p:nvSpPr>
        <p:spPr>
          <a:xfrm>
            <a:off x="378678" y="6381327"/>
            <a:ext cx="8009746" cy="26667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3410</TotalTime>
  <Words>394</Words>
  <Application>Microsoft Macintosh PowerPoint</Application>
  <PresentationFormat>On-screen Show (4:3)</PresentationFormat>
  <Paragraphs>48</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Macbook Pro</cp:lastModifiedBy>
  <cp:revision>475</cp:revision>
  <cp:lastPrinted>2017-08-29T02:54:51Z</cp:lastPrinted>
  <dcterms:created xsi:type="dcterms:W3CDTF">2010-04-18T12:06:30Z</dcterms:created>
  <dcterms:modified xsi:type="dcterms:W3CDTF">2026-03-06T07:39:02Z</dcterms:modified>
</cp:coreProperties>
</file>