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303" r:id="rId3"/>
    <p:sldId id="304" r:id="rId4"/>
    <p:sldId id="305" r:id="rId5"/>
    <p:sldId id="306" r:id="rId6"/>
    <p:sldId id="307" r:id="rId7"/>
    <p:sldId id="308" r:id="rId8"/>
    <p:sldId id="309" r:id="rId9"/>
  </p:sldIdLst>
  <p:sldSz cx="9144000" cy="6858000" type="screen4x3"/>
  <p:notesSz cx="7045325" cy="9345613"/>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57" autoAdjust="0"/>
    <p:restoredTop sz="94590" autoAdjust="0"/>
  </p:normalViewPr>
  <p:slideViewPr>
    <p:cSldViewPr>
      <p:cViewPr varScale="1">
        <p:scale>
          <a:sx n="99" d="100"/>
          <a:sy n="99" d="100"/>
        </p:scale>
        <p:origin x="1432"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Mahasiswa</a:t>
            </a:r>
            <a:r>
              <a:rPr lang="en-US" dirty="0"/>
              <a:t> </a:t>
            </a:r>
            <a:r>
              <a:rPr lang="en-US" dirty="0" err="1"/>
              <a:t>diharapkan</a:t>
            </a:r>
            <a:r>
              <a:rPr lang="en-US" dirty="0"/>
              <a:t> </a:t>
            </a:r>
            <a:r>
              <a:rPr lang="en-US" dirty="0" err="1"/>
              <a:t>mampu</a:t>
            </a:r>
            <a:r>
              <a:rPr lang="en-US" dirty="0"/>
              <a:t> </a:t>
            </a:r>
            <a:r>
              <a:rPr lang="en-US" dirty="0" err="1"/>
              <a:t>mengenali</a:t>
            </a:r>
            <a:r>
              <a:rPr lang="en-US" dirty="0"/>
              <a:t> </a:t>
            </a:r>
            <a:r>
              <a:rPr lang="en-US" dirty="0" err="1"/>
              <a:t>tanda-tanda</a:t>
            </a:r>
            <a:r>
              <a:rPr lang="en-US" dirty="0"/>
              <a:t> </a:t>
            </a:r>
            <a:r>
              <a:rPr lang="en-US" dirty="0" err="1"/>
              <a:t>perilaku</a:t>
            </a:r>
            <a:r>
              <a:rPr lang="en-US" dirty="0"/>
              <a:t> </a:t>
            </a:r>
            <a:r>
              <a:rPr lang="en-US" dirty="0" err="1"/>
              <a:t>koruptif</a:t>
            </a:r>
            <a:r>
              <a:rPr lang="en-US" dirty="0"/>
              <a:t>, </a:t>
            </a:r>
            <a:r>
              <a:rPr lang="en-US" dirty="0" err="1"/>
              <a:t>baik</a:t>
            </a:r>
            <a:r>
              <a:rPr lang="en-US" dirty="0"/>
              <a:t> </a:t>
            </a:r>
            <a:r>
              <a:rPr lang="en-US" dirty="0" err="1"/>
              <a:t>dalam</a:t>
            </a:r>
            <a:r>
              <a:rPr lang="en-US" dirty="0"/>
              <a:t> </a:t>
            </a:r>
            <a:r>
              <a:rPr lang="en-US" dirty="0" err="1"/>
              <a:t>diri</a:t>
            </a:r>
            <a:r>
              <a:rPr lang="en-US" dirty="0"/>
              <a:t> </a:t>
            </a:r>
            <a:r>
              <a:rPr lang="en-US" dirty="0" err="1"/>
              <a:t>sendiri</a:t>
            </a:r>
            <a:r>
              <a:rPr lang="en-US" dirty="0"/>
              <a:t> </a:t>
            </a:r>
            <a:r>
              <a:rPr lang="en-US" dirty="0" err="1"/>
              <a:t>maupun</a:t>
            </a:r>
            <a:r>
              <a:rPr lang="en-US" dirty="0"/>
              <a:t> </a:t>
            </a:r>
            <a:r>
              <a:rPr lang="en-US" dirty="0" err="1"/>
              <a:t>lingkungan</a:t>
            </a:r>
            <a:r>
              <a:rPr lang="en-US" dirty="0"/>
              <a:t> </a:t>
            </a:r>
            <a:r>
              <a:rPr lang="en-US" dirty="0" err="1"/>
              <a:t>sekitar</a:t>
            </a:r>
            <a:r>
              <a:rPr lang="en-US" dirty="0"/>
              <a:t>, </a:t>
            </a:r>
            <a:r>
              <a:rPr lang="en-US" dirty="0" err="1"/>
              <a:t>sehingga</a:t>
            </a:r>
            <a:r>
              <a:rPr lang="en-US" dirty="0"/>
              <a:t> </a:t>
            </a:r>
            <a:r>
              <a:rPr lang="en-US" dirty="0" err="1"/>
              <a:t>dapat</a:t>
            </a:r>
            <a:r>
              <a:rPr lang="en-US" dirty="0"/>
              <a:t> </a:t>
            </a:r>
            <a:r>
              <a:rPr lang="en-US" dirty="0" err="1"/>
              <a:t>menjadi</a:t>
            </a:r>
            <a:r>
              <a:rPr lang="en-US" dirty="0"/>
              <a:t> </a:t>
            </a:r>
            <a:r>
              <a:rPr lang="en-US" dirty="0" err="1"/>
              <a:t>agen</a:t>
            </a:r>
            <a:r>
              <a:rPr lang="en-US" dirty="0"/>
              <a:t> </a:t>
            </a:r>
            <a:r>
              <a:rPr lang="en-US" dirty="0" err="1"/>
              <a:t>perubahan</a:t>
            </a:r>
            <a:r>
              <a:rPr lang="en-US" dirty="0"/>
              <a:t> yang </a:t>
            </a:r>
            <a:r>
              <a:rPr lang="en-US" dirty="0" err="1"/>
              <a:t>menjunjung</a:t>
            </a:r>
            <a:r>
              <a:rPr lang="en-US" dirty="0"/>
              <a:t> </a:t>
            </a:r>
            <a:r>
              <a:rPr lang="en-US" dirty="0" err="1"/>
              <a:t>nilai</a:t>
            </a:r>
            <a:r>
              <a:rPr lang="en-US" dirty="0"/>
              <a:t> </a:t>
            </a:r>
            <a:r>
              <a:rPr lang="en-US" dirty="0" err="1"/>
              <a:t>integritas</a:t>
            </a:r>
            <a:r>
              <a:rPr lang="en-US" dirty="0"/>
              <a:t> dan </a:t>
            </a:r>
            <a:r>
              <a:rPr lang="en-US" dirty="0" err="1"/>
              <a:t>kejujuran</a:t>
            </a:r>
            <a:r>
              <a:rPr lang="en-US" dirty="0"/>
              <a:t>.</a:t>
            </a:r>
          </a:p>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357204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415248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t>
            </a:r>
            <a:r>
              <a:rPr lang="en-US" sz="1200" i="1" dirty="0" err="1">
                <a:solidFill>
                  <a:schemeClr val="tx1"/>
                </a:solidFill>
              </a:rPr>
              <a:t>Contoh</a:t>
            </a:r>
            <a:r>
              <a:rPr lang="en-US" sz="1200" i="1" dirty="0">
                <a:solidFill>
                  <a:schemeClr val="tx1"/>
                </a:solidFill>
              </a:rPr>
              <a:t> :</a:t>
            </a:r>
            <a:r>
              <a:rPr lang="en-US" sz="1200" dirty="0">
                <a:solidFill>
                  <a:schemeClr val="tx1"/>
                </a:solidFill>
              </a:rPr>
              <a:t> </a:t>
            </a:r>
            <a:r>
              <a:rPr lang="en-US" sz="1200" dirty="0" err="1">
                <a:solidFill>
                  <a:schemeClr val="tx1"/>
                </a:solidFill>
              </a:rPr>
              <a:t>Seorang</a:t>
            </a:r>
            <a:r>
              <a:rPr lang="en-US" sz="1200" dirty="0">
                <a:solidFill>
                  <a:schemeClr val="tx1"/>
                </a:solidFill>
              </a:rPr>
              <a:t> </a:t>
            </a:r>
            <a:r>
              <a:rPr lang="en-US" sz="1200" dirty="0" err="1">
                <a:solidFill>
                  <a:schemeClr val="tx1"/>
                </a:solidFill>
              </a:rPr>
              <a:t>pegawai</a:t>
            </a:r>
            <a:r>
              <a:rPr lang="en-US" sz="1200" dirty="0">
                <a:solidFill>
                  <a:schemeClr val="tx1"/>
                </a:solidFill>
              </a:rPr>
              <a:t> yang </a:t>
            </a:r>
            <a:r>
              <a:rPr lang="en-US" sz="1200" dirty="0" err="1">
                <a:solidFill>
                  <a:schemeClr val="tx1"/>
                </a:solidFill>
              </a:rPr>
              <a:t>tidak</a:t>
            </a:r>
            <a:r>
              <a:rPr lang="en-US" sz="1200" dirty="0">
                <a:solidFill>
                  <a:schemeClr val="tx1"/>
                </a:solidFill>
              </a:rPr>
              <a:t> </a:t>
            </a:r>
            <a:r>
              <a:rPr lang="en-US" sz="1200" dirty="0" err="1">
                <a:solidFill>
                  <a:schemeClr val="tx1"/>
                </a:solidFill>
              </a:rPr>
              <a:t>menyelesaikan</a:t>
            </a:r>
            <a:r>
              <a:rPr lang="en-US" sz="1200" dirty="0">
                <a:solidFill>
                  <a:schemeClr val="tx1"/>
                </a:solidFill>
              </a:rPr>
              <a:t> </a:t>
            </a:r>
            <a:r>
              <a:rPr lang="en-US" sz="1200" dirty="0" err="1">
                <a:solidFill>
                  <a:schemeClr val="tx1"/>
                </a:solidFill>
              </a:rPr>
              <a:t>laporan</a:t>
            </a:r>
            <a:r>
              <a:rPr lang="en-US" sz="1200" dirty="0">
                <a:solidFill>
                  <a:schemeClr val="tx1"/>
                </a:solidFill>
              </a:rPr>
              <a:t> </a:t>
            </a:r>
            <a:r>
              <a:rPr lang="en-US" sz="1200" dirty="0" err="1">
                <a:solidFill>
                  <a:schemeClr val="tx1"/>
                </a:solidFill>
              </a:rPr>
              <a:t>tepat</a:t>
            </a:r>
            <a:r>
              <a:rPr lang="en-US" sz="1200" dirty="0">
                <a:solidFill>
                  <a:schemeClr val="tx1"/>
                </a:solidFill>
              </a:rPr>
              <a:t> </a:t>
            </a:r>
            <a:r>
              <a:rPr lang="en-US" sz="1200" dirty="0" err="1">
                <a:solidFill>
                  <a:schemeClr val="tx1"/>
                </a:solidFill>
              </a:rPr>
              <a:t>waktu</a:t>
            </a:r>
            <a:r>
              <a:rPr lang="en-US" sz="1200" dirty="0">
                <a:solidFill>
                  <a:schemeClr val="tx1"/>
                </a:solidFill>
              </a:rPr>
              <a:t> </a:t>
            </a:r>
            <a:r>
              <a:rPr lang="en-US" sz="1200" dirty="0" err="1">
                <a:solidFill>
                  <a:schemeClr val="tx1"/>
                </a:solidFill>
              </a:rPr>
              <a:t>atau</a:t>
            </a:r>
            <a:r>
              <a:rPr lang="en-US" sz="1200" dirty="0">
                <a:solidFill>
                  <a:schemeClr val="tx1"/>
                </a:solidFill>
              </a:rPr>
              <a:t> </a:t>
            </a:r>
            <a:r>
              <a:rPr lang="en-US" sz="1200" dirty="0" err="1">
                <a:solidFill>
                  <a:schemeClr val="tx1"/>
                </a:solidFill>
              </a:rPr>
              <a:t>menunda</a:t>
            </a:r>
            <a:r>
              <a:rPr lang="en-US" sz="1200" dirty="0">
                <a:solidFill>
                  <a:schemeClr val="tx1"/>
                </a:solidFill>
              </a:rPr>
              <a:t> </a:t>
            </a:r>
            <a:r>
              <a:rPr lang="en-US" sz="1200" dirty="0" err="1">
                <a:solidFill>
                  <a:schemeClr val="tx1"/>
                </a:solidFill>
              </a:rPr>
              <a:t>pekerjaan</a:t>
            </a:r>
            <a:r>
              <a:rPr lang="en-US" sz="1200" dirty="0">
                <a:solidFill>
                  <a:schemeClr val="tx1"/>
                </a:solidFill>
              </a:rPr>
              <a:t> </a:t>
            </a:r>
            <a:r>
              <a:rPr lang="en-US" sz="1200" dirty="0" err="1">
                <a:solidFill>
                  <a:schemeClr val="tx1"/>
                </a:solidFill>
              </a:rPr>
              <a:t>dengan</a:t>
            </a:r>
            <a:r>
              <a:rPr lang="en-US" sz="1200" dirty="0">
                <a:solidFill>
                  <a:schemeClr val="tx1"/>
                </a:solidFill>
              </a:rPr>
              <a:t> </a:t>
            </a:r>
            <a:r>
              <a:rPr lang="en-US" sz="1200" dirty="0" err="1">
                <a:solidFill>
                  <a:schemeClr val="tx1"/>
                </a:solidFill>
              </a:rPr>
              <a:t>alasan</a:t>
            </a:r>
            <a:r>
              <a:rPr lang="en-US" sz="1200" dirty="0">
                <a:solidFill>
                  <a:schemeClr val="tx1"/>
                </a:solidFill>
              </a:rPr>
              <a:t> </a:t>
            </a:r>
            <a:r>
              <a:rPr lang="en-US" sz="1200" dirty="0" err="1">
                <a:solidFill>
                  <a:schemeClr val="tx1"/>
                </a:solidFill>
              </a:rPr>
              <a:t>pribadi</a:t>
            </a:r>
            <a:r>
              <a:rPr lang="en-US" sz="1200" dirty="0">
                <a:solidFill>
                  <a:schemeClr val="tx1"/>
                </a:solidFill>
              </a:rPr>
              <a:t> </a:t>
            </a:r>
            <a:r>
              <a:rPr lang="en-US" sz="1200" dirty="0" err="1">
                <a:solidFill>
                  <a:schemeClr val="tx1"/>
                </a:solidFill>
              </a:rPr>
              <a:t>tanpa</a:t>
            </a:r>
            <a:r>
              <a:rPr lang="en-US" sz="1200" dirty="0">
                <a:solidFill>
                  <a:schemeClr val="tx1"/>
                </a:solidFill>
              </a:rPr>
              <a:t> </a:t>
            </a:r>
            <a:r>
              <a:rPr lang="en-US" sz="1200" dirty="0" err="1">
                <a:solidFill>
                  <a:schemeClr val="tx1"/>
                </a:solidFill>
              </a:rPr>
              <a:t>memikirkan</a:t>
            </a:r>
            <a:r>
              <a:rPr lang="en-US" sz="1200" dirty="0">
                <a:solidFill>
                  <a:schemeClr val="tx1"/>
                </a:solidFill>
              </a:rPr>
              <a:t> </a:t>
            </a:r>
            <a:r>
              <a:rPr lang="en-US" sz="1200" dirty="0" err="1">
                <a:solidFill>
                  <a:schemeClr val="tx1"/>
                </a:solidFill>
              </a:rPr>
              <a:t>tanggung</a:t>
            </a:r>
            <a:r>
              <a:rPr lang="en-US" sz="1200" dirty="0">
                <a:solidFill>
                  <a:schemeClr val="tx1"/>
                </a:solidFill>
              </a:rPr>
              <a:t> </a:t>
            </a:r>
            <a:r>
              <a:rPr lang="en-US" sz="1200" dirty="0" err="1">
                <a:solidFill>
                  <a:schemeClr val="tx1"/>
                </a:solidFill>
              </a:rPr>
              <a:t>jawab</a:t>
            </a:r>
            <a:r>
              <a:rPr lang="en-US" sz="1200" dirty="0">
                <a:solidFill>
                  <a:schemeClr val="tx1"/>
                </a:solidFill>
              </a:rPr>
              <a:t> </a:t>
            </a:r>
            <a:r>
              <a:rPr lang="en-US" sz="1200" dirty="0" err="1">
                <a:solidFill>
                  <a:schemeClr val="tx1"/>
                </a:solidFill>
              </a:rPr>
              <a:t>terhadap</a:t>
            </a:r>
            <a:r>
              <a:rPr lang="en-US" sz="1200" dirty="0">
                <a:solidFill>
                  <a:schemeClr val="tx1"/>
                </a:solidFill>
              </a:rPr>
              <a:t> </a:t>
            </a:r>
            <a:r>
              <a:rPr lang="en-US" sz="1200" dirty="0" err="1">
                <a:solidFill>
                  <a:schemeClr val="tx1"/>
                </a:solidFill>
              </a:rPr>
              <a:t>timnya</a:t>
            </a:r>
            <a:r>
              <a:rPr lang="en-US" sz="1200"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t>
            </a:r>
            <a:r>
              <a:rPr lang="en-US" sz="1200" i="1" dirty="0" err="1">
                <a:solidFill>
                  <a:schemeClr val="tx1"/>
                </a:solidFill>
              </a:rPr>
              <a:t>Contoh</a:t>
            </a:r>
            <a:r>
              <a:rPr lang="en-US" sz="1200" i="1" dirty="0">
                <a:solidFill>
                  <a:schemeClr val="tx1"/>
                </a:solidFill>
              </a:rPr>
              <a:t> :</a:t>
            </a:r>
            <a:r>
              <a:rPr lang="en-US" sz="1200" dirty="0">
                <a:solidFill>
                  <a:schemeClr val="tx1"/>
                </a:solidFill>
              </a:rPr>
              <a:t> </a:t>
            </a:r>
            <a:r>
              <a:rPr lang="en-US" sz="1200" dirty="0" err="1">
                <a:solidFill>
                  <a:schemeClr val="tx1"/>
                </a:solidFill>
              </a:rPr>
              <a:t>Karyawan</a:t>
            </a:r>
            <a:r>
              <a:rPr lang="en-US" sz="1200" dirty="0">
                <a:solidFill>
                  <a:schemeClr val="tx1"/>
                </a:solidFill>
              </a:rPr>
              <a:t> </a:t>
            </a:r>
            <a:r>
              <a:rPr lang="en-US" sz="1200" dirty="0" err="1">
                <a:solidFill>
                  <a:schemeClr val="tx1"/>
                </a:solidFill>
              </a:rPr>
              <a:t>menggunakan</a:t>
            </a:r>
            <a:r>
              <a:rPr lang="en-US" sz="1200" dirty="0">
                <a:solidFill>
                  <a:schemeClr val="tx1"/>
                </a:solidFill>
              </a:rPr>
              <a:t> </a:t>
            </a:r>
            <a:r>
              <a:rPr lang="en-US" sz="1200" dirty="0" err="1">
                <a:solidFill>
                  <a:schemeClr val="tx1"/>
                </a:solidFill>
              </a:rPr>
              <a:t>fasilitas</a:t>
            </a:r>
            <a:r>
              <a:rPr lang="en-US" sz="1200" dirty="0">
                <a:solidFill>
                  <a:schemeClr val="tx1"/>
                </a:solidFill>
              </a:rPr>
              <a:t> </a:t>
            </a:r>
            <a:r>
              <a:rPr lang="en-US" sz="1200" dirty="0" err="1">
                <a:solidFill>
                  <a:schemeClr val="tx1"/>
                </a:solidFill>
              </a:rPr>
              <a:t>kantor</a:t>
            </a:r>
            <a:r>
              <a:rPr lang="en-US" sz="1200" dirty="0">
                <a:solidFill>
                  <a:schemeClr val="tx1"/>
                </a:solidFill>
              </a:rPr>
              <a:t> </a:t>
            </a:r>
            <a:r>
              <a:rPr lang="en-US" sz="1200" dirty="0" err="1">
                <a:solidFill>
                  <a:schemeClr val="tx1"/>
                </a:solidFill>
              </a:rPr>
              <a:t>seperti</a:t>
            </a:r>
            <a:r>
              <a:rPr lang="en-US" sz="1200" dirty="0">
                <a:solidFill>
                  <a:schemeClr val="tx1"/>
                </a:solidFill>
              </a:rPr>
              <a:t> </a:t>
            </a:r>
            <a:r>
              <a:rPr lang="en-US" sz="1200" dirty="0" err="1">
                <a:solidFill>
                  <a:schemeClr val="tx1"/>
                </a:solidFill>
              </a:rPr>
              <a:t>kendaraan</a:t>
            </a:r>
            <a:r>
              <a:rPr lang="en-US" sz="1200" dirty="0">
                <a:solidFill>
                  <a:schemeClr val="tx1"/>
                </a:solidFill>
              </a:rPr>
              <a:t> </a:t>
            </a:r>
            <a:r>
              <a:rPr lang="en-US" sz="1200" dirty="0" err="1">
                <a:solidFill>
                  <a:schemeClr val="tx1"/>
                </a:solidFill>
              </a:rPr>
              <a:t>dinas</a:t>
            </a:r>
            <a:r>
              <a:rPr lang="en-US" sz="1200" dirty="0">
                <a:solidFill>
                  <a:schemeClr val="tx1"/>
                </a:solidFill>
              </a:rPr>
              <a:t> </a:t>
            </a:r>
            <a:r>
              <a:rPr lang="en-US" sz="1200" dirty="0" err="1">
                <a:solidFill>
                  <a:schemeClr val="tx1"/>
                </a:solidFill>
              </a:rPr>
              <a:t>atau</a:t>
            </a:r>
            <a:r>
              <a:rPr lang="en-US" sz="1200" dirty="0">
                <a:solidFill>
                  <a:schemeClr val="tx1"/>
                </a:solidFill>
              </a:rPr>
              <a:t> </a:t>
            </a:r>
            <a:r>
              <a:rPr lang="en-US" sz="1200" dirty="0" err="1">
                <a:solidFill>
                  <a:schemeClr val="tx1"/>
                </a:solidFill>
              </a:rPr>
              <a:t>alat</a:t>
            </a:r>
            <a:r>
              <a:rPr lang="en-US" sz="1200" dirty="0">
                <a:solidFill>
                  <a:schemeClr val="tx1"/>
                </a:solidFill>
              </a:rPr>
              <a:t> </a:t>
            </a:r>
            <a:r>
              <a:rPr lang="en-US" sz="1200" dirty="0" err="1">
                <a:solidFill>
                  <a:schemeClr val="tx1"/>
                </a:solidFill>
              </a:rPr>
              <a:t>kerja</a:t>
            </a:r>
            <a:r>
              <a:rPr lang="en-US" sz="1200" dirty="0">
                <a:solidFill>
                  <a:schemeClr val="tx1"/>
                </a:solidFill>
              </a:rPr>
              <a:t> </a:t>
            </a:r>
            <a:r>
              <a:rPr lang="en-US" sz="1200" dirty="0" err="1">
                <a:solidFill>
                  <a:schemeClr val="tx1"/>
                </a:solidFill>
              </a:rPr>
              <a:t>untuk</a:t>
            </a:r>
            <a:r>
              <a:rPr lang="en-US" sz="1200" dirty="0">
                <a:solidFill>
                  <a:schemeClr val="tx1"/>
                </a:solidFill>
              </a:rPr>
              <a:t> </a:t>
            </a:r>
            <a:r>
              <a:rPr lang="en-US" sz="1200" dirty="0" err="1">
                <a:solidFill>
                  <a:schemeClr val="tx1"/>
                </a:solidFill>
              </a:rPr>
              <a:t>kepentingan</a:t>
            </a:r>
            <a:r>
              <a:rPr lang="en-US" sz="1200" dirty="0">
                <a:solidFill>
                  <a:schemeClr val="tx1"/>
                </a:solidFill>
              </a:rPr>
              <a:t> </a:t>
            </a:r>
            <a:r>
              <a:rPr lang="en-US" sz="1200" dirty="0" err="1">
                <a:solidFill>
                  <a:schemeClr val="tx1"/>
                </a:solidFill>
              </a:rPr>
              <a:t>pribadi</a:t>
            </a:r>
            <a:r>
              <a:rPr lang="en-US" sz="1200"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t>
            </a:r>
            <a:r>
              <a:rPr lang="en-US" sz="1200" i="1" dirty="0" err="1">
                <a:solidFill>
                  <a:schemeClr val="tx1"/>
                </a:solidFill>
              </a:rPr>
              <a:t>Contoh</a:t>
            </a:r>
            <a:r>
              <a:rPr lang="en-US" sz="1200" i="1" dirty="0">
                <a:solidFill>
                  <a:schemeClr val="tx1"/>
                </a:solidFill>
              </a:rPr>
              <a:t> :</a:t>
            </a:r>
            <a:r>
              <a:rPr lang="en-US" sz="1200" dirty="0">
                <a:solidFill>
                  <a:schemeClr val="tx1"/>
                </a:solidFill>
              </a:rPr>
              <a:t> </a:t>
            </a:r>
            <a:r>
              <a:rPr lang="en-US" sz="1200" dirty="0" err="1">
                <a:solidFill>
                  <a:schemeClr val="tx1"/>
                </a:solidFill>
              </a:rPr>
              <a:t>Atasan</a:t>
            </a:r>
            <a:r>
              <a:rPr lang="en-US" sz="1200" dirty="0">
                <a:solidFill>
                  <a:schemeClr val="tx1"/>
                </a:solidFill>
              </a:rPr>
              <a:t> yang </a:t>
            </a:r>
            <a:r>
              <a:rPr lang="en-US" sz="1200" dirty="0" err="1">
                <a:solidFill>
                  <a:schemeClr val="tx1"/>
                </a:solidFill>
              </a:rPr>
              <a:t>sering</a:t>
            </a:r>
            <a:r>
              <a:rPr lang="en-US" sz="1200" dirty="0">
                <a:solidFill>
                  <a:schemeClr val="tx1"/>
                </a:solidFill>
              </a:rPr>
              <a:t> </a:t>
            </a:r>
            <a:r>
              <a:rPr lang="en-US" sz="1200" dirty="0" err="1">
                <a:solidFill>
                  <a:schemeClr val="tx1"/>
                </a:solidFill>
              </a:rPr>
              <a:t>melanggar</a:t>
            </a:r>
            <a:r>
              <a:rPr lang="en-US" sz="1200" dirty="0">
                <a:solidFill>
                  <a:schemeClr val="tx1"/>
                </a:solidFill>
              </a:rPr>
              <a:t> </a:t>
            </a:r>
            <a:r>
              <a:rPr lang="en-US" sz="1200" dirty="0" err="1">
                <a:solidFill>
                  <a:schemeClr val="tx1"/>
                </a:solidFill>
              </a:rPr>
              <a:t>aturan</a:t>
            </a:r>
            <a:r>
              <a:rPr lang="en-US" sz="1200" dirty="0">
                <a:solidFill>
                  <a:schemeClr val="tx1"/>
                </a:solidFill>
              </a:rPr>
              <a:t> </a:t>
            </a:r>
            <a:r>
              <a:rPr lang="en-US" sz="1200" dirty="0" err="1">
                <a:solidFill>
                  <a:schemeClr val="tx1"/>
                </a:solidFill>
              </a:rPr>
              <a:t>kerja</a:t>
            </a:r>
            <a:r>
              <a:rPr lang="en-US" sz="1200" dirty="0">
                <a:solidFill>
                  <a:schemeClr val="tx1"/>
                </a:solidFill>
              </a:rPr>
              <a:t> </a:t>
            </a:r>
            <a:r>
              <a:rPr lang="en-US" sz="1200" dirty="0" err="1">
                <a:solidFill>
                  <a:schemeClr val="tx1"/>
                </a:solidFill>
              </a:rPr>
              <a:t>sehingga</a:t>
            </a:r>
            <a:r>
              <a:rPr lang="en-US" sz="1200" dirty="0">
                <a:solidFill>
                  <a:schemeClr val="tx1"/>
                </a:solidFill>
              </a:rPr>
              <a:t> </a:t>
            </a:r>
            <a:r>
              <a:rPr lang="en-US" sz="1200" dirty="0" err="1">
                <a:solidFill>
                  <a:schemeClr val="tx1"/>
                </a:solidFill>
              </a:rPr>
              <a:t>bawahannya</a:t>
            </a:r>
            <a:r>
              <a:rPr lang="en-US" sz="1200" dirty="0">
                <a:solidFill>
                  <a:schemeClr val="tx1"/>
                </a:solidFill>
              </a:rPr>
              <a:t> </a:t>
            </a:r>
            <a:r>
              <a:rPr lang="en-US" sz="1200" dirty="0" err="1">
                <a:solidFill>
                  <a:schemeClr val="tx1"/>
                </a:solidFill>
              </a:rPr>
              <a:t>ikut</a:t>
            </a:r>
            <a:r>
              <a:rPr lang="en-US" sz="1200" dirty="0">
                <a:solidFill>
                  <a:schemeClr val="tx1"/>
                </a:solidFill>
              </a:rPr>
              <a:t> </a:t>
            </a:r>
            <a:r>
              <a:rPr lang="en-US" sz="1200" dirty="0" err="1">
                <a:solidFill>
                  <a:schemeClr val="tx1"/>
                </a:solidFill>
              </a:rPr>
              <a:t>meniru</a:t>
            </a:r>
            <a:r>
              <a:rPr lang="en-US" sz="1200" dirty="0">
                <a:solidFill>
                  <a:schemeClr val="tx1"/>
                </a:solidFill>
              </a:rPr>
              <a:t> </a:t>
            </a:r>
            <a:r>
              <a:rPr lang="en-US" sz="1200" dirty="0" err="1">
                <a:solidFill>
                  <a:schemeClr val="tx1"/>
                </a:solidFill>
              </a:rPr>
              <a:t>perilaku</a:t>
            </a:r>
            <a:r>
              <a:rPr lang="en-US" sz="1200" dirty="0">
                <a:solidFill>
                  <a:schemeClr val="tx1"/>
                </a:solidFill>
              </a:rPr>
              <a:t> </a:t>
            </a:r>
            <a:r>
              <a:rPr lang="en-US" sz="1200" dirty="0" err="1">
                <a:solidFill>
                  <a:schemeClr val="tx1"/>
                </a:solidFill>
              </a:rPr>
              <a:t>tidak</a:t>
            </a:r>
            <a:r>
              <a:rPr lang="en-US" sz="1200" dirty="0">
                <a:solidFill>
                  <a:schemeClr val="tx1"/>
                </a:solidFill>
              </a:rPr>
              <a:t> </a:t>
            </a:r>
            <a:r>
              <a:rPr lang="en-US" sz="1200" dirty="0" err="1">
                <a:solidFill>
                  <a:schemeClr val="tx1"/>
                </a:solidFill>
              </a:rPr>
              <a:t>etis</a:t>
            </a:r>
            <a:r>
              <a:rPr lang="en-US" sz="1200" dirty="0">
                <a:solidFill>
                  <a:schemeClr val="tx1"/>
                </a:solidFill>
              </a:rPr>
              <a:t> </a:t>
            </a:r>
            <a:r>
              <a:rPr lang="en-US" sz="1200" dirty="0" err="1">
                <a:solidFill>
                  <a:schemeClr val="tx1"/>
                </a:solidFill>
              </a:rPr>
              <a:t>tersebut</a:t>
            </a:r>
            <a:r>
              <a:rPr lang="en-US" sz="1200" dirty="0">
                <a:solidFill>
                  <a:schemeClr val="tx1"/>
                </a:solidFill>
              </a:rPr>
              <a:t>.</a:t>
            </a:r>
          </a:p>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098017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lphaLcPeriod"/>
            </a:pPr>
            <a:r>
              <a:rPr lang="en-US" sz="1200" dirty="0" err="1">
                <a:solidFill>
                  <a:schemeClr val="tx1"/>
                </a:solidFill>
              </a:rPr>
              <a:t>Contoh</a:t>
            </a:r>
            <a:r>
              <a:rPr lang="en-US" sz="1200" dirty="0">
                <a:solidFill>
                  <a:schemeClr val="tx1"/>
                </a:solidFill>
              </a:rPr>
              <a:t>: </a:t>
            </a:r>
            <a:r>
              <a:rPr lang="en-US" sz="1200" dirty="0" err="1">
                <a:solidFill>
                  <a:schemeClr val="tx1"/>
                </a:solidFill>
              </a:rPr>
              <a:t>Ungkapan</a:t>
            </a:r>
            <a:r>
              <a:rPr lang="en-US" sz="1200" dirty="0">
                <a:solidFill>
                  <a:schemeClr val="tx1"/>
                </a:solidFill>
              </a:rPr>
              <a:t> </a:t>
            </a:r>
            <a:r>
              <a:rPr lang="en-US" sz="1200" dirty="0" err="1">
                <a:solidFill>
                  <a:schemeClr val="tx1"/>
                </a:solidFill>
              </a:rPr>
              <a:t>seperti</a:t>
            </a:r>
            <a:r>
              <a:rPr lang="en-US" sz="1200" dirty="0">
                <a:solidFill>
                  <a:schemeClr val="tx1"/>
                </a:solidFill>
              </a:rPr>
              <a:t> “</a:t>
            </a:r>
            <a:r>
              <a:rPr lang="en-US" sz="1200" dirty="0" err="1">
                <a:solidFill>
                  <a:schemeClr val="tx1"/>
                </a:solidFill>
              </a:rPr>
              <a:t>semua</a:t>
            </a:r>
            <a:r>
              <a:rPr lang="en-US" sz="1200" dirty="0">
                <a:solidFill>
                  <a:schemeClr val="tx1"/>
                </a:solidFill>
              </a:rPr>
              <a:t> orang juga </a:t>
            </a:r>
            <a:r>
              <a:rPr lang="en-US" sz="1200" dirty="0" err="1">
                <a:solidFill>
                  <a:schemeClr val="tx1"/>
                </a:solidFill>
              </a:rPr>
              <a:t>begitu</a:t>
            </a:r>
            <a:r>
              <a:rPr lang="en-US" sz="1200" dirty="0">
                <a:solidFill>
                  <a:schemeClr val="tx1"/>
                </a:solidFill>
              </a:rPr>
              <a:t>” </a:t>
            </a:r>
            <a:r>
              <a:rPr lang="en-US" sz="1200" dirty="0" err="1">
                <a:solidFill>
                  <a:schemeClr val="tx1"/>
                </a:solidFill>
              </a:rPr>
              <a:t>menjadi</a:t>
            </a:r>
            <a:r>
              <a:rPr lang="en-US" sz="1200" dirty="0">
                <a:solidFill>
                  <a:schemeClr val="tx1"/>
                </a:solidFill>
              </a:rPr>
              <a:t> </a:t>
            </a:r>
            <a:r>
              <a:rPr lang="en-US" sz="1200" dirty="0" err="1">
                <a:solidFill>
                  <a:schemeClr val="tx1"/>
                </a:solidFill>
              </a:rPr>
              <a:t>pembenaran</a:t>
            </a:r>
            <a:r>
              <a:rPr lang="en-US" sz="1200" dirty="0">
                <a:solidFill>
                  <a:schemeClr val="tx1"/>
                </a:solidFill>
              </a:rPr>
              <a:t> </a:t>
            </a:r>
            <a:r>
              <a:rPr lang="en-US" sz="1200" dirty="0" err="1">
                <a:solidFill>
                  <a:schemeClr val="tx1"/>
                </a:solidFill>
              </a:rPr>
              <a:t>atas</a:t>
            </a:r>
            <a:r>
              <a:rPr lang="en-US" sz="1200" dirty="0">
                <a:solidFill>
                  <a:schemeClr val="tx1"/>
                </a:solidFill>
              </a:rPr>
              <a:t> </a:t>
            </a:r>
            <a:r>
              <a:rPr lang="en-US" sz="1200" dirty="0" err="1">
                <a:solidFill>
                  <a:schemeClr val="tx1"/>
                </a:solidFill>
              </a:rPr>
              <a:t>kecurangan</a:t>
            </a:r>
            <a:r>
              <a:rPr lang="en-US" sz="1200" dirty="0">
                <a:solidFill>
                  <a:schemeClr val="tx1"/>
                </a:solidFill>
              </a:rPr>
              <a:t>.</a:t>
            </a:r>
          </a:p>
          <a:p>
            <a:pPr marL="228600" indent="-228600">
              <a:buAutoNum type="alphaLcPeriod"/>
            </a:pPr>
            <a:r>
              <a:rPr lang="en-US" i="1" dirty="0" err="1"/>
              <a:t>Contoh</a:t>
            </a:r>
            <a:r>
              <a:rPr lang="en-US" i="1" dirty="0"/>
              <a:t> di </a:t>
            </a:r>
            <a:r>
              <a:rPr lang="en-US" i="1" dirty="0" err="1"/>
              <a:t>pekerjaan</a:t>
            </a:r>
            <a:r>
              <a:rPr lang="en-US" i="1" dirty="0"/>
              <a:t>:</a:t>
            </a:r>
            <a:r>
              <a:rPr lang="en-US" dirty="0"/>
              <a:t> </a:t>
            </a:r>
            <a:r>
              <a:rPr lang="en-US" dirty="0" err="1"/>
              <a:t>Laporan</a:t>
            </a:r>
            <a:r>
              <a:rPr lang="en-US" dirty="0"/>
              <a:t> </a:t>
            </a:r>
            <a:r>
              <a:rPr lang="en-US" dirty="0" err="1"/>
              <a:t>keuangan</a:t>
            </a:r>
            <a:r>
              <a:rPr lang="en-US" dirty="0"/>
              <a:t> </a:t>
            </a:r>
            <a:r>
              <a:rPr lang="en-US" dirty="0" err="1"/>
              <a:t>dimanipulasi</a:t>
            </a:r>
            <a:r>
              <a:rPr lang="en-US" dirty="0"/>
              <a:t> </a:t>
            </a:r>
            <a:r>
              <a:rPr lang="en-US" dirty="0" err="1"/>
              <a:t>tanpa</a:t>
            </a:r>
            <a:r>
              <a:rPr lang="en-US" dirty="0"/>
              <a:t> </a:t>
            </a:r>
            <a:r>
              <a:rPr lang="en-US" dirty="0" err="1"/>
              <a:t>sanksi</a:t>
            </a:r>
            <a:r>
              <a:rPr lang="en-US" dirty="0"/>
              <a:t> </a:t>
            </a:r>
            <a:r>
              <a:rPr lang="en-US" dirty="0" err="1"/>
              <a:t>dari</a:t>
            </a:r>
            <a:r>
              <a:rPr lang="en-US" dirty="0"/>
              <a:t> </a:t>
            </a:r>
            <a:r>
              <a:rPr lang="en-US" dirty="0" err="1"/>
              <a:t>atasan</a:t>
            </a:r>
            <a:r>
              <a:rPr lang="en-US" dirty="0"/>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i="1" dirty="0" err="1"/>
              <a:t>Contoh</a:t>
            </a:r>
            <a:r>
              <a:rPr lang="en-US" i="1" dirty="0"/>
              <a:t> di </a:t>
            </a:r>
            <a:r>
              <a:rPr lang="en-US" i="1" dirty="0" err="1"/>
              <a:t>pekerjaan</a:t>
            </a:r>
            <a:r>
              <a:rPr lang="en-US" i="1" dirty="0"/>
              <a:t>:</a:t>
            </a:r>
            <a:r>
              <a:rPr lang="en-US" dirty="0"/>
              <a:t> </a:t>
            </a:r>
            <a:r>
              <a:rPr lang="en-US" dirty="0" err="1"/>
              <a:t>Pelaku</a:t>
            </a:r>
            <a:r>
              <a:rPr lang="en-US" dirty="0"/>
              <a:t> </a:t>
            </a:r>
            <a:r>
              <a:rPr lang="en-US" dirty="0" err="1"/>
              <a:t>penggelapan</a:t>
            </a:r>
            <a:r>
              <a:rPr lang="en-US" dirty="0"/>
              <a:t> dana </a:t>
            </a:r>
            <a:r>
              <a:rPr lang="en-US" dirty="0" err="1"/>
              <a:t>hanya</a:t>
            </a:r>
            <a:r>
              <a:rPr lang="en-US" dirty="0"/>
              <a:t> </a:t>
            </a:r>
            <a:r>
              <a:rPr lang="en-US" dirty="0" err="1"/>
              <a:t>diberi</a:t>
            </a:r>
            <a:r>
              <a:rPr lang="en-US" dirty="0"/>
              <a:t> </a:t>
            </a:r>
            <a:r>
              <a:rPr lang="en-US" dirty="0" err="1"/>
              <a:t>peringatan</a:t>
            </a:r>
            <a:r>
              <a:rPr lang="en-US" dirty="0"/>
              <a:t> </a:t>
            </a:r>
            <a:r>
              <a:rPr lang="en-US" dirty="0" err="1"/>
              <a:t>tanpa</a:t>
            </a:r>
            <a:r>
              <a:rPr lang="en-US" dirty="0"/>
              <a:t> </a:t>
            </a:r>
            <a:r>
              <a:rPr lang="en-US" dirty="0" err="1"/>
              <a:t>tindakan</a:t>
            </a:r>
            <a:r>
              <a:rPr lang="en-US" dirty="0"/>
              <a:t> </a:t>
            </a:r>
            <a:r>
              <a:rPr lang="en-US" dirty="0" err="1"/>
              <a:t>hukum</a:t>
            </a:r>
            <a:r>
              <a:rPr lang="en-US" dirty="0"/>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i="1" dirty="0" err="1"/>
              <a:t>Contoh</a:t>
            </a:r>
            <a:r>
              <a:rPr lang="en-US" i="1" dirty="0"/>
              <a:t> di </a:t>
            </a:r>
            <a:r>
              <a:rPr lang="en-US" i="1" dirty="0" err="1"/>
              <a:t>pekerjaan</a:t>
            </a:r>
            <a:r>
              <a:rPr lang="en-US" i="1" dirty="0"/>
              <a:t>:</a:t>
            </a:r>
            <a:r>
              <a:rPr lang="en-US" dirty="0"/>
              <a:t> </a:t>
            </a:r>
            <a:r>
              <a:rPr lang="en-US" dirty="0" err="1"/>
              <a:t>Pegawai</a:t>
            </a:r>
            <a:r>
              <a:rPr lang="en-US" dirty="0"/>
              <a:t> </a:t>
            </a:r>
            <a:r>
              <a:rPr lang="en-US" dirty="0" err="1"/>
              <a:t>dengan</a:t>
            </a:r>
            <a:r>
              <a:rPr lang="en-US" dirty="0"/>
              <a:t> </a:t>
            </a:r>
            <a:r>
              <a:rPr lang="en-US" dirty="0" err="1"/>
              <a:t>gaji</a:t>
            </a:r>
            <a:r>
              <a:rPr lang="en-US" dirty="0"/>
              <a:t> </a:t>
            </a:r>
            <a:r>
              <a:rPr lang="en-US" dirty="0" err="1"/>
              <a:t>rendah</a:t>
            </a:r>
            <a:r>
              <a:rPr lang="en-US" dirty="0"/>
              <a:t> </a:t>
            </a:r>
            <a:r>
              <a:rPr lang="en-US" dirty="0" err="1"/>
              <a:t>mengambil</a:t>
            </a:r>
            <a:r>
              <a:rPr lang="en-US" dirty="0"/>
              <a:t> </a:t>
            </a:r>
            <a:r>
              <a:rPr lang="en-US" dirty="0" err="1"/>
              <a:t>uang</a:t>
            </a:r>
            <a:r>
              <a:rPr lang="en-US" dirty="0"/>
              <a:t> kas </a:t>
            </a:r>
            <a:r>
              <a:rPr lang="en-US" dirty="0" err="1"/>
              <a:t>untuk</a:t>
            </a:r>
            <a:r>
              <a:rPr lang="en-US" dirty="0"/>
              <a:t> </a:t>
            </a:r>
            <a:r>
              <a:rPr lang="en-US" dirty="0" err="1"/>
              <a:t>menutupi</a:t>
            </a:r>
            <a:r>
              <a:rPr lang="en-US" dirty="0"/>
              <a:t> </a:t>
            </a:r>
            <a:r>
              <a:rPr lang="en-US" dirty="0" err="1"/>
              <a:t>kebutuhan</a:t>
            </a:r>
            <a:r>
              <a:rPr lang="en-US" dirty="0"/>
              <a:t> </a:t>
            </a:r>
            <a:r>
              <a:rPr lang="en-US" dirty="0" err="1"/>
              <a:t>keluarga</a:t>
            </a:r>
            <a:r>
              <a:rPr lang="en-US" dirty="0"/>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i="1" dirty="0" err="1"/>
              <a:t>Contoh</a:t>
            </a:r>
            <a:r>
              <a:rPr lang="en-US" i="1" dirty="0"/>
              <a:t> di </a:t>
            </a:r>
            <a:r>
              <a:rPr lang="en-US" i="1" dirty="0" err="1"/>
              <a:t>pekerjaan</a:t>
            </a:r>
            <a:r>
              <a:rPr lang="en-US" i="1" dirty="0"/>
              <a:t>:</a:t>
            </a:r>
            <a:r>
              <a:rPr lang="en-US" dirty="0"/>
              <a:t> </a:t>
            </a:r>
            <a:r>
              <a:rPr lang="en-US" dirty="0" err="1"/>
              <a:t>Pegawai</a:t>
            </a:r>
            <a:r>
              <a:rPr lang="en-US" dirty="0"/>
              <a:t> </a:t>
            </a:r>
            <a:r>
              <a:rPr lang="en-US" dirty="0" err="1"/>
              <a:t>baru</a:t>
            </a:r>
            <a:r>
              <a:rPr lang="en-US" dirty="0"/>
              <a:t> yang </a:t>
            </a:r>
            <a:r>
              <a:rPr lang="en-US" dirty="0" err="1"/>
              <a:t>meniru</a:t>
            </a:r>
            <a:r>
              <a:rPr lang="en-US" dirty="0"/>
              <a:t> </a:t>
            </a:r>
            <a:r>
              <a:rPr lang="en-US" dirty="0" err="1"/>
              <a:t>perilaku</a:t>
            </a:r>
            <a:r>
              <a:rPr lang="en-US" dirty="0"/>
              <a:t> </a:t>
            </a:r>
            <a:r>
              <a:rPr lang="en-US" dirty="0" err="1"/>
              <a:t>buruk</a:t>
            </a:r>
            <a:r>
              <a:rPr lang="en-US" dirty="0"/>
              <a:t> </a:t>
            </a:r>
            <a:r>
              <a:rPr lang="en-US" dirty="0" err="1"/>
              <a:t>seniornya</a:t>
            </a:r>
            <a:r>
              <a:rPr lang="en-US" dirty="0"/>
              <a:t> </a:t>
            </a:r>
            <a:r>
              <a:rPr lang="en-US" dirty="0" err="1"/>
              <a:t>tanpa</a:t>
            </a:r>
            <a:r>
              <a:rPr lang="en-US" dirty="0"/>
              <a:t> </a:t>
            </a:r>
            <a:r>
              <a:rPr lang="en-US" dirty="0" err="1"/>
              <a:t>tahu</a:t>
            </a:r>
            <a:r>
              <a:rPr lang="en-US" dirty="0"/>
              <a:t> </a:t>
            </a:r>
            <a:r>
              <a:rPr lang="en-US" dirty="0" err="1"/>
              <a:t>bahwa</a:t>
            </a:r>
            <a:r>
              <a:rPr lang="en-US" dirty="0"/>
              <a:t> </a:t>
            </a:r>
            <a:r>
              <a:rPr lang="en-US" dirty="0" err="1"/>
              <a:t>itu</a:t>
            </a:r>
            <a:r>
              <a:rPr lang="en-US" dirty="0"/>
              <a:t> salah.</a:t>
            </a:r>
          </a:p>
          <a:p>
            <a:pPr marL="228600" indent="-228600">
              <a:buAutoNum type="alphaLcPeriod"/>
            </a:pPr>
            <a:endParaRPr lang="en-US" dirty="0"/>
          </a:p>
          <a:p>
            <a:pPr marL="228600" indent="-228600">
              <a:buAutoNum type="alphaLcPeriod"/>
            </a:pPr>
            <a:endParaRPr lang="en-US" sz="1200" dirty="0">
              <a:solidFill>
                <a:schemeClr val="tx1"/>
              </a:solidFill>
            </a:endParaRPr>
          </a:p>
          <a:p>
            <a:pPr marL="228600" indent="-228600">
              <a:buAutoNum type="alphaLcPeriod"/>
            </a:pPr>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984525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Pegawai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menyelewengkan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anggaran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untuk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membeli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barang</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pribadi</a:t>
            </a:r>
            <a:r>
              <a:rPr lang="en-US" sz="1200" dirty="0">
                <a:solidFill>
                  <a:schemeClr val="tx1"/>
                </a:solidFill>
                <a:latin typeface="Cambria" panose="02040503050406030204" pitchFamily="18" charset="0"/>
                <a:cs typeface="Arial" panose="020B0604020202020204" pitchFamily="34" charset="0"/>
              </a:rPr>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Atasan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menggunakan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wewenangnya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untuk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menekan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bawahan</a:t>
            </a:r>
            <a:r>
              <a:rPr lang="en-US" sz="1200" dirty="0">
                <a:solidFill>
                  <a:schemeClr val="tx1"/>
                </a:solidFill>
                <a:latin typeface="Cambria" panose="02040503050406030204" pitchFamily="18" charset="0"/>
                <a:cs typeface="Arial" panose="020B0604020202020204" pitchFamily="34" charset="0"/>
              </a:rPr>
              <a:t> agar </a:t>
            </a:r>
            <a:r>
              <a:rPr lang="en-US" sz="1200" dirty="0" err="1">
                <a:solidFill>
                  <a:schemeClr val="tx1"/>
                </a:solidFill>
                <a:latin typeface="Cambria" panose="02040503050406030204" pitchFamily="18" charset="0"/>
                <a:cs typeface="Arial" panose="020B0604020202020204" pitchFamily="34" charset="0"/>
              </a:rPr>
              <a:t>tunduk</a:t>
            </a:r>
            <a:r>
              <a:rPr lang="en-US" sz="1200" dirty="0">
                <a:solidFill>
                  <a:schemeClr val="tx1"/>
                </a:solidFill>
                <a:latin typeface="Cambria" panose="02040503050406030204" pitchFamily="18" charset="0"/>
                <a:cs typeface="Arial" panose="020B0604020202020204" pitchFamily="34" charset="0"/>
              </a:rPr>
              <a:t> pada </a:t>
            </a:r>
            <a:r>
              <a:rPr lang="en-US" sz="1200" dirty="0" err="1">
                <a:solidFill>
                  <a:schemeClr val="tx1"/>
                </a:solidFill>
                <a:latin typeface="Cambria" panose="02040503050406030204" pitchFamily="18" charset="0"/>
                <a:cs typeface="Arial" panose="020B0604020202020204" pitchFamily="34" charset="0"/>
              </a:rPr>
              <a:t>kepentingannya</a:t>
            </a:r>
            <a:r>
              <a:rPr lang="en-US" sz="1200" dirty="0">
                <a:solidFill>
                  <a:schemeClr val="tx1"/>
                </a:solidFill>
                <a:latin typeface="Cambria" panose="02040503050406030204" pitchFamily="18" charset="0"/>
                <a:cs typeface="Arial" panose="020B0604020202020204" pitchFamily="34" charset="0"/>
              </a:rPr>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Karyawan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menggelapkan</a:t>
            </a:r>
            <a:r>
              <a:rPr lang="en-US" sz="1200" dirty="0">
                <a:solidFill>
                  <a:schemeClr val="tx1"/>
                </a:solidFill>
                <a:latin typeface="Cambria" panose="02040503050406030204" pitchFamily="18" charset="0"/>
                <a:cs typeface="Arial" panose="020B0604020202020204" pitchFamily="34" charset="0"/>
              </a:rPr>
              <a:t> dana </a:t>
            </a:r>
            <a:r>
              <a:rPr lang="en-US" sz="1200" dirty="0" err="1">
                <a:solidFill>
                  <a:schemeClr val="tx1"/>
                </a:solidFill>
                <a:latin typeface="Cambria" panose="02040503050406030204" pitchFamily="18" charset="0"/>
                <a:cs typeface="Arial" panose="020B0604020202020204" pitchFamily="34" charset="0"/>
              </a:rPr>
              <a:t>perusahaan</a:t>
            </a:r>
            <a:r>
              <a:rPr lang="en-US" sz="1200" dirty="0">
                <a:solidFill>
                  <a:schemeClr val="tx1"/>
                </a:solidFill>
                <a:latin typeface="Cambria" panose="02040503050406030204" pitchFamily="18" charset="0"/>
                <a:cs typeface="Arial" panose="020B0604020202020204" pitchFamily="34" charset="0"/>
              </a:rPr>
              <a:t> agar </a:t>
            </a:r>
            <a:r>
              <a:rPr lang="en-US" sz="1200" dirty="0" err="1">
                <a:solidFill>
                  <a:schemeClr val="tx1"/>
                </a:solidFill>
                <a:latin typeface="Cambria" panose="02040503050406030204" pitchFamily="18" charset="0"/>
                <a:cs typeface="Arial" panose="020B0604020202020204" pitchFamily="34" charset="0"/>
              </a:rPr>
              <a:t>bisa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membeli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mobil</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mewah</a:t>
            </a:r>
            <a:r>
              <a:rPr lang="en-US" sz="1200" dirty="0">
                <a:solidFill>
                  <a:schemeClr val="tx1"/>
                </a:solidFill>
                <a:latin typeface="Cambria" panose="02040503050406030204" pitchFamily="18" charset="0"/>
                <a:cs typeface="Arial" panose="020B0604020202020204" pitchFamily="34" charset="0"/>
              </a:rPr>
              <a:t> demi </a:t>
            </a:r>
            <a:r>
              <a:rPr lang="en-US" sz="1200" dirty="0" err="1">
                <a:solidFill>
                  <a:schemeClr val="tx1"/>
                </a:solidFill>
                <a:latin typeface="Cambria" panose="02040503050406030204" pitchFamily="18" charset="0"/>
                <a:cs typeface="Arial" panose="020B0604020202020204" pitchFamily="34" charset="0"/>
              </a:rPr>
              <a:t>gengsi</a:t>
            </a:r>
            <a:r>
              <a:rPr lang="en-US" sz="1200" dirty="0">
                <a:solidFill>
                  <a:schemeClr val="tx1"/>
                </a:solidFill>
                <a:latin typeface="Cambria" panose="02040503050406030204" pitchFamily="18" charset="0"/>
                <a:cs typeface="Arial" panose="020B0604020202020204" pitchFamily="34" charset="0"/>
              </a:rPr>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Karyawan</a:t>
            </a:r>
            <a:r>
              <a:rPr lang="en-US" sz="1200" dirty="0">
                <a:solidFill>
                  <a:schemeClr val="tx1"/>
                </a:solidFill>
                <a:latin typeface="Cambria" panose="02040503050406030204" pitchFamily="18" charset="0"/>
                <a:cs typeface="Arial" panose="020B0604020202020204" pitchFamily="34" charset="0"/>
              </a:rPr>
              <a:t> yang </a:t>
            </a:r>
            <a:r>
              <a:rPr lang="en-US" sz="1200" dirty="0" err="1">
                <a:solidFill>
                  <a:schemeClr val="tx1"/>
                </a:solidFill>
                <a:latin typeface="Cambria" panose="02040503050406030204" pitchFamily="18" charset="0"/>
                <a:cs typeface="Arial" panose="020B0604020202020204" pitchFamily="34" charset="0"/>
              </a:rPr>
              <a:t>merasa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tidak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dihargai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mengambil</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komisi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proyek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untuk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dirinya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sendiri</a:t>
            </a:r>
            <a:r>
              <a:rPr lang="en-US" sz="1200" dirty="0">
                <a:solidFill>
                  <a:schemeClr val="tx1"/>
                </a:solidFill>
                <a:latin typeface="Cambria" panose="02040503050406030204" pitchFamily="18" charset="0"/>
                <a:cs typeface="Arial" panose="020B0604020202020204" pitchFamily="34" charset="0"/>
              </a:rPr>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Memberi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uang</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pelicin</a:t>
            </a:r>
            <a:r>
              <a:rPr lang="en-US" sz="1200" dirty="0">
                <a:solidFill>
                  <a:schemeClr val="tx1"/>
                </a:solidFill>
                <a:latin typeface="Cambria" panose="02040503050406030204" pitchFamily="18" charset="0"/>
                <a:cs typeface="Arial" panose="020B0604020202020204" pitchFamily="34" charset="0"/>
              </a:rPr>
              <a:t>” agar </a:t>
            </a:r>
            <a:r>
              <a:rPr lang="en-US" sz="1200" dirty="0" err="1">
                <a:solidFill>
                  <a:schemeClr val="tx1"/>
                </a:solidFill>
                <a:latin typeface="Cambria" panose="02040503050406030204" pitchFamily="18" charset="0"/>
                <a:cs typeface="Arial" panose="020B0604020202020204" pitchFamily="34" charset="0"/>
              </a:rPr>
              <a:t>pengurusan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izin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bisnis</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lebih</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cepat</a:t>
            </a:r>
            <a:r>
              <a:rPr lang="en-US" sz="1200" dirty="0">
                <a:solidFill>
                  <a:schemeClr val="tx1"/>
                </a:solidFill>
                <a:latin typeface="Cambria" panose="02040503050406030204" pitchFamily="18" charset="0"/>
                <a:cs typeface="Arial" panose="020B0604020202020204" pitchFamily="34" charset="0"/>
              </a:rPr>
              <a:t>.</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75849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endParaRPr lang="en-US" sz="12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129097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endParaRPr lang="en-US" sz="12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134426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94764"/>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Pendidikan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Kareakter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Anti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Korupsi_Nia</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Lefiani,SE.,MM</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Pendidikan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Kareakter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Anti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Korupsi_Nia</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Lefiani,SE.,MM</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Pendidikan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Kareakter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Anti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Korupsi_Nia</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Lefiani,SE.,MM</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Pendidikan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Kareakter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Anti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Korupsi_Nia</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Lefiani,SE.,MM</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fi-FI"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Pendidikan Kareakter Anti Korupsi</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2" name="Rectangle 1">
            <a:extLst>
              <a:ext uri="{FF2B5EF4-FFF2-40B4-BE49-F238E27FC236}">
                <a16:creationId xmlns:a16="http://schemas.microsoft.com/office/drawing/2014/main" id="{4B8407DF-40CA-D680-C972-4269FCADB3D6}"/>
              </a:ext>
            </a:extLst>
          </p:cNvPr>
          <p:cNvSpPr/>
          <p:nvPr/>
        </p:nvSpPr>
        <p:spPr>
          <a:xfrm>
            <a:off x="2915816" y="332656"/>
            <a:ext cx="3672408" cy="288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137D0CF-CC57-3A82-47EE-67A0EE042EE5}"/>
              </a:ext>
            </a:extLst>
          </p:cNvPr>
          <p:cNvSpPr/>
          <p:nvPr/>
        </p:nvSpPr>
        <p:spPr>
          <a:xfrm>
            <a:off x="378678" y="6381327"/>
            <a:ext cx="8009746" cy="2666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340768"/>
            <a:ext cx="3960440" cy="48245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000" b="1" dirty="0" err="1">
                <a:solidFill>
                  <a:schemeClr val="tx1"/>
                </a:solidFill>
                <a:latin typeface="Cambria" panose="02040503050406030204" pitchFamily="18" charset="0"/>
                <a:cs typeface="Arial" panose="020B0604020202020204" pitchFamily="34" charset="0"/>
              </a:rPr>
              <a:t>Penyebab</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motivasi</a:t>
            </a:r>
            <a:endParaRPr lang="en-US" sz="2000" b="1" dirty="0">
              <a:solidFill>
                <a:schemeClr val="tx1"/>
              </a:solidFill>
              <a:latin typeface="Cambria" panose="02040503050406030204" pitchFamily="18" charset="0"/>
              <a:cs typeface="Arial" panose="020B0604020202020204" pitchFamily="34" charset="0"/>
            </a:endParaRPr>
          </a:p>
          <a:p>
            <a:pPr algn="just"/>
            <a:r>
              <a:rPr lang="en-US" sz="2000" b="1" dirty="0">
                <a:solidFill>
                  <a:schemeClr val="tx1"/>
                </a:solidFill>
                <a:latin typeface="Cambria" panose="02040503050406030204" pitchFamily="18" charset="0"/>
                <a:cs typeface="Arial" panose="020B0604020202020204" pitchFamily="34" charset="0"/>
              </a:rPr>
              <a:t>dan </a:t>
            </a:r>
            <a:r>
              <a:rPr lang="en-US" sz="2000" b="1" dirty="0" err="1">
                <a:solidFill>
                  <a:schemeClr val="tx1"/>
                </a:solidFill>
                <a:latin typeface="Cambria" panose="02040503050406030204" pitchFamily="18" charset="0"/>
                <a:cs typeface="Arial" panose="020B0604020202020204" pitchFamily="34" charset="0"/>
              </a:rPr>
              <a:t>ciri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perilaku</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Koruptif</a:t>
            </a:r>
            <a:endParaRPr lang="en-US" sz="2000" b="1" dirty="0">
              <a:solidFill>
                <a:schemeClr val="tx1"/>
              </a:solidFill>
              <a:latin typeface="Cambria" panose="02040503050406030204" pitchFamily="18" charset="0"/>
              <a:cs typeface="Arial" panose="020B0604020202020204" pitchFamily="34" charset="0"/>
            </a:endParaRPr>
          </a:p>
          <a:p>
            <a:pPr algn="just"/>
            <a:endParaRPr lang="en-US" sz="2000" dirty="0">
              <a:solidFill>
                <a:schemeClr val="tx1"/>
              </a:solidFill>
              <a:latin typeface="Cambria" panose="02040503050406030204" pitchFamily="18" charset="0"/>
              <a:cs typeface="Arial" panose="020B0604020202020204" pitchFamily="34" charset="0"/>
            </a:endParaRPr>
          </a:p>
          <a:p>
            <a:pPr algn="just"/>
            <a:r>
              <a:rPr lang="id-ID" sz="2000" dirty="0">
                <a:solidFill>
                  <a:schemeClr val="tx1"/>
                </a:solidFill>
                <a:latin typeface="Cambria" panose="02040503050406030204" pitchFamily="18" charset="0"/>
                <a:cs typeface="Arial" panose="020B0604020202020204" pitchFamily="34" charset="0"/>
              </a:rPr>
              <a:t>Korupsi tidak hanya disebabkan oleh lemahnya sistem hukum atau pengawasan, tetapi juga oleh karakter individu yang menyimpang dari nilai moral dan etika. Oleh karena itu, memahami penyebab, motivasi, dan ciri perilaku koruptif merupakan langkah penting dalam membangun kesadaran dan karakter anti korupsi. </a:t>
            </a:r>
            <a:endParaRPr lang="id-ID" sz="2000" dirty="0">
              <a:solidFill>
                <a:schemeClr val="tx1"/>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16B13B8B-6B6E-4809-8954-7822C3BEA1FC}"/>
              </a:ext>
            </a:extLst>
          </p:cNvPr>
          <p:cNvPicPr>
            <a:picLocks noChangeAspect="1"/>
          </p:cNvPicPr>
          <p:nvPr/>
        </p:nvPicPr>
        <p:blipFill>
          <a:blip r:embed="rId3"/>
          <a:stretch>
            <a:fillRect/>
          </a:stretch>
        </p:blipFill>
        <p:spPr>
          <a:xfrm>
            <a:off x="4932040" y="2564904"/>
            <a:ext cx="3969647" cy="2182932"/>
          </a:xfrm>
          <a:prstGeom prst="rect">
            <a:avLst/>
          </a:prstGeom>
        </p:spPr>
      </p:pic>
      <p:sp>
        <p:nvSpPr>
          <p:cNvPr id="3" name="Rectangle 2">
            <a:extLst>
              <a:ext uri="{FF2B5EF4-FFF2-40B4-BE49-F238E27FC236}">
                <a16:creationId xmlns:a16="http://schemas.microsoft.com/office/drawing/2014/main" id="{2EDE88B5-2974-695D-3CA6-CF834FFF4DE4}"/>
              </a:ext>
            </a:extLst>
          </p:cNvPr>
          <p:cNvSpPr/>
          <p:nvPr/>
        </p:nvSpPr>
        <p:spPr>
          <a:xfrm>
            <a:off x="2915816" y="332656"/>
            <a:ext cx="3672408" cy="288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207C7A1-EAD8-189C-62D5-54BE84E45F88}"/>
              </a:ext>
            </a:extLst>
          </p:cNvPr>
          <p:cNvSpPr/>
          <p:nvPr/>
        </p:nvSpPr>
        <p:spPr>
          <a:xfrm>
            <a:off x="378678" y="6381327"/>
            <a:ext cx="8009746" cy="2666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3903380"/>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85496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t>Penyebab Perilaku Koruptif</a:t>
            </a:r>
          </a:p>
        </p:txBody>
      </p:sp>
      <p:sp>
        <p:nvSpPr>
          <p:cNvPr id="4" name="Content Placeholder 2"/>
          <p:cNvSpPr txBox="1">
            <a:spLocks/>
          </p:cNvSpPr>
          <p:nvPr/>
        </p:nvSpPr>
        <p:spPr>
          <a:xfrm>
            <a:off x="611560" y="1412776"/>
            <a:ext cx="7848872" cy="47525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000" dirty="0" err="1">
                <a:solidFill>
                  <a:schemeClr val="tx1"/>
                </a:solidFill>
                <a:latin typeface="Cambria" panose="02040503050406030204" pitchFamily="18" charset="0"/>
                <a:cs typeface="Arial" panose="020B0604020202020204" pitchFamily="34" charset="0"/>
              </a:rPr>
              <a:t>Penyebab</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munculnya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perilaku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koruptif</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bersifat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kompleks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melibatkan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faktor</a:t>
            </a:r>
            <a:r>
              <a:rPr lang="en-US" sz="2000" dirty="0">
                <a:solidFill>
                  <a:schemeClr val="tx1"/>
                </a:solidFill>
                <a:latin typeface="Cambria" panose="02040503050406030204" pitchFamily="18" charset="0"/>
                <a:cs typeface="Arial" panose="020B0604020202020204" pitchFamily="34" charset="0"/>
              </a:rPr>
              <a:t> internal (</a:t>
            </a:r>
            <a:r>
              <a:rPr lang="en-US" sz="2000" dirty="0" err="1">
                <a:solidFill>
                  <a:schemeClr val="tx1"/>
                </a:solidFill>
                <a:latin typeface="Cambria" panose="02040503050406030204" pitchFamily="18" charset="0"/>
                <a:cs typeface="Arial" panose="020B0604020202020204" pitchFamily="34" charset="0"/>
              </a:rPr>
              <a:t>dari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dalam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individu</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eksternal</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lingkungan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sosial</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sistem</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rabicPeriod"/>
            </a:pPr>
            <a:r>
              <a:rPr lang="en-US" sz="2000" b="1" dirty="0" err="1">
                <a:solidFill>
                  <a:schemeClr val="tx1"/>
                </a:solidFill>
                <a:latin typeface="Cambria" panose="02040503050406030204" pitchFamily="18" charset="0"/>
                <a:cs typeface="Arial" panose="020B0604020202020204" pitchFamily="34" charset="0"/>
              </a:rPr>
              <a:t>Faktor</a:t>
            </a:r>
            <a:r>
              <a:rPr lang="en-US" sz="2000" b="1" dirty="0">
                <a:solidFill>
                  <a:schemeClr val="tx1"/>
                </a:solidFill>
                <a:latin typeface="Cambria" panose="02040503050406030204" pitchFamily="18" charset="0"/>
                <a:cs typeface="Arial" panose="020B0604020202020204" pitchFamily="34" charset="0"/>
              </a:rPr>
              <a:t> Internal (</a:t>
            </a:r>
            <a:r>
              <a:rPr lang="en-US" sz="2000" b="1" dirty="0" err="1">
                <a:solidFill>
                  <a:schemeClr val="tx1"/>
                </a:solidFill>
                <a:latin typeface="Cambria" panose="02040503050406030204" pitchFamily="18" charset="0"/>
                <a:cs typeface="Arial" panose="020B0604020202020204" pitchFamily="34" charset="0"/>
              </a:rPr>
              <a:t>Pribadi</a:t>
            </a:r>
            <a:r>
              <a:rPr lang="en-US" sz="2000" b="1"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Lemahnya</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integritas</a:t>
            </a:r>
            <a:r>
              <a:rPr lang="en-US" sz="2000" b="1" dirty="0">
                <a:solidFill>
                  <a:schemeClr val="tx1"/>
                </a:solidFill>
                <a:latin typeface="Cambria" panose="02040503050406030204" pitchFamily="18" charset="0"/>
                <a:cs typeface="Arial" panose="020B0604020202020204" pitchFamily="34" charset="0"/>
              </a:rPr>
              <a:t> dan moral </a:t>
            </a:r>
            <a:r>
              <a:rPr lang="en-US" sz="2000" b="1" dirty="0" err="1">
                <a:solidFill>
                  <a:schemeClr val="tx1"/>
                </a:solidFill>
                <a:latin typeface="Cambria" panose="02040503050406030204" pitchFamily="18" charset="0"/>
                <a:cs typeface="Arial" panose="020B0604020202020204" pitchFamily="34" charset="0"/>
              </a:rPr>
              <a:t>pribadi</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Seseorang</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memiliki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nilai</a:t>
            </a:r>
            <a:r>
              <a:rPr lang="en-US" sz="2000" dirty="0">
                <a:solidFill>
                  <a:schemeClr val="tx1"/>
                </a:solidFill>
                <a:latin typeface="Cambria" panose="02040503050406030204" pitchFamily="18" charset="0"/>
                <a:cs typeface="Arial" panose="020B0604020202020204" pitchFamily="34" charset="0"/>
              </a:rPr>
              <a:t> moral yang </a:t>
            </a:r>
            <a:r>
              <a:rPr lang="en-US" sz="2000" dirty="0" err="1">
                <a:solidFill>
                  <a:schemeClr val="tx1"/>
                </a:solidFill>
                <a:latin typeface="Cambria" panose="02040503050406030204" pitchFamily="18" charset="0"/>
                <a:cs typeface="Arial" panose="020B0604020202020204" pitchFamily="34" charset="0"/>
              </a:rPr>
              <a:t>kuat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mudah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tergoda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berbuat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curang</a:t>
            </a:r>
            <a:r>
              <a:rPr lang="en-US" sz="2000" dirty="0">
                <a:solidFill>
                  <a:schemeClr val="tx1"/>
                </a:solidFill>
                <a:latin typeface="Cambria" panose="02040503050406030204" pitchFamily="18" charset="0"/>
                <a:cs typeface="Arial" panose="020B0604020202020204" pitchFamily="34" charset="0"/>
              </a:rPr>
              <a:t>.</a:t>
            </a:r>
          </a:p>
          <a:p>
            <a:pPr algn="just"/>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mencontek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saat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ujian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karena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ingin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hasil</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cepat</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bagus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tanpa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usaha</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Font typeface="+mj-lt"/>
              <a:buAutoNum type="alphaLcPeriod" startAt="2"/>
            </a:pPr>
            <a:r>
              <a:rPr lang="en-US" sz="2000" b="1" dirty="0" err="1">
                <a:solidFill>
                  <a:schemeClr val="tx1"/>
                </a:solidFill>
                <a:latin typeface="Cambria" panose="02040503050406030204" pitchFamily="18" charset="0"/>
                <a:cs typeface="Arial" panose="020B0604020202020204" pitchFamily="34" charset="0"/>
              </a:rPr>
              <a:t>Keserakahan</a:t>
            </a:r>
            <a:r>
              <a:rPr lang="en-US" sz="2000" b="1" dirty="0">
                <a:solidFill>
                  <a:schemeClr val="tx1"/>
                </a:solidFill>
                <a:latin typeface="Cambria" panose="02040503050406030204" pitchFamily="18" charset="0"/>
                <a:cs typeface="Arial" panose="020B0604020202020204" pitchFamily="34" charset="0"/>
              </a:rPr>
              <a:t> (greed): </a:t>
            </a:r>
            <a:r>
              <a:rPr lang="en-US" sz="2000" dirty="0" err="1">
                <a:solidFill>
                  <a:schemeClr val="tx1"/>
                </a:solidFill>
                <a:latin typeface="Cambria" panose="02040503050406030204" pitchFamily="18" charset="0"/>
                <a:cs typeface="Arial" panose="020B0604020202020204" pitchFamily="34" charset="0"/>
              </a:rPr>
              <a:t>Dorongan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memiliki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lebih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dari</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seharusnya</a:t>
            </a:r>
            <a:r>
              <a:rPr lang="en-US" sz="2000" dirty="0">
                <a:solidFill>
                  <a:schemeClr val="tx1"/>
                </a:solidFill>
                <a:latin typeface="Cambria" panose="02040503050406030204" pitchFamily="18" charset="0"/>
                <a:cs typeface="Arial" panose="020B0604020202020204" pitchFamily="34" charset="0"/>
              </a:rPr>
              <a:t>.</a:t>
            </a:r>
          </a:p>
          <a:p>
            <a:pPr algn="just"/>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Pegawai</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sudah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cukup</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gaji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tetapi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tetap</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menerima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suap</a:t>
            </a:r>
            <a:r>
              <a:rPr lang="en-US" sz="2000" dirty="0">
                <a:solidFill>
                  <a:schemeClr val="tx1"/>
                </a:solidFill>
                <a:latin typeface="Cambria" panose="02040503050406030204" pitchFamily="18" charset="0"/>
                <a:cs typeface="Arial" panose="020B0604020202020204" pitchFamily="34" charset="0"/>
              </a:rPr>
              <a:t>.</a:t>
            </a:r>
          </a:p>
        </p:txBody>
      </p:sp>
      <p:sp>
        <p:nvSpPr>
          <p:cNvPr id="2" name="Rectangle 1">
            <a:extLst>
              <a:ext uri="{FF2B5EF4-FFF2-40B4-BE49-F238E27FC236}">
                <a16:creationId xmlns:a16="http://schemas.microsoft.com/office/drawing/2014/main" id="{1A78CC60-0444-743B-1E4F-D4F4DBD12665}"/>
              </a:ext>
            </a:extLst>
          </p:cNvPr>
          <p:cNvSpPr/>
          <p:nvPr/>
        </p:nvSpPr>
        <p:spPr>
          <a:xfrm>
            <a:off x="2915816" y="332656"/>
            <a:ext cx="3672408" cy="288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AB4DCA9-72E1-7E4E-9B18-283334F76A94}"/>
              </a:ext>
            </a:extLst>
          </p:cNvPr>
          <p:cNvSpPr/>
          <p:nvPr/>
        </p:nvSpPr>
        <p:spPr>
          <a:xfrm>
            <a:off x="378678" y="6381327"/>
            <a:ext cx="8009746" cy="2666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828342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83568" y="1268760"/>
            <a:ext cx="7488832" cy="482453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lnSpc>
                <a:spcPct val="150000"/>
              </a:lnSpc>
              <a:buFont typeface="+mj-lt"/>
              <a:buAutoNum type="alphaLcPeriod" startAt="3"/>
            </a:pPr>
            <a:r>
              <a:rPr lang="en-US" sz="2000" b="1" dirty="0" err="1">
                <a:solidFill>
                  <a:schemeClr val="tx1"/>
                </a:solidFill>
              </a:rPr>
              <a:t>Kurangnya</a:t>
            </a:r>
            <a:r>
              <a:rPr lang="en-US" sz="2000" b="1" dirty="0">
                <a:solidFill>
                  <a:schemeClr val="tx1"/>
                </a:solidFill>
              </a:rPr>
              <a:t> rasa </a:t>
            </a:r>
            <a:r>
              <a:rPr lang="en-US" sz="2000" b="1" dirty="0" err="1">
                <a:solidFill>
                  <a:schemeClr val="tx1"/>
                </a:solidFill>
              </a:rPr>
              <a:t>tanggung</a:t>
            </a:r>
            <a:r>
              <a:rPr lang="en-US" sz="2000" b="1" dirty="0">
                <a:solidFill>
                  <a:schemeClr val="tx1"/>
                </a:solidFill>
              </a:rPr>
              <a:t> </a:t>
            </a:r>
            <a:r>
              <a:rPr lang="en-US" sz="2000" b="1" dirty="0" err="1">
                <a:solidFill>
                  <a:schemeClr val="tx1"/>
                </a:solidFill>
              </a:rPr>
              <a:t>jawab</a:t>
            </a:r>
            <a:r>
              <a:rPr lang="en-US" sz="2000" b="1" dirty="0">
                <a:solidFill>
                  <a:schemeClr val="tx1"/>
                </a:solidFill>
              </a:rPr>
              <a:t>:</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a:solidFill>
                  <a:schemeClr val="tx1"/>
                </a:solidFill>
              </a:rPr>
              <a:t>adanya</a:t>
            </a:r>
            <a:r>
              <a:rPr lang="en-US" sz="2000" dirty="0">
                <a:solidFill>
                  <a:schemeClr val="tx1"/>
                </a:solidFill>
              </a:rPr>
              <a:t> </a:t>
            </a:r>
            <a:r>
              <a:rPr lang="en-US" sz="2000" dirty="0" err="1">
                <a:solidFill>
                  <a:schemeClr val="tx1"/>
                </a:solidFill>
              </a:rPr>
              <a:t>kesadaran</a:t>
            </a:r>
            <a:r>
              <a:rPr lang="en-US" sz="2000" dirty="0">
                <a:solidFill>
                  <a:schemeClr val="tx1"/>
                </a:solidFill>
              </a:rPr>
              <a:t> </a:t>
            </a:r>
            <a:r>
              <a:rPr lang="en-US" sz="2000" dirty="0" err="1">
                <a:solidFill>
                  <a:schemeClr val="tx1"/>
                </a:solidFill>
              </a:rPr>
              <a:t>terhadap</a:t>
            </a:r>
            <a:r>
              <a:rPr lang="en-US" sz="2000" dirty="0">
                <a:solidFill>
                  <a:schemeClr val="tx1"/>
                </a:solidFill>
              </a:rPr>
              <a:t> </a:t>
            </a:r>
            <a:r>
              <a:rPr lang="en-US" sz="2000" dirty="0" err="1">
                <a:solidFill>
                  <a:schemeClr val="tx1"/>
                </a:solidFill>
              </a:rPr>
              <a:t>kewajiban</a:t>
            </a:r>
            <a:r>
              <a:rPr lang="en-US" sz="2000" dirty="0">
                <a:solidFill>
                  <a:schemeClr val="tx1"/>
                </a:solidFill>
              </a:rPr>
              <a:t> dan </a:t>
            </a:r>
            <a:r>
              <a:rPr lang="en-US" sz="2000" dirty="0" err="1">
                <a:solidFill>
                  <a:schemeClr val="tx1"/>
                </a:solidFill>
              </a:rPr>
              <a:t>dampak</a:t>
            </a:r>
            <a:r>
              <a:rPr lang="en-US" sz="2000" dirty="0">
                <a:solidFill>
                  <a:schemeClr val="tx1"/>
                </a:solidFill>
              </a:rPr>
              <a:t> </a:t>
            </a:r>
            <a:r>
              <a:rPr lang="en-US" sz="2000" dirty="0" err="1">
                <a:solidFill>
                  <a:schemeClr val="tx1"/>
                </a:solidFill>
              </a:rPr>
              <a:t>dari</a:t>
            </a:r>
            <a:r>
              <a:rPr lang="en-US" sz="2000" dirty="0">
                <a:solidFill>
                  <a:schemeClr val="tx1"/>
                </a:solidFill>
              </a:rPr>
              <a:t> </a:t>
            </a:r>
            <a:r>
              <a:rPr lang="en-US" sz="2000" dirty="0" err="1">
                <a:solidFill>
                  <a:schemeClr val="tx1"/>
                </a:solidFill>
              </a:rPr>
              <a:t>tindakannya</a:t>
            </a:r>
            <a:r>
              <a:rPr lang="en-US" sz="2000" dirty="0">
                <a:solidFill>
                  <a:schemeClr val="tx1"/>
                </a:solidFill>
              </a:rPr>
              <a:t>.</a:t>
            </a:r>
          </a:p>
          <a:p>
            <a:pPr marL="457200" indent="-457200" algn="just">
              <a:lnSpc>
                <a:spcPct val="150000"/>
              </a:lnSpc>
              <a:buFont typeface="+mj-lt"/>
              <a:buAutoNum type="alphaLcPeriod" startAt="3"/>
            </a:pPr>
            <a:endParaRPr lang="en-US" sz="2000" dirty="0">
              <a:solidFill>
                <a:schemeClr val="tx1"/>
              </a:solidFill>
            </a:endParaRPr>
          </a:p>
          <a:p>
            <a:pPr marL="457200" indent="-457200" algn="just">
              <a:lnSpc>
                <a:spcPct val="150000"/>
              </a:lnSpc>
              <a:buFont typeface="+mj-lt"/>
              <a:buAutoNum type="alphaLcPeriod" startAt="3"/>
            </a:pPr>
            <a:r>
              <a:rPr lang="en-US" sz="2000" b="1" dirty="0" err="1">
                <a:solidFill>
                  <a:schemeClr val="tx1"/>
                </a:solidFill>
              </a:rPr>
              <a:t>Sifat</a:t>
            </a:r>
            <a:r>
              <a:rPr lang="en-US" sz="2000" b="1" dirty="0">
                <a:solidFill>
                  <a:schemeClr val="tx1"/>
                </a:solidFill>
              </a:rPr>
              <a:t> </a:t>
            </a:r>
            <a:r>
              <a:rPr lang="en-US" sz="2000" b="1" dirty="0" err="1">
                <a:solidFill>
                  <a:schemeClr val="tx1"/>
                </a:solidFill>
              </a:rPr>
              <a:t>egois</a:t>
            </a:r>
            <a:r>
              <a:rPr lang="en-US" sz="2000" b="1" dirty="0">
                <a:solidFill>
                  <a:schemeClr val="tx1"/>
                </a:solidFill>
              </a:rPr>
              <a:t>:</a:t>
            </a:r>
            <a:r>
              <a:rPr lang="en-US" sz="2000" dirty="0">
                <a:solidFill>
                  <a:schemeClr val="tx1"/>
                </a:solidFill>
              </a:rPr>
              <a:t> </a:t>
            </a:r>
            <a:r>
              <a:rPr lang="en-US" sz="2000" dirty="0" err="1">
                <a:solidFill>
                  <a:schemeClr val="tx1"/>
                </a:solidFill>
              </a:rPr>
              <a:t>Mementingkan</a:t>
            </a:r>
            <a:r>
              <a:rPr lang="en-US" sz="2000" dirty="0">
                <a:solidFill>
                  <a:schemeClr val="tx1"/>
                </a:solidFill>
              </a:rPr>
              <a:t> </a:t>
            </a:r>
            <a:r>
              <a:rPr lang="en-US" sz="2000" dirty="0" err="1">
                <a:solidFill>
                  <a:schemeClr val="tx1"/>
                </a:solidFill>
              </a:rPr>
              <a:t>diri</a:t>
            </a:r>
            <a:r>
              <a:rPr lang="en-US" sz="2000" dirty="0">
                <a:solidFill>
                  <a:schemeClr val="tx1"/>
                </a:solidFill>
              </a:rPr>
              <a:t> </a:t>
            </a:r>
            <a:r>
              <a:rPr lang="en-US" sz="2000" dirty="0" err="1">
                <a:solidFill>
                  <a:schemeClr val="tx1"/>
                </a:solidFill>
              </a:rPr>
              <a:t>sendiri</a:t>
            </a:r>
            <a:r>
              <a:rPr lang="en-US" sz="2000" dirty="0">
                <a:solidFill>
                  <a:schemeClr val="tx1"/>
                </a:solidFill>
              </a:rPr>
              <a:t> dan </a:t>
            </a:r>
            <a:r>
              <a:rPr lang="en-US" sz="2000" dirty="0" err="1">
                <a:solidFill>
                  <a:schemeClr val="tx1"/>
                </a:solidFill>
              </a:rPr>
              <a:t>kesenangan</a:t>
            </a:r>
            <a:r>
              <a:rPr lang="en-US" sz="2000" dirty="0">
                <a:solidFill>
                  <a:schemeClr val="tx1"/>
                </a:solidFill>
              </a:rPr>
              <a:t> </a:t>
            </a:r>
            <a:r>
              <a:rPr lang="en-US" sz="2000" dirty="0" err="1">
                <a:solidFill>
                  <a:schemeClr val="tx1"/>
                </a:solidFill>
              </a:rPr>
              <a:t>pribadi</a:t>
            </a:r>
            <a:r>
              <a:rPr lang="en-US" sz="2000" dirty="0">
                <a:solidFill>
                  <a:schemeClr val="tx1"/>
                </a:solidFill>
              </a:rPr>
              <a:t> </a:t>
            </a:r>
            <a:r>
              <a:rPr lang="en-US" sz="2000" dirty="0" err="1">
                <a:solidFill>
                  <a:schemeClr val="tx1"/>
                </a:solidFill>
              </a:rPr>
              <a:t>tanpa</a:t>
            </a:r>
            <a:r>
              <a:rPr lang="en-US" sz="2000" dirty="0">
                <a:solidFill>
                  <a:schemeClr val="tx1"/>
                </a:solidFill>
              </a:rPr>
              <a:t> </a:t>
            </a:r>
            <a:r>
              <a:rPr lang="en-US" sz="2000" dirty="0" err="1">
                <a:solidFill>
                  <a:schemeClr val="tx1"/>
                </a:solidFill>
              </a:rPr>
              <a:t>mempertimbangkan</a:t>
            </a:r>
            <a:r>
              <a:rPr lang="en-US" sz="2000" dirty="0">
                <a:solidFill>
                  <a:schemeClr val="tx1"/>
                </a:solidFill>
              </a:rPr>
              <a:t> </a:t>
            </a:r>
            <a:r>
              <a:rPr lang="en-US" sz="2000" dirty="0" err="1">
                <a:solidFill>
                  <a:schemeClr val="tx1"/>
                </a:solidFill>
              </a:rPr>
              <a:t>kepentingan</a:t>
            </a:r>
            <a:r>
              <a:rPr lang="en-US" sz="2000" dirty="0">
                <a:solidFill>
                  <a:schemeClr val="tx1"/>
                </a:solidFill>
              </a:rPr>
              <a:t> orang lain.</a:t>
            </a:r>
          </a:p>
          <a:p>
            <a:pPr marL="457200" indent="-457200" algn="just">
              <a:lnSpc>
                <a:spcPct val="150000"/>
              </a:lnSpc>
              <a:buFont typeface="+mj-lt"/>
              <a:buAutoNum type="alphaLcPeriod" startAt="3"/>
            </a:pPr>
            <a:endParaRPr lang="en-US" sz="2000" dirty="0">
              <a:solidFill>
                <a:schemeClr val="tx1"/>
              </a:solidFill>
            </a:endParaRPr>
          </a:p>
          <a:p>
            <a:pPr marL="457200" indent="-457200" algn="just">
              <a:lnSpc>
                <a:spcPct val="150000"/>
              </a:lnSpc>
              <a:buFont typeface="+mj-lt"/>
              <a:buAutoNum type="alphaLcPeriod" startAt="3"/>
            </a:pPr>
            <a:r>
              <a:rPr lang="en-US" sz="2000" b="1" dirty="0" err="1">
                <a:solidFill>
                  <a:schemeClr val="tx1"/>
                </a:solidFill>
              </a:rPr>
              <a:t>Kurangnya</a:t>
            </a:r>
            <a:r>
              <a:rPr lang="en-US" sz="2000" b="1" dirty="0">
                <a:solidFill>
                  <a:schemeClr val="tx1"/>
                </a:solidFill>
              </a:rPr>
              <a:t> </a:t>
            </a:r>
            <a:r>
              <a:rPr lang="en-US" sz="2000" b="1" dirty="0" err="1">
                <a:solidFill>
                  <a:schemeClr val="tx1"/>
                </a:solidFill>
              </a:rPr>
              <a:t>keteladanan</a:t>
            </a:r>
            <a:r>
              <a:rPr lang="en-US" sz="2000" b="1" dirty="0">
                <a:solidFill>
                  <a:schemeClr val="tx1"/>
                </a:solidFill>
              </a:rPr>
              <a:t> </a:t>
            </a:r>
            <a:r>
              <a:rPr lang="en-US" sz="2000" b="1" dirty="0" err="1">
                <a:solidFill>
                  <a:schemeClr val="tx1"/>
                </a:solidFill>
              </a:rPr>
              <a:t>diri</a:t>
            </a:r>
            <a:r>
              <a:rPr lang="en-US" sz="2000" b="1" dirty="0">
                <a:solidFill>
                  <a:schemeClr val="tx1"/>
                </a:solidFill>
              </a:rPr>
              <a:t>:</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a:solidFill>
                  <a:schemeClr val="tx1"/>
                </a:solidFill>
              </a:rPr>
              <a:t>menjadikan</a:t>
            </a:r>
            <a:r>
              <a:rPr lang="en-US" sz="2000" dirty="0">
                <a:solidFill>
                  <a:schemeClr val="tx1"/>
                </a:solidFill>
              </a:rPr>
              <a:t> </a:t>
            </a:r>
            <a:r>
              <a:rPr lang="en-US" sz="2000" dirty="0" err="1">
                <a:solidFill>
                  <a:schemeClr val="tx1"/>
                </a:solidFill>
              </a:rPr>
              <a:t>nilai-nilai</a:t>
            </a:r>
            <a:r>
              <a:rPr lang="en-US" sz="2000" dirty="0">
                <a:solidFill>
                  <a:schemeClr val="tx1"/>
                </a:solidFill>
              </a:rPr>
              <a:t> agama dan moral </a:t>
            </a:r>
            <a:r>
              <a:rPr lang="en-US" sz="2000" dirty="0" err="1">
                <a:solidFill>
                  <a:schemeClr val="tx1"/>
                </a:solidFill>
              </a:rPr>
              <a:t>sebagai</a:t>
            </a:r>
            <a:r>
              <a:rPr lang="en-US" sz="2000" dirty="0">
                <a:solidFill>
                  <a:schemeClr val="tx1"/>
                </a:solidFill>
              </a:rPr>
              <a:t> </a:t>
            </a:r>
            <a:r>
              <a:rPr lang="en-US" sz="2000" dirty="0" err="1">
                <a:solidFill>
                  <a:schemeClr val="tx1"/>
                </a:solidFill>
              </a:rPr>
              <a:t>pedoman</a:t>
            </a:r>
            <a:r>
              <a:rPr lang="en-US" sz="2000" dirty="0">
                <a:solidFill>
                  <a:schemeClr val="tx1"/>
                </a:solidFill>
              </a:rPr>
              <a:t> </a:t>
            </a:r>
            <a:r>
              <a:rPr lang="en-US" sz="2000" dirty="0" err="1">
                <a:solidFill>
                  <a:schemeClr val="tx1"/>
                </a:solidFill>
              </a:rPr>
              <a:t>hidup</a:t>
            </a:r>
            <a:r>
              <a:rPr lang="en-US" sz="2000" dirty="0">
                <a:solidFill>
                  <a:schemeClr val="tx1"/>
                </a:solidFill>
              </a:rPr>
              <a:t>.</a:t>
            </a:r>
          </a:p>
          <a:p>
            <a:pPr algn="just">
              <a:lnSpc>
                <a:spcPct val="150000"/>
              </a:lnSpc>
            </a:pPr>
            <a:br>
              <a:rPr lang="en-US" sz="2000" dirty="0">
                <a:solidFill>
                  <a:schemeClr val="tx1"/>
                </a:solidFill>
              </a:rPr>
            </a:br>
            <a:endParaRPr lang="en-US" sz="2000" dirty="0">
              <a:solidFill>
                <a:schemeClr val="tx1"/>
              </a:solidFill>
              <a:latin typeface="Cambria" panose="02040503050406030204" pitchFamily="18" charset="0"/>
              <a:cs typeface="Arial" panose="020B0604020202020204" pitchFamily="34" charset="0"/>
            </a:endParaRPr>
          </a:p>
        </p:txBody>
      </p:sp>
      <p:sp>
        <p:nvSpPr>
          <p:cNvPr id="2" name="Rectangle 1">
            <a:extLst>
              <a:ext uri="{FF2B5EF4-FFF2-40B4-BE49-F238E27FC236}">
                <a16:creationId xmlns:a16="http://schemas.microsoft.com/office/drawing/2014/main" id="{75EDBF00-28F9-95D7-1872-12C31A8CD77F}"/>
              </a:ext>
            </a:extLst>
          </p:cNvPr>
          <p:cNvSpPr/>
          <p:nvPr/>
        </p:nvSpPr>
        <p:spPr>
          <a:xfrm>
            <a:off x="2915816" y="332656"/>
            <a:ext cx="3672408" cy="288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E5A062E-B0BB-FDB0-B40D-0EC965820AB7}"/>
              </a:ext>
            </a:extLst>
          </p:cNvPr>
          <p:cNvSpPr/>
          <p:nvPr/>
        </p:nvSpPr>
        <p:spPr>
          <a:xfrm>
            <a:off x="378678" y="6381327"/>
            <a:ext cx="8009746" cy="2666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067626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764704"/>
            <a:ext cx="8352928" cy="532859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n-US" sz="2000" b="1" dirty="0">
                <a:solidFill>
                  <a:schemeClr val="tx1"/>
                </a:solidFill>
              </a:rPr>
              <a:t>2. </a:t>
            </a:r>
            <a:r>
              <a:rPr lang="en-US" sz="2000" b="1" dirty="0" err="1">
                <a:solidFill>
                  <a:schemeClr val="tx1"/>
                </a:solidFill>
              </a:rPr>
              <a:t>Faktor</a:t>
            </a:r>
            <a:r>
              <a:rPr lang="en-US" sz="2000" b="1" dirty="0">
                <a:solidFill>
                  <a:schemeClr val="tx1"/>
                </a:solidFill>
              </a:rPr>
              <a:t> </a:t>
            </a:r>
            <a:r>
              <a:rPr lang="en-US" sz="2000" b="1" dirty="0" err="1">
                <a:solidFill>
                  <a:schemeClr val="tx1"/>
                </a:solidFill>
              </a:rPr>
              <a:t>Eksternal</a:t>
            </a:r>
            <a:r>
              <a:rPr lang="en-US" sz="2000" b="1" dirty="0">
                <a:solidFill>
                  <a:schemeClr val="tx1"/>
                </a:solidFill>
              </a:rPr>
              <a:t> (</a:t>
            </a:r>
            <a:r>
              <a:rPr lang="en-US" sz="2000" b="1" dirty="0" err="1">
                <a:solidFill>
                  <a:schemeClr val="tx1"/>
                </a:solidFill>
              </a:rPr>
              <a:t>Lingkungan</a:t>
            </a:r>
            <a:r>
              <a:rPr lang="en-US" sz="2000" b="1" dirty="0">
                <a:solidFill>
                  <a:schemeClr val="tx1"/>
                </a:solidFill>
              </a:rPr>
              <a:t> dan </a:t>
            </a:r>
            <a:r>
              <a:rPr lang="en-US" sz="2000" b="1" dirty="0" err="1">
                <a:solidFill>
                  <a:schemeClr val="tx1"/>
                </a:solidFill>
              </a:rPr>
              <a:t>Sistem</a:t>
            </a:r>
            <a:r>
              <a:rPr lang="en-US" sz="2000" b="1" dirty="0">
                <a:solidFill>
                  <a:schemeClr val="tx1"/>
                </a:solidFill>
              </a:rPr>
              <a:t>)</a:t>
            </a:r>
          </a:p>
          <a:p>
            <a:pPr marL="457200" indent="-457200" algn="just">
              <a:lnSpc>
                <a:spcPct val="150000"/>
              </a:lnSpc>
              <a:buAutoNum type="alphaLcPeriod"/>
            </a:pPr>
            <a:r>
              <a:rPr lang="en-US" sz="2000" b="1" dirty="0" err="1">
                <a:solidFill>
                  <a:schemeClr val="tx1"/>
                </a:solidFill>
              </a:rPr>
              <a:t>Lingkungan</a:t>
            </a:r>
            <a:r>
              <a:rPr lang="en-US" sz="2000" b="1" dirty="0">
                <a:solidFill>
                  <a:schemeClr val="tx1"/>
                </a:solidFill>
              </a:rPr>
              <a:t> </a:t>
            </a:r>
            <a:r>
              <a:rPr lang="en-US" sz="2000" b="1" dirty="0" err="1">
                <a:solidFill>
                  <a:schemeClr val="tx1"/>
                </a:solidFill>
              </a:rPr>
              <a:t>sosial</a:t>
            </a:r>
            <a:r>
              <a:rPr lang="en-US" sz="2000" b="1" dirty="0">
                <a:solidFill>
                  <a:schemeClr val="tx1"/>
                </a:solidFill>
              </a:rPr>
              <a:t> </a:t>
            </a:r>
            <a:r>
              <a:rPr lang="en-US" sz="2000" b="1" dirty="0" err="1">
                <a:solidFill>
                  <a:schemeClr val="tx1"/>
                </a:solidFill>
              </a:rPr>
              <a:t>permisif</a:t>
            </a:r>
            <a:r>
              <a:rPr lang="en-US" sz="2000" b="1" dirty="0">
                <a:solidFill>
                  <a:schemeClr val="tx1"/>
                </a:solidFill>
              </a:rPr>
              <a:t>: </a:t>
            </a:r>
            <a:r>
              <a:rPr lang="en-US" sz="2000" dirty="0">
                <a:solidFill>
                  <a:schemeClr val="tx1"/>
                </a:solidFill>
              </a:rPr>
              <a:t>Masyarakat yang </a:t>
            </a:r>
            <a:r>
              <a:rPr lang="en-US" sz="2000" dirty="0" err="1">
                <a:solidFill>
                  <a:schemeClr val="tx1"/>
                </a:solidFill>
              </a:rPr>
              <a:t>menganggap</a:t>
            </a:r>
            <a:r>
              <a:rPr lang="en-US" sz="2000" dirty="0">
                <a:solidFill>
                  <a:schemeClr val="tx1"/>
                </a:solidFill>
              </a:rPr>
              <a:t> </a:t>
            </a:r>
            <a:r>
              <a:rPr lang="en-US" sz="2000" dirty="0" err="1">
                <a:solidFill>
                  <a:schemeClr val="tx1"/>
                </a:solidFill>
              </a:rPr>
              <a:t>korupsi</a:t>
            </a:r>
            <a:r>
              <a:rPr lang="en-US" sz="2000" dirty="0">
                <a:solidFill>
                  <a:schemeClr val="tx1"/>
                </a:solidFill>
              </a:rPr>
              <a:t> </a:t>
            </a:r>
            <a:r>
              <a:rPr lang="en-US" sz="2000" dirty="0" err="1">
                <a:solidFill>
                  <a:schemeClr val="tx1"/>
                </a:solidFill>
              </a:rPr>
              <a:t>sebagai</a:t>
            </a:r>
            <a:r>
              <a:rPr lang="en-US" sz="2000" dirty="0">
                <a:solidFill>
                  <a:schemeClr val="tx1"/>
                </a:solidFill>
              </a:rPr>
              <a:t> </a:t>
            </a:r>
            <a:r>
              <a:rPr lang="en-US" sz="2000" dirty="0" err="1">
                <a:solidFill>
                  <a:schemeClr val="tx1"/>
                </a:solidFill>
              </a:rPr>
              <a:t>hal</a:t>
            </a:r>
            <a:r>
              <a:rPr lang="en-US" sz="2000" dirty="0">
                <a:solidFill>
                  <a:schemeClr val="tx1"/>
                </a:solidFill>
              </a:rPr>
              <a:t> </a:t>
            </a:r>
            <a:r>
              <a:rPr lang="en-US" sz="2000" dirty="0" err="1">
                <a:solidFill>
                  <a:schemeClr val="tx1"/>
                </a:solidFill>
              </a:rPr>
              <a:t>biasa</a:t>
            </a:r>
            <a:r>
              <a:rPr lang="en-US" sz="2000" dirty="0">
                <a:solidFill>
                  <a:schemeClr val="tx1"/>
                </a:solidFill>
              </a:rPr>
              <a:t>. </a:t>
            </a:r>
          </a:p>
          <a:p>
            <a:pPr marL="457200" indent="-457200" algn="just">
              <a:lnSpc>
                <a:spcPct val="150000"/>
              </a:lnSpc>
              <a:buAutoNum type="alphaLcPeriod"/>
            </a:pPr>
            <a:r>
              <a:rPr lang="en-US" sz="2000" b="1" dirty="0" err="1">
                <a:solidFill>
                  <a:schemeClr val="tx1"/>
                </a:solidFill>
              </a:rPr>
              <a:t>Budaya</a:t>
            </a:r>
            <a:r>
              <a:rPr lang="en-US" sz="2000" b="1" dirty="0">
                <a:solidFill>
                  <a:schemeClr val="tx1"/>
                </a:solidFill>
              </a:rPr>
              <a:t> </a:t>
            </a:r>
            <a:r>
              <a:rPr lang="en-US" sz="2000" b="1" dirty="0" err="1">
                <a:solidFill>
                  <a:schemeClr val="tx1"/>
                </a:solidFill>
              </a:rPr>
              <a:t>organisasi</a:t>
            </a:r>
            <a:r>
              <a:rPr lang="en-US" sz="2000" b="1" dirty="0">
                <a:solidFill>
                  <a:schemeClr val="tx1"/>
                </a:solidFill>
              </a:rPr>
              <a:t> yang </a:t>
            </a:r>
            <a:r>
              <a:rPr lang="en-US" sz="2000" b="1" dirty="0" err="1">
                <a:solidFill>
                  <a:schemeClr val="tx1"/>
                </a:solidFill>
              </a:rPr>
              <a:t>tidak</a:t>
            </a:r>
            <a:r>
              <a:rPr lang="en-US" sz="2000" b="1" dirty="0">
                <a:solidFill>
                  <a:schemeClr val="tx1"/>
                </a:solidFill>
              </a:rPr>
              <a:t> </a:t>
            </a:r>
            <a:r>
              <a:rPr lang="en-US" sz="2000" b="1" dirty="0" err="1">
                <a:solidFill>
                  <a:schemeClr val="tx1"/>
                </a:solidFill>
              </a:rPr>
              <a:t>sehat</a:t>
            </a:r>
            <a:r>
              <a:rPr lang="en-US" sz="2000" b="1" dirty="0">
                <a:solidFill>
                  <a:schemeClr val="tx1"/>
                </a:solidFill>
              </a:rPr>
              <a:t>: </a:t>
            </a:r>
            <a:r>
              <a:rPr lang="en-US" sz="2000" dirty="0" err="1">
                <a:solidFill>
                  <a:schemeClr val="tx1"/>
                </a:solidFill>
              </a:rPr>
              <a:t>Kurangnya</a:t>
            </a:r>
            <a:r>
              <a:rPr lang="en-US" sz="2000" dirty="0">
                <a:solidFill>
                  <a:schemeClr val="tx1"/>
                </a:solidFill>
              </a:rPr>
              <a:t> </a:t>
            </a:r>
            <a:r>
              <a:rPr lang="en-US" sz="2000" dirty="0" err="1">
                <a:solidFill>
                  <a:schemeClr val="tx1"/>
                </a:solidFill>
              </a:rPr>
              <a:t>transparansi</a:t>
            </a:r>
            <a:r>
              <a:rPr lang="en-US" sz="2000" dirty="0">
                <a:solidFill>
                  <a:schemeClr val="tx1"/>
                </a:solidFill>
              </a:rPr>
              <a:t> dan </a:t>
            </a:r>
            <a:r>
              <a:rPr lang="en-US" sz="2000" dirty="0" err="1">
                <a:solidFill>
                  <a:schemeClr val="tx1"/>
                </a:solidFill>
              </a:rPr>
              <a:t>pengawasan</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lembaga</a:t>
            </a:r>
            <a:r>
              <a:rPr lang="en-US" sz="2000" dirty="0">
                <a:solidFill>
                  <a:schemeClr val="tx1"/>
                </a:solidFill>
              </a:rPr>
              <a:t>.</a:t>
            </a:r>
          </a:p>
          <a:p>
            <a:pPr marL="457200" indent="-457200" algn="just">
              <a:lnSpc>
                <a:spcPct val="150000"/>
              </a:lnSpc>
              <a:buAutoNum type="alphaLcPeriod"/>
            </a:pPr>
            <a:r>
              <a:rPr lang="en-US" sz="2000" b="1" dirty="0" err="1">
                <a:solidFill>
                  <a:schemeClr val="tx1"/>
                </a:solidFill>
              </a:rPr>
              <a:t>Sistem</a:t>
            </a:r>
            <a:r>
              <a:rPr lang="en-US" sz="2000" b="1" dirty="0">
                <a:solidFill>
                  <a:schemeClr val="tx1"/>
                </a:solidFill>
              </a:rPr>
              <a:t> </a:t>
            </a:r>
            <a:r>
              <a:rPr lang="en-US" sz="2000" b="1" dirty="0" err="1">
                <a:solidFill>
                  <a:schemeClr val="tx1"/>
                </a:solidFill>
              </a:rPr>
              <a:t>hukum</a:t>
            </a:r>
            <a:r>
              <a:rPr lang="en-US" sz="2000" b="1" dirty="0">
                <a:solidFill>
                  <a:schemeClr val="tx1"/>
                </a:solidFill>
              </a:rPr>
              <a:t> yang </a:t>
            </a:r>
            <a:r>
              <a:rPr lang="en-US" sz="2000" b="1" dirty="0" err="1">
                <a:solidFill>
                  <a:schemeClr val="tx1"/>
                </a:solidFill>
              </a:rPr>
              <a:t>lemah</a:t>
            </a:r>
            <a:r>
              <a:rPr lang="en-US" sz="2000" b="1" dirty="0">
                <a:solidFill>
                  <a:schemeClr val="tx1"/>
                </a:solidFill>
              </a:rPr>
              <a:t>:</a:t>
            </a:r>
            <a:r>
              <a:rPr lang="en-US" sz="2000" dirty="0">
                <a:solidFill>
                  <a:schemeClr val="tx1"/>
                </a:solidFill>
              </a:rPr>
              <a:t> </a:t>
            </a:r>
            <a:r>
              <a:rPr lang="en-US" sz="2000" dirty="0" err="1">
                <a:solidFill>
                  <a:schemeClr val="tx1"/>
                </a:solidFill>
              </a:rPr>
              <a:t>Penegakan</a:t>
            </a:r>
            <a:r>
              <a:rPr lang="en-US" sz="2000" dirty="0">
                <a:solidFill>
                  <a:schemeClr val="tx1"/>
                </a:solidFill>
              </a:rPr>
              <a:t> </a:t>
            </a:r>
            <a:r>
              <a:rPr lang="en-US" sz="2000" dirty="0" err="1">
                <a:solidFill>
                  <a:schemeClr val="tx1"/>
                </a:solidFill>
              </a:rPr>
              <a:t>hukum</a:t>
            </a:r>
            <a:r>
              <a:rPr lang="en-US" sz="2000" dirty="0">
                <a:solidFill>
                  <a:schemeClr val="tx1"/>
                </a:solidFill>
              </a:rPr>
              <a:t> yang </a:t>
            </a:r>
            <a:r>
              <a:rPr lang="en-US" sz="2000" dirty="0" err="1">
                <a:solidFill>
                  <a:schemeClr val="tx1"/>
                </a:solidFill>
              </a:rPr>
              <a:t>tidak</a:t>
            </a:r>
            <a:r>
              <a:rPr lang="en-US" sz="2000" dirty="0">
                <a:solidFill>
                  <a:schemeClr val="tx1"/>
                </a:solidFill>
              </a:rPr>
              <a:t> </a:t>
            </a:r>
            <a:r>
              <a:rPr lang="en-US" sz="2000" dirty="0" err="1">
                <a:solidFill>
                  <a:schemeClr val="tx1"/>
                </a:solidFill>
              </a:rPr>
              <a:t>konsisten</a:t>
            </a:r>
            <a:r>
              <a:rPr lang="en-US" sz="2000" dirty="0">
                <a:solidFill>
                  <a:schemeClr val="tx1"/>
                </a:solidFill>
              </a:rPr>
              <a:t> dan </a:t>
            </a:r>
            <a:r>
              <a:rPr lang="en-US" sz="2000" dirty="0" err="1">
                <a:solidFill>
                  <a:schemeClr val="tx1"/>
                </a:solidFill>
              </a:rPr>
              <a:t>adanya</a:t>
            </a:r>
            <a:r>
              <a:rPr lang="en-US" sz="2000" dirty="0">
                <a:solidFill>
                  <a:schemeClr val="tx1"/>
                </a:solidFill>
              </a:rPr>
              <a:t> </a:t>
            </a:r>
            <a:r>
              <a:rPr lang="en-US" sz="2000" dirty="0" err="1">
                <a:solidFill>
                  <a:schemeClr val="tx1"/>
                </a:solidFill>
              </a:rPr>
              <a:t>impunitas</a:t>
            </a:r>
            <a:r>
              <a:rPr lang="en-US" sz="2000" dirty="0">
                <a:solidFill>
                  <a:schemeClr val="tx1"/>
                </a:solidFill>
              </a:rPr>
              <a:t> </a:t>
            </a:r>
            <a:r>
              <a:rPr lang="en-US" sz="2000" dirty="0" err="1">
                <a:solidFill>
                  <a:schemeClr val="tx1"/>
                </a:solidFill>
              </a:rPr>
              <a:t>terhadap</a:t>
            </a:r>
            <a:r>
              <a:rPr lang="en-US" sz="2000" dirty="0">
                <a:solidFill>
                  <a:schemeClr val="tx1"/>
                </a:solidFill>
              </a:rPr>
              <a:t> </a:t>
            </a:r>
            <a:r>
              <a:rPr lang="en-US" sz="2000" dirty="0" err="1">
                <a:solidFill>
                  <a:schemeClr val="tx1"/>
                </a:solidFill>
              </a:rPr>
              <a:t>pelaku</a:t>
            </a:r>
            <a:r>
              <a:rPr lang="en-US" sz="2000" dirty="0">
                <a:solidFill>
                  <a:schemeClr val="tx1"/>
                </a:solidFill>
              </a:rPr>
              <a:t> </a:t>
            </a:r>
            <a:r>
              <a:rPr lang="en-US" sz="2000" dirty="0" err="1">
                <a:solidFill>
                  <a:schemeClr val="tx1"/>
                </a:solidFill>
              </a:rPr>
              <a:t>korupsi</a:t>
            </a:r>
            <a:r>
              <a:rPr lang="en-US" sz="2000" dirty="0">
                <a:solidFill>
                  <a:schemeClr val="tx1"/>
                </a:solidFill>
              </a:rPr>
              <a:t>.</a:t>
            </a:r>
          </a:p>
          <a:p>
            <a:pPr marL="457200" indent="-457200" algn="just">
              <a:lnSpc>
                <a:spcPct val="150000"/>
              </a:lnSpc>
              <a:buAutoNum type="alphaLcPeriod"/>
            </a:pPr>
            <a:r>
              <a:rPr lang="en-US" sz="2000" b="1" dirty="0" err="1">
                <a:solidFill>
                  <a:schemeClr val="tx1"/>
                </a:solidFill>
              </a:rPr>
              <a:t>Tekanan</a:t>
            </a:r>
            <a:r>
              <a:rPr lang="en-US" sz="2000" b="1" dirty="0">
                <a:solidFill>
                  <a:schemeClr val="tx1"/>
                </a:solidFill>
              </a:rPr>
              <a:t> </a:t>
            </a:r>
            <a:r>
              <a:rPr lang="en-US" sz="2000" b="1" dirty="0" err="1">
                <a:solidFill>
                  <a:schemeClr val="tx1"/>
                </a:solidFill>
              </a:rPr>
              <a:t>ekonomi</a:t>
            </a:r>
            <a:r>
              <a:rPr lang="en-US" sz="2000" b="1" dirty="0">
                <a:solidFill>
                  <a:schemeClr val="tx1"/>
                </a:solidFill>
              </a:rPr>
              <a:t>: </a:t>
            </a:r>
            <a:r>
              <a:rPr lang="en-US" sz="2000" dirty="0" err="1">
                <a:solidFill>
                  <a:schemeClr val="tx1"/>
                </a:solidFill>
              </a:rPr>
              <a:t>Kondisi</a:t>
            </a:r>
            <a:r>
              <a:rPr lang="en-US" sz="2000" dirty="0">
                <a:solidFill>
                  <a:schemeClr val="tx1"/>
                </a:solidFill>
              </a:rPr>
              <a:t> </a:t>
            </a:r>
            <a:r>
              <a:rPr lang="en-US" sz="2000" dirty="0" err="1">
                <a:solidFill>
                  <a:schemeClr val="tx1"/>
                </a:solidFill>
              </a:rPr>
              <a:t>ekonomi</a:t>
            </a:r>
            <a:r>
              <a:rPr lang="en-US" sz="2000" dirty="0">
                <a:solidFill>
                  <a:schemeClr val="tx1"/>
                </a:solidFill>
              </a:rPr>
              <a:t> yang </a:t>
            </a:r>
            <a:r>
              <a:rPr lang="en-US" sz="2000" dirty="0" err="1">
                <a:solidFill>
                  <a:schemeClr val="tx1"/>
                </a:solidFill>
              </a:rPr>
              <a:t>sulit</a:t>
            </a:r>
            <a:r>
              <a:rPr lang="en-US" sz="2000" dirty="0">
                <a:solidFill>
                  <a:schemeClr val="tx1"/>
                </a:solidFill>
              </a:rPr>
              <a:t> </a:t>
            </a:r>
            <a:r>
              <a:rPr lang="en-US" sz="2000" dirty="0" err="1">
                <a:solidFill>
                  <a:schemeClr val="tx1"/>
                </a:solidFill>
              </a:rPr>
              <a:t>dapat</a:t>
            </a:r>
            <a:r>
              <a:rPr lang="en-US" sz="2000" dirty="0">
                <a:solidFill>
                  <a:schemeClr val="tx1"/>
                </a:solidFill>
              </a:rPr>
              <a:t> </a:t>
            </a:r>
            <a:r>
              <a:rPr lang="en-US" sz="2000" dirty="0" err="1">
                <a:solidFill>
                  <a:schemeClr val="tx1"/>
                </a:solidFill>
              </a:rPr>
              <a:t>mendorong</a:t>
            </a:r>
            <a:r>
              <a:rPr lang="en-US" sz="2000" dirty="0">
                <a:solidFill>
                  <a:schemeClr val="tx1"/>
                </a:solidFill>
              </a:rPr>
              <a:t> </a:t>
            </a:r>
            <a:r>
              <a:rPr lang="en-US" sz="2000" dirty="0" err="1">
                <a:solidFill>
                  <a:schemeClr val="tx1"/>
                </a:solidFill>
              </a:rPr>
              <a:t>seseorang</a:t>
            </a:r>
            <a:r>
              <a:rPr lang="en-US" sz="2000" dirty="0">
                <a:solidFill>
                  <a:schemeClr val="tx1"/>
                </a:solidFill>
              </a:rPr>
              <a:t> </a:t>
            </a:r>
            <a:r>
              <a:rPr lang="en-US" sz="2000" dirty="0" err="1">
                <a:solidFill>
                  <a:schemeClr val="tx1"/>
                </a:solidFill>
              </a:rPr>
              <a:t>untuk</a:t>
            </a:r>
            <a:r>
              <a:rPr lang="en-US" sz="2000" dirty="0">
                <a:solidFill>
                  <a:schemeClr val="tx1"/>
                </a:solidFill>
              </a:rPr>
              <a:t> </a:t>
            </a:r>
            <a:r>
              <a:rPr lang="en-US" sz="2000" dirty="0" err="1">
                <a:solidFill>
                  <a:schemeClr val="tx1"/>
                </a:solidFill>
              </a:rPr>
              <a:t>mencari</a:t>
            </a:r>
            <a:r>
              <a:rPr lang="en-US" sz="2000" dirty="0">
                <a:solidFill>
                  <a:schemeClr val="tx1"/>
                </a:solidFill>
              </a:rPr>
              <a:t> </a:t>
            </a:r>
            <a:r>
              <a:rPr lang="en-US" sz="2000" dirty="0" err="1">
                <a:solidFill>
                  <a:schemeClr val="tx1"/>
                </a:solidFill>
              </a:rPr>
              <a:t>jalan</a:t>
            </a:r>
            <a:r>
              <a:rPr lang="en-US" sz="2000" dirty="0">
                <a:solidFill>
                  <a:schemeClr val="tx1"/>
                </a:solidFill>
              </a:rPr>
              <a:t> </a:t>
            </a:r>
            <a:r>
              <a:rPr lang="en-US" sz="2000" dirty="0" err="1">
                <a:solidFill>
                  <a:schemeClr val="tx1"/>
                </a:solidFill>
              </a:rPr>
              <a:t>pintas</a:t>
            </a:r>
            <a:r>
              <a:rPr lang="en-US" sz="2000" dirty="0">
                <a:solidFill>
                  <a:schemeClr val="tx1"/>
                </a:solidFill>
              </a:rPr>
              <a:t>.</a:t>
            </a:r>
          </a:p>
          <a:p>
            <a:pPr marL="457200" indent="-457200" algn="just">
              <a:lnSpc>
                <a:spcPct val="150000"/>
              </a:lnSpc>
              <a:buAutoNum type="alphaLcPeriod"/>
            </a:pPr>
            <a:r>
              <a:rPr lang="en-US" sz="2000" b="1" dirty="0" err="1">
                <a:solidFill>
                  <a:schemeClr val="tx1"/>
                </a:solidFill>
              </a:rPr>
              <a:t>Minimnya</a:t>
            </a:r>
            <a:r>
              <a:rPr lang="en-US" sz="2000" b="1" dirty="0">
                <a:solidFill>
                  <a:schemeClr val="tx1"/>
                </a:solidFill>
              </a:rPr>
              <a:t> </a:t>
            </a:r>
            <a:r>
              <a:rPr lang="en-US" sz="2000" b="1" dirty="0" err="1">
                <a:solidFill>
                  <a:schemeClr val="tx1"/>
                </a:solidFill>
              </a:rPr>
              <a:t>pendidikan</a:t>
            </a:r>
            <a:r>
              <a:rPr lang="en-US" sz="2000" b="1" dirty="0">
                <a:solidFill>
                  <a:schemeClr val="tx1"/>
                </a:solidFill>
              </a:rPr>
              <a:t> </a:t>
            </a:r>
            <a:r>
              <a:rPr lang="en-US" sz="2000" b="1" dirty="0" err="1">
                <a:solidFill>
                  <a:schemeClr val="tx1"/>
                </a:solidFill>
              </a:rPr>
              <a:t>karakter</a:t>
            </a:r>
            <a:r>
              <a:rPr lang="en-US" sz="2000" b="1" dirty="0">
                <a:solidFill>
                  <a:schemeClr val="tx1"/>
                </a:solidFill>
              </a:rPr>
              <a:t>: </a:t>
            </a:r>
            <a:r>
              <a:rPr lang="en-US" sz="2000" dirty="0" err="1">
                <a:solidFill>
                  <a:schemeClr val="tx1"/>
                </a:solidFill>
              </a:rPr>
              <a:t>Kurangnya</a:t>
            </a:r>
            <a:r>
              <a:rPr lang="en-US" sz="2000" dirty="0">
                <a:solidFill>
                  <a:schemeClr val="tx1"/>
                </a:solidFill>
              </a:rPr>
              <a:t> </a:t>
            </a:r>
            <a:r>
              <a:rPr lang="en-US" sz="2000" dirty="0" err="1">
                <a:solidFill>
                  <a:schemeClr val="tx1"/>
                </a:solidFill>
              </a:rPr>
              <a:t>pendidikan</a:t>
            </a:r>
            <a:r>
              <a:rPr lang="en-US" sz="2000" dirty="0">
                <a:solidFill>
                  <a:schemeClr val="tx1"/>
                </a:solidFill>
              </a:rPr>
              <a:t> moral </a:t>
            </a:r>
            <a:r>
              <a:rPr lang="en-US" sz="2000" dirty="0" err="1">
                <a:solidFill>
                  <a:schemeClr val="tx1"/>
                </a:solidFill>
              </a:rPr>
              <a:t>sejak</a:t>
            </a:r>
            <a:r>
              <a:rPr lang="en-US" sz="2000" dirty="0">
                <a:solidFill>
                  <a:schemeClr val="tx1"/>
                </a:solidFill>
              </a:rPr>
              <a:t> </a:t>
            </a:r>
            <a:r>
              <a:rPr lang="en-US" sz="2000" dirty="0" err="1">
                <a:solidFill>
                  <a:schemeClr val="tx1"/>
                </a:solidFill>
              </a:rPr>
              <a:t>dini</a:t>
            </a:r>
            <a:r>
              <a:rPr lang="en-US" sz="2000" dirty="0">
                <a:solidFill>
                  <a:schemeClr val="tx1"/>
                </a:solidFill>
              </a:rPr>
              <a:t> </a:t>
            </a:r>
            <a:r>
              <a:rPr lang="en-US" sz="2000" dirty="0" err="1">
                <a:solidFill>
                  <a:schemeClr val="tx1"/>
                </a:solidFill>
              </a:rPr>
              <a:t>menyebabkan</a:t>
            </a:r>
            <a:r>
              <a:rPr lang="en-US" sz="2000" dirty="0">
                <a:solidFill>
                  <a:schemeClr val="tx1"/>
                </a:solidFill>
              </a:rPr>
              <a:t> </a:t>
            </a:r>
            <a:r>
              <a:rPr lang="en-US" sz="2000" dirty="0" err="1">
                <a:solidFill>
                  <a:schemeClr val="tx1"/>
                </a:solidFill>
              </a:rPr>
              <a:t>lemahnya</a:t>
            </a:r>
            <a:r>
              <a:rPr lang="en-US" sz="2000" dirty="0">
                <a:solidFill>
                  <a:schemeClr val="tx1"/>
                </a:solidFill>
              </a:rPr>
              <a:t> </a:t>
            </a:r>
            <a:r>
              <a:rPr lang="en-US" sz="2000" dirty="0" err="1">
                <a:solidFill>
                  <a:schemeClr val="tx1"/>
                </a:solidFill>
              </a:rPr>
              <a:t>kesadaran</a:t>
            </a:r>
            <a:r>
              <a:rPr lang="en-US" sz="2000" dirty="0">
                <a:solidFill>
                  <a:schemeClr val="tx1"/>
                </a:solidFill>
              </a:rPr>
              <a:t> </a:t>
            </a:r>
            <a:r>
              <a:rPr lang="en-US" sz="2000" dirty="0" err="1">
                <a:solidFill>
                  <a:schemeClr val="tx1"/>
                </a:solidFill>
              </a:rPr>
              <a:t>etis</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bertindak</a:t>
            </a:r>
            <a:r>
              <a:rPr lang="en-US" sz="2000" dirty="0">
                <a:solidFill>
                  <a:schemeClr val="tx1"/>
                </a:solidFill>
              </a:rPr>
              <a:t>.</a:t>
            </a:r>
          </a:p>
        </p:txBody>
      </p:sp>
      <p:sp>
        <p:nvSpPr>
          <p:cNvPr id="2" name="Rectangle 1">
            <a:extLst>
              <a:ext uri="{FF2B5EF4-FFF2-40B4-BE49-F238E27FC236}">
                <a16:creationId xmlns:a16="http://schemas.microsoft.com/office/drawing/2014/main" id="{51DC5353-E7E5-5B0D-DF17-2960EA2128B7}"/>
              </a:ext>
            </a:extLst>
          </p:cNvPr>
          <p:cNvSpPr/>
          <p:nvPr/>
        </p:nvSpPr>
        <p:spPr>
          <a:xfrm>
            <a:off x="2915816" y="332656"/>
            <a:ext cx="3672408" cy="288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DD33855-C35C-19A0-6628-2ACCAF27625B}"/>
              </a:ext>
            </a:extLst>
          </p:cNvPr>
          <p:cNvSpPr/>
          <p:nvPr/>
        </p:nvSpPr>
        <p:spPr>
          <a:xfrm>
            <a:off x="378678" y="6381327"/>
            <a:ext cx="8009746" cy="2666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081522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85496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t>Motivasi Perilaku Koruptif</a:t>
            </a:r>
          </a:p>
        </p:txBody>
      </p:sp>
      <p:sp>
        <p:nvSpPr>
          <p:cNvPr id="4" name="Content Placeholder 2"/>
          <p:cNvSpPr txBox="1">
            <a:spLocks/>
          </p:cNvSpPr>
          <p:nvPr/>
        </p:nvSpPr>
        <p:spPr>
          <a:xfrm>
            <a:off x="611560" y="1628800"/>
            <a:ext cx="7848872" cy="453650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Ekonomi</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Ingin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cepat</a:t>
            </a:r>
            <a:r>
              <a:rPr lang="en-US" sz="2000" dirty="0">
                <a:solidFill>
                  <a:schemeClr val="tx1"/>
                </a:solidFill>
                <a:latin typeface="Cambria" panose="02040503050406030204" pitchFamily="18" charset="0"/>
                <a:cs typeface="Arial" panose="020B0604020202020204" pitchFamily="34" charset="0"/>
              </a:rPr>
              <a:t> kaya </a:t>
            </a:r>
            <a:r>
              <a:rPr lang="en-US" sz="2000" dirty="0" err="1">
                <a:solidFill>
                  <a:schemeClr val="tx1"/>
                </a:solidFill>
                <a:latin typeface="Cambria" panose="02040503050406030204" pitchFamily="18" charset="0"/>
                <a:cs typeface="Arial" panose="020B0604020202020204" pitchFamily="34" charset="0"/>
              </a:rPr>
              <a:t>tanpa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kerja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keras</a:t>
            </a:r>
            <a:r>
              <a:rPr lang="en-US" sz="2000" dirty="0">
                <a:solidFill>
                  <a:schemeClr val="tx1"/>
                </a:solidFill>
                <a:latin typeface="Cambria" panose="02040503050406030204" pitchFamily="18" charset="0"/>
                <a:cs typeface="Arial" panose="020B0604020202020204" pitchFamily="34" charset="0"/>
              </a:rPr>
              <a:t>. </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Kekuasaan</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Keinginan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mempertahankan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jabatan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atau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pengaruh</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Sosial</a:t>
            </a:r>
            <a:r>
              <a:rPr lang="en-US" sz="2000" b="1" dirty="0">
                <a:solidFill>
                  <a:schemeClr val="tx1"/>
                </a:solidFill>
                <a:latin typeface="Cambria" panose="02040503050406030204" pitchFamily="18" charset="0"/>
                <a:cs typeface="Arial" panose="020B0604020202020204" pitchFamily="34" charset="0"/>
              </a:rPr>
              <a:t> dan Status: </a:t>
            </a:r>
            <a:r>
              <a:rPr lang="en-US" sz="2000" dirty="0" err="1">
                <a:solidFill>
                  <a:schemeClr val="tx1"/>
                </a:solidFill>
                <a:latin typeface="Cambria" panose="02040503050406030204" pitchFamily="18" charset="0"/>
                <a:cs typeface="Arial" panose="020B0604020202020204" pitchFamily="34" charset="0"/>
              </a:rPr>
              <a:t>Ingin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dihormati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atau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dianggap</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sukses</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Psikologis</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Perasaan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puas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atau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ingin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balas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dendam</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Kultural</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Kebiasaan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menormalisasi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pelanggaran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etika</a:t>
            </a:r>
            <a:r>
              <a:rPr lang="en-US" sz="2000" dirty="0">
                <a:solidFill>
                  <a:schemeClr val="tx1"/>
                </a:solidFill>
                <a:latin typeface="Cambria" panose="02040503050406030204" pitchFamily="18" charset="0"/>
                <a:cs typeface="Arial" panose="020B0604020202020204" pitchFamily="34" charset="0"/>
              </a:rPr>
              <a:t>.</a:t>
            </a:r>
          </a:p>
        </p:txBody>
      </p:sp>
      <p:sp>
        <p:nvSpPr>
          <p:cNvPr id="2" name="Rectangle 1">
            <a:extLst>
              <a:ext uri="{FF2B5EF4-FFF2-40B4-BE49-F238E27FC236}">
                <a16:creationId xmlns:a16="http://schemas.microsoft.com/office/drawing/2014/main" id="{667D845F-198B-12B8-5007-EC86C13469BE}"/>
              </a:ext>
            </a:extLst>
          </p:cNvPr>
          <p:cNvSpPr/>
          <p:nvPr/>
        </p:nvSpPr>
        <p:spPr>
          <a:xfrm>
            <a:off x="2915816" y="332656"/>
            <a:ext cx="3672408" cy="288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641D751-D3DE-571B-EBAF-291CF4174548}"/>
              </a:ext>
            </a:extLst>
          </p:cNvPr>
          <p:cNvSpPr/>
          <p:nvPr/>
        </p:nvSpPr>
        <p:spPr>
          <a:xfrm>
            <a:off x="378678" y="6381327"/>
            <a:ext cx="8009746" cy="2666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579514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85496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t>Ciri-ciri Perilaku Koruptif</a:t>
            </a:r>
          </a:p>
        </p:txBody>
      </p:sp>
      <p:sp>
        <p:nvSpPr>
          <p:cNvPr id="4" name="Content Placeholder 2"/>
          <p:cNvSpPr txBox="1">
            <a:spLocks/>
          </p:cNvSpPr>
          <p:nvPr/>
        </p:nvSpPr>
        <p:spPr>
          <a:xfrm>
            <a:off x="611560" y="1628800"/>
            <a:ext cx="7848872" cy="453650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AutoNum type="arabicPeriod"/>
            </a:pPr>
            <a:r>
              <a:rPr lang="en-US" sz="2000" b="1" dirty="0" err="1">
                <a:solidFill>
                  <a:schemeClr val="tx1"/>
                </a:solidFill>
                <a:latin typeface="Cambria" panose="02040503050406030204" pitchFamily="18" charset="0"/>
                <a:cs typeface="Arial" panose="020B0604020202020204" pitchFamily="34" charset="0"/>
              </a:rPr>
              <a:t>Menyalahgunakan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Kepercayaan</a:t>
            </a:r>
            <a:r>
              <a:rPr lang="en-US" sz="2000" b="1" dirty="0">
                <a:solidFill>
                  <a:schemeClr val="tx1"/>
                </a:solidFill>
                <a:latin typeface="Cambria" panose="02040503050406030204" pitchFamily="18" charset="0"/>
                <a:cs typeface="Arial" panose="020B0604020202020204" pitchFamily="34" charset="0"/>
              </a:rPr>
              <a:t> dan </a:t>
            </a:r>
            <a:r>
              <a:rPr lang="en-US" sz="2000" b="1" dirty="0" err="1">
                <a:solidFill>
                  <a:schemeClr val="tx1"/>
                </a:solidFill>
                <a:latin typeface="Cambria" panose="02040503050406030204" pitchFamily="18" charset="0"/>
                <a:cs typeface="Arial" panose="020B0604020202020204" pitchFamily="34" charset="0"/>
              </a:rPr>
              <a:t>Jabatan</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Bendahara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kantor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memanipulasi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catatan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keuangan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keuntungan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pribadi</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rabi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rabicPeriod"/>
            </a:pPr>
            <a:r>
              <a:rPr lang="en-US" sz="2000" b="1" dirty="0" err="1">
                <a:solidFill>
                  <a:schemeClr val="tx1"/>
                </a:solidFill>
                <a:latin typeface="Cambria" panose="02040503050406030204" pitchFamily="18" charset="0"/>
                <a:cs typeface="Arial" panose="020B0604020202020204" pitchFamily="34" charset="0"/>
              </a:rPr>
              <a:t>Tidak</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Transparan</a:t>
            </a:r>
            <a:r>
              <a:rPr lang="en-US" sz="2000" b="1" dirty="0">
                <a:solidFill>
                  <a:schemeClr val="tx1"/>
                </a:solidFill>
                <a:latin typeface="Cambria" panose="02040503050406030204" pitchFamily="18" charset="0"/>
                <a:cs typeface="Arial" panose="020B0604020202020204" pitchFamily="34" charset="0"/>
              </a:rPr>
              <a:t> dan </a:t>
            </a:r>
            <a:r>
              <a:rPr lang="en-US" sz="2000" b="1" dirty="0" err="1">
                <a:solidFill>
                  <a:schemeClr val="tx1"/>
                </a:solidFill>
                <a:latin typeface="Cambria" panose="02040503050406030204" pitchFamily="18" charset="0"/>
                <a:cs typeface="Arial" panose="020B0604020202020204" pitchFamily="34" charset="0"/>
              </a:rPr>
              <a:t>Tidak</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Akuntabel</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Manajer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melaporkan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hasil</a:t>
            </a:r>
            <a:r>
              <a:rPr lang="en-US" sz="2000" dirty="0">
                <a:solidFill>
                  <a:schemeClr val="tx1"/>
                </a:solidFill>
                <a:latin typeface="Cambria" panose="02040503050406030204" pitchFamily="18" charset="0"/>
                <a:cs typeface="Arial" panose="020B0604020202020204" pitchFamily="34" charset="0"/>
              </a:rPr>
              <a:t> audit </a:t>
            </a:r>
            <a:r>
              <a:rPr lang="en-US" sz="2000" dirty="0" err="1">
                <a:solidFill>
                  <a:schemeClr val="tx1"/>
                </a:solidFill>
                <a:latin typeface="Cambria" panose="02040503050406030204" pitchFamily="18" charset="0"/>
                <a:cs typeface="Arial" panose="020B0604020202020204" pitchFamily="34" charset="0"/>
              </a:rPr>
              <a:t>kepada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timnya</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rabi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rabicPeriod"/>
            </a:pPr>
            <a:r>
              <a:rPr lang="en-US" sz="2000" b="1" dirty="0" err="1">
                <a:solidFill>
                  <a:schemeClr val="tx1"/>
                </a:solidFill>
                <a:latin typeface="Cambria" panose="02040503050406030204" pitchFamily="18" charset="0"/>
                <a:cs typeface="Arial" panose="020B0604020202020204" pitchFamily="34" charset="0"/>
              </a:rPr>
              <a:t>Mencari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Keuntungan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Pribadi</a:t>
            </a:r>
            <a:r>
              <a:rPr lang="en-US" sz="2000" b="1" dirty="0">
                <a:solidFill>
                  <a:schemeClr val="tx1"/>
                </a:solidFill>
                <a:latin typeface="Cambria" panose="02040503050406030204" pitchFamily="18" charset="0"/>
                <a:cs typeface="Arial" panose="020B0604020202020204" pitchFamily="34" charset="0"/>
              </a:rPr>
              <a:t> di </a:t>
            </a:r>
            <a:r>
              <a:rPr lang="en-US" sz="2000" b="1" dirty="0" err="1">
                <a:solidFill>
                  <a:schemeClr val="tx1"/>
                </a:solidFill>
                <a:latin typeface="Cambria" panose="02040503050406030204" pitchFamily="18" charset="0"/>
                <a:cs typeface="Arial" panose="020B0604020202020204" pitchFamily="34" charset="0"/>
              </a:rPr>
              <a:t>Atas</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Kepentingan</a:t>
            </a:r>
            <a:r>
              <a:rPr lang="en-US" sz="2000" b="1" dirty="0">
                <a:solidFill>
                  <a:schemeClr val="tx1"/>
                </a:solidFill>
                <a:latin typeface="Cambria" panose="02040503050406030204" pitchFamily="18" charset="0"/>
                <a:cs typeface="Arial" panose="020B0604020202020204" pitchFamily="34" charset="0"/>
              </a:rPr>
              <a:t> Bersama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Supervisor </a:t>
            </a:r>
            <a:r>
              <a:rPr lang="en-US" sz="2000" dirty="0" err="1">
                <a:solidFill>
                  <a:schemeClr val="tx1"/>
                </a:solidFill>
                <a:latin typeface="Cambria" panose="02040503050406030204" pitchFamily="18" charset="0"/>
                <a:cs typeface="Arial" panose="020B0604020202020204" pitchFamily="34" charset="0"/>
              </a:rPr>
              <a:t>mengambil</a:t>
            </a:r>
            <a:r>
              <a:rPr lang="en-US" sz="2000" dirty="0">
                <a:solidFill>
                  <a:schemeClr val="tx1"/>
                </a:solidFill>
                <a:latin typeface="Cambria" panose="02040503050406030204" pitchFamily="18" charset="0"/>
                <a:cs typeface="Arial" panose="020B0604020202020204" pitchFamily="34" charset="0"/>
              </a:rPr>
              <a:t> bonus </a:t>
            </a:r>
            <a:r>
              <a:rPr lang="en-US" sz="2000" dirty="0" err="1">
                <a:solidFill>
                  <a:schemeClr val="tx1"/>
                </a:solidFill>
                <a:latin typeface="Cambria" panose="02040503050406030204" pitchFamily="18" charset="0"/>
                <a:cs typeface="Arial" panose="020B0604020202020204" pitchFamily="34" charset="0"/>
              </a:rPr>
              <a:t>tim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dirinya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sendiri</a:t>
            </a:r>
            <a:r>
              <a:rPr lang="en-US" sz="2000" dirty="0">
                <a:solidFill>
                  <a:schemeClr val="tx1"/>
                </a:solidFill>
                <a:latin typeface="Cambria" panose="02040503050406030204" pitchFamily="18" charset="0"/>
                <a:cs typeface="Arial" panose="020B0604020202020204" pitchFamily="34" charset="0"/>
              </a:rPr>
              <a:t>.)</a:t>
            </a:r>
          </a:p>
        </p:txBody>
      </p:sp>
      <p:sp>
        <p:nvSpPr>
          <p:cNvPr id="2" name="Rectangle 1">
            <a:extLst>
              <a:ext uri="{FF2B5EF4-FFF2-40B4-BE49-F238E27FC236}">
                <a16:creationId xmlns:a16="http://schemas.microsoft.com/office/drawing/2014/main" id="{9FCDFAB0-8CFB-0718-B0B4-D2C0EBD29B36}"/>
              </a:ext>
            </a:extLst>
          </p:cNvPr>
          <p:cNvSpPr/>
          <p:nvPr/>
        </p:nvSpPr>
        <p:spPr>
          <a:xfrm>
            <a:off x="2915816" y="332656"/>
            <a:ext cx="3672408" cy="288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627486D-E10F-C1A8-11D2-E8F46956CE81}"/>
              </a:ext>
            </a:extLst>
          </p:cNvPr>
          <p:cNvSpPr/>
          <p:nvPr/>
        </p:nvSpPr>
        <p:spPr>
          <a:xfrm>
            <a:off x="378678" y="6381327"/>
            <a:ext cx="8009746" cy="2666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9890923"/>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268760"/>
            <a:ext cx="7848872"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startAt="4"/>
            </a:pPr>
            <a:r>
              <a:rPr lang="en-US" sz="2000" b="1" dirty="0" err="1">
                <a:solidFill>
                  <a:schemeClr val="tx1"/>
                </a:solidFill>
                <a:latin typeface="Cambria" panose="02040503050406030204" pitchFamily="18" charset="0"/>
                <a:cs typeface="Arial" panose="020B0604020202020204" pitchFamily="34" charset="0"/>
              </a:rPr>
              <a:t>Menghalalkan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Segala</a:t>
            </a:r>
            <a:r>
              <a:rPr lang="en-US" sz="2000" b="1" dirty="0">
                <a:solidFill>
                  <a:schemeClr val="tx1"/>
                </a:solidFill>
                <a:latin typeface="Cambria" panose="02040503050406030204" pitchFamily="18" charset="0"/>
                <a:cs typeface="Arial" panose="020B0604020202020204" pitchFamily="34" charset="0"/>
              </a:rPr>
              <a:t> Cara </a:t>
            </a:r>
            <a:r>
              <a:rPr lang="en-US" sz="2000" b="1" dirty="0" err="1">
                <a:solidFill>
                  <a:schemeClr val="tx1"/>
                </a:solidFill>
                <a:latin typeface="Cambria" panose="02040503050406030204" pitchFamily="18" charset="0"/>
                <a:cs typeface="Arial" panose="020B0604020202020204" pitchFamily="34" charset="0"/>
              </a:rPr>
              <a:t>untuk</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Mencapai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Tujuan</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Karyawan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menipu</a:t>
            </a:r>
            <a:r>
              <a:rPr lang="en-US" sz="2000" dirty="0">
                <a:solidFill>
                  <a:schemeClr val="tx1"/>
                </a:solidFill>
                <a:latin typeface="Cambria" panose="02040503050406030204" pitchFamily="18" charset="0"/>
                <a:cs typeface="Arial" panose="020B0604020202020204" pitchFamily="34" charset="0"/>
              </a:rPr>
              <a:t> data </a:t>
            </a:r>
            <a:r>
              <a:rPr lang="en-US" sz="2000" dirty="0" err="1">
                <a:solidFill>
                  <a:schemeClr val="tx1"/>
                </a:solidFill>
                <a:latin typeface="Cambria" panose="02040503050406030204" pitchFamily="18" charset="0"/>
                <a:cs typeface="Arial" panose="020B0604020202020204" pitchFamily="34" charset="0"/>
              </a:rPr>
              <a:t>laporan</a:t>
            </a:r>
            <a:r>
              <a:rPr lang="en-US" sz="2000" dirty="0">
                <a:solidFill>
                  <a:schemeClr val="tx1"/>
                </a:solidFill>
                <a:latin typeface="Cambria" panose="02040503050406030204" pitchFamily="18" charset="0"/>
                <a:cs typeface="Arial" panose="020B0604020202020204" pitchFamily="34" charset="0"/>
              </a:rPr>
              <a:t> agar </a:t>
            </a:r>
            <a:r>
              <a:rPr lang="en-US" sz="2000" dirty="0" err="1">
                <a:solidFill>
                  <a:schemeClr val="tx1"/>
                </a:solidFill>
                <a:latin typeface="Cambria" panose="02040503050406030204" pitchFamily="18" charset="0"/>
                <a:cs typeface="Arial" panose="020B0604020202020204" pitchFamily="34" charset="0"/>
              </a:rPr>
              <a:t>terlihat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berprestasi</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startAt="4"/>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Font typeface="+mj-lt"/>
              <a:buAutoNum type="arabicPeriod" startAt="4"/>
            </a:pPr>
            <a:r>
              <a:rPr lang="en-US" sz="2000" b="1" dirty="0" err="1">
                <a:solidFill>
                  <a:schemeClr val="tx1"/>
                </a:solidFill>
                <a:latin typeface="Cambria" panose="02040503050406030204" pitchFamily="18" charset="0"/>
                <a:cs typeface="Arial" panose="020B0604020202020204" pitchFamily="34" charset="0"/>
              </a:rPr>
              <a:t>Tidak</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Konsisten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antara</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Ucapan</a:t>
            </a:r>
            <a:r>
              <a:rPr lang="en-US" sz="2000" b="1" dirty="0">
                <a:solidFill>
                  <a:schemeClr val="tx1"/>
                </a:solidFill>
                <a:latin typeface="Cambria" panose="02040503050406030204" pitchFamily="18" charset="0"/>
                <a:cs typeface="Arial" panose="020B0604020202020204" pitchFamily="34" charset="0"/>
              </a:rPr>
              <a:t> dan </a:t>
            </a:r>
            <a:r>
              <a:rPr lang="en-US" sz="2000" b="1" dirty="0" err="1">
                <a:solidFill>
                  <a:schemeClr val="tx1"/>
                </a:solidFill>
                <a:latin typeface="Cambria" panose="02040503050406030204" pitchFamily="18" charset="0"/>
                <a:cs typeface="Arial" panose="020B0604020202020204" pitchFamily="34" charset="0"/>
              </a:rPr>
              <a:t>Tindakan</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Pemimpin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mengajak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pegawai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jujur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tapi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sendiri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melakukan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manipulasi</a:t>
            </a:r>
            <a:r>
              <a:rPr lang="en-US" sz="2000" dirty="0">
                <a:solidFill>
                  <a:schemeClr val="tx1"/>
                </a:solidFill>
                <a:latin typeface="Cambria" panose="02040503050406030204" pitchFamily="18" charset="0"/>
                <a:cs typeface="Arial" panose="020B0604020202020204" pitchFamily="34" charset="0"/>
              </a:rPr>
              <a:t> data.)</a:t>
            </a:r>
          </a:p>
          <a:p>
            <a:pPr marL="457200" indent="-457200" algn="just">
              <a:buFont typeface="+mj-lt"/>
              <a:buAutoNum type="arabicPeriod" startAt="4"/>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Font typeface="+mj-lt"/>
              <a:buAutoNum type="arabicPeriod" startAt="4"/>
            </a:pPr>
            <a:r>
              <a:rPr lang="en-US" sz="2000" b="1" dirty="0" err="1">
                <a:solidFill>
                  <a:schemeClr val="tx1"/>
                </a:solidFill>
                <a:latin typeface="Cambria" panose="02040503050406030204" pitchFamily="18" charset="0"/>
                <a:cs typeface="Arial" panose="020B0604020202020204" pitchFamily="34" charset="0"/>
              </a:rPr>
              <a:t>Mengabaikan</a:t>
            </a:r>
            <a:r>
              <a:rPr lang="en-US" sz="2000" b="1" dirty="0">
                <a:solidFill>
                  <a:schemeClr val="tx1"/>
                </a:solidFill>
                <a:latin typeface="Cambria" panose="02040503050406030204" pitchFamily="18" charset="0"/>
                <a:cs typeface="Arial" panose="020B0604020202020204" pitchFamily="34" charset="0"/>
              </a:rPr>
              <a:t> Nilai </a:t>
            </a:r>
            <a:r>
              <a:rPr lang="en-US" sz="2000" b="1" dirty="0" err="1">
                <a:solidFill>
                  <a:schemeClr val="tx1"/>
                </a:solidFill>
                <a:latin typeface="Cambria" panose="02040503050406030204" pitchFamily="18" charset="0"/>
                <a:cs typeface="Arial" panose="020B0604020202020204" pitchFamily="34" charset="0"/>
              </a:rPr>
              <a:t>Keadilan</a:t>
            </a:r>
            <a:r>
              <a:rPr lang="en-US" sz="2000" b="1" dirty="0">
                <a:solidFill>
                  <a:schemeClr val="tx1"/>
                </a:solidFill>
                <a:latin typeface="Cambria" panose="02040503050406030204" pitchFamily="18" charset="0"/>
                <a:cs typeface="Arial" panose="020B0604020202020204" pitchFamily="34" charset="0"/>
              </a:rPr>
              <a:t> dan </a:t>
            </a:r>
            <a:r>
              <a:rPr lang="en-US" sz="2000" b="1" dirty="0" err="1">
                <a:solidFill>
                  <a:schemeClr val="tx1"/>
                </a:solidFill>
                <a:latin typeface="Cambria" panose="02040503050406030204" pitchFamily="18" charset="0"/>
                <a:cs typeface="Arial" panose="020B0604020202020204" pitchFamily="34" charset="0"/>
              </a:rPr>
              <a:t>Empati</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Pejabat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memotong</a:t>
            </a:r>
            <a:r>
              <a:rPr lang="en-US" sz="2000" dirty="0">
                <a:solidFill>
                  <a:schemeClr val="tx1"/>
                </a:solidFill>
                <a:latin typeface="Cambria" panose="02040503050406030204" pitchFamily="18" charset="0"/>
                <a:cs typeface="Arial" panose="020B0604020202020204" pitchFamily="34" charset="0"/>
              </a:rPr>
              <a:t> dana </a:t>
            </a:r>
            <a:r>
              <a:rPr lang="en-US" sz="2000" dirty="0" err="1">
                <a:solidFill>
                  <a:schemeClr val="tx1"/>
                </a:solidFill>
                <a:latin typeface="Cambria" panose="02040503050406030204" pitchFamily="18" charset="0"/>
                <a:cs typeface="Arial" panose="020B0604020202020204" pitchFamily="34" charset="0"/>
              </a:rPr>
              <a:t>bantuan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sosial</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tanpa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memikirkan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rakyat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penerima</a:t>
            </a:r>
            <a:r>
              <a:rPr lang="en-US" sz="2000" dirty="0">
                <a:solidFill>
                  <a:schemeClr val="tx1"/>
                </a:solidFill>
                <a:latin typeface="Cambria" panose="02040503050406030204" pitchFamily="18" charset="0"/>
                <a:cs typeface="Arial" panose="020B0604020202020204" pitchFamily="34" charset="0"/>
              </a:rPr>
              <a:t>.)</a:t>
            </a:r>
          </a:p>
        </p:txBody>
      </p:sp>
      <p:sp>
        <p:nvSpPr>
          <p:cNvPr id="2" name="Rectangle 1">
            <a:extLst>
              <a:ext uri="{FF2B5EF4-FFF2-40B4-BE49-F238E27FC236}">
                <a16:creationId xmlns:a16="http://schemas.microsoft.com/office/drawing/2014/main" id="{0A4A2617-25A1-DC09-54AF-20D0DE6D1DDD}"/>
              </a:ext>
            </a:extLst>
          </p:cNvPr>
          <p:cNvSpPr/>
          <p:nvPr/>
        </p:nvSpPr>
        <p:spPr>
          <a:xfrm>
            <a:off x="2915816" y="332656"/>
            <a:ext cx="3672408" cy="288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BCB416E-CDFA-6AC6-02A2-C77E48A31F40}"/>
              </a:ext>
            </a:extLst>
          </p:cNvPr>
          <p:cNvSpPr/>
          <p:nvPr/>
        </p:nvSpPr>
        <p:spPr>
          <a:xfrm>
            <a:off x="378678" y="6381327"/>
            <a:ext cx="8009746" cy="26667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8981147"/>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3380</TotalTime>
  <Words>684</Words>
  <Application>Microsoft Macintosh PowerPoint</Application>
  <PresentationFormat>On-screen Show (4:3)</PresentationFormat>
  <Paragraphs>62</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Macbook Pro</cp:lastModifiedBy>
  <cp:revision>484</cp:revision>
  <cp:lastPrinted>2017-08-29T02:54:51Z</cp:lastPrinted>
  <dcterms:created xsi:type="dcterms:W3CDTF">2010-04-18T12:06:30Z</dcterms:created>
  <dcterms:modified xsi:type="dcterms:W3CDTF">2026-03-06T07:39:38Z</dcterms:modified>
</cp:coreProperties>
</file>