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304" r:id="rId3"/>
    <p:sldId id="305" r:id="rId4"/>
    <p:sldId id="306" r:id="rId5"/>
    <p:sldId id="307" r:id="rId6"/>
    <p:sldId id="308" r:id="rId7"/>
    <p:sldId id="309" r:id="rId8"/>
    <p:sldId id="310" r:id="rId9"/>
    <p:sldId id="311" r:id="rId10"/>
    <p:sldId id="312" r:id="rId11"/>
    <p:sldId id="313" r:id="rId12"/>
    <p:sldId id="314" r:id="rId13"/>
    <p:sldId id="315" r:id="rId14"/>
    <p:sldId id="300" r:id="rId15"/>
  </p:sldIdLst>
  <p:sldSz cx="9144000" cy="6858000" type="screen4x3"/>
  <p:notesSz cx="7045325" cy="9345613"/>
  <p:custDataLst>
    <p:tags r:id="rId1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57" autoAdjust="0"/>
    <p:restoredTop sz="94590" autoAdjust="0"/>
  </p:normalViewPr>
  <p:slideViewPr>
    <p:cSldViewPr>
      <p:cViewPr varScale="1">
        <p:scale>
          <a:sx n="99" d="100"/>
          <a:sy n="99" d="100"/>
        </p:scale>
        <p:origin x="1432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89043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76567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07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9484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2481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2978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9366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4189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7380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37509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8107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7528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94764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Pendidikan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Kareakter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Anti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Korupsi_Nia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Lefiani,SE.,MM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Pendidikan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Kareakter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Anti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Korupsi_Nia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Lefiani,SE.,MM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Pendidikan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Kareakter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Anti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Korupsi_Nia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Lefiani,SE.,MM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Pendidikan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Kareakter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Anti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Korupsi_Nia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Lefiani,SE.,MM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i-FI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Pendidikan Karakter Anti Korupsi</a:t>
            </a: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7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C3F1D872-93AD-D1DA-344C-AFDA2140340C}"/>
              </a:ext>
            </a:extLst>
          </p:cNvPr>
          <p:cNvSpPr/>
          <p:nvPr/>
        </p:nvSpPr>
        <p:spPr>
          <a:xfrm>
            <a:off x="2915816" y="332656"/>
            <a:ext cx="3672408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AA05CDF-BA0D-8AEA-3B0B-95C72C37B86D}"/>
              </a:ext>
            </a:extLst>
          </p:cNvPr>
          <p:cNvSpPr/>
          <p:nvPr/>
        </p:nvSpPr>
        <p:spPr>
          <a:xfrm>
            <a:off x="378678" y="6381327"/>
            <a:ext cx="8009746" cy="266673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93776" y="548640"/>
            <a:ext cx="8193024" cy="8641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id-ID" sz="2400" dirty="0"/>
              <a:t>Asas Penyelenggaraan Negara yang Bersih dan Bebas dari KKN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703016" y="1628800"/>
            <a:ext cx="3868984" cy="4536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3 UU No. 28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Tahun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1999:</a:t>
            </a:r>
          </a:p>
          <a:p>
            <a:pPr marL="457200" indent="-457200" algn="just">
              <a:buAutoNum type="arabicPeriod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Kepastian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AutoNum type="arabicPeriod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Tertib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Penyelenggaraan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</a:t>
            </a:r>
          </a:p>
          <a:p>
            <a:pPr marL="457200" indent="-457200" algn="just">
              <a:buAutoNum type="arabicPeriod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Kepentingan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</a:t>
            </a:r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AutoNum type="arabicPeriod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Keterbukaan</a:t>
            </a:r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AutoNum type="arabicPeriod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Proporsionalitas</a:t>
            </a:r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AutoNum type="arabicPeriod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Profesionalitas</a:t>
            </a:r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AutoNum type="arabicPeriod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Akuntabilitas</a:t>
            </a:r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00CF9FBF-F22A-4362-990D-AD360CBCB1C3}"/>
              </a:ext>
            </a:extLst>
          </p:cNvPr>
          <p:cNvSpPr txBox="1">
            <a:spLocks/>
          </p:cNvSpPr>
          <p:nvPr/>
        </p:nvSpPr>
        <p:spPr>
          <a:xfrm>
            <a:off x="4844064" y="1628800"/>
            <a:ext cx="3868984" cy="4536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Keterkaitan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karakter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just">
              <a:buAutoNum type="alphaLcPeriod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Kepastian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→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keadilan</a:t>
            </a:r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AutoNum type="alphaLcPeriod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Keterbukaan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→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kejujuran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transparansi</a:t>
            </a:r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AutoNum type="alphaLcPeriod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Akuntabilitas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→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tanggung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jawab</a:t>
            </a:r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DF21809-5618-8757-D932-21C6E2558569}"/>
              </a:ext>
            </a:extLst>
          </p:cNvPr>
          <p:cNvSpPr/>
          <p:nvPr/>
        </p:nvSpPr>
        <p:spPr>
          <a:xfrm>
            <a:off x="2915816" y="332656"/>
            <a:ext cx="3672408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67C29D0-B689-EE07-F312-F6C613D4BCD6}"/>
              </a:ext>
            </a:extLst>
          </p:cNvPr>
          <p:cNvSpPr/>
          <p:nvPr/>
        </p:nvSpPr>
        <p:spPr>
          <a:xfrm>
            <a:off x="378678" y="6381327"/>
            <a:ext cx="8009746" cy="266673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178868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93776" y="548640"/>
            <a:ext cx="8193024" cy="8641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id-ID" sz="2400" dirty="0"/>
              <a:t>Hak dan Kewajiban Penyelenggara Negara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703016" y="1628800"/>
            <a:ext cx="7901432" cy="4536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AutoNum type="alphaLcPeriod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Penyelenggara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Negara:</a:t>
            </a:r>
          </a:p>
          <a:p>
            <a:pPr marL="342900" indent="-342900" algn="just">
              <a:buFontTx/>
              <a:buChar char="-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Mendapatkan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fasilitas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perlindungan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menjalankan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tugas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Tx/>
              <a:buChar char="-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Menyampaikan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pendapat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sesuai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peraturan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perundangan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Tx/>
              <a:buChar char="-"/>
            </a:pPr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b.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Penyelenggara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Negara:</a:t>
            </a:r>
          </a:p>
          <a:p>
            <a:pPr marL="342900" indent="-342900" algn="just">
              <a:buFontTx/>
              <a:buChar char="-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Menjaga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integritas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menghindari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konflik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kepentingan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Tx/>
              <a:buChar char="-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Melaporkan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gratifikasi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KPK.Menghindari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penyalahgunaan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jabatan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wewenang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8C3779E-3BE5-9AC4-16B0-65B6D812A423}"/>
              </a:ext>
            </a:extLst>
          </p:cNvPr>
          <p:cNvSpPr/>
          <p:nvPr/>
        </p:nvSpPr>
        <p:spPr>
          <a:xfrm>
            <a:off x="2915816" y="332656"/>
            <a:ext cx="3672408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1585F0A-6CAF-0386-9710-880264D954EB}"/>
              </a:ext>
            </a:extLst>
          </p:cNvPr>
          <p:cNvSpPr/>
          <p:nvPr/>
        </p:nvSpPr>
        <p:spPr>
          <a:xfrm>
            <a:off x="378678" y="6381327"/>
            <a:ext cx="8009746" cy="266673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301891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93776" y="548640"/>
            <a:ext cx="8193024" cy="8641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id-ID" sz="2400" dirty="0"/>
              <a:t>Peran Masyarakat dalam Pemberantasan Korupsi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703016" y="1628800"/>
            <a:ext cx="7901432" cy="4536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diatur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Pasal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41 UU No. 31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Tahun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1999:</a:t>
            </a:r>
          </a:p>
          <a:p>
            <a:pPr marL="342900" indent="-342900" algn="just">
              <a:buFontTx/>
              <a:buChar char="-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memperoleh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informasi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penyelenggaraan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negara.Hak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melaporkan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dugaan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korupsi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Tx/>
              <a:buChar char="-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Perlindungan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pelapor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saksi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Tx/>
              <a:buChar char="-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mendukung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upaya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penegakan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Bentuk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Nyata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Masyarakat:</a:t>
            </a:r>
          </a:p>
          <a:p>
            <a:pPr marL="342900" indent="-342900" algn="just">
              <a:buFontTx/>
              <a:buChar char="-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Pengawasan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melalui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media,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organisasi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perguruan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tinggi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Tx/>
              <a:buChar char="-"/>
            </a:pP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Pendidikan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kampanye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budaya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antikorupsi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Tx/>
              <a:buChar char="-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Pelaporan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dugaan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korupsi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lembaga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berwenang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(KPK,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Kejaksaan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Kepolisian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92A6B95-676C-92D5-C9E1-281F55B3FFCD}"/>
              </a:ext>
            </a:extLst>
          </p:cNvPr>
          <p:cNvSpPr/>
          <p:nvPr/>
        </p:nvSpPr>
        <p:spPr>
          <a:xfrm>
            <a:off x="2915816" y="332656"/>
            <a:ext cx="3672408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FFFF1F1-032B-E17F-BE9F-01D531C03050}"/>
              </a:ext>
            </a:extLst>
          </p:cNvPr>
          <p:cNvSpPr/>
          <p:nvPr/>
        </p:nvSpPr>
        <p:spPr>
          <a:xfrm>
            <a:off x="378678" y="6381327"/>
            <a:ext cx="8009746" cy="266673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966224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93776" y="548640"/>
            <a:ext cx="8193024" cy="8641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id-ID" sz="2400" dirty="0" err="1"/>
              <a:t>Nilai-Nilai</a:t>
            </a:r>
            <a:r>
              <a:rPr lang="id-ID" sz="2400" dirty="0"/>
              <a:t> Karakter yang Ditekankan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D5EFEABD-8394-4263-B28A-4AC11E343B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0628991"/>
              </p:ext>
            </p:extLst>
          </p:nvPr>
        </p:nvGraphicFramePr>
        <p:xfrm>
          <a:off x="457200" y="2080101"/>
          <a:ext cx="8229600" cy="3566160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69401223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392100993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44469915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b="1" dirty="0"/>
                        <a:t>Nilai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b="1"/>
                        <a:t>Makna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b="1" dirty="0" err="1"/>
                        <a:t>Contoh</a:t>
                      </a:r>
                      <a:r>
                        <a:rPr lang="en-US" b="1" dirty="0"/>
                        <a:t> </a:t>
                      </a:r>
                      <a:r>
                        <a:rPr lang="en-US" b="1" dirty="0" err="1"/>
                        <a:t>Perilaku</a:t>
                      </a:r>
                      <a:endParaRPr lang="en-US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4226799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b="1" dirty="0" err="1"/>
                        <a:t>Kejujuran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Berani berkata benar dan menolak kecurangan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Tidak memanipulasi data akademik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470562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b="1" dirty="0" err="1"/>
                        <a:t>Tanggung</a:t>
                      </a:r>
                      <a:r>
                        <a:rPr lang="en-US" b="1" dirty="0"/>
                        <a:t> Jawab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Melaksanakan kewajiban dengan baik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Menyelesaikan tugas tepat waktu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2467881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b="1"/>
                        <a:t>Keadilan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Bersikap objektif dan tidak diskriminatif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Menilai sesuai fakta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2317584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b="1"/>
                        <a:t>Disiplin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Patuh terhadap aturan dan tata tertib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Datang tepat waktu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517077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b="1" dirty="0" err="1"/>
                        <a:t>Peduli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Peka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terhadap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ketidakadilan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sosial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Melaporkan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tindakan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koruptif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41968487"/>
                  </a:ext>
                </a:extLst>
              </a:tr>
            </a:tbl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01011A8F-69EA-811D-386F-46B1F7B7B130}"/>
              </a:ext>
            </a:extLst>
          </p:cNvPr>
          <p:cNvSpPr/>
          <p:nvPr/>
        </p:nvSpPr>
        <p:spPr>
          <a:xfrm>
            <a:off x="2915816" y="332656"/>
            <a:ext cx="3672408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EAA5AF2-A46E-B945-2DF0-90D6C11A832F}"/>
              </a:ext>
            </a:extLst>
          </p:cNvPr>
          <p:cNvSpPr/>
          <p:nvPr/>
        </p:nvSpPr>
        <p:spPr>
          <a:xfrm>
            <a:off x="378678" y="6381327"/>
            <a:ext cx="8009746" cy="266673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087333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54868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/>
              <a:t>	</a:t>
            </a:r>
          </a:p>
          <a:p>
            <a:endParaRPr lang="en-US" sz="4000" b="1" dirty="0"/>
          </a:p>
          <a:p>
            <a:endParaRPr lang="id-ID" sz="2400" b="1" dirty="0">
              <a:sym typeface="Wingdings" panose="05000000000000000000" pitchFamily="2" charset="2"/>
            </a:endParaRPr>
          </a:p>
          <a:p>
            <a:pPr marL="571500" indent="-571500">
              <a:buFont typeface="Wingdings" panose="05000000000000000000" pitchFamily="2" charset="2"/>
              <a:buChar char="J"/>
            </a:pPr>
            <a:r>
              <a:rPr lang="en-US" sz="4000" b="1" dirty="0"/>
              <a:t>END</a:t>
            </a:r>
            <a:r>
              <a:rPr lang="id-ID" sz="4000" b="1" dirty="0"/>
              <a:t> </a:t>
            </a:r>
            <a:r>
              <a:rPr lang="id-ID" sz="4000" b="1" dirty="0">
                <a:sym typeface="Wingdings" panose="05000000000000000000" pitchFamily="2" charset="2"/>
              </a:rPr>
              <a:t></a:t>
            </a:r>
            <a:endParaRPr lang="en-US" sz="4000" b="1" dirty="0">
              <a:sym typeface="Wingdings" panose="05000000000000000000" pitchFamily="2" charset="2"/>
            </a:endParaRPr>
          </a:p>
          <a:p>
            <a:r>
              <a:rPr lang="en-US" sz="4000" b="1" dirty="0">
                <a:sym typeface="Wingdings" panose="05000000000000000000" pitchFamily="2" charset="2"/>
              </a:rPr>
              <a:t>See you next week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2213FD7-8947-66B6-F915-56FD3DD8C54D}"/>
              </a:ext>
            </a:extLst>
          </p:cNvPr>
          <p:cNvSpPr/>
          <p:nvPr/>
        </p:nvSpPr>
        <p:spPr>
          <a:xfrm>
            <a:off x="2915816" y="332656"/>
            <a:ext cx="3672408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DB8C2B3-1B20-A59A-C766-0E9945F1D68F}"/>
              </a:ext>
            </a:extLst>
          </p:cNvPr>
          <p:cNvSpPr/>
          <p:nvPr/>
        </p:nvSpPr>
        <p:spPr>
          <a:xfrm>
            <a:off x="378678" y="6381327"/>
            <a:ext cx="8009746" cy="266673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93776" y="548640"/>
            <a:ext cx="8193024" cy="8641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2400" dirty="0"/>
              <a:t>Anti </a:t>
            </a:r>
            <a:r>
              <a:rPr lang="en-US" sz="2400" dirty="0" err="1"/>
              <a:t>Korupsi</a:t>
            </a:r>
            <a:r>
              <a:rPr lang="en-US" sz="2400" dirty="0"/>
              <a:t>: </a:t>
            </a:r>
            <a:r>
              <a:rPr lang="en-US" sz="2400" dirty="0" err="1"/>
              <a:t>Penyelenggara</a:t>
            </a:r>
            <a:r>
              <a:rPr lang="en-US" sz="2400" dirty="0"/>
              <a:t>, </a:t>
            </a:r>
            <a:r>
              <a:rPr lang="en-US" sz="2400" dirty="0" err="1"/>
              <a:t>Asas</a:t>
            </a:r>
            <a:r>
              <a:rPr lang="en-US" sz="2400" dirty="0"/>
              <a:t>, </a:t>
            </a:r>
            <a:r>
              <a:rPr lang="en-US" sz="2400" dirty="0" err="1"/>
              <a:t>Hak</a:t>
            </a:r>
            <a:r>
              <a:rPr lang="en-US" sz="2400" dirty="0"/>
              <a:t>, </a:t>
            </a:r>
            <a:r>
              <a:rPr lang="en-US" sz="2400" dirty="0" err="1"/>
              <a:t>Kewajiban</a:t>
            </a:r>
            <a:r>
              <a:rPr lang="en-US" sz="2400" dirty="0"/>
              <a:t>, dan </a:t>
            </a:r>
            <a:r>
              <a:rPr lang="en-US" sz="2400" dirty="0" err="1"/>
              <a:t>Peran</a:t>
            </a:r>
            <a:r>
              <a:rPr lang="en-US" sz="2400" dirty="0"/>
              <a:t> Masyarakat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83568" y="1916832"/>
            <a:ext cx="7776864" cy="47525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000" dirty="0">
                <a:solidFill>
                  <a:schemeClr val="tx1"/>
                </a:solidFill>
              </a:rPr>
              <a:t>Mata </a:t>
            </a:r>
            <a:r>
              <a:rPr lang="en-US" sz="2000" dirty="0" err="1">
                <a:solidFill>
                  <a:schemeClr val="tx1"/>
                </a:solidFill>
              </a:rPr>
              <a:t>kuliah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ini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membahas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konsep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 err="1">
                <a:solidFill>
                  <a:schemeClr val="tx1"/>
                </a:solidFill>
              </a:rPr>
              <a:t>prinsip</a:t>
            </a:r>
            <a:r>
              <a:rPr lang="en-US" sz="2000" dirty="0">
                <a:solidFill>
                  <a:schemeClr val="tx1"/>
                </a:solidFill>
              </a:rPr>
              <a:t>, dan </a:t>
            </a:r>
            <a:r>
              <a:rPr lang="en-US" sz="2000" dirty="0" err="1">
                <a:solidFill>
                  <a:schemeClr val="tx1"/>
                </a:solidFill>
              </a:rPr>
              <a:t>praktik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nilai-nilai</a:t>
            </a:r>
            <a:r>
              <a:rPr lang="en-US" sz="2000" dirty="0">
                <a:solidFill>
                  <a:schemeClr val="tx1"/>
                </a:solidFill>
              </a:rPr>
              <a:t> anti </a:t>
            </a:r>
            <a:r>
              <a:rPr lang="en-US" sz="2000" dirty="0" err="1">
                <a:solidFill>
                  <a:schemeClr val="tx1"/>
                </a:solidFill>
              </a:rPr>
              <a:t>korupsi</a:t>
            </a:r>
            <a:r>
              <a:rPr lang="en-US" sz="2000" dirty="0">
                <a:solidFill>
                  <a:schemeClr val="tx1"/>
                </a:solidFill>
              </a:rPr>
              <a:t> di </a:t>
            </a:r>
            <a:r>
              <a:rPr lang="en-US" sz="2000" dirty="0" err="1">
                <a:solidFill>
                  <a:schemeClr val="tx1"/>
                </a:solidFill>
              </a:rPr>
              <a:t>lingkungan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penyelenggara</a:t>
            </a:r>
            <a:r>
              <a:rPr lang="en-US" sz="2000" dirty="0">
                <a:solidFill>
                  <a:schemeClr val="tx1"/>
                </a:solidFill>
              </a:rPr>
              <a:t> negara dan </a:t>
            </a:r>
            <a:r>
              <a:rPr lang="en-US" sz="2000" dirty="0" err="1">
                <a:solidFill>
                  <a:schemeClr val="tx1"/>
                </a:solidFill>
              </a:rPr>
              <a:t>masyarakat</a:t>
            </a:r>
            <a:r>
              <a:rPr lang="en-US" sz="2000" dirty="0">
                <a:solidFill>
                  <a:schemeClr val="tx1"/>
                </a:solidFill>
              </a:rPr>
              <a:t>. </a:t>
            </a:r>
            <a:r>
              <a:rPr lang="en-US" sz="2000" dirty="0" err="1">
                <a:solidFill>
                  <a:schemeClr val="tx1"/>
                </a:solidFill>
              </a:rPr>
              <a:t>Fokus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utama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diarahkan</a:t>
            </a:r>
            <a:r>
              <a:rPr lang="en-US" sz="2000" dirty="0">
                <a:solidFill>
                  <a:schemeClr val="tx1"/>
                </a:solidFill>
              </a:rPr>
              <a:t> pada </a:t>
            </a:r>
            <a:r>
              <a:rPr lang="en-US" sz="2000" dirty="0" err="1">
                <a:solidFill>
                  <a:schemeClr val="tx1"/>
                </a:solidFill>
              </a:rPr>
              <a:t>penguatan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karakter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jujur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 err="1">
                <a:solidFill>
                  <a:schemeClr val="tx1"/>
                </a:solidFill>
              </a:rPr>
              <a:t>tanggung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jawab</a:t>
            </a:r>
            <a:r>
              <a:rPr lang="en-US" sz="2000" dirty="0">
                <a:solidFill>
                  <a:schemeClr val="tx1"/>
                </a:solidFill>
              </a:rPr>
              <a:t>, dan </a:t>
            </a:r>
            <a:r>
              <a:rPr lang="en-US" sz="2000" dirty="0" err="1">
                <a:solidFill>
                  <a:schemeClr val="tx1"/>
                </a:solidFill>
              </a:rPr>
              <a:t>berintegritas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 err="1">
                <a:solidFill>
                  <a:schemeClr val="tx1"/>
                </a:solidFill>
              </a:rPr>
              <a:t>serta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pemahaman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peran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mahasiswa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sebagai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bagian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dari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masyarakat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dalam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mendukung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penyelenggaraan</a:t>
            </a:r>
            <a:r>
              <a:rPr lang="en-US" sz="2000" dirty="0">
                <a:solidFill>
                  <a:schemeClr val="tx1"/>
                </a:solidFill>
              </a:rPr>
              <a:t> negara yang </a:t>
            </a:r>
            <a:r>
              <a:rPr lang="en-US" sz="2000" dirty="0" err="1">
                <a:solidFill>
                  <a:schemeClr val="tx1"/>
                </a:solidFill>
              </a:rPr>
              <a:t>bersih</a:t>
            </a:r>
            <a:r>
              <a:rPr lang="en-US" sz="2000" dirty="0">
                <a:solidFill>
                  <a:schemeClr val="tx1"/>
                </a:solidFill>
              </a:rPr>
              <a:t>.</a:t>
            </a:r>
          </a:p>
          <a:p>
            <a:pPr algn="just"/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079121F-D75A-D47B-0616-09522BA4225D}"/>
              </a:ext>
            </a:extLst>
          </p:cNvPr>
          <p:cNvSpPr/>
          <p:nvPr/>
        </p:nvSpPr>
        <p:spPr>
          <a:xfrm>
            <a:off x="2915816" y="332656"/>
            <a:ext cx="3672408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483D481-2899-216E-836E-CEE988DCA381}"/>
              </a:ext>
            </a:extLst>
          </p:cNvPr>
          <p:cNvSpPr/>
          <p:nvPr/>
        </p:nvSpPr>
        <p:spPr>
          <a:xfrm>
            <a:off x="378678" y="6381327"/>
            <a:ext cx="8009746" cy="266673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283421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93776" y="548640"/>
            <a:ext cx="8193024" cy="8641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nl-NL" sz="2400" dirty="0"/>
              <a:t>Konsep Dasar Anti Korupsi</a:t>
            </a:r>
            <a:endParaRPr lang="id-ID" sz="24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703016" y="1628800"/>
            <a:ext cx="7613400" cy="32403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000" b="1" dirty="0" err="1">
                <a:solidFill>
                  <a:schemeClr val="tx1"/>
                </a:solidFill>
              </a:rPr>
              <a:t>Pengertian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korupsi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Secara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etimologis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berasal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dari</a:t>
            </a:r>
            <a:r>
              <a:rPr lang="en-US" sz="2000" dirty="0">
                <a:solidFill>
                  <a:schemeClr val="tx1"/>
                </a:solidFill>
              </a:rPr>
              <a:t> kata </a:t>
            </a:r>
            <a:r>
              <a:rPr lang="en-US" sz="2000" dirty="0" err="1">
                <a:solidFill>
                  <a:schemeClr val="tx1"/>
                </a:solidFill>
              </a:rPr>
              <a:t>corruptio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dalam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bahasa</a:t>
            </a:r>
            <a:r>
              <a:rPr lang="en-US" sz="2000" dirty="0">
                <a:solidFill>
                  <a:schemeClr val="tx1"/>
                </a:solidFill>
              </a:rPr>
              <a:t> Latin yang </a:t>
            </a:r>
            <a:r>
              <a:rPr lang="en-US" sz="2000" dirty="0" err="1">
                <a:solidFill>
                  <a:schemeClr val="tx1"/>
                </a:solidFill>
              </a:rPr>
              <a:t>berarti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kebusukan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atau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kerusakan</a:t>
            </a:r>
            <a:r>
              <a:rPr lang="en-US" sz="2000" dirty="0">
                <a:solidFill>
                  <a:schemeClr val="tx1"/>
                </a:solidFill>
              </a:rPr>
              <a:t> moral. </a:t>
            </a:r>
            <a:r>
              <a:rPr lang="en-US" sz="2000" dirty="0" err="1">
                <a:solidFill>
                  <a:schemeClr val="tx1"/>
                </a:solidFill>
              </a:rPr>
              <a:t>Dalam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konteks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hukum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 err="1">
                <a:solidFill>
                  <a:schemeClr val="tx1"/>
                </a:solidFill>
              </a:rPr>
              <a:t>korupsi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mencakup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penyalahgunaan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wewenang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 err="1">
                <a:solidFill>
                  <a:schemeClr val="tx1"/>
                </a:solidFill>
              </a:rPr>
              <a:t>penyuapan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 err="1">
                <a:solidFill>
                  <a:schemeClr val="tx1"/>
                </a:solidFill>
              </a:rPr>
              <a:t>penggelapan</a:t>
            </a:r>
            <a:r>
              <a:rPr lang="en-US" sz="2000" dirty="0">
                <a:solidFill>
                  <a:schemeClr val="tx1"/>
                </a:solidFill>
              </a:rPr>
              <a:t>, dan </a:t>
            </a:r>
            <a:r>
              <a:rPr lang="en-US" sz="2000" dirty="0" err="1">
                <a:solidFill>
                  <a:schemeClr val="tx1"/>
                </a:solidFill>
              </a:rPr>
              <a:t>tindakan</a:t>
            </a:r>
            <a:r>
              <a:rPr lang="en-US" sz="2000" dirty="0">
                <a:solidFill>
                  <a:schemeClr val="tx1"/>
                </a:solidFill>
              </a:rPr>
              <a:t> lain yang </a:t>
            </a:r>
            <a:r>
              <a:rPr lang="en-US" sz="2000" dirty="0" err="1">
                <a:solidFill>
                  <a:schemeClr val="tx1"/>
                </a:solidFill>
              </a:rPr>
              <a:t>merugikan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keuangan</a:t>
            </a:r>
            <a:r>
              <a:rPr lang="en-US" sz="2000" dirty="0">
                <a:solidFill>
                  <a:schemeClr val="tx1"/>
                </a:solidFill>
              </a:rPr>
              <a:t> negara </a:t>
            </a:r>
            <a:r>
              <a:rPr lang="en-US" sz="2000" dirty="0" err="1">
                <a:solidFill>
                  <a:schemeClr val="tx1"/>
                </a:solidFill>
              </a:rPr>
              <a:t>sebagaimana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diatur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dalam</a:t>
            </a:r>
            <a:r>
              <a:rPr lang="en-US" sz="2000" dirty="0">
                <a:solidFill>
                  <a:schemeClr val="tx1"/>
                </a:solidFill>
              </a:rPr>
              <a:t> UU No. 31 </a:t>
            </a:r>
            <a:r>
              <a:rPr lang="en-US" sz="2000" dirty="0" err="1">
                <a:solidFill>
                  <a:schemeClr val="tx1"/>
                </a:solidFill>
              </a:rPr>
              <a:t>Tahun</a:t>
            </a:r>
            <a:r>
              <a:rPr lang="en-US" sz="2000" dirty="0">
                <a:solidFill>
                  <a:schemeClr val="tx1"/>
                </a:solidFill>
              </a:rPr>
              <a:t> 1999 jo. UU No. 20 </a:t>
            </a:r>
            <a:r>
              <a:rPr lang="en-US" sz="2000" dirty="0" err="1">
                <a:solidFill>
                  <a:schemeClr val="tx1"/>
                </a:solidFill>
              </a:rPr>
              <a:t>Tahun</a:t>
            </a:r>
            <a:r>
              <a:rPr lang="en-US" sz="2000" dirty="0">
                <a:solidFill>
                  <a:schemeClr val="tx1"/>
                </a:solidFill>
              </a:rPr>
              <a:t> 2001 </a:t>
            </a:r>
            <a:r>
              <a:rPr lang="en-US" sz="2000" dirty="0" err="1">
                <a:solidFill>
                  <a:schemeClr val="tx1"/>
                </a:solidFill>
              </a:rPr>
              <a:t>tentang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Pemberantasan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Tindak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Pidana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Korupsi</a:t>
            </a:r>
            <a:endParaRPr lang="en-US" sz="2000" dirty="0">
              <a:solidFill>
                <a:schemeClr val="tx1"/>
              </a:solidFill>
            </a:endParaRPr>
          </a:p>
          <a:p>
            <a:pPr algn="just"/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24989C0-E07C-4614-1E75-D491CA7FE822}"/>
              </a:ext>
            </a:extLst>
          </p:cNvPr>
          <p:cNvSpPr/>
          <p:nvPr/>
        </p:nvSpPr>
        <p:spPr>
          <a:xfrm>
            <a:off x="2915816" y="332656"/>
            <a:ext cx="3672408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8FF5D37-8011-166C-B829-A9547030DD49}"/>
              </a:ext>
            </a:extLst>
          </p:cNvPr>
          <p:cNvSpPr/>
          <p:nvPr/>
        </p:nvSpPr>
        <p:spPr>
          <a:xfrm>
            <a:off x="378678" y="6381327"/>
            <a:ext cx="8009746" cy="266673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233036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703016" y="1268760"/>
            <a:ext cx="7685408" cy="28803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Bentuk-bentuk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korupsi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menurut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Undang-Undang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No. 31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Tahun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1999 jo. UU No. 20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Tahun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2001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meliputi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berbagai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jenis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tindak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pidana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seperti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penyuapan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penggelapan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gratifikasi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konflik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kepentingan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penyalahgunaan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wewenang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pemerasan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memperkaya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diri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sendiri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merugikan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keuangan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AAB2351-81AC-CDA1-B8DC-29BFEFD6128D}"/>
              </a:ext>
            </a:extLst>
          </p:cNvPr>
          <p:cNvSpPr/>
          <p:nvPr/>
        </p:nvSpPr>
        <p:spPr>
          <a:xfrm>
            <a:off x="2915816" y="332656"/>
            <a:ext cx="3672408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06575C4-86DA-1202-163A-A56AAF24C338}"/>
              </a:ext>
            </a:extLst>
          </p:cNvPr>
          <p:cNvSpPr/>
          <p:nvPr/>
        </p:nvSpPr>
        <p:spPr>
          <a:xfrm>
            <a:off x="378678" y="6381327"/>
            <a:ext cx="8009746" cy="266673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114641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703016" y="1268760"/>
            <a:ext cx="7685408" cy="39604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Dampak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korupsi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pembangunan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moral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bangsa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Korupsi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menghambat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pertumbuhan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ekonomi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publik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seharusnya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digunakan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pembangunan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disalahgunakan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pemerintahan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korupsi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menurunkan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kepercayaan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institusi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serta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melemahkan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efektivitas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kebijakan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publik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moral,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korupsi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merusak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nilai-nilai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kejujuran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tanggung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jawab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menumbuhkan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budaya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permisif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pelanggaran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serta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mengikis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moralitas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generasi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muda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B219C71-BF64-C5EF-876D-23D0BDA579CF}"/>
              </a:ext>
            </a:extLst>
          </p:cNvPr>
          <p:cNvSpPr/>
          <p:nvPr/>
        </p:nvSpPr>
        <p:spPr>
          <a:xfrm>
            <a:off x="2915816" y="332656"/>
            <a:ext cx="3672408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1A143E7-82EA-791C-8D2E-C74D13B23799}"/>
              </a:ext>
            </a:extLst>
          </p:cNvPr>
          <p:cNvSpPr/>
          <p:nvPr/>
        </p:nvSpPr>
        <p:spPr>
          <a:xfrm>
            <a:off x="378678" y="6381327"/>
            <a:ext cx="8009746" cy="266673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693919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703016" y="764704"/>
            <a:ext cx="7685408" cy="54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Nilai-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dasar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antikorupsi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meliputi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:</a:t>
            </a:r>
          </a:p>
          <a:p>
            <a:pPr algn="just"/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AutoNum type="arabicPeriod"/>
            </a:pP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Kejujuran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Berani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berkata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benar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menolak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segala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kebohongan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manipulasi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AutoNum type="arabicPeriod"/>
            </a:pP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Tanggung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Jawab: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Menunaikan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konsisten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serta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bersedia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menerima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konsekuensi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tindakan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AutoNum type="arabicPeriod"/>
            </a:pP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Kepedulian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Peka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keadaan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sekitar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bersikap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masa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bodoh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ketidakadilan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106491C-5312-7B22-A2A5-A6B693426AE1}"/>
              </a:ext>
            </a:extLst>
          </p:cNvPr>
          <p:cNvSpPr/>
          <p:nvPr/>
        </p:nvSpPr>
        <p:spPr>
          <a:xfrm>
            <a:off x="2915816" y="332656"/>
            <a:ext cx="3672408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C9E9437-C620-CC33-349E-19F2C0BE98EC}"/>
              </a:ext>
            </a:extLst>
          </p:cNvPr>
          <p:cNvSpPr/>
          <p:nvPr/>
        </p:nvSpPr>
        <p:spPr>
          <a:xfrm>
            <a:off x="378678" y="6381327"/>
            <a:ext cx="8009746" cy="266673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471565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703016" y="764704"/>
            <a:ext cx="7685408" cy="54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Nilai-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dasar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antikorupsi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meliputi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:</a:t>
            </a:r>
          </a:p>
          <a:p>
            <a:pPr algn="just"/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 typeface="+mj-lt"/>
              <a:buAutoNum type="arabicPeriod" startAt="4"/>
            </a:pP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Keadilan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Bersikap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objektif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memperlakukan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lain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setara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tanpa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diskriminasi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AutoNum type="arabicPeriod" startAt="4"/>
            </a:pP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Kerja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Keras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Berupaya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maksimal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mencapai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hasil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tanpa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jalan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pintas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AutoNum type="arabicPeriod" startAt="4"/>
            </a:pP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Kesederhanaan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Hidup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sesuai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kebutuhan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tanpa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berlebihan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serta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menolak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gaya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hidup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mewah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berpotensi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menumbuhkan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perilaku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koruptif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543054C-4D74-F09E-45E1-86B23FC58076}"/>
              </a:ext>
            </a:extLst>
          </p:cNvPr>
          <p:cNvSpPr/>
          <p:nvPr/>
        </p:nvSpPr>
        <p:spPr>
          <a:xfrm>
            <a:off x="2915816" y="332656"/>
            <a:ext cx="3672408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6F951C9-CC58-02CF-D996-019BA8F482A4}"/>
              </a:ext>
            </a:extLst>
          </p:cNvPr>
          <p:cNvSpPr/>
          <p:nvPr/>
        </p:nvSpPr>
        <p:spPr>
          <a:xfrm>
            <a:off x="378678" y="6381327"/>
            <a:ext cx="8009746" cy="266673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206276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93776" y="548640"/>
            <a:ext cx="8193024" cy="8641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nl-NL" sz="2400" dirty="0"/>
              <a:t>Penyelenggara Negara dan Tanggung Jawabnya</a:t>
            </a:r>
            <a:endParaRPr lang="id-ID" sz="24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703016" y="1628800"/>
            <a:ext cx="7613400" cy="4536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AutoNum type="arabicPeriod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Pengertian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penyelenggara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menurut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UU No. 28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Tahun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1999: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meliputi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semua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pejabat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menjalankan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fungsi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eksekutif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legislatif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yudikatif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serta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pejabat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lain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mengelola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keuangan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bertugas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pelayanan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publik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Contohnya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mencakup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Presiden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Wakil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Presiden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menteri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anggota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DPR/DPRD, hakim,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pejabat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tinggi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negara,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pimpinan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BUMN/BUMD.</a:t>
            </a:r>
          </a:p>
          <a:p>
            <a:pPr marL="457200" indent="-457200" algn="just">
              <a:buAutoNum type="arabicPeriod"/>
            </a:pPr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AutoNum type="arabicPeriod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Pejabat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pejabat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publik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penyelenggara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pemerintahan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lainnya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penting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menjaga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integritas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birokrasi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akuntabilitas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publik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29B4C14-1013-AD41-08B7-30DF65DFDBF4}"/>
              </a:ext>
            </a:extLst>
          </p:cNvPr>
          <p:cNvSpPr/>
          <p:nvPr/>
        </p:nvSpPr>
        <p:spPr>
          <a:xfrm>
            <a:off x="2915816" y="332656"/>
            <a:ext cx="3672408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E375AC8-4279-850E-1054-7256A1FEE412}"/>
              </a:ext>
            </a:extLst>
          </p:cNvPr>
          <p:cNvSpPr/>
          <p:nvPr/>
        </p:nvSpPr>
        <p:spPr>
          <a:xfrm>
            <a:off x="378678" y="6381327"/>
            <a:ext cx="8009746" cy="266673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612981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703016" y="1628800"/>
            <a:ext cx="7613400" cy="4536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AutoNum type="arabicPeriod" startAt="3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Tanggung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jawab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moral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penyelenggara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meliputi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menjalankan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jabatan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jujur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adil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transparan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serta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menghindari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benturan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kepentingan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penyalahgunaan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kekuasaan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AutoNum type="arabicPeriod" startAt="3"/>
            </a:pPr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AutoNum type="arabicPeriod" startAt="3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Laporan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Harta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Kekayaan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Penyelenggara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(LHKPN)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setiap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pejabat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publik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melaporkan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seluruh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aset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pendapatan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finansialnya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KPK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wujud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transparansi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pencegahan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konflik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kepentingan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31A2EC1-BD3D-ADF0-A71D-E83AF6FA6F08}"/>
              </a:ext>
            </a:extLst>
          </p:cNvPr>
          <p:cNvSpPr/>
          <p:nvPr/>
        </p:nvSpPr>
        <p:spPr>
          <a:xfrm>
            <a:off x="2915816" y="332656"/>
            <a:ext cx="3672408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BDFD684-1E38-6166-2E64-308C2D253480}"/>
              </a:ext>
            </a:extLst>
          </p:cNvPr>
          <p:cNvSpPr/>
          <p:nvPr/>
        </p:nvSpPr>
        <p:spPr>
          <a:xfrm>
            <a:off x="378678" y="6381327"/>
            <a:ext cx="8009746" cy="266673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3425262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4117</TotalTime>
  <Words>736</Words>
  <Application>Microsoft Macintosh PowerPoint</Application>
  <PresentationFormat>On-screen Show (4:3)</PresentationFormat>
  <Paragraphs>80</Paragraphs>
  <Slides>14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Cambria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Macbook Pro</cp:lastModifiedBy>
  <cp:revision>516</cp:revision>
  <cp:lastPrinted>2017-08-29T02:54:51Z</cp:lastPrinted>
  <dcterms:created xsi:type="dcterms:W3CDTF">2010-04-18T12:06:30Z</dcterms:created>
  <dcterms:modified xsi:type="dcterms:W3CDTF">2026-03-06T07:42:01Z</dcterms:modified>
</cp:coreProperties>
</file>