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00" r:id="rId13"/>
  </p:sldIdLst>
  <p:sldSz cx="9144000" cy="6858000" type="screen4x3"/>
  <p:notesSz cx="7045325" cy="9345613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 autoAdjust="0"/>
    <p:restoredTop sz="94590" autoAdjust="0"/>
  </p:normalViewPr>
  <p:slideViewPr>
    <p:cSldViewPr>
      <p:cViewPr varScale="1">
        <p:scale>
          <a:sx n="99" d="100"/>
          <a:sy n="99" d="100"/>
        </p:scale>
        <p:origin x="14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98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6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4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8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1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5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3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94764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Pendidikan Karakter Anti Korupsi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28225E-B127-802C-BCD6-C9F1A2AEFD81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1E7A4-6D53-F2EF-956F-FB3C601874AA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err="1"/>
              <a:t>Hambatan</a:t>
            </a:r>
            <a:r>
              <a:rPr lang="en-US" sz="2400" dirty="0"/>
              <a:t> </a:t>
            </a:r>
            <a:r>
              <a:rPr lang="en-US" sz="2400" dirty="0" err="1"/>
              <a:t>Tumbuhnya</a:t>
            </a:r>
            <a:r>
              <a:rPr lang="en-US" sz="2400" dirty="0"/>
              <a:t> </a:t>
            </a:r>
            <a:r>
              <a:rPr lang="en-US" sz="2400" dirty="0" err="1"/>
              <a:t>Motivasi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777686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Kurangnya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Dukungan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Spiritual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Ketiadaan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teladan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bimbingan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spiritual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melemahkan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semangat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Kebiasaan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Menunda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Ketergantungan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Eksternal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Ketergantungan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pujian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hadiah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melemahkan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intrinsik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5732E-09F2-F336-35C9-D6831AED0FF6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C94A79-ECD0-5A70-496A-DC7924822853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962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9B5A3E-2B99-4F39-900D-8915860E8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08718"/>
              </p:ext>
            </p:extLst>
          </p:nvPr>
        </p:nvGraphicFramePr>
        <p:xfrm>
          <a:off x="472032" y="1700808"/>
          <a:ext cx="8199936" cy="38404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33312">
                  <a:extLst>
                    <a:ext uri="{9D8B030D-6E8A-4147-A177-3AD203B41FA5}">
                      <a16:colId xmlns:a16="http://schemas.microsoft.com/office/drawing/2014/main" val="3458274505"/>
                    </a:ext>
                  </a:extLst>
                </a:gridCol>
                <a:gridCol w="2733312">
                  <a:extLst>
                    <a:ext uri="{9D8B030D-6E8A-4147-A177-3AD203B41FA5}">
                      <a16:colId xmlns:a16="http://schemas.microsoft.com/office/drawing/2014/main" val="3700596875"/>
                    </a:ext>
                  </a:extLst>
                </a:gridCol>
                <a:gridCol w="2733312">
                  <a:extLst>
                    <a:ext uri="{9D8B030D-6E8A-4147-A177-3AD203B41FA5}">
                      <a16:colId xmlns:a16="http://schemas.microsoft.com/office/drawing/2014/main" val="176510110"/>
                    </a:ext>
                  </a:extLst>
                </a:gridCol>
              </a:tblGrid>
              <a:tr h="36304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Nilai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Makna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Implementasi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026716"/>
                  </a:ext>
                </a:extLst>
              </a:tr>
              <a:tr h="635323">
                <a:tc>
                  <a:txBody>
                    <a:bodyPr/>
                    <a:lstStyle/>
                    <a:p>
                      <a:r>
                        <a:rPr lang="en-US" b="1"/>
                        <a:t>Integritas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/>
                        <a:t>Keselarasan antara kata dan perbuatan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Tidak menerima atau memberi gratifikasi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7379325"/>
                  </a:ext>
                </a:extLst>
              </a:tr>
              <a:tr h="907604">
                <a:tc>
                  <a:txBody>
                    <a:bodyPr/>
                    <a:lstStyle/>
                    <a:p>
                      <a:r>
                        <a:rPr lang="en-US" b="1" dirty="0" err="1"/>
                        <a:t>Tanggung</a:t>
                      </a:r>
                      <a:r>
                        <a:rPr lang="en-US" b="1" dirty="0"/>
                        <a:t> Jawab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/>
                        <a:t>Menyadari dan menjalankan kewajiban moral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Menyelesaikan tugas sesuai aturan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439199"/>
                  </a:ext>
                </a:extLst>
              </a:tr>
              <a:tr h="635323">
                <a:tc>
                  <a:txBody>
                    <a:bodyPr/>
                    <a:lstStyle/>
                    <a:p>
                      <a:r>
                        <a:rPr lang="en-US" b="1"/>
                        <a:t>Kejujuran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Menyatakan kebenaran tanpa manipulasi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Tidak menyontek, tidak memalsukan laporan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0718930"/>
                  </a:ext>
                </a:extLst>
              </a:tr>
              <a:tr h="635323">
                <a:tc>
                  <a:txBody>
                    <a:bodyPr/>
                    <a:lstStyle/>
                    <a:p>
                      <a:r>
                        <a:rPr lang="en-US" b="1"/>
                        <a:t>Disiplin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/>
                        <a:t>Patuh terhadap aturan dan waktu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Konsisten dalam belajar dan bekerja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696649"/>
                  </a:ext>
                </a:extLst>
              </a:tr>
              <a:tr h="635323">
                <a:tc>
                  <a:txBody>
                    <a:bodyPr/>
                    <a:lstStyle/>
                    <a:p>
                      <a:r>
                        <a:rPr lang="en-US" b="1"/>
                        <a:t>Kerja Keras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Tekun menghadapi tantangan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Menghindari jalan pintas seperti korupsi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9931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3FF69CB-AD8F-D765-24C0-55F1BCA40335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CF2CF-079F-A3DD-2447-64DFC9437F49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2471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486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EC67E2-5BEE-DAD8-0EB3-78893D45B8FA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8C12A-314C-44E2-6CF8-733565D11BFF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err="1"/>
              <a:t>Motivasi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916832"/>
            <a:ext cx="777686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</a:rPr>
              <a:t>Motivasi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pendorong</a:t>
            </a:r>
            <a:r>
              <a:rPr lang="en-US" sz="2000" dirty="0">
                <a:solidFill>
                  <a:schemeClr val="tx1"/>
                </a:solidFill>
              </a:rPr>
              <a:t> internal yang </a:t>
            </a:r>
            <a:r>
              <a:rPr lang="en-US" sz="2000" dirty="0" err="1">
                <a:solidFill>
                  <a:schemeClr val="tx1"/>
                </a:solidFill>
              </a:rPr>
              <a:t>memengaruhi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seseorang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bertindak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konteks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pendidikan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karakter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antikorupsi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motivasi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kekuatan</a:t>
            </a:r>
            <a:r>
              <a:rPr lang="en-US" sz="2000" dirty="0">
                <a:solidFill>
                  <a:schemeClr val="tx1"/>
                </a:solidFill>
              </a:rPr>
              <a:t> moral yang </a:t>
            </a:r>
            <a:r>
              <a:rPr lang="en-US" sz="2000" dirty="0" err="1">
                <a:solidFill>
                  <a:schemeClr val="tx1"/>
                </a:solidFill>
              </a:rPr>
              <a:t>menuntun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seseorang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tetap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berperilaku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jujur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tangguh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menghadapi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godaan</a:t>
            </a:r>
            <a:r>
              <a:rPr lang="en-US" sz="2000" dirty="0">
                <a:solidFill>
                  <a:schemeClr val="tx1"/>
                </a:solidFill>
              </a:rPr>
              <a:t>, dan </a:t>
            </a:r>
            <a:r>
              <a:rPr lang="en-US" sz="2000" dirty="0" err="1">
                <a:solidFill>
                  <a:schemeClr val="tx1"/>
                </a:solidFill>
              </a:rPr>
              <a:t>berkomitmen</a:t>
            </a:r>
            <a:r>
              <a:rPr lang="en-US" sz="2000" dirty="0">
                <a:solidFill>
                  <a:schemeClr val="tx1"/>
                </a:solidFill>
              </a:rPr>
              <a:t> pada </a:t>
            </a:r>
            <a:r>
              <a:rPr lang="en-US" sz="2000" dirty="0" err="1">
                <a:solidFill>
                  <a:schemeClr val="tx1"/>
                </a:solidFill>
              </a:rPr>
              <a:t>nilai-nilai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keadilan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Materi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membahas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konsep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dasar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motivasi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teori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kebutuhan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manusia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strategi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membangun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motivasi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positif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serta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hambatan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perlu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dihindari</a:t>
            </a:r>
            <a:r>
              <a:rPr lang="en-US" sz="2000" dirty="0">
                <a:solidFill>
                  <a:schemeClr val="tx1"/>
                </a:solidFill>
              </a:rPr>
              <a:t> agar </a:t>
            </a:r>
            <a:r>
              <a:rPr lang="en-US" sz="2000" dirty="0" err="1">
                <a:solidFill>
                  <a:schemeClr val="tx1"/>
                </a:solidFill>
              </a:rPr>
              <a:t>nilai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integritas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tetap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terjaga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3D1A43-7CA8-FEF2-0F34-E47E489C01F0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DC92C-6CBF-E7F4-5A8A-40865D46F5DA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8342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err="1"/>
              <a:t>Pengertian</a:t>
            </a:r>
            <a:r>
              <a:rPr lang="en-US" sz="2400" dirty="0"/>
              <a:t> </a:t>
            </a:r>
            <a:r>
              <a:rPr lang="en-US" sz="2400" dirty="0" err="1"/>
              <a:t>Motivasi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777686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dorongan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menimbulkan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mengarahkan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mempertahankan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para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ahli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McDonald (2005):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energi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ditandai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munculnya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perasaan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reaksi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Maslow (1970):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berasal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terpenuhi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Deci &amp; Ryan (2000):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terbagi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intrinsic motivation (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dorongan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dan extrinsic motivation (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dorongan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hadiah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pujian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1BB215-9371-CD61-B1E3-2148F8FBA5D2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80AACF-EB8B-0E5B-E828-157A329DD7A8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6152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err="1"/>
              <a:t>Kaitannya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antikorupsi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844824"/>
            <a:ext cx="388843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internal (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intrinsik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mendorong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diawasi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sementara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eksternal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sanksi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memperkuat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komitmen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A2C5E5-C1B5-4493-A6B9-E23EA7B0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517" y="1988840"/>
            <a:ext cx="3658283" cy="24264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425F6E-78CC-2FED-956F-4E6CF1FD05A8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229C6E-D57E-3941-7A9C-3F571C679318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8737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Dasar </a:t>
            </a:r>
            <a:r>
              <a:rPr lang="en-US" sz="2400" dirty="0" err="1"/>
              <a:t>Manusia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777686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Salah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paling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Hierarki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Abraham Maslow (1943),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menjelaskan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disusun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hierarkis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9A2D0D-98A5-40CB-84B6-3CDDDE0DF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99028"/>
              </p:ext>
            </p:extLst>
          </p:nvPr>
        </p:nvGraphicFramePr>
        <p:xfrm>
          <a:off x="694944" y="2798064"/>
          <a:ext cx="8181648" cy="343969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20672">
                  <a:extLst>
                    <a:ext uri="{9D8B030D-6E8A-4147-A177-3AD203B41FA5}">
                      <a16:colId xmlns:a16="http://schemas.microsoft.com/office/drawing/2014/main" val="26269823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59534782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706888744"/>
                    </a:ext>
                  </a:extLst>
                </a:gridCol>
                <a:gridCol w="2864432">
                  <a:extLst>
                    <a:ext uri="{9D8B030D-6E8A-4147-A177-3AD203B41FA5}">
                      <a16:colId xmlns:a16="http://schemas.microsoft.com/office/drawing/2014/main" val="2587015194"/>
                    </a:ext>
                  </a:extLst>
                </a:gridCol>
              </a:tblGrid>
              <a:tr h="341681">
                <a:tc>
                  <a:txBody>
                    <a:bodyPr/>
                    <a:lstStyle/>
                    <a:p>
                      <a:r>
                        <a:rPr lang="en-US" sz="1300" b="1" dirty="0"/>
                        <a:t>No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Jenis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Kebutuhan</a:t>
                      </a:r>
                      <a:endParaRPr lang="en-US" sz="1300" b="1" dirty="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Penjelasan</a:t>
                      </a:r>
                      <a:endParaRPr lang="en-US" sz="1300" b="1" dirty="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Contoh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dalam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Kehidupan</a:t>
                      </a:r>
                      <a:endParaRPr lang="en-US" sz="1300" b="1" dirty="0"/>
                    </a:p>
                  </a:txBody>
                  <a:tcPr marL="68575" marR="68575" marT="34288" marB="34288" anchor="ctr"/>
                </a:tc>
                <a:extLst>
                  <a:ext uri="{0D108BD9-81ED-4DB2-BD59-A6C34878D82A}">
                    <a16:rowId xmlns:a16="http://schemas.microsoft.com/office/drawing/2014/main" val="1919382805"/>
                  </a:ext>
                </a:extLst>
              </a:tr>
              <a:tr h="652473">
                <a:tc>
                  <a:txBody>
                    <a:bodyPr/>
                    <a:lstStyle/>
                    <a:p>
                      <a:r>
                        <a:rPr lang="en-US" sz="1300"/>
                        <a:t>1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Kebutuhan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Fisiologis</a:t>
                      </a:r>
                      <a:endParaRPr lang="en-US" sz="1300" dirty="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fi-FI" sz="1300"/>
                        <a:t>Kebutuhan dasar biologis seperti makan, minum, dan istirahat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sv-SE" sz="1300"/>
                        <a:t>Makan sebelum bekerja agar fokus</a:t>
                      </a:r>
                    </a:p>
                  </a:txBody>
                  <a:tcPr marL="68575" marR="68575" marT="34288" marB="34288" anchor="ctr"/>
                </a:tc>
                <a:extLst>
                  <a:ext uri="{0D108BD9-81ED-4DB2-BD59-A6C34878D82A}">
                    <a16:rowId xmlns:a16="http://schemas.microsoft.com/office/drawing/2014/main" val="3790774145"/>
                  </a:ext>
                </a:extLst>
              </a:tr>
              <a:tr h="652473"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Kebutuhan Keamanan</a:t>
                      </a:r>
                      <a:endParaRPr lang="en-US" sz="130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sv-SE" sz="1300"/>
                        <a:t>Keamanan fisik, ekonomi, dan perlindungan dari bahaya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Memiliki pekerjaan tetap, lingkungan aman</a:t>
                      </a:r>
                    </a:p>
                  </a:txBody>
                  <a:tcPr marL="68575" marR="68575" marT="34288" marB="34288" anchor="ctr"/>
                </a:tc>
                <a:extLst>
                  <a:ext uri="{0D108BD9-81ED-4DB2-BD59-A6C34878D82A}">
                    <a16:rowId xmlns:a16="http://schemas.microsoft.com/office/drawing/2014/main" val="3771945138"/>
                  </a:ext>
                </a:extLst>
              </a:tr>
              <a:tr h="652473"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Kebutuhan Sosial</a:t>
                      </a:r>
                      <a:endParaRPr lang="en-US" sz="130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Kasih </a:t>
                      </a:r>
                      <a:r>
                        <a:rPr lang="en-US" sz="1300" dirty="0" err="1"/>
                        <a:t>sayang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diterima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kelompok</a:t>
                      </a:r>
                      <a:r>
                        <a:rPr lang="en-US" sz="1300" dirty="0"/>
                        <a:t>, dan </a:t>
                      </a:r>
                      <a:r>
                        <a:rPr lang="en-US" sz="1300" dirty="0" err="1"/>
                        <a:t>hubungan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sosial</a:t>
                      </a:r>
                      <a:endParaRPr lang="en-US" sz="1300" dirty="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Bergabung dengan organisasi kampus</a:t>
                      </a:r>
                    </a:p>
                  </a:txBody>
                  <a:tcPr marL="68575" marR="68575" marT="34288" marB="34288" anchor="ctr"/>
                </a:tc>
                <a:extLst>
                  <a:ext uri="{0D108BD9-81ED-4DB2-BD59-A6C34878D82A}">
                    <a16:rowId xmlns:a16="http://schemas.microsoft.com/office/drawing/2014/main" val="597783134"/>
                  </a:ext>
                </a:extLst>
              </a:tr>
              <a:tr h="488117">
                <a:tc>
                  <a:txBody>
                    <a:bodyPr/>
                    <a:lstStyle/>
                    <a:p>
                      <a:r>
                        <a:rPr lang="en-US" sz="1300"/>
                        <a:t>4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Kebutuhan Penghargaan</a:t>
                      </a:r>
                      <a:endParaRPr lang="en-US" sz="130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it-IT" sz="1300"/>
                        <a:t>Dihormati, diakui prestasi, dan dihargai orang lain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fi-FI" sz="1300"/>
                        <a:t>Mendapatkan apresiasi atas kerja keras</a:t>
                      </a:r>
                    </a:p>
                  </a:txBody>
                  <a:tcPr marL="68575" marR="68575" marT="34288" marB="34288" anchor="ctr"/>
                </a:tc>
                <a:extLst>
                  <a:ext uri="{0D108BD9-81ED-4DB2-BD59-A6C34878D82A}">
                    <a16:rowId xmlns:a16="http://schemas.microsoft.com/office/drawing/2014/main" val="1346520263"/>
                  </a:ext>
                </a:extLst>
              </a:tr>
              <a:tr h="652473">
                <a:tc>
                  <a:txBody>
                    <a:bodyPr/>
                    <a:lstStyle/>
                    <a:p>
                      <a:r>
                        <a:rPr lang="en-US" sz="1300"/>
                        <a:t>5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Kebutuhan Aktualisasi Diri</a:t>
                      </a:r>
                      <a:endParaRPr lang="en-US" sz="1300"/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it-IT" sz="1300"/>
                        <a:t>Mengembangkan potensi diri secara penuh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Menjadi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individu</a:t>
                      </a:r>
                      <a:r>
                        <a:rPr lang="en-US" sz="1300" dirty="0"/>
                        <a:t> yang </a:t>
                      </a:r>
                      <a:r>
                        <a:rPr lang="en-US" sz="1300" dirty="0" err="1"/>
                        <a:t>berintegritas</a:t>
                      </a:r>
                      <a:r>
                        <a:rPr lang="en-US" sz="1300" dirty="0"/>
                        <a:t> dan </a:t>
                      </a:r>
                      <a:r>
                        <a:rPr lang="en-US" sz="1300" dirty="0" err="1"/>
                        <a:t>bermanfaat</a:t>
                      </a:r>
                      <a:endParaRPr lang="en-US" sz="1300" dirty="0"/>
                    </a:p>
                  </a:txBody>
                  <a:tcPr marL="68575" marR="68575" marT="34288" marB="34288" anchor="ctr"/>
                </a:tc>
                <a:extLst>
                  <a:ext uri="{0D108BD9-81ED-4DB2-BD59-A6C34878D82A}">
                    <a16:rowId xmlns:a16="http://schemas.microsoft.com/office/drawing/2014/main" val="22181469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35DAA34-F51F-3FF3-B1B3-37661B3AF9E8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B5297-1191-4FD6-E2AB-5DD1E14295E3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8869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49835-1531-4DB0-82B3-314700511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35" y="692696"/>
            <a:ext cx="8225929" cy="417465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A5DF52-030E-477F-B0CD-0F966D0BC9E4}"/>
              </a:ext>
            </a:extLst>
          </p:cNvPr>
          <p:cNvSpPr txBox="1">
            <a:spLocks/>
          </p:cNvSpPr>
          <p:nvPr/>
        </p:nvSpPr>
        <p:spPr>
          <a:xfrm>
            <a:off x="683568" y="4867354"/>
            <a:ext cx="7776864" cy="1802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Implikasi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antikorupsi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memenuhi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stabil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emosinya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tergoda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memenuhi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keinginan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material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semata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EF1A2D-3AB5-AFB2-487A-9B84EBA2A865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341AB-0A88-F13D-21CD-72FC32C047FE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7266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Cara </a:t>
            </a:r>
            <a:r>
              <a:rPr lang="en-US" sz="2400" dirty="0" err="1"/>
              <a:t>Memotivasi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777686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Menetapkan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visi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jangka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panjang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Tulis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target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spesifik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(SMART: Specific, Measurable, Achievable, Relevant, Time-bound).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Membangun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Nilai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Keyakinan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Yakini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kejujuran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keberkahan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jangka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panjang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Hindari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mental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Mengembangkan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Disiplin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Kebiasaan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Latih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walau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Catat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perkembangan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minggu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40FF64-F15E-64C0-AADC-9EBB07BC1620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8F6DEE-4E2B-DECF-7D8E-384F1DDC163A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4535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Cara </a:t>
            </a:r>
            <a:r>
              <a:rPr lang="en-US" sz="2400" dirty="0" err="1"/>
              <a:t>Memotivasi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777686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Mendukung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Berteman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berintegritas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Ikut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kampus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Menghargai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Evaluasi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menyalahkan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Gunakan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kegagalan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pembelajaran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sukses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dihadapkan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pilihan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1D7404-9E03-5691-9E97-B3DB320FE322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B357CF-3D1D-5216-3D11-EB8D06348049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CB9FF4-DDE3-1AA2-59B5-5074CDBD0154}"/>
              </a:ext>
            </a:extLst>
          </p:cNvPr>
          <p:cNvSpPr/>
          <p:nvPr/>
        </p:nvSpPr>
        <p:spPr>
          <a:xfrm>
            <a:off x="3068216" y="4850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160F82-E663-6B58-50DD-1CEFFCA113CC}"/>
              </a:ext>
            </a:extLst>
          </p:cNvPr>
          <p:cNvSpPr/>
          <p:nvPr/>
        </p:nvSpPr>
        <p:spPr>
          <a:xfrm>
            <a:off x="531078" y="65337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937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err="1"/>
              <a:t>Hambatan</a:t>
            </a:r>
            <a:r>
              <a:rPr lang="en-US" sz="2400" dirty="0"/>
              <a:t> </a:t>
            </a:r>
            <a:r>
              <a:rPr lang="en-US" sz="2400" dirty="0" err="1"/>
              <a:t>Tumbuhnya</a:t>
            </a:r>
            <a:r>
              <a:rPr lang="en-US" sz="2400" dirty="0"/>
              <a:t> </a:t>
            </a:r>
            <a:r>
              <a:rPr lang="en-US" sz="2400" dirty="0" err="1"/>
              <a:t>Motivasi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777686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Rendahnya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Kepercayaan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(Low Self-Esteem)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Orang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yakin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kemampuannya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menyerah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pintas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Negatif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permisif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kecurangan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hilang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kehilangan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fokus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E6541C-5D3F-3D13-E200-78696CFD94A9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B9471-674F-D378-0635-8F87FFF3A2A1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39392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4406</TotalTime>
  <Words>664</Words>
  <Application>Microsoft Macintosh PowerPoint</Application>
  <PresentationFormat>On-screen Show (4:3)</PresentationFormat>
  <Paragraphs>100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Macbook Pro</cp:lastModifiedBy>
  <cp:revision>524</cp:revision>
  <cp:lastPrinted>2017-08-29T02:54:51Z</cp:lastPrinted>
  <dcterms:created xsi:type="dcterms:W3CDTF">2010-04-18T12:06:30Z</dcterms:created>
  <dcterms:modified xsi:type="dcterms:W3CDTF">2026-03-06T07:42:40Z</dcterms:modified>
</cp:coreProperties>
</file>