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commentAuthors.xml" ContentType="application/vnd.openxmlformats-officedocument.presentationml.commentAuthors+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02" r:id="rId4"/>
    <p:sldId id="303" r:id="rId5"/>
    <p:sldId id="304" r:id="rId6"/>
    <p:sldId id="305" r:id="rId7"/>
    <p:sldId id="306" r:id="rId8"/>
    <p:sldId id="308" r:id="rId9"/>
    <p:sldId id="307"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 xmlns:p15="http://schemas.microsoft.com/office/powerpoint/2012/main" userId="Ray" providerId="None"/>
      </p:ext>
    </p:extLst>
  </p:cmAuthor>
  <p:cmAuthor id="2" name="user" initials="u" lastIdx="1" clrIdx="1">
    <p:extLst>
      <p:ext uri="{19B8F6BF-5375-455C-9EA6-DF929625EA0E}">
        <p15:presenceInfo xmlns=""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172" autoAdjust="0"/>
    <p:restoredTop sz="94580" autoAdjust="0"/>
  </p:normalViewPr>
  <p:slideViewPr>
    <p:cSldViewPr>
      <p:cViewPr varScale="1">
        <p:scale>
          <a:sx n="68" d="100"/>
          <a:sy n="68" d="100"/>
        </p:scale>
        <p:origin x="-142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a:extLst>
              <a:ext uri="{FF2B5EF4-FFF2-40B4-BE49-F238E27FC236}">
                <a16:creationId xmlns=""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Dealing with Guests Requests</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 xmlns:a14="http://schemas.microsoft.com/office/drawing/2010/main" val="0"/>
              </a:ext>
            </a:extLst>
          </a:blip>
          <a:srcRect l="4669" t="15303" r="72530" b="16026"/>
          <a:stretch>
            <a:fillRect/>
          </a:stretch>
        </p:blipFill>
        <p:spPr bwMode="auto">
          <a:xfrm>
            <a:off x="7867650" y="0"/>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7620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dirty="0"/>
              <a:t>	</a:t>
            </a:r>
          </a:p>
          <a:p>
            <a:endParaRPr lang="en-US" sz="4000" b="1" dirty="0"/>
          </a:p>
          <a:p>
            <a:endParaRPr lang="id-ID" sz="2400" b="1" dirty="0">
              <a:sym typeface="Wingdings" panose="05000000000000000000" pitchFamily="2" charset="2"/>
            </a:endParaRPr>
          </a:p>
          <a:p>
            <a:r>
              <a:rPr lang="id-ID" sz="4000" b="1" dirty="0">
                <a:sym typeface="Wingdings" panose="05000000000000000000" pitchFamily="2" charset="2"/>
              </a:rPr>
              <a:t> </a:t>
            </a:r>
            <a:r>
              <a:rPr lang="en-US" sz="4000" b="1" dirty="0"/>
              <a:t>END</a:t>
            </a:r>
            <a:r>
              <a:rPr lang="id-ID" sz="4000" b="1" dirty="0"/>
              <a:t> </a:t>
            </a:r>
            <a:r>
              <a:rPr lang="id-ID" sz="4000" b="1" dirty="0">
                <a:sym typeface="Wingdings" panose="05000000000000000000" pitchFamily="2" charset="2"/>
              </a:rPr>
              <a:t></a:t>
            </a:r>
            <a:endParaRPr lang="en-US" sz="4000" b="1" dirty="0"/>
          </a:p>
        </p:txBody>
      </p:sp>
    </p:spTree>
    <p:extLst>
      <p:ext uri="{BB962C8B-B14F-4D97-AF65-F5344CB8AC3E}">
        <p14:creationId xmlns=""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990600"/>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smtClean="0">
                <a:latin typeface="Arial" panose="020B0604020202020204" pitchFamily="34" charset="0"/>
                <a:ea typeface="+mj-ea"/>
                <a:cs typeface="Arial" panose="020B0604020202020204" pitchFamily="34" charset="0"/>
              </a:rPr>
              <a:t>Dealing with Guests Requests</a:t>
            </a:r>
          </a:p>
          <a:p>
            <a:pPr marL="0" marR="0" lvl="0" indent="0" algn="ctr" defTabSz="914400" rtl="0" eaLnBrk="1" fontAlgn="auto" latinLnBrk="0" hangingPunct="1">
              <a:lnSpc>
                <a:spcPct val="100000"/>
              </a:lnSpc>
              <a:spcBef>
                <a:spcPct val="0"/>
              </a:spcBef>
              <a:spcAft>
                <a:spcPts val="0"/>
              </a:spcAft>
              <a:buClrTx/>
              <a:buSzTx/>
              <a:buFontTx/>
              <a:buNone/>
              <a:tabLst/>
              <a:defRPr/>
            </a:pPr>
            <a:endParaRPr lang="en-US" sz="3600" b="1" dirty="0" smtClean="0">
              <a:latin typeface="Arial" panose="020B0604020202020204" pitchFamily="34" charset="0"/>
              <a:ea typeface="+mj-ea"/>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Possible guest’s request</a:t>
            </a:r>
          </a:p>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Responses to requests</a:t>
            </a:r>
          </a:p>
          <a:p>
            <a:pPr marL="457200" indent="-457200" algn="l">
              <a:buFont typeface="Arial" pitchFamily="34" charset="0"/>
              <a:buChar char="•"/>
            </a:pPr>
            <a:r>
              <a:rPr lang="en-US" dirty="0" smtClean="0">
                <a:solidFill>
                  <a:schemeClr val="tx1"/>
                </a:solidFill>
                <a:latin typeface="Cambria" panose="02040503050406030204" pitchFamily="18" charset="0"/>
                <a:cs typeface="Arial" panose="020B0604020202020204" pitchFamily="34" charset="0"/>
              </a:rPr>
              <a:t>Conversation</a:t>
            </a:r>
          </a:p>
        </p:txBody>
      </p:sp>
    </p:spTree>
    <p:extLst>
      <p:ext uri="{BB962C8B-B14F-4D97-AF65-F5344CB8AC3E}">
        <p14:creationId xmlns=""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914400"/>
            <a:ext cx="8305800" cy="2057400"/>
          </a:xfrm>
        </p:spPr>
        <p:txBody>
          <a:bodyPr>
            <a:noAutofit/>
          </a:bodyPr>
          <a:lstStyle/>
          <a:p>
            <a:pPr algn="just"/>
            <a:r>
              <a:rPr lang="en-US" sz="2600" dirty="0" smtClean="0">
                <a:solidFill>
                  <a:schemeClr val="tx1"/>
                </a:solidFill>
                <a:latin typeface="Cambria" pitchFamily="18" charset="0"/>
                <a:ea typeface="Cambria" pitchFamily="18" charset="0"/>
              </a:rPr>
              <a:t>In order to get the most satisfaction (and their money’s worth from their stay) guests make requests. Most of these requests will be reasonable, such as asking for more napkins in a restaurant or having a burnt out light bulb replaced in their room. Some requests may be outrageous and outside the normal service parameters of Industry. In either case, the requests must to politely listened to and professionally attended to.</a:t>
            </a: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533400"/>
            <a:ext cx="8915400" cy="1752600"/>
          </a:xfrm>
        </p:spPr>
        <p:txBody>
          <a:bodyPr>
            <a:noAutofit/>
          </a:bodyPr>
          <a:lstStyle/>
          <a:p>
            <a:pPr algn="l"/>
            <a:r>
              <a:rPr lang="en-US" b="1" dirty="0" smtClean="0">
                <a:solidFill>
                  <a:schemeClr val="tx1"/>
                </a:solidFill>
                <a:latin typeface="Cambria" pitchFamily="18" charset="0"/>
                <a:ea typeface="Cambria" pitchFamily="18" charset="0"/>
              </a:rPr>
              <a:t>Possible Guest’s Request</a:t>
            </a:r>
          </a:p>
          <a:p>
            <a:pPr algn="l"/>
            <a:r>
              <a:rPr lang="en-US" dirty="0" smtClean="0">
                <a:solidFill>
                  <a:schemeClr val="tx1"/>
                </a:solidFill>
                <a:latin typeface="Cambria" pitchFamily="18" charset="0"/>
                <a:ea typeface="Cambria" pitchFamily="18" charset="0"/>
              </a:rPr>
              <a:t>- Could I have another order of garlic toast?</a:t>
            </a:r>
          </a:p>
          <a:p>
            <a:pPr algn="l"/>
            <a:r>
              <a:rPr lang="en-US" dirty="0" smtClean="0">
                <a:solidFill>
                  <a:schemeClr val="tx1"/>
                </a:solidFill>
                <a:latin typeface="Cambria" pitchFamily="18" charset="0"/>
                <a:ea typeface="Cambria" pitchFamily="18" charset="0"/>
              </a:rPr>
              <a:t>- I would like extra soap and </a:t>
            </a:r>
            <a:r>
              <a:rPr lang="en-US" dirty="0" err="1" smtClean="0">
                <a:solidFill>
                  <a:schemeClr val="tx1"/>
                </a:solidFill>
                <a:latin typeface="Cambria" pitchFamily="18" charset="0"/>
                <a:ea typeface="Cambria" pitchFamily="18" charset="0"/>
              </a:rPr>
              <a:t>shampo</a:t>
            </a:r>
            <a:r>
              <a:rPr lang="en-US" dirty="0" smtClean="0">
                <a:solidFill>
                  <a:schemeClr val="tx1"/>
                </a:solidFill>
                <a:latin typeface="Cambria" pitchFamily="18" charset="0"/>
                <a:ea typeface="Cambria" pitchFamily="18" charset="0"/>
              </a:rPr>
              <a:t> left in the room</a:t>
            </a:r>
          </a:p>
          <a:p>
            <a:pPr algn="l"/>
            <a:r>
              <a:rPr lang="en-US" dirty="0" smtClean="0">
                <a:solidFill>
                  <a:schemeClr val="tx1"/>
                </a:solidFill>
                <a:latin typeface="Cambria" pitchFamily="18" charset="0"/>
                <a:ea typeface="Cambria" pitchFamily="18" charset="0"/>
              </a:rPr>
              <a:t>- The guests in the next room are very noisy. Could we change rooms?</a:t>
            </a:r>
          </a:p>
          <a:p>
            <a:pPr algn="l"/>
            <a:r>
              <a:rPr lang="en-US" dirty="0" smtClean="0">
                <a:solidFill>
                  <a:schemeClr val="tx1"/>
                </a:solidFill>
                <a:latin typeface="Cambria" pitchFamily="18" charset="0"/>
                <a:ea typeface="Cambria" pitchFamily="18" charset="0"/>
              </a:rPr>
              <a:t>- Is it possible if I Join in this event?</a:t>
            </a:r>
          </a:p>
          <a:p>
            <a:pPr algn="l"/>
            <a:r>
              <a:rPr lang="en-US" dirty="0" smtClean="0">
                <a:solidFill>
                  <a:schemeClr val="tx1"/>
                </a:solidFill>
                <a:latin typeface="Cambria" pitchFamily="18" charset="0"/>
                <a:ea typeface="Cambria" pitchFamily="18" charset="0"/>
              </a:rPr>
              <a:t>- Is it ok to get free samples of all the facial products the spa sells?</a:t>
            </a:r>
          </a:p>
          <a:p>
            <a:pPr algn="l"/>
            <a:endParaRPr lang="en-US" b="1" dirty="0" smtClean="0">
              <a:solidFill>
                <a:schemeClr val="tx1"/>
              </a:solidFill>
              <a:latin typeface="Cambria" pitchFamily="18" charset="0"/>
              <a:ea typeface="Cambria" pitchFamily="18" charset="0"/>
            </a:endParaRPr>
          </a:p>
          <a:p>
            <a:pPr algn="l"/>
            <a:r>
              <a:rPr lang="en-US" b="1" dirty="0" smtClean="0">
                <a:solidFill>
                  <a:schemeClr val="tx1"/>
                </a:solidFill>
                <a:latin typeface="Cambria" pitchFamily="18" charset="0"/>
                <a:ea typeface="Cambria" pitchFamily="18" charset="0"/>
              </a:rPr>
              <a:t>			</a:t>
            </a:r>
            <a:endParaRPr lang="en-US" dirty="0">
              <a:latin typeface="Cambria" pitchFamily="18" charset="0"/>
              <a:ea typeface="Cambria" pitchFamily="18" charset="0"/>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762000"/>
            <a:ext cx="7620000" cy="1752600"/>
          </a:xfrm>
        </p:spPr>
        <p:txBody>
          <a:bodyPr>
            <a:noAutofit/>
          </a:bodyPr>
          <a:lstStyle/>
          <a:p>
            <a:pPr algn="l"/>
            <a:r>
              <a:rPr lang="en-US" b="1" dirty="0" smtClean="0">
                <a:solidFill>
                  <a:schemeClr val="tx1"/>
                </a:solidFill>
                <a:latin typeface="Cambria" pitchFamily="18" charset="0"/>
                <a:ea typeface="Cambria" pitchFamily="18" charset="0"/>
              </a:rPr>
              <a:t>Responses to Requests</a:t>
            </a:r>
          </a:p>
          <a:p>
            <a:pPr algn="l"/>
            <a:r>
              <a:rPr lang="en-US" dirty="0" smtClean="0">
                <a:solidFill>
                  <a:schemeClr val="tx1"/>
                </a:solidFill>
                <a:latin typeface="Cambria" pitchFamily="18" charset="0"/>
                <a:ea typeface="Cambria" pitchFamily="18" charset="0"/>
              </a:rPr>
              <a:t>- Yes sir, I’ll take care of that right away</a:t>
            </a:r>
          </a:p>
          <a:p>
            <a:pPr algn="l"/>
            <a:r>
              <a:rPr lang="en-US" dirty="0" smtClean="0">
                <a:solidFill>
                  <a:schemeClr val="tx1"/>
                </a:solidFill>
                <a:latin typeface="Cambria" pitchFamily="18" charset="0"/>
                <a:ea typeface="Cambria" pitchFamily="18" charset="0"/>
              </a:rPr>
              <a:t>- I’ll attend to that immediately</a:t>
            </a:r>
          </a:p>
          <a:p>
            <a:pPr algn="l"/>
            <a:r>
              <a:rPr lang="en-US" dirty="0" smtClean="0">
                <a:solidFill>
                  <a:schemeClr val="tx1"/>
                </a:solidFill>
                <a:latin typeface="Cambria" pitchFamily="18" charset="0"/>
                <a:ea typeface="Cambria" pitchFamily="18" charset="0"/>
              </a:rPr>
              <a:t>- I’m not sure, let me talk to my supervisor. I’ll be back in a moment</a:t>
            </a:r>
          </a:p>
          <a:p>
            <a:pPr algn="l"/>
            <a:r>
              <a:rPr lang="en-US" dirty="0" smtClean="0">
                <a:solidFill>
                  <a:schemeClr val="tx1"/>
                </a:solidFill>
                <a:latin typeface="Cambria" pitchFamily="18" charset="0"/>
                <a:ea typeface="Cambria" pitchFamily="18" charset="0"/>
              </a:rPr>
              <a:t>- Of course ma’am, I’ll get right on that</a:t>
            </a:r>
          </a:p>
          <a:p>
            <a:pPr algn="l"/>
            <a:r>
              <a:rPr lang="en-US" dirty="0" smtClean="0">
                <a:solidFill>
                  <a:schemeClr val="tx1"/>
                </a:solidFill>
                <a:latin typeface="Cambria" pitchFamily="18" charset="0"/>
                <a:ea typeface="Cambria" pitchFamily="18" charset="0"/>
              </a:rPr>
              <a:t>- Certainly sir, I’ll be right back with that item</a:t>
            </a:r>
          </a:p>
          <a:p>
            <a:pPr algn="l"/>
            <a:r>
              <a:rPr lang="en-US" dirty="0" smtClean="0">
                <a:solidFill>
                  <a:schemeClr val="tx1"/>
                </a:solidFill>
                <a:latin typeface="Cambria" pitchFamily="18" charset="0"/>
                <a:ea typeface="Cambria" pitchFamily="18" charset="0"/>
              </a:rPr>
              <a:t>- I’ll get some right away</a:t>
            </a:r>
          </a:p>
          <a:p>
            <a:pPr algn="l"/>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8600" y="0"/>
            <a:ext cx="8686800" cy="2286000"/>
          </a:xfrm>
        </p:spPr>
        <p:txBody>
          <a:bodyPr>
            <a:noAutofit/>
          </a:bodyPr>
          <a:lstStyle/>
          <a:p>
            <a:r>
              <a:rPr lang="en-US" b="1" u="sng" dirty="0" smtClean="0">
                <a:solidFill>
                  <a:schemeClr val="tx1"/>
                </a:solidFill>
                <a:latin typeface="Cambria" pitchFamily="18" charset="0"/>
                <a:ea typeface="Cambria" pitchFamily="18" charset="0"/>
              </a:rPr>
              <a:t>Conversations</a:t>
            </a:r>
          </a:p>
          <a:p>
            <a:pPr algn="l"/>
            <a:r>
              <a:rPr lang="en-US" sz="2400" b="1" dirty="0" smtClean="0">
                <a:solidFill>
                  <a:schemeClr val="tx1"/>
                </a:solidFill>
                <a:latin typeface="Cambria" pitchFamily="18" charset="0"/>
                <a:ea typeface="Cambria" pitchFamily="18" charset="0"/>
              </a:rPr>
              <a:t>Bell Desk</a:t>
            </a:r>
          </a:p>
          <a:p>
            <a:pPr algn="l"/>
            <a:r>
              <a:rPr lang="en-US" sz="2400" dirty="0" smtClean="0">
                <a:solidFill>
                  <a:schemeClr val="tx1"/>
                </a:solidFill>
                <a:latin typeface="Cambria" pitchFamily="18" charset="0"/>
                <a:ea typeface="Cambria" pitchFamily="18" charset="0"/>
              </a:rPr>
              <a:t>Guest : Please be very careful with that bag, there are fragile items inside</a:t>
            </a:r>
          </a:p>
          <a:p>
            <a:pPr algn="l"/>
            <a:r>
              <a:rPr lang="en-US" sz="2400" dirty="0" smtClean="0">
                <a:solidFill>
                  <a:schemeClr val="tx1"/>
                </a:solidFill>
                <a:latin typeface="Cambria" pitchFamily="18" charset="0"/>
                <a:ea typeface="Cambria" pitchFamily="18" charset="0"/>
              </a:rPr>
              <a:t>Staff: Not to worry sir, I’ll be extremely careful</a:t>
            </a:r>
          </a:p>
          <a:p>
            <a:pPr algn="l"/>
            <a:r>
              <a:rPr lang="en-US" sz="2400" b="1" dirty="0" smtClean="0">
                <a:solidFill>
                  <a:schemeClr val="tx1"/>
                </a:solidFill>
                <a:latin typeface="Cambria" pitchFamily="18" charset="0"/>
                <a:ea typeface="Cambria" pitchFamily="18" charset="0"/>
              </a:rPr>
              <a:t>Front Desk Staff</a:t>
            </a:r>
          </a:p>
          <a:p>
            <a:pPr algn="l"/>
            <a:r>
              <a:rPr lang="en-US" sz="2400" dirty="0" smtClean="0">
                <a:solidFill>
                  <a:schemeClr val="tx1"/>
                </a:solidFill>
                <a:latin typeface="Cambria" pitchFamily="18" charset="0"/>
                <a:ea typeface="Cambria" pitchFamily="18" charset="0"/>
              </a:rPr>
              <a:t>Guest : Could you fill out the form for me. I hurt my </a:t>
            </a:r>
            <a:r>
              <a:rPr lang="en-US" sz="2400" dirty="0" err="1" smtClean="0">
                <a:solidFill>
                  <a:schemeClr val="tx1"/>
                </a:solidFill>
                <a:latin typeface="Cambria" pitchFamily="18" charset="0"/>
                <a:ea typeface="Cambria" pitchFamily="18" charset="0"/>
              </a:rPr>
              <a:t>wiriting</a:t>
            </a:r>
            <a:r>
              <a:rPr lang="en-US" sz="2400" dirty="0" smtClean="0">
                <a:solidFill>
                  <a:schemeClr val="tx1"/>
                </a:solidFill>
                <a:latin typeface="Cambria" pitchFamily="18" charset="0"/>
                <a:ea typeface="Cambria" pitchFamily="18" charset="0"/>
              </a:rPr>
              <a:t> hand?</a:t>
            </a:r>
          </a:p>
          <a:p>
            <a:pPr algn="l"/>
            <a:r>
              <a:rPr lang="en-US" sz="2400" dirty="0" smtClean="0">
                <a:solidFill>
                  <a:schemeClr val="tx1"/>
                </a:solidFill>
                <a:latin typeface="Cambria" pitchFamily="18" charset="0"/>
                <a:ea typeface="Cambria" pitchFamily="18" charset="0"/>
              </a:rPr>
              <a:t>Staff: Of Course sir,  First , how do you  spell your family name?</a:t>
            </a:r>
          </a:p>
          <a:p>
            <a:pPr algn="l"/>
            <a:r>
              <a:rPr lang="en-US" sz="2400" b="1" dirty="0" smtClean="0">
                <a:solidFill>
                  <a:schemeClr val="tx1"/>
                </a:solidFill>
                <a:latin typeface="Cambria" pitchFamily="18" charset="0"/>
                <a:ea typeface="Cambria" pitchFamily="18" charset="0"/>
              </a:rPr>
              <a:t>Sales and Marketing</a:t>
            </a:r>
          </a:p>
          <a:p>
            <a:pPr algn="l"/>
            <a:r>
              <a:rPr lang="en-US" sz="2400" dirty="0" smtClean="0">
                <a:solidFill>
                  <a:schemeClr val="tx1"/>
                </a:solidFill>
                <a:latin typeface="Cambria" pitchFamily="18" charset="0"/>
                <a:ea typeface="Cambria" pitchFamily="18" charset="0"/>
              </a:rPr>
              <a:t>Guest: Could you tell me the room rate in this hotel?</a:t>
            </a:r>
          </a:p>
          <a:p>
            <a:pPr algn="l"/>
            <a:r>
              <a:rPr lang="en-US" sz="2400" dirty="0" smtClean="0">
                <a:solidFill>
                  <a:schemeClr val="tx1"/>
                </a:solidFill>
                <a:latin typeface="Cambria" pitchFamily="18" charset="0"/>
                <a:ea typeface="Cambria" pitchFamily="18" charset="0"/>
              </a:rPr>
              <a:t>Staff: Yes sir, I’ll give the special offers for you</a:t>
            </a:r>
          </a:p>
          <a:p>
            <a:pPr algn="l"/>
            <a:endParaRPr lang="en-US" sz="2400" dirty="0" smtClean="0">
              <a:solidFill>
                <a:schemeClr val="tx1"/>
              </a:solidFill>
              <a:latin typeface="Cambria" pitchFamily="18" charset="0"/>
              <a:ea typeface="Cambria" pitchFamily="18" charset="0"/>
            </a:endParaRPr>
          </a:p>
          <a:p>
            <a:pPr algn="l"/>
            <a:endParaRPr lang="en-US" sz="1800" dirty="0" smtClean="0">
              <a:solidFill>
                <a:schemeClr val="tx1"/>
              </a:solidFill>
              <a:latin typeface="Cambria" pitchFamily="18" charset="0"/>
              <a:ea typeface="Cambria" pitchFamily="18" charset="0"/>
            </a:endParaRPr>
          </a:p>
          <a:p>
            <a:pPr algn="l"/>
            <a:endParaRPr lang="en-US" sz="1800" dirty="0" smtClean="0">
              <a:solidFill>
                <a:schemeClr val="tx1"/>
              </a:solidFill>
              <a:latin typeface="Cambria" pitchFamily="18" charset="0"/>
              <a:ea typeface="Cambria" pitchFamily="18" charset="0"/>
            </a:endParaRPr>
          </a:p>
          <a:p>
            <a:pPr marR="64008" lvl="0" algn="l">
              <a:spcBef>
                <a:spcPts val="400"/>
              </a:spcBef>
              <a:buClr>
                <a:schemeClr val="accent1"/>
              </a:buClr>
              <a:buSzPct val="68000"/>
              <a:defRPr/>
            </a:pPr>
            <a:endParaRPr lang="en-US" sz="1800" dirty="0" smtClean="0">
              <a:solidFill>
                <a:schemeClr val="tx1"/>
              </a:solidFill>
              <a:latin typeface="Cambria" pitchFamily="18" charset="0"/>
              <a:ea typeface="Cambria" pitchFamily="18" charset="0"/>
            </a:endParaRPr>
          </a:p>
          <a:p>
            <a:pPr algn="l"/>
            <a:endParaRPr lang="en-US" sz="1800" dirty="0" smtClean="0">
              <a:solidFill>
                <a:schemeClr val="tx1"/>
              </a:solidFill>
            </a:endParaRPr>
          </a:p>
          <a:p>
            <a:pPr algn="l"/>
            <a:endParaRPr lang="en-US" sz="18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81000" y="228600"/>
            <a:ext cx="8458200" cy="2286000"/>
          </a:xfrm>
        </p:spPr>
        <p:txBody>
          <a:bodyPr>
            <a:noAutofit/>
          </a:bodyPr>
          <a:lstStyle/>
          <a:p>
            <a:pPr algn="l"/>
            <a:r>
              <a:rPr lang="en-US" b="1" dirty="0" smtClean="0">
                <a:solidFill>
                  <a:schemeClr val="tx1"/>
                </a:solidFill>
                <a:latin typeface="Cambria" pitchFamily="18" charset="0"/>
                <a:ea typeface="Cambria" pitchFamily="18" charset="0"/>
              </a:rPr>
              <a:t>MICE</a:t>
            </a:r>
          </a:p>
          <a:p>
            <a:pPr algn="l"/>
            <a:r>
              <a:rPr lang="en-US" dirty="0" smtClean="0">
                <a:solidFill>
                  <a:schemeClr val="tx1"/>
                </a:solidFill>
                <a:latin typeface="Cambria" pitchFamily="18" charset="0"/>
                <a:ea typeface="Cambria" pitchFamily="18" charset="0"/>
              </a:rPr>
              <a:t>Guest: Is it ok If  I collaborate with this </a:t>
            </a:r>
            <a:r>
              <a:rPr lang="en-US" dirty="0" err="1" smtClean="0">
                <a:solidFill>
                  <a:schemeClr val="tx1"/>
                </a:solidFill>
                <a:latin typeface="Cambria" pitchFamily="18" charset="0"/>
                <a:ea typeface="Cambria" pitchFamily="18" charset="0"/>
              </a:rPr>
              <a:t>exibition</a:t>
            </a:r>
            <a:r>
              <a:rPr lang="en-US" dirty="0" smtClean="0">
                <a:solidFill>
                  <a:schemeClr val="tx1"/>
                </a:solidFill>
                <a:latin typeface="Cambria" pitchFamily="18" charset="0"/>
                <a:ea typeface="Cambria" pitchFamily="18" charset="0"/>
              </a:rPr>
              <a:t>?</a:t>
            </a:r>
          </a:p>
          <a:p>
            <a:pPr algn="l"/>
            <a:r>
              <a:rPr lang="en-US" dirty="0" smtClean="0">
                <a:solidFill>
                  <a:schemeClr val="tx1"/>
                </a:solidFill>
                <a:latin typeface="Cambria" pitchFamily="18" charset="0"/>
                <a:ea typeface="Cambria" pitchFamily="18" charset="0"/>
              </a:rPr>
              <a:t>Staff: I am not sure. I will talk to my manager first</a:t>
            </a:r>
          </a:p>
          <a:p>
            <a:pPr algn="l"/>
            <a:r>
              <a:rPr lang="en-US" b="1" dirty="0" smtClean="0">
                <a:solidFill>
                  <a:schemeClr val="tx1"/>
                </a:solidFill>
                <a:latin typeface="Cambria" pitchFamily="18" charset="0"/>
                <a:ea typeface="Cambria" pitchFamily="18" charset="0"/>
              </a:rPr>
              <a:t>Tour Guiding</a:t>
            </a:r>
          </a:p>
          <a:p>
            <a:pPr algn="l"/>
            <a:r>
              <a:rPr lang="en-US" dirty="0" smtClean="0">
                <a:solidFill>
                  <a:schemeClr val="tx1"/>
                </a:solidFill>
                <a:latin typeface="Cambria" pitchFamily="18" charset="0"/>
                <a:ea typeface="Cambria" pitchFamily="18" charset="0"/>
              </a:rPr>
              <a:t>Guest: Could you direct where’s the best view from this place?</a:t>
            </a:r>
          </a:p>
          <a:p>
            <a:pPr algn="l"/>
            <a:r>
              <a:rPr lang="en-US" dirty="0" smtClean="0">
                <a:solidFill>
                  <a:schemeClr val="tx1"/>
                </a:solidFill>
                <a:latin typeface="Cambria" pitchFamily="18" charset="0"/>
                <a:ea typeface="Cambria" pitchFamily="18" charset="0"/>
              </a:rPr>
              <a:t>Staff: Sure, I will show you </a:t>
            </a:r>
          </a:p>
          <a:p>
            <a:pPr algn="l"/>
            <a:r>
              <a:rPr lang="en-US" b="1" dirty="0" smtClean="0">
                <a:solidFill>
                  <a:schemeClr val="tx1"/>
                </a:solidFill>
                <a:latin typeface="Cambria" pitchFamily="18" charset="0"/>
                <a:ea typeface="Cambria" pitchFamily="18" charset="0"/>
              </a:rPr>
              <a:t>Reservation Staff</a:t>
            </a:r>
          </a:p>
          <a:p>
            <a:pPr algn="l"/>
            <a:r>
              <a:rPr lang="en-US" dirty="0" smtClean="0">
                <a:solidFill>
                  <a:schemeClr val="tx1"/>
                </a:solidFill>
                <a:latin typeface="Cambria" pitchFamily="18" charset="0"/>
                <a:ea typeface="Cambria" pitchFamily="18" charset="0"/>
              </a:rPr>
              <a:t>Guest: Could you tell me the price of candle light dinner in this hotel ? </a:t>
            </a:r>
          </a:p>
          <a:p>
            <a:pPr algn="l"/>
            <a:r>
              <a:rPr lang="en-US" dirty="0" smtClean="0">
                <a:solidFill>
                  <a:schemeClr val="tx1"/>
                </a:solidFill>
                <a:latin typeface="Cambria" pitchFamily="18" charset="0"/>
                <a:ea typeface="Cambria" pitchFamily="18" charset="0"/>
              </a:rPr>
              <a:t>Staff:  Sure, I will </a:t>
            </a:r>
          </a:p>
          <a:p>
            <a:pPr algn="l"/>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52400" y="304800"/>
            <a:ext cx="8991600" cy="2743200"/>
          </a:xfrm>
        </p:spPr>
        <p:txBody>
          <a:bodyPr>
            <a:noAutofit/>
          </a:bodyPr>
          <a:lstStyle/>
          <a:p>
            <a:pPr algn="l"/>
            <a:r>
              <a:rPr lang="en-US" sz="2400" b="1" dirty="0" smtClean="0">
                <a:solidFill>
                  <a:schemeClr val="tx1"/>
                </a:solidFill>
              </a:rPr>
              <a:t>Housekeeping Staff</a:t>
            </a:r>
          </a:p>
          <a:p>
            <a:pPr algn="l"/>
            <a:r>
              <a:rPr lang="en-US" sz="2400" dirty="0" smtClean="0">
                <a:solidFill>
                  <a:schemeClr val="tx1"/>
                </a:solidFill>
              </a:rPr>
              <a:t>Guest: Is it possible to get another pillow. This one smells funny</a:t>
            </a:r>
          </a:p>
          <a:p>
            <a:pPr algn="l"/>
            <a:r>
              <a:rPr lang="en-US" sz="2400" dirty="0" smtClean="0">
                <a:solidFill>
                  <a:schemeClr val="tx1"/>
                </a:solidFill>
              </a:rPr>
              <a:t>Staff: Of course ma’am, I’m very sorry. I’ll bring you a new one as soon as I finish up with the room, if </a:t>
            </a:r>
            <a:r>
              <a:rPr lang="en-US" sz="2400" dirty="0" err="1" smtClean="0">
                <a:solidFill>
                  <a:schemeClr val="tx1"/>
                </a:solidFill>
              </a:rPr>
              <a:t>thas’s</a:t>
            </a:r>
            <a:r>
              <a:rPr lang="en-US" sz="2400" dirty="0" smtClean="0">
                <a:solidFill>
                  <a:schemeClr val="tx1"/>
                </a:solidFill>
              </a:rPr>
              <a:t> OK</a:t>
            </a:r>
          </a:p>
          <a:p>
            <a:pPr algn="l"/>
            <a:r>
              <a:rPr lang="en-US" sz="2400" dirty="0" smtClean="0">
                <a:solidFill>
                  <a:schemeClr val="tx1"/>
                </a:solidFill>
              </a:rPr>
              <a:t>Guest: Thank will be fine, thank you</a:t>
            </a:r>
          </a:p>
          <a:p>
            <a:pPr algn="l"/>
            <a:endParaRPr lang="en-US" sz="2400" dirty="0" smtClean="0">
              <a:solidFill>
                <a:schemeClr val="tx1"/>
              </a:solidFill>
            </a:endParaRPr>
          </a:p>
          <a:p>
            <a:pPr algn="l"/>
            <a:r>
              <a:rPr lang="en-US" sz="2400" b="1" dirty="0" smtClean="0">
                <a:solidFill>
                  <a:schemeClr val="tx1"/>
                </a:solidFill>
              </a:rPr>
              <a:t>Food and Beverage Staff</a:t>
            </a:r>
          </a:p>
          <a:p>
            <a:pPr algn="l"/>
            <a:r>
              <a:rPr lang="en-US" sz="2400" dirty="0" smtClean="0">
                <a:solidFill>
                  <a:schemeClr val="tx1"/>
                </a:solidFill>
              </a:rPr>
              <a:t>Guest: Instead of herbal tea, Do you happen to have Earl Grey?</a:t>
            </a:r>
          </a:p>
          <a:p>
            <a:pPr algn="l"/>
            <a:r>
              <a:rPr lang="en-US" sz="2400" dirty="0" smtClean="0">
                <a:solidFill>
                  <a:schemeClr val="tx1"/>
                </a:solidFill>
              </a:rPr>
              <a:t>Staff: Of Course sir, but the herbal tea is all we have at the moment</a:t>
            </a:r>
          </a:p>
          <a:p>
            <a:pPr algn="l"/>
            <a:endParaRPr lang="en-US" sz="2400" dirty="0" smtClean="0">
              <a:solidFill>
                <a:schemeClr val="tx1"/>
              </a:solidFill>
            </a:endParaRPr>
          </a:p>
          <a:p>
            <a:pPr algn="l"/>
            <a:r>
              <a:rPr lang="en-US" sz="2400" b="1" dirty="0" smtClean="0">
                <a:solidFill>
                  <a:schemeClr val="tx1"/>
                </a:solidFill>
              </a:rPr>
              <a:t>Health and Leisure Staff</a:t>
            </a:r>
          </a:p>
          <a:p>
            <a:pPr algn="l"/>
            <a:r>
              <a:rPr lang="en-US" sz="2400" dirty="0" smtClean="0">
                <a:solidFill>
                  <a:schemeClr val="tx1"/>
                </a:solidFill>
              </a:rPr>
              <a:t>Guest: Could I get more weights added to this machine. This is no challenge at all</a:t>
            </a:r>
          </a:p>
          <a:p>
            <a:pPr algn="l"/>
            <a:r>
              <a:rPr lang="en-US" sz="2400" dirty="0" smtClean="0">
                <a:solidFill>
                  <a:schemeClr val="tx1"/>
                </a:solidFill>
              </a:rPr>
              <a:t>Staff: I’ll get more weight right away. How much more would you like?</a:t>
            </a:r>
          </a:p>
          <a:p>
            <a:pPr algn="l"/>
            <a:endParaRPr lang="en-US" sz="2400" dirty="0" smtClean="0">
              <a:solidFill>
                <a:schemeClr val="tx1"/>
              </a:solidFill>
            </a:endParaRPr>
          </a:p>
          <a:p>
            <a:pPr algn="l"/>
            <a:endParaRPr lang="en-US" sz="2400" dirty="0" smtClean="0">
              <a:solidFill>
                <a:schemeClr val="tx1"/>
              </a:solidFill>
            </a:endParaRPr>
          </a:p>
          <a:p>
            <a:pPr algn="l"/>
            <a:endParaRPr lang="en-US" sz="2400" dirty="0" smtClean="0"/>
          </a:p>
          <a:p>
            <a:pPr algn="l"/>
            <a:endParaRPr lang="en-US" sz="2400" dirty="0"/>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0" y="0"/>
            <a:ext cx="9144000" cy="2057400"/>
          </a:xfrm>
        </p:spPr>
        <p:txBody>
          <a:bodyPr>
            <a:noAutofit/>
          </a:bodyPr>
          <a:lstStyle/>
          <a:p>
            <a:r>
              <a:rPr lang="en-US" b="1" u="sng" dirty="0" smtClean="0">
                <a:solidFill>
                  <a:schemeClr val="tx1"/>
                </a:solidFill>
                <a:latin typeface="Cambria" pitchFamily="18" charset="0"/>
                <a:ea typeface="Cambria" pitchFamily="18" charset="0"/>
              </a:rPr>
              <a:t>Conversation</a:t>
            </a:r>
          </a:p>
          <a:p>
            <a:endParaRPr lang="en-US"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Staff: Good morning, welcome to The Plaza Hotel. How may I assist you?</a:t>
            </a:r>
          </a:p>
          <a:p>
            <a:pPr algn="l"/>
            <a:r>
              <a:rPr lang="en-US" dirty="0" smtClean="0">
                <a:solidFill>
                  <a:schemeClr val="tx1"/>
                </a:solidFill>
                <a:latin typeface="Cambria" pitchFamily="18" charset="0"/>
                <a:ea typeface="Cambria" pitchFamily="18" charset="0"/>
              </a:rPr>
              <a:t>Guest: Good morning, I would like to make reservation. Is it possible if I reserve for my birthday party tonight?</a:t>
            </a:r>
          </a:p>
          <a:p>
            <a:pPr algn="l"/>
            <a:r>
              <a:rPr lang="en-US" dirty="0" smtClean="0">
                <a:solidFill>
                  <a:schemeClr val="tx1"/>
                </a:solidFill>
                <a:latin typeface="Cambria" pitchFamily="18" charset="0"/>
                <a:ea typeface="Cambria" pitchFamily="18" charset="0"/>
              </a:rPr>
              <a:t>Staff: Of Course. May I have your name please?</a:t>
            </a:r>
          </a:p>
          <a:p>
            <a:pPr algn="l"/>
            <a:r>
              <a:rPr lang="en-US" dirty="0" smtClean="0">
                <a:solidFill>
                  <a:schemeClr val="tx1"/>
                </a:solidFill>
                <a:latin typeface="Cambria" pitchFamily="18" charset="0"/>
                <a:ea typeface="Cambria" pitchFamily="18" charset="0"/>
              </a:rPr>
              <a:t>Guest: Sarah </a:t>
            </a:r>
            <a:r>
              <a:rPr lang="en-US" dirty="0" err="1" smtClean="0">
                <a:solidFill>
                  <a:schemeClr val="tx1"/>
                </a:solidFill>
                <a:latin typeface="Cambria" pitchFamily="18" charset="0"/>
                <a:ea typeface="Cambria" pitchFamily="18" charset="0"/>
              </a:rPr>
              <a:t>Witson</a:t>
            </a:r>
            <a:endParaRPr lang="en-US" dirty="0" smtClean="0">
              <a:solidFill>
                <a:schemeClr val="tx1"/>
              </a:solidFill>
              <a:latin typeface="Cambria" pitchFamily="18" charset="0"/>
              <a:ea typeface="Cambria" pitchFamily="18" charset="0"/>
            </a:endParaRPr>
          </a:p>
          <a:p>
            <a:pPr algn="l"/>
            <a:r>
              <a:rPr lang="en-US" dirty="0" smtClean="0">
                <a:solidFill>
                  <a:schemeClr val="tx1"/>
                </a:solidFill>
                <a:latin typeface="Cambria" pitchFamily="18" charset="0"/>
                <a:ea typeface="Cambria" pitchFamily="18" charset="0"/>
              </a:rPr>
              <a:t>Staff: Thank you </a:t>
            </a:r>
            <a:r>
              <a:rPr lang="en-US" dirty="0" err="1" smtClean="0">
                <a:solidFill>
                  <a:schemeClr val="tx1"/>
                </a:solidFill>
                <a:latin typeface="Cambria" pitchFamily="18" charset="0"/>
                <a:ea typeface="Cambria" pitchFamily="18" charset="0"/>
              </a:rPr>
              <a:t>Ms.Sarah</a:t>
            </a:r>
            <a:r>
              <a:rPr lang="en-US" dirty="0" smtClean="0">
                <a:solidFill>
                  <a:schemeClr val="tx1"/>
                </a:solidFill>
                <a:latin typeface="Cambria" pitchFamily="18" charset="0"/>
                <a:ea typeface="Cambria" pitchFamily="18" charset="0"/>
              </a:rPr>
              <a:t>. Your reservation is confirmed. We look forward to welcoming you tonight. Have a nice day</a:t>
            </a:r>
          </a:p>
          <a:p>
            <a:endParaRPr lang="en-US" dirty="0" smtClean="0">
              <a:solidFill>
                <a:schemeClr val="tx1"/>
              </a:solidFill>
              <a:latin typeface="Cambria" pitchFamily="18" charset="0"/>
              <a:ea typeface="Cambria" pitchFamily="18" charset="0"/>
            </a:endParaRPr>
          </a:p>
          <a:p>
            <a:endParaRPr lang="en-US" dirty="0">
              <a:solidFill>
                <a:schemeClr val="tx1"/>
              </a:solidFill>
              <a:latin typeface="Cambria" pitchFamily="18" charset="0"/>
              <a:ea typeface="Cambria" pitchFamily="18" charset="0"/>
            </a:endParaRPr>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3387</TotalTime>
  <Words>607</Words>
  <Application>Microsoft Office PowerPoint</Application>
  <PresentationFormat>On-screen Show (4:3)</PresentationFormat>
  <Paragraphs>70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IBI Darmajaya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 C E R</cp:lastModifiedBy>
  <cp:revision>483</cp:revision>
  <cp:lastPrinted>2017-08-29T02:54:51Z</cp:lastPrinted>
  <dcterms:created xsi:type="dcterms:W3CDTF">2010-04-18T12:06:30Z</dcterms:created>
  <dcterms:modified xsi:type="dcterms:W3CDTF">2024-03-19T05:46:37Z</dcterms:modified>
</cp:coreProperties>
</file>