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02" r:id="rId4"/>
    <p:sldId id="309" r:id="rId5"/>
    <p:sldId id="310" r:id="rId6"/>
    <p:sldId id="303" r:id="rId7"/>
    <p:sldId id="304" r:id="rId8"/>
    <p:sldId id="305" r:id="rId9"/>
    <p:sldId id="308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xmlns="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72" autoAdjust="0"/>
    <p:restoredTop sz="94580" autoAdjust="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xmlns="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Asking for Permissions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762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ym typeface="Wingdings" panose="05000000000000000000" pitchFamily="2" charset="2"/>
              </a:rPr>
              <a:t> </a:t>
            </a: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xmlns="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-4572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Asking for Permissions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1219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functions of using asking for permissions if as a staff </a:t>
            </a:r>
            <a:r>
              <a:rPr lang="en-US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 Tourism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Industry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Example conversation asking for permissions </a:t>
            </a:r>
          </a:p>
          <a:p>
            <a:pPr marL="457200" indent="-457200"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2590800"/>
            <a:ext cx="8305800" cy="20574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What is the functions of Asking permission?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686800" cy="17526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Expressions of Asking permission</a:t>
            </a: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Excuse me</a:t>
            </a:r>
            <a:r>
              <a:rPr lang="en-US" dirty="0" smtClean="0">
                <a:solidFill>
                  <a:schemeClr val="tx1"/>
                </a:solidFill>
              </a:rPr>
              <a:t>,…………	         (</a:t>
            </a:r>
            <a:r>
              <a:rPr lang="en-US" dirty="0" err="1" smtClean="0">
                <a:solidFill>
                  <a:schemeClr val="tx1"/>
                </a:solidFill>
              </a:rPr>
              <a:t>Permisi</a:t>
            </a:r>
            <a:r>
              <a:rPr lang="en-US" dirty="0" smtClean="0">
                <a:solidFill>
                  <a:schemeClr val="tx1"/>
                </a:solidFill>
              </a:rPr>
              <a:t>….)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Do you mind</a:t>
            </a:r>
            <a:r>
              <a:rPr lang="en-US" dirty="0" smtClean="0">
                <a:solidFill>
                  <a:schemeClr val="tx1"/>
                </a:solidFill>
              </a:rPr>
              <a:t>………………..? (</a:t>
            </a:r>
            <a:r>
              <a:rPr lang="en-US" dirty="0" err="1" smtClean="0">
                <a:solidFill>
                  <a:schemeClr val="tx1"/>
                </a:solidFill>
              </a:rPr>
              <a:t>Apakah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kamu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keberatan</a:t>
            </a:r>
            <a:r>
              <a:rPr lang="en-US" dirty="0" smtClean="0">
                <a:solidFill>
                  <a:schemeClr val="tx1"/>
                </a:solidFill>
              </a:rPr>
              <a:t>..)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Is it OK if</a:t>
            </a:r>
            <a:r>
              <a:rPr lang="en-US" dirty="0" smtClean="0">
                <a:solidFill>
                  <a:schemeClr val="tx1"/>
                </a:solidFill>
              </a:rPr>
              <a:t>…………………..? (</a:t>
            </a:r>
            <a:r>
              <a:rPr lang="en-US" dirty="0" err="1" smtClean="0">
                <a:solidFill>
                  <a:schemeClr val="tx1"/>
                </a:solidFill>
              </a:rPr>
              <a:t>Apakah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apa-apa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jika</a:t>
            </a:r>
            <a:r>
              <a:rPr lang="en-US" dirty="0" smtClean="0">
                <a:solidFill>
                  <a:schemeClr val="tx1"/>
                </a:solidFill>
              </a:rPr>
              <a:t>..)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Is it alright if</a:t>
            </a:r>
            <a:r>
              <a:rPr lang="en-US" dirty="0" smtClean="0">
                <a:solidFill>
                  <a:schemeClr val="tx1"/>
                </a:solidFill>
              </a:rPr>
              <a:t>……………….? (</a:t>
            </a:r>
            <a:r>
              <a:rPr lang="en-US" dirty="0" err="1" smtClean="0">
                <a:solidFill>
                  <a:schemeClr val="tx1"/>
                </a:solidFill>
              </a:rPr>
              <a:t>Bolehkah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jika</a:t>
            </a:r>
            <a:r>
              <a:rPr lang="en-US" dirty="0" smtClean="0">
                <a:solidFill>
                  <a:schemeClr val="tx1"/>
                </a:solidFill>
              </a:rPr>
              <a:t>……….)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May I</a:t>
            </a:r>
            <a:r>
              <a:rPr lang="en-US" dirty="0" smtClean="0">
                <a:solidFill>
                  <a:schemeClr val="tx1"/>
                </a:solidFill>
              </a:rPr>
              <a:t>………………………? (</a:t>
            </a:r>
            <a:r>
              <a:rPr lang="en-US" dirty="0" err="1" smtClean="0">
                <a:solidFill>
                  <a:schemeClr val="tx1"/>
                </a:solidFill>
              </a:rPr>
              <a:t>Bolehkah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saya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Could I</a:t>
            </a:r>
            <a:r>
              <a:rPr lang="en-US" dirty="0" smtClean="0">
                <a:solidFill>
                  <a:schemeClr val="tx1"/>
                </a:solidFill>
              </a:rPr>
              <a:t>…………………….? (</a:t>
            </a:r>
            <a:r>
              <a:rPr lang="en-US" dirty="0" err="1" smtClean="0">
                <a:solidFill>
                  <a:schemeClr val="tx1"/>
                </a:solidFill>
              </a:rPr>
              <a:t>Bolehkah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saya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Would be ok if…………… </a:t>
            </a:r>
            <a:r>
              <a:rPr lang="en-US" dirty="0" smtClean="0">
                <a:solidFill>
                  <a:schemeClr val="tx1"/>
                </a:solidFill>
              </a:rPr>
              <a:t>? (</a:t>
            </a:r>
            <a:r>
              <a:rPr lang="en-US" dirty="0" err="1" smtClean="0">
                <a:solidFill>
                  <a:schemeClr val="tx1"/>
                </a:solidFill>
              </a:rPr>
              <a:t>Bolehkah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jika</a:t>
            </a:r>
            <a:r>
              <a:rPr lang="en-US" dirty="0" smtClean="0">
                <a:solidFill>
                  <a:schemeClr val="tx1"/>
                </a:solidFill>
              </a:rPr>
              <a:t>…….)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I wonder if……………….    (</a:t>
            </a:r>
            <a:r>
              <a:rPr lang="en-US" dirty="0" err="1" smtClean="0">
                <a:solidFill>
                  <a:schemeClr val="tx1"/>
                </a:solidFill>
              </a:rPr>
              <a:t>kira</a:t>
            </a:r>
            <a:r>
              <a:rPr lang="en-US" dirty="0" err="1" smtClean="0">
                <a:solidFill>
                  <a:schemeClr val="tx1"/>
                </a:solidFill>
              </a:rPr>
              <a:t>-kira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09600" y="457200"/>
            <a:ext cx="8229600" cy="17526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Responses asking for </a:t>
            </a:r>
            <a:r>
              <a:rPr lang="en-US" sz="2400" b="1" dirty="0" smtClean="0">
                <a:solidFill>
                  <a:schemeClr val="tx1"/>
                </a:solidFill>
              </a:rPr>
              <a:t>permission</a:t>
            </a:r>
          </a:p>
          <a:p>
            <a:pPr algn="l"/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 Please (</a:t>
            </a:r>
            <a:r>
              <a:rPr lang="en-US" sz="2400" dirty="0" err="1" smtClean="0">
                <a:solidFill>
                  <a:schemeClr val="tx1"/>
                </a:solidFill>
              </a:rPr>
              <a:t>Silahkan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 </a:t>
            </a:r>
            <a:r>
              <a:rPr lang="en-US" sz="2400" dirty="0" smtClean="0">
                <a:solidFill>
                  <a:schemeClr val="tx1"/>
                </a:solidFill>
              </a:rPr>
              <a:t>Sure (</a:t>
            </a:r>
            <a:r>
              <a:rPr lang="en-US" sz="2400" dirty="0" err="1" smtClean="0">
                <a:solidFill>
                  <a:schemeClr val="tx1"/>
                </a:solidFill>
              </a:rPr>
              <a:t>Baiklah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 Of </a:t>
            </a:r>
            <a:r>
              <a:rPr lang="en-US" sz="2400" dirty="0" smtClean="0">
                <a:solidFill>
                  <a:schemeClr val="tx1"/>
                </a:solidFill>
              </a:rPr>
              <a:t>Course (</a:t>
            </a:r>
            <a:r>
              <a:rPr lang="en-US" sz="2400" dirty="0" err="1" smtClean="0">
                <a:solidFill>
                  <a:schemeClr val="tx1"/>
                </a:solidFill>
              </a:rPr>
              <a:t>tentu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saja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 </a:t>
            </a:r>
            <a:r>
              <a:rPr lang="en-US" sz="2400" dirty="0" smtClean="0">
                <a:solidFill>
                  <a:schemeClr val="tx1"/>
                </a:solidFill>
              </a:rPr>
              <a:t>Alright (</a:t>
            </a:r>
            <a:r>
              <a:rPr lang="en-US" sz="2400" dirty="0" err="1" smtClean="0">
                <a:solidFill>
                  <a:schemeClr val="tx1"/>
                </a:solidFill>
              </a:rPr>
              <a:t>Baik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 No </a:t>
            </a:r>
            <a:r>
              <a:rPr lang="en-US" sz="2400" dirty="0" smtClean="0">
                <a:solidFill>
                  <a:schemeClr val="tx1"/>
                </a:solidFill>
              </a:rPr>
              <a:t>problem (</a:t>
            </a:r>
            <a:r>
              <a:rPr lang="en-US" sz="2400" dirty="0" err="1" smtClean="0">
                <a:solidFill>
                  <a:schemeClr val="tx1"/>
                </a:solidFill>
              </a:rPr>
              <a:t>Tidak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masalah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 Go </a:t>
            </a:r>
            <a:r>
              <a:rPr lang="en-US" sz="2400" dirty="0" smtClean="0">
                <a:solidFill>
                  <a:schemeClr val="tx1"/>
                </a:solidFill>
              </a:rPr>
              <a:t>ahead (</a:t>
            </a:r>
            <a:r>
              <a:rPr lang="en-US" sz="2400" dirty="0" err="1" smtClean="0">
                <a:solidFill>
                  <a:schemeClr val="tx1"/>
                </a:solidFill>
              </a:rPr>
              <a:t>silahkan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saja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r>
              <a:rPr lang="en-US" sz="2400" dirty="0" smtClean="0">
                <a:solidFill>
                  <a:schemeClr val="tx1"/>
                </a:solidFill>
              </a:rPr>
              <a:t> If  </a:t>
            </a:r>
            <a:r>
              <a:rPr lang="en-US" sz="2400" dirty="0" smtClean="0">
                <a:solidFill>
                  <a:schemeClr val="tx1"/>
                </a:solidFill>
              </a:rPr>
              <a:t>you </a:t>
            </a:r>
            <a:r>
              <a:rPr lang="en-US" sz="2400" dirty="0" smtClean="0">
                <a:solidFill>
                  <a:schemeClr val="tx1"/>
                </a:solidFill>
              </a:rPr>
              <a:t>wish so </a:t>
            </a:r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en-US" sz="2400" dirty="0" err="1" smtClean="0">
                <a:solidFill>
                  <a:schemeClr val="tx1"/>
                </a:solidFill>
              </a:rPr>
              <a:t>Jika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itu</a:t>
            </a:r>
            <a:r>
              <a:rPr lang="en-US" sz="2400" dirty="0" smtClean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kamu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mau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silakan</a:t>
            </a:r>
            <a:r>
              <a:rPr lang="en-US" sz="2400" dirty="0" smtClean="0">
                <a:solidFill>
                  <a:schemeClr val="tx1"/>
                </a:solidFill>
              </a:rPr>
              <a:t>.)</a:t>
            </a:r>
          </a:p>
          <a:p>
            <a:pPr algn="l">
              <a:buFontTx/>
              <a:buChar char="-"/>
            </a:pPr>
            <a:r>
              <a:rPr lang="en-US" sz="2400" i="1" dirty="0" smtClean="0">
                <a:solidFill>
                  <a:schemeClr val="tx1"/>
                </a:solidFill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</a:rPr>
              <a:t>It’s </a:t>
            </a:r>
            <a:r>
              <a:rPr lang="en-US" sz="2400" i="1" dirty="0" smtClean="0">
                <a:solidFill>
                  <a:schemeClr val="tx1"/>
                </a:solidFill>
              </a:rPr>
              <a:t>OK with me</a:t>
            </a:r>
            <a:r>
              <a:rPr lang="en-US" sz="2400" dirty="0" smtClean="0">
                <a:solidFill>
                  <a:schemeClr val="tx1"/>
                </a:solidFill>
              </a:rPr>
              <a:t>. (</a:t>
            </a:r>
            <a:r>
              <a:rPr lang="en-US" sz="2400" dirty="0" err="1" smtClean="0">
                <a:solidFill>
                  <a:schemeClr val="tx1"/>
                </a:solidFill>
              </a:rPr>
              <a:t>Saya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tidak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keberatan</a:t>
            </a:r>
            <a:r>
              <a:rPr lang="en-US" sz="2400" dirty="0" smtClean="0">
                <a:solidFill>
                  <a:schemeClr val="tx1"/>
                </a:solidFill>
              </a:rPr>
              <a:t>.)</a:t>
            </a:r>
          </a:p>
          <a:p>
            <a:pPr algn="l">
              <a:buFontTx/>
              <a:buChar char="-"/>
            </a:pP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8600" y="533400"/>
            <a:ext cx="8915400" cy="1752600"/>
          </a:xfrm>
        </p:spPr>
        <p:txBody>
          <a:bodyPr>
            <a:noAutofit/>
          </a:bodyPr>
          <a:lstStyle/>
          <a:p>
            <a:pPr algn="l"/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			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28600" y="0"/>
            <a:ext cx="9144000" cy="5973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/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Conversation</a:t>
            </a:r>
          </a:p>
          <a:p>
            <a:pPr marL="457200" indent="-457200" algn="l"/>
            <a:r>
              <a:rPr lang="en-US" b="1" u="sng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Front Desk</a:t>
            </a:r>
          </a:p>
          <a:p>
            <a:pPr marL="457200" indent="-457200" algn="l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Staff: Is it ok if I make a copy of your passport?</a:t>
            </a:r>
          </a:p>
          <a:p>
            <a:pPr marL="457200" indent="-457200" algn="l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Guest: Sure whatever you need</a:t>
            </a:r>
          </a:p>
          <a:p>
            <a:pPr marL="457200" indent="-457200" algn="l"/>
            <a:r>
              <a:rPr lang="en-US" b="1" u="sng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FB Staff</a:t>
            </a:r>
          </a:p>
          <a:p>
            <a:pPr marL="457200" indent="-457200" algn="l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Staff: May I Pour you more water, ma’am?</a:t>
            </a:r>
          </a:p>
          <a:p>
            <a:pPr marL="457200" indent="-457200" algn="l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Guest: Sure</a:t>
            </a:r>
          </a:p>
          <a:p>
            <a:pPr marL="457200" indent="-457200" algn="l"/>
            <a:r>
              <a:rPr lang="en-US" b="1" u="sng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MICE</a:t>
            </a:r>
          </a:p>
          <a:p>
            <a:pPr marL="457200" indent="-457200" algn="l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Staff: Do you mind if I chop your ticket?</a:t>
            </a:r>
          </a:p>
          <a:p>
            <a:pPr marL="457200" indent="-457200" algn="l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Guest: Here you go</a:t>
            </a:r>
          </a:p>
          <a:p>
            <a:pPr marL="457200" indent="-457200"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762000"/>
            <a:ext cx="7620000" cy="1752600"/>
          </a:xfrm>
        </p:spPr>
        <p:txBody>
          <a:bodyPr>
            <a:noAutofit/>
          </a:bodyPr>
          <a:lstStyle/>
          <a:p>
            <a:pPr algn="l"/>
            <a:r>
              <a:rPr lang="en-US" b="1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Tour Guiding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 May I </a:t>
            </a: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email</a:t>
            </a: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the tour plan for this week?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Of course</a:t>
            </a:r>
          </a:p>
          <a:p>
            <a:pPr algn="l"/>
            <a:endParaRPr lang="en-US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b="1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Health and Leisure</a:t>
            </a:r>
            <a:endParaRPr lang="en-US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 May I borrow your pen?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Absolutely yes</a:t>
            </a:r>
          </a:p>
          <a:p>
            <a:pPr algn="l"/>
            <a:endParaRPr lang="en-US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8600" y="0"/>
            <a:ext cx="8686800" cy="2286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Work Sheet 1</a:t>
            </a:r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Alright	pour		ok		use		friend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Mind		could		would	window	this</a:t>
            </a:r>
          </a:p>
          <a:p>
            <a:pPr algn="l"/>
            <a:endParaRPr lang="en-US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Is it</a:t>
            </a:r>
            <a:r>
              <a:rPr lang="en-US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               </a:t>
            </a: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if I </a:t>
            </a:r>
            <a:r>
              <a:rPr lang="en-US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                 </a:t>
            </a: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the restroom?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Do you</a:t>
            </a:r>
            <a:r>
              <a:rPr lang="en-US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                </a:t>
            </a: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if I move</a:t>
            </a:r>
            <a:r>
              <a:rPr lang="en-US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             </a:t>
            </a: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vase over there?</a:t>
            </a:r>
          </a:p>
          <a:p>
            <a:pPr marL="514350" indent="-514350" algn="l">
              <a:buAutoNum type="arabicPeriod"/>
            </a:pPr>
            <a:r>
              <a:rPr lang="en-US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                </a:t>
            </a: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I pour you more coffee sir?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Would it be </a:t>
            </a:r>
            <a:r>
              <a:rPr lang="en-US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              </a:t>
            </a: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if I opened the</a:t>
            </a:r>
            <a:r>
              <a:rPr lang="en-US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                 </a:t>
            </a: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?</a:t>
            </a:r>
          </a:p>
          <a:p>
            <a:pPr marL="514350" indent="-514350"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      It’s hot in here</a:t>
            </a:r>
          </a:p>
          <a:p>
            <a:pPr marL="514350" indent="-514350"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5. </a:t>
            </a:r>
            <a:r>
              <a:rPr lang="en-US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                  </a:t>
            </a: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it be OK if my</a:t>
            </a:r>
            <a:r>
              <a:rPr lang="en-US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                </a:t>
            </a: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joined us on the tour?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endParaRPr lang="en-US" sz="18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endParaRPr lang="en-US" sz="18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marR="64008" lvl="0" algn="l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en-US" sz="18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1066800"/>
          </a:xfrm>
        </p:spPr>
        <p:txBody>
          <a:bodyPr>
            <a:normAutofit fontScale="25000" lnSpcReduction="20000"/>
          </a:bodyPr>
          <a:lstStyle/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sz="12800" b="1" dirty="0" smtClean="0">
                <a:solidFill>
                  <a:schemeClr val="tx1"/>
                </a:solidFill>
              </a:rPr>
              <a:t>Work Sheet 2</a:t>
            </a:r>
          </a:p>
          <a:p>
            <a:r>
              <a:rPr lang="en-US" sz="11200" b="1" dirty="0" smtClean="0">
                <a:solidFill>
                  <a:schemeClr val="tx1"/>
                </a:solidFill>
              </a:rPr>
              <a:t>Match the appropriate responses with the questions. Put the correct number of the question the line</a:t>
            </a:r>
          </a:p>
          <a:p>
            <a:pPr algn="l"/>
            <a:endParaRPr lang="en-US" sz="11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1676400"/>
          <a:ext cx="86868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3224"/>
                <a:gridCol w="4713576"/>
              </a:tblGrid>
              <a:tr h="4417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QUESTION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ANSWER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5170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1. Would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it be OK if I smoked here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?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A. Of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course sir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04341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2. Is it OK if I borrow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your pen for a couple of minutes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B.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You can leave it with us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sir,but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it should be moved behind the counter so it doesn’t get in the way, if that’s OK with you?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7303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3. Do you mind if I copy your credit card for our records?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C. Yes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, actually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. I would prefer if you didn’t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04341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4. Would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it be alright if we removed that ugly painting over the bed during our stay here?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D. I’m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sure it would be OK, but let me check with management to be sure and I’ll get back to you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9683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5. Is it possible for me to leave my luggage here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for 30 minutes or so?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E.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I’m sorry sir, but this is a no smoking area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3463</TotalTime>
  <Words>386</Words>
  <Application>Microsoft Office PowerPoint</Application>
  <PresentationFormat>On-screen Show (4:3)</PresentationFormat>
  <Paragraphs>80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493</cp:revision>
  <cp:lastPrinted>2017-08-29T02:54:51Z</cp:lastPrinted>
  <dcterms:created xsi:type="dcterms:W3CDTF">2010-04-18T12:06:30Z</dcterms:created>
  <dcterms:modified xsi:type="dcterms:W3CDTF">2024-03-18T01:15:35Z</dcterms:modified>
</cp:coreProperties>
</file>