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commentAuthors.xml" ContentType="application/vnd.openxmlformats-officedocument.presentationml.commentAuthors+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99" r:id="rId3"/>
    <p:sldId id="302" r:id="rId4"/>
    <p:sldId id="309" r:id="rId5"/>
    <p:sldId id="310" r:id="rId6"/>
    <p:sldId id="303" r:id="rId7"/>
    <p:sldId id="312" r:id="rId8"/>
    <p:sldId id="314" r:id="rId9"/>
    <p:sldId id="300" r:id="rId10"/>
  </p:sldIdLst>
  <p:sldSz cx="9144000" cy="6858000" type="screen4x3"/>
  <p:notesSz cx="7045325" cy="9345613"/>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 id="2" name="user" initials="u" lastIdx="1" clrIdx="1">
    <p:extLst>
      <p:ext uri="{19B8F6BF-5375-455C-9EA6-DF929625EA0E}">
        <p15:presenceInfo xmlns:p15="http://schemas.microsoft.com/office/powerpoint/2012/main" xmlns="" userId="user" providerId="None"/>
      </p:ext>
    </p:extLst>
  </p:cmAuthor>
  <p:cmAuthor id="3" name="A C E R" initials="ACER" lastIdx="0"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172" autoAdjust="0"/>
    <p:restoredTop sz="94580" autoAdjust="0"/>
  </p:normalViewPr>
  <p:slideViewPr>
    <p:cSldViewPr>
      <p:cViewPr varScale="1">
        <p:scale>
          <a:sx n="68" d="100"/>
          <a:sy n="68" d="100"/>
        </p:scale>
        <p:origin x="-14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xmlns=""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xmlns=""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xmlns=""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xmlns=""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a16="http://schemas.microsoft.com/office/drawing/2014/main" xmlns=""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xmlns=""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xmlns=""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PROBLEMS AND COMPLAINS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a:t>
            </a: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xmlns=""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609600"/>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lang="en-US" sz="3600" b="1" dirty="0" smtClean="0">
              <a:latin typeface="Arial" panose="020B0604020202020204" pitchFamily="34" charset="0"/>
              <a:ea typeface="+mj-ea"/>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3600" b="1" dirty="0" smtClean="0">
              <a:latin typeface="Arial" panose="020B0604020202020204" pitchFamily="34" charset="0"/>
              <a:ea typeface="+mj-ea"/>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143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r>
              <a:rPr lang="en-US" b="1" dirty="0" smtClean="0">
                <a:solidFill>
                  <a:schemeClr val="tx1"/>
                </a:solidFill>
                <a:latin typeface="Cambria" panose="02040503050406030204" pitchFamily="18" charset="0"/>
                <a:cs typeface="Arial" panose="020B0604020202020204" pitchFamily="34" charset="0"/>
              </a:rPr>
              <a:t>PROBLEM AND COMPLAIN</a:t>
            </a:r>
          </a:p>
          <a:p>
            <a:pPr marL="457200" indent="-457200"/>
            <a:endParaRPr lang="en-US" b="1" dirty="0" smtClean="0">
              <a:solidFill>
                <a:schemeClr val="tx1"/>
              </a:solidFill>
              <a:latin typeface="Cambria" panose="02040503050406030204" pitchFamily="18" charset="0"/>
              <a:cs typeface="Arial" panose="020B0604020202020204" pitchFamily="34" charset="0"/>
            </a:endParaRPr>
          </a:p>
          <a:p>
            <a:pPr marL="457200" indent="-457200"/>
            <a:endParaRPr lang="en-US" b="1" dirty="0" smtClean="0">
              <a:solidFill>
                <a:schemeClr val="tx1"/>
              </a:solidFill>
              <a:latin typeface="Cambria" panose="02040503050406030204" pitchFamily="18" charset="0"/>
              <a:cs typeface="Arial" panose="020B0604020202020204" pitchFamily="34" charset="0"/>
            </a:endParaRPr>
          </a:p>
          <a:p>
            <a:pPr marL="457200" indent="-457200">
              <a:buFont typeface="Arial" pitchFamily="34" charset="0"/>
              <a:buChar char="•"/>
            </a:pPr>
            <a:r>
              <a:rPr lang="en-US" b="1" dirty="0" smtClean="0">
                <a:solidFill>
                  <a:schemeClr val="tx1"/>
                </a:solidFill>
                <a:latin typeface="Cambria" panose="02040503050406030204" pitchFamily="18" charset="0"/>
                <a:cs typeface="Arial" panose="020B0604020202020204" pitchFamily="34" charset="0"/>
              </a:rPr>
              <a:t>WHAT IS PROBLEM?</a:t>
            </a:r>
          </a:p>
          <a:p>
            <a:pPr marL="457200" indent="-457200">
              <a:buFont typeface="Arial" pitchFamily="34" charset="0"/>
              <a:buChar char="•"/>
            </a:pPr>
            <a:r>
              <a:rPr lang="en-US" b="1" dirty="0" smtClean="0">
                <a:solidFill>
                  <a:schemeClr val="tx1"/>
                </a:solidFill>
                <a:latin typeface="Cambria" panose="02040503050406030204" pitchFamily="18" charset="0"/>
                <a:cs typeface="Arial" panose="020B0604020202020204" pitchFamily="34" charset="0"/>
              </a:rPr>
              <a:t>WHAT IS COMPLAIN?</a:t>
            </a:r>
          </a:p>
          <a:p>
            <a:pPr marL="457200" indent="-457200" algn="l"/>
            <a:endParaRPr lang="en-US" b="1" dirty="0" smtClean="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xmlns="" val="2691362876"/>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4800" y="2590800"/>
            <a:ext cx="8305800" cy="2057400"/>
          </a:xfrm>
        </p:spPr>
        <p:txBody>
          <a:bodyPr>
            <a:noAutofit/>
          </a:bodyPr>
          <a:lstStyle/>
          <a:p>
            <a:r>
              <a:rPr lang="en-US" b="1" dirty="0" smtClean="0">
                <a:solidFill>
                  <a:schemeClr val="tx1"/>
                </a:solidFill>
                <a:latin typeface="Cambria" pitchFamily="18" charset="0"/>
                <a:ea typeface="Cambria" pitchFamily="18" charset="0"/>
              </a:rPr>
              <a:t> </a:t>
            </a:r>
          </a:p>
        </p:txBody>
      </p:sp>
      <p:sp>
        <p:nvSpPr>
          <p:cNvPr id="3" name="Content Placeholder 2"/>
          <p:cNvSpPr txBox="1">
            <a:spLocks/>
          </p:cNvSpPr>
          <p:nvPr/>
        </p:nvSpPr>
        <p:spPr>
          <a:xfrm>
            <a:off x="304800" y="304800"/>
            <a:ext cx="8229600" cy="5638800"/>
          </a:xfrm>
          <a:prstGeom prst="rect">
            <a:avLst/>
          </a:prstGeom>
        </p:spPr>
        <p:txBody>
          <a:bodyPr vert="horz" lIns="91440" tIns="45720" rIns="91440" bIns="45720" rtlCol="0">
            <a:normAutofit fontScale="40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r>
              <a:rPr lang="en-US" sz="7000" b="1" dirty="0" smtClean="0">
                <a:solidFill>
                  <a:schemeClr val="tx1"/>
                </a:solidFill>
                <a:latin typeface="Cambria" panose="02040503050406030204" pitchFamily="18" charset="0"/>
                <a:cs typeface="Arial" panose="020B0604020202020204" pitchFamily="34" charset="0"/>
              </a:rPr>
              <a:t>PROBLEM AND COMPLAIN</a:t>
            </a:r>
          </a:p>
          <a:p>
            <a:pPr marL="457200" indent="-457200"/>
            <a:endParaRPr lang="en-US" dirty="0" smtClean="0">
              <a:solidFill>
                <a:schemeClr val="tx1"/>
              </a:solidFill>
              <a:latin typeface="Cambria" panose="02040503050406030204" pitchFamily="18" charset="0"/>
              <a:cs typeface="Arial" panose="020B0604020202020204" pitchFamily="34" charset="0"/>
            </a:endParaRPr>
          </a:p>
          <a:p>
            <a:pPr marL="457200" algn="just"/>
            <a:r>
              <a:rPr lang="en-US" sz="7000" dirty="0" smtClean="0">
                <a:solidFill>
                  <a:schemeClr val="tx1"/>
                </a:solidFill>
                <a:latin typeface="Cambria" panose="02040503050406030204" pitchFamily="18" charset="0"/>
                <a:cs typeface="Arial" panose="020B0604020202020204" pitchFamily="34" charset="0"/>
              </a:rPr>
              <a:t>There will  be inevitable times when guests have a problem about something and will complain about it. The kinds of problems and complaints that hotel employees are likely to encounter as varied as the guests themselves. Sometimes these complaints will be justified, such as being brought the wrong order in a restaurant or not getting the kind of room that was booked or being over charged for a service. Sometimes the complaints will be unreasonable or petty, such as a guest demanding an upgraded room at no extra cost or becoming angry over a short delay. Whether the problem or complaint is justified or not it must be handled with dispatch and professionalism.</a:t>
            </a:r>
          </a:p>
          <a:p>
            <a:pPr marL="457200" indent="-457200" algn="l"/>
            <a:endParaRPr lang="en-US" dirty="0" smtClean="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228600"/>
            <a:ext cx="8915400" cy="1752600"/>
          </a:xfrm>
        </p:spPr>
        <p:txBody>
          <a:bodyPr>
            <a:noAutofit/>
          </a:bodyPr>
          <a:lstStyle/>
          <a:p>
            <a:pPr algn="l"/>
            <a:r>
              <a:rPr lang="en-US" sz="3200" b="1" dirty="0" smtClean="0">
                <a:solidFill>
                  <a:schemeClr val="tx1"/>
                </a:solidFill>
              </a:rPr>
              <a:t>Possible Problem or Complaints</a:t>
            </a:r>
          </a:p>
          <a:p>
            <a:pPr algn="l"/>
            <a:endParaRPr lang="en-US" b="1" dirty="0" smtClean="0">
              <a:solidFill>
                <a:schemeClr val="tx1"/>
              </a:solidFill>
            </a:endParaRPr>
          </a:p>
          <a:p>
            <a:pPr algn="l"/>
            <a:r>
              <a:rPr lang="en-US" dirty="0" smtClean="0">
                <a:solidFill>
                  <a:schemeClr val="tx1"/>
                </a:solidFill>
              </a:rPr>
              <a:t>- There are not enough towels in my room</a:t>
            </a:r>
          </a:p>
          <a:p>
            <a:pPr algn="l"/>
            <a:r>
              <a:rPr lang="en-US" dirty="0" smtClean="0">
                <a:solidFill>
                  <a:schemeClr val="tx1"/>
                </a:solidFill>
              </a:rPr>
              <a:t>- This tread mill isn’t working properly</a:t>
            </a:r>
          </a:p>
          <a:p>
            <a:pPr algn="l">
              <a:buFontTx/>
              <a:buChar char="-"/>
            </a:pPr>
            <a:r>
              <a:rPr lang="en-US" dirty="0" smtClean="0">
                <a:solidFill>
                  <a:schemeClr val="tx1"/>
                </a:solidFill>
              </a:rPr>
              <a:t> I specifically requested an ocean view, but the room I was given has a view of the pool</a:t>
            </a:r>
          </a:p>
          <a:p>
            <a:pPr algn="l">
              <a:buFontTx/>
              <a:buChar char="-"/>
            </a:pPr>
            <a:r>
              <a:rPr lang="en-US" dirty="0" smtClean="0">
                <a:solidFill>
                  <a:schemeClr val="tx1"/>
                </a:solidFill>
              </a:rPr>
              <a:t> This soup is not warm enough</a:t>
            </a:r>
          </a:p>
          <a:p>
            <a:pPr algn="l">
              <a:buFontTx/>
              <a:buChar char="-"/>
            </a:pPr>
            <a:r>
              <a:rPr lang="en-US" dirty="0" smtClean="0">
                <a:solidFill>
                  <a:schemeClr val="tx1"/>
                </a:solidFill>
              </a:rPr>
              <a:t> This fried rice is very spicy</a:t>
            </a:r>
          </a:p>
          <a:p>
            <a:pPr algn="l">
              <a:buFontTx/>
              <a:buChar char="-"/>
            </a:pPr>
            <a:r>
              <a:rPr lang="en-US" dirty="0" smtClean="0">
                <a:solidFill>
                  <a:schemeClr val="tx1"/>
                </a:solidFill>
              </a:rPr>
              <a:t> We have no menu at this table </a:t>
            </a:r>
          </a:p>
          <a:p>
            <a:pPr algn="l"/>
            <a:endParaRPr lang="en-US" dirty="0" smtClean="0">
              <a:solidFill>
                <a:schemeClr val="tx1"/>
              </a:solidFill>
            </a:endParaRPr>
          </a:p>
          <a:p>
            <a:pPr algn="l"/>
            <a:endParaRPr lang="en-US" dirty="0">
              <a:solidFill>
                <a:schemeClr val="tx1"/>
              </a:solidFill>
            </a:endParaRPr>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09600" y="457200"/>
            <a:ext cx="8077200" cy="1752600"/>
          </a:xfrm>
        </p:spPr>
        <p:txBody>
          <a:bodyPr>
            <a:noAutofit/>
          </a:bodyPr>
          <a:lstStyle/>
          <a:p>
            <a:pPr algn="l"/>
            <a:r>
              <a:rPr lang="en-US" sz="2400" b="1" dirty="0" smtClean="0">
                <a:solidFill>
                  <a:schemeClr val="tx1"/>
                </a:solidFill>
              </a:rPr>
              <a:t>Responses to problems or complaints</a:t>
            </a:r>
          </a:p>
          <a:p>
            <a:pPr algn="l"/>
            <a:endParaRPr lang="en-US" sz="2400" b="1" dirty="0" smtClean="0">
              <a:solidFill>
                <a:schemeClr val="tx1"/>
              </a:solidFill>
            </a:endParaRPr>
          </a:p>
          <a:p>
            <a:pPr algn="l"/>
            <a:r>
              <a:rPr lang="en-US" sz="2400" dirty="0" smtClean="0">
                <a:solidFill>
                  <a:schemeClr val="tx1"/>
                </a:solidFill>
              </a:rPr>
              <a:t>- </a:t>
            </a:r>
            <a:r>
              <a:rPr lang="en-US" dirty="0" smtClean="0">
                <a:solidFill>
                  <a:schemeClr val="tx1"/>
                </a:solidFill>
              </a:rPr>
              <a:t>I’ll see to that right away ma’am</a:t>
            </a:r>
          </a:p>
          <a:p>
            <a:pPr algn="l"/>
            <a:r>
              <a:rPr lang="en-US" dirty="0" smtClean="0">
                <a:solidFill>
                  <a:schemeClr val="tx1"/>
                </a:solidFill>
              </a:rPr>
              <a:t>- I’ll correct the situation immediately, sir</a:t>
            </a:r>
          </a:p>
          <a:p>
            <a:pPr algn="l"/>
            <a:r>
              <a:rPr lang="en-US" dirty="0" smtClean="0">
                <a:solidFill>
                  <a:schemeClr val="tx1"/>
                </a:solidFill>
              </a:rPr>
              <a:t>- I’m so sorry sir, that should never have happened</a:t>
            </a:r>
          </a:p>
          <a:p>
            <a:pPr algn="l"/>
            <a:r>
              <a:rPr lang="en-US" dirty="0" smtClean="0">
                <a:solidFill>
                  <a:schemeClr val="tx1"/>
                </a:solidFill>
              </a:rPr>
              <a:t>- I’ll take care of that right away sir</a:t>
            </a:r>
          </a:p>
          <a:p>
            <a:pPr algn="l"/>
            <a:r>
              <a:rPr lang="en-US" dirty="0" smtClean="0">
                <a:solidFill>
                  <a:schemeClr val="tx1"/>
                </a:solidFill>
              </a:rPr>
              <a:t>- I’ll see to it immediately</a:t>
            </a:r>
          </a:p>
          <a:p>
            <a:pPr algn="l"/>
            <a:r>
              <a:rPr lang="en-US" dirty="0" smtClean="0">
                <a:solidFill>
                  <a:schemeClr val="tx1"/>
                </a:solidFill>
              </a:rPr>
              <a:t>- I’ll check about it and get back to you</a:t>
            </a:r>
            <a:endParaRPr lang="en-US" dirty="0">
              <a:solidFill>
                <a:schemeClr val="tx1"/>
              </a:solidFill>
            </a:endParaRPr>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533400"/>
            <a:ext cx="8915400" cy="1752600"/>
          </a:xfrm>
        </p:spPr>
        <p:txBody>
          <a:bodyPr>
            <a:noAutofit/>
          </a:bodyPr>
          <a:lstStyle/>
          <a:p>
            <a:pPr algn="l"/>
            <a:endParaRPr lang="en-US" b="1" dirty="0" smtClean="0">
              <a:solidFill>
                <a:schemeClr val="tx1"/>
              </a:solidFill>
              <a:latin typeface="Cambria" pitchFamily="18" charset="0"/>
              <a:ea typeface="Cambria" pitchFamily="18" charset="0"/>
            </a:endParaRPr>
          </a:p>
          <a:p>
            <a:pPr algn="l"/>
            <a:r>
              <a:rPr lang="en-US" b="1" dirty="0" smtClean="0">
                <a:solidFill>
                  <a:schemeClr val="tx1"/>
                </a:solidFill>
                <a:latin typeface="Cambria" pitchFamily="18" charset="0"/>
                <a:ea typeface="Cambria" pitchFamily="18" charset="0"/>
              </a:rPr>
              <a:t>			</a:t>
            </a:r>
            <a:endParaRPr lang="en-US" dirty="0">
              <a:latin typeface="Cambria" pitchFamily="18" charset="0"/>
              <a:ea typeface="Cambria" pitchFamily="18" charset="0"/>
            </a:endParaRPr>
          </a:p>
        </p:txBody>
      </p:sp>
      <p:sp>
        <p:nvSpPr>
          <p:cNvPr id="3" name="Content Placeholder 2"/>
          <p:cNvSpPr txBox="1">
            <a:spLocks/>
          </p:cNvSpPr>
          <p:nvPr/>
        </p:nvSpPr>
        <p:spPr>
          <a:xfrm>
            <a:off x="228600" y="0"/>
            <a:ext cx="9144000" cy="5973763"/>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endParaRPr lang="en-US" dirty="0" smtClean="0">
              <a:solidFill>
                <a:schemeClr val="tx1"/>
              </a:solidFill>
              <a:latin typeface="Cambria" panose="02040503050406030204" pitchFamily="18" charset="0"/>
              <a:cs typeface="Arial" panose="020B0604020202020204" pitchFamily="34" charset="0"/>
            </a:endParaRPr>
          </a:p>
          <a:p>
            <a:pPr marL="457200" indent="-457200"/>
            <a:r>
              <a:rPr lang="en-US" sz="3800" b="1" dirty="0" smtClean="0">
                <a:solidFill>
                  <a:schemeClr val="tx1"/>
                </a:solidFill>
                <a:latin typeface="Cambria" panose="02040503050406030204" pitchFamily="18" charset="0"/>
                <a:cs typeface="Arial" panose="020B0604020202020204" pitchFamily="34" charset="0"/>
              </a:rPr>
              <a:t>Conversation</a:t>
            </a:r>
          </a:p>
          <a:p>
            <a:pPr marL="457200" indent="-457200" algn="l"/>
            <a:r>
              <a:rPr lang="en-US" sz="3300" b="1" u="sng" dirty="0" smtClean="0">
                <a:solidFill>
                  <a:schemeClr val="tx1"/>
                </a:solidFill>
                <a:latin typeface="Cambria" panose="02040503050406030204" pitchFamily="18" charset="0"/>
                <a:cs typeface="Arial" panose="020B0604020202020204" pitchFamily="34" charset="0"/>
              </a:rPr>
              <a:t>Bell Desk Staff</a:t>
            </a:r>
          </a:p>
          <a:p>
            <a:pPr marL="457200" indent="-457200" algn="l"/>
            <a:r>
              <a:rPr lang="en-US" dirty="0" smtClean="0">
                <a:solidFill>
                  <a:schemeClr val="tx1"/>
                </a:solidFill>
                <a:latin typeface="Cambria" panose="02040503050406030204" pitchFamily="18" charset="0"/>
                <a:cs typeface="Arial" panose="020B0604020202020204" pitchFamily="34" charset="0"/>
              </a:rPr>
              <a:t>Guest: Watch that suitcase! It’s new and you’re </a:t>
            </a:r>
            <a:r>
              <a:rPr lang="en-US" dirty="0" err="1" smtClean="0">
                <a:solidFill>
                  <a:schemeClr val="tx1"/>
                </a:solidFill>
                <a:latin typeface="Cambria" panose="02040503050406030204" pitchFamily="18" charset="0"/>
                <a:cs typeface="Arial" panose="020B0604020202020204" pitchFamily="34" charset="0"/>
              </a:rPr>
              <a:t>scatching</a:t>
            </a:r>
            <a:r>
              <a:rPr lang="en-US" dirty="0" smtClean="0">
                <a:solidFill>
                  <a:schemeClr val="tx1"/>
                </a:solidFill>
                <a:latin typeface="Cambria" panose="02040503050406030204" pitchFamily="18" charset="0"/>
                <a:cs typeface="Arial" panose="020B0604020202020204" pitchFamily="34" charset="0"/>
              </a:rPr>
              <a:t> it</a:t>
            </a:r>
          </a:p>
          <a:p>
            <a:pPr marL="457200" indent="-457200" algn="l"/>
            <a:r>
              <a:rPr lang="en-US" dirty="0" smtClean="0">
                <a:solidFill>
                  <a:schemeClr val="tx1"/>
                </a:solidFill>
                <a:latin typeface="Cambria" panose="02040503050406030204" pitchFamily="18" charset="0"/>
                <a:cs typeface="Arial" panose="020B0604020202020204" pitchFamily="34" charset="0"/>
              </a:rPr>
              <a:t>Bell man: I’m sorry about that sir. It won’t happen again</a:t>
            </a:r>
          </a:p>
          <a:p>
            <a:pPr marL="457200" indent="-457200" algn="l"/>
            <a:r>
              <a:rPr lang="en-US" dirty="0" smtClean="0">
                <a:solidFill>
                  <a:schemeClr val="tx1"/>
                </a:solidFill>
                <a:latin typeface="Cambria" panose="02040503050406030204" pitchFamily="18" charset="0"/>
                <a:cs typeface="Arial" panose="020B0604020202020204" pitchFamily="34" charset="0"/>
              </a:rPr>
              <a:t>Guest: Well I should hope not</a:t>
            </a:r>
          </a:p>
          <a:p>
            <a:pPr marL="457200" indent="-457200" algn="l"/>
            <a:r>
              <a:rPr lang="en-US" b="1" u="sng" dirty="0" smtClean="0">
                <a:solidFill>
                  <a:schemeClr val="tx1"/>
                </a:solidFill>
                <a:latin typeface="Cambria" panose="02040503050406030204" pitchFamily="18" charset="0"/>
                <a:cs typeface="Arial" panose="020B0604020202020204" pitchFamily="34" charset="0"/>
              </a:rPr>
              <a:t>FB Staff</a:t>
            </a:r>
          </a:p>
          <a:p>
            <a:pPr marL="457200" indent="-457200" algn="l"/>
            <a:r>
              <a:rPr lang="en-US" dirty="0" smtClean="0">
                <a:solidFill>
                  <a:schemeClr val="tx1"/>
                </a:solidFill>
                <a:latin typeface="Cambria" panose="02040503050406030204" pitchFamily="18" charset="0"/>
                <a:cs typeface="Arial" panose="020B0604020202020204" pitchFamily="34" charset="0"/>
              </a:rPr>
              <a:t>Guest: This tea is sweetened and I specifically wanted unsweetened tea ?</a:t>
            </a:r>
          </a:p>
          <a:p>
            <a:pPr marL="457200" indent="-457200" algn="l"/>
            <a:r>
              <a:rPr lang="en-US" dirty="0" smtClean="0">
                <a:solidFill>
                  <a:schemeClr val="tx1"/>
                </a:solidFill>
                <a:latin typeface="Cambria" panose="02040503050406030204" pitchFamily="18" charset="0"/>
                <a:cs typeface="Arial" panose="020B0604020202020204" pitchFamily="34" charset="0"/>
              </a:rPr>
              <a:t>Staff: I’m sorry ma’am. I’ll bring an unsweetened tea immediately. Please excuse the mistake</a:t>
            </a:r>
          </a:p>
          <a:p>
            <a:pPr marL="457200" indent="-457200" algn="l"/>
            <a:r>
              <a:rPr lang="en-US" dirty="0" smtClean="0">
                <a:solidFill>
                  <a:schemeClr val="tx1"/>
                </a:solidFill>
                <a:latin typeface="Cambria" panose="02040503050406030204" pitchFamily="18" charset="0"/>
                <a:cs typeface="Arial" panose="020B0604020202020204" pitchFamily="34" charset="0"/>
              </a:rPr>
              <a:t>Guest: No problem, things happen</a:t>
            </a:r>
          </a:p>
          <a:p>
            <a:pPr marL="457200" indent="-457200" algn="l"/>
            <a:r>
              <a:rPr lang="en-US" dirty="0" smtClean="0">
                <a:solidFill>
                  <a:schemeClr val="tx1"/>
                </a:solidFill>
                <a:latin typeface="Cambria" panose="02040503050406030204" pitchFamily="18" charset="0"/>
                <a:cs typeface="Arial" panose="020B0604020202020204" pitchFamily="34" charset="0"/>
              </a:rPr>
              <a:t>Staff: Here’s your tea ma’am. Let me know if I can be of further assistance the rest of your meal</a:t>
            </a:r>
          </a:p>
          <a:p>
            <a:pPr marL="457200" indent="-457200" algn="l"/>
            <a:r>
              <a:rPr lang="en-US" dirty="0" smtClean="0">
                <a:solidFill>
                  <a:schemeClr val="tx1"/>
                </a:solidFill>
                <a:latin typeface="Cambria" panose="02040503050406030204" pitchFamily="18" charset="0"/>
                <a:cs typeface="Arial" panose="020B0604020202020204" pitchFamily="34" charset="0"/>
              </a:rPr>
              <a:t>Guest: Thank you</a:t>
            </a:r>
          </a:p>
          <a:p>
            <a:pPr marL="457200" indent="-457200" algn="l"/>
            <a:r>
              <a:rPr lang="en-US" dirty="0" smtClean="0">
                <a:solidFill>
                  <a:schemeClr val="tx1"/>
                </a:solidFill>
                <a:latin typeface="Cambria" panose="02040503050406030204" pitchFamily="18" charset="0"/>
                <a:cs typeface="Arial" panose="020B0604020202020204" pitchFamily="34" charset="0"/>
              </a:rPr>
              <a:t>Staff: My pleasure</a:t>
            </a:r>
          </a:p>
          <a:p>
            <a:pPr marL="457200" indent="-457200" algn="l"/>
            <a:endParaRPr lang="en-US" dirty="0" smtClean="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533400"/>
            <a:ext cx="8305800" cy="1752600"/>
          </a:xfrm>
        </p:spPr>
        <p:txBody>
          <a:bodyPr>
            <a:normAutofit fontScale="25000" lnSpcReduction="20000"/>
          </a:bodyPr>
          <a:lstStyle/>
          <a:p>
            <a:r>
              <a:rPr lang="en-US" sz="11200" b="1" dirty="0" smtClean="0">
                <a:solidFill>
                  <a:schemeClr val="tx1"/>
                </a:solidFill>
                <a:latin typeface="Cambria" pitchFamily="18" charset="0"/>
                <a:ea typeface="Cambria" pitchFamily="18" charset="0"/>
              </a:rPr>
              <a:t>Conversation</a:t>
            </a:r>
          </a:p>
          <a:p>
            <a:endParaRPr lang="en-US" sz="4100" b="1" dirty="0" smtClean="0">
              <a:solidFill>
                <a:schemeClr val="tx1"/>
              </a:solidFill>
              <a:latin typeface="Cambria" pitchFamily="18" charset="0"/>
              <a:ea typeface="Cambria" pitchFamily="18" charset="0"/>
            </a:endParaRPr>
          </a:p>
          <a:p>
            <a:pPr algn="l"/>
            <a:r>
              <a:rPr lang="en-US" sz="9600" b="1" u="sng" dirty="0" smtClean="0">
                <a:solidFill>
                  <a:schemeClr val="tx1"/>
                </a:solidFill>
                <a:latin typeface="Cambria" pitchFamily="18" charset="0"/>
                <a:ea typeface="Cambria" pitchFamily="18" charset="0"/>
              </a:rPr>
              <a:t>Tour Guiding</a:t>
            </a:r>
          </a:p>
          <a:p>
            <a:pPr algn="l"/>
            <a:r>
              <a:rPr lang="en-US" sz="12800" dirty="0" smtClean="0">
                <a:solidFill>
                  <a:schemeClr val="tx1"/>
                </a:solidFill>
                <a:latin typeface="Cambria" pitchFamily="18" charset="0"/>
                <a:ea typeface="Cambria" pitchFamily="18" charset="0"/>
              </a:rPr>
              <a:t>Guest: Excuse me, I think we got the wrong way. Because until now it hasn’t arrived yet. I still hungry</a:t>
            </a:r>
          </a:p>
          <a:p>
            <a:pPr algn="l"/>
            <a:r>
              <a:rPr lang="en-US" sz="12800" dirty="0" smtClean="0">
                <a:solidFill>
                  <a:schemeClr val="tx1"/>
                </a:solidFill>
                <a:latin typeface="Cambria" pitchFamily="18" charset="0"/>
                <a:ea typeface="Cambria" pitchFamily="18" charset="0"/>
              </a:rPr>
              <a:t>Staff: Yes sir. I understand . The road that is usually used a landslide. I am sorry about it sir. Five minutes more we will arrive</a:t>
            </a:r>
          </a:p>
          <a:p>
            <a:pPr algn="l"/>
            <a:r>
              <a:rPr lang="en-US" sz="12800" dirty="0" smtClean="0">
                <a:solidFill>
                  <a:schemeClr val="tx1"/>
                </a:solidFill>
                <a:latin typeface="Cambria" pitchFamily="18" charset="0"/>
                <a:ea typeface="Cambria" pitchFamily="18" charset="0"/>
              </a:rPr>
              <a:t>Guest: That would be great, thanks </a:t>
            </a:r>
          </a:p>
          <a:p>
            <a:pPr algn="l"/>
            <a:endParaRPr lang="en-US" sz="5100"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Autofit/>
          </a:bodyPr>
          <a:lstStyle/>
          <a:p>
            <a:pPr algn="just"/>
            <a:r>
              <a:rPr lang="en-US" b="1" dirty="0" smtClean="0">
                <a:solidFill>
                  <a:schemeClr val="tx1"/>
                </a:solidFill>
              </a:rPr>
              <a:t>Province of West Sumatera: Natural Enchantment in </a:t>
            </a:r>
            <a:r>
              <a:rPr lang="en-US" b="1" dirty="0" err="1" smtClean="0">
                <a:solidFill>
                  <a:schemeClr val="tx1"/>
                </a:solidFill>
              </a:rPr>
              <a:t>Minangkabau</a:t>
            </a:r>
            <a:r>
              <a:rPr lang="en-US" b="1" dirty="0" smtClean="0">
                <a:solidFill>
                  <a:schemeClr val="tx1"/>
                </a:solidFill>
              </a:rPr>
              <a:t> </a:t>
            </a:r>
          </a:p>
          <a:p>
            <a:pPr algn="just"/>
            <a:r>
              <a:rPr lang="en-US" sz="2000" dirty="0" smtClean="0">
                <a:solidFill>
                  <a:schemeClr val="tx1"/>
                </a:solidFill>
              </a:rPr>
              <a:t>West Sumatra Province is famous as one of the tourist destinations in Indonesia. Located on the west coast of the island of Sumatra, this region is blessed with beautiful natural panoramas, unique customs, culinary diversity, art and historical sites. Various classic problems still color West Sumatra tourism, especially during holiday moments when the mobility of the tourist community increases, such as during the </a:t>
            </a:r>
            <a:r>
              <a:rPr lang="en-US" sz="2000" dirty="0" err="1" smtClean="0">
                <a:solidFill>
                  <a:schemeClr val="tx1"/>
                </a:solidFill>
              </a:rPr>
              <a:t>Eid</a:t>
            </a:r>
            <a:r>
              <a:rPr lang="en-US" sz="2000" dirty="0" smtClean="0">
                <a:solidFill>
                  <a:schemeClr val="tx1"/>
                </a:solidFill>
              </a:rPr>
              <a:t> holiday which will soon return.</a:t>
            </a:r>
          </a:p>
          <a:p>
            <a:pPr algn="just"/>
            <a:r>
              <a:rPr lang="en-US" sz="2000" dirty="0" smtClean="0">
                <a:solidFill>
                  <a:schemeClr val="tx1"/>
                </a:solidFill>
              </a:rPr>
              <a:t>Problems such as traffic jams, cleanliness and price spikes should be minimized or anticipated by the government, because they occur repeatedly from year to year. Moreover, this year is predicted to be the year for tourist visits in West Sumatra.</a:t>
            </a:r>
          </a:p>
          <a:p>
            <a:pPr algn="just"/>
            <a:r>
              <a:rPr lang="en-US" sz="2000" dirty="0" smtClean="0">
                <a:solidFill>
                  <a:schemeClr val="tx1"/>
                </a:solidFill>
              </a:rPr>
              <a:t>Tourism practitioner and observer, </a:t>
            </a:r>
            <a:r>
              <a:rPr lang="en-US" sz="2000" dirty="0" err="1" smtClean="0">
                <a:solidFill>
                  <a:schemeClr val="tx1"/>
                </a:solidFill>
              </a:rPr>
              <a:t>Zuhrizul</a:t>
            </a:r>
            <a:r>
              <a:rPr lang="en-US" sz="2000" dirty="0" smtClean="0">
                <a:solidFill>
                  <a:schemeClr val="tx1"/>
                </a:solidFill>
              </a:rPr>
              <a:t>, on several occasions said that reflecting on the condition and quality of West Sumatra tourism, it is still facing classic problems. Starting from the issue of cleanliness in tourist destinations which still needs to be improved in order to provide comfort and a good impression for tourists. He also touched on the quality of road access to tourist destinations which is still not well organized. In fact, a number of tourist destination areas are very prone to traffic jams. This will certainly be a big challenge in tourism development.</a:t>
            </a:r>
          </a:p>
          <a:p>
            <a:r>
              <a:rPr lang="en-US" sz="1800" dirty="0" smtClean="0"/>
              <a:t/>
            </a:r>
            <a:br>
              <a:rPr lang="en-US" sz="1800" dirty="0" smtClean="0"/>
            </a:br>
            <a:endParaRPr lang="en-US" sz="1800" dirty="0" smtClean="0">
              <a:solidFill>
                <a:schemeClr val="tx1"/>
              </a:solidFill>
            </a:endParaRPr>
          </a:p>
          <a:p>
            <a:pPr algn="just"/>
            <a:endParaRPr lang="en-US" sz="1800" dirty="0" smtClean="0">
              <a:solidFill>
                <a:schemeClr val="tx1"/>
              </a:solidFill>
            </a:endParaRPr>
          </a:p>
          <a:p>
            <a:pPr algn="just"/>
            <a:endParaRPr lang="en-US" sz="1800" dirty="0" smtClean="0">
              <a:solidFill>
                <a:schemeClr val="tx1"/>
              </a:solidFill>
            </a:endParaRPr>
          </a:p>
          <a:p>
            <a:pPr algn="just"/>
            <a:endParaRPr lang="en-US" sz="1800" dirty="0">
              <a:solidFill>
                <a:schemeClr val="tx1"/>
              </a:solidFill>
            </a:endParaRPr>
          </a:p>
        </p:txBody>
      </p:sp>
      <p:sp>
        <p:nvSpPr>
          <p:cNvPr id="1026" name="AutoShape 2" descr="https://kompaspedia.kompas.id/wp-content/uploads/2020/09/20160815JPE4-scaled.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https://kompaspedia.kompas.id/wp-content/uploads/2020/09/20160815JPE4-scaled.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762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p14="http://schemas.microsoft.com/office/powerpoint/2010/main" xmlns="" val="383296963"/>
      </p:ext>
    </p:extLst>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4069</TotalTime>
  <Words>666</Words>
  <Application>Microsoft Office PowerPoint</Application>
  <PresentationFormat>On-screen Show (4:3)</PresentationFormat>
  <Paragraphs>59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IBI Darmajaya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557</cp:revision>
  <cp:lastPrinted>2017-08-29T02:54:51Z</cp:lastPrinted>
  <dcterms:created xsi:type="dcterms:W3CDTF">2010-04-18T12:06:30Z</dcterms:created>
  <dcterms:modified xsi:type="dcterms:W3CDTF">2024-04-04T01:03:46Z</dcterms:modified>
</cp:coreProperties>
</file>