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84" r:id="rId2"/>
    <p:sldId id="285" r:id="rId3"/>
    <p:sldId id="272" r:id="rId4"/>
    <p:sldId id="273" r:id="rId5"/>
    <p:sldId id="274" r:id="rId6"/>
    <p:sldId id="267" r:id="rId7"/>
    <p:sldId id="275" r:id="rId8"/>
    <p:sldId id="276" r:id="rId9"/>
    <p:sldId id="286" r:id="rId10"/>
    <p:sldId id="287" r:id="rId11"/>
    <p:sldId id="28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1659"/>
    <a:srgbClr val="4C2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08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209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3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2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458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02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74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3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1660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970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2667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423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27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54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770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949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7547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03/03/2026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3692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63460-B710-4319-AA5D-79B94DD4CBD2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530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with long hair smiling&#10;&#10;Description automatically generated">
            <a:extLst>
              <a:ext uri="{FF2B5EF4-FFF2-40B4-BE49-F238E27FC236}">
                <a16:creationId xmlns:a16="http://schemas.microsoft.com/office/drawing/2014/main" id="{DA3B39F8-B5EE-B25A-9E71-7563DA530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674" y="881611"/>
            <a:ext cx="2993857" cy="384048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C0ADC33-664D-4DC2-8189-4BF924C05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2847" y="3048000"/>
            <a:ext cx="7132319" cy="334818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ID" b="1" dirty="0"/>
          </a:p>
          <a:p>
            <a:pPr marL="0" indent="0" algn="ctr">
              <a:buNone/>
            </a:pPr>
            <a:endParaRPr lang="en-ID" b="1" dirty="0"/>
          </a:p>
          <a:p>
            <a:pPr marL="0" indent="0" algn="ctr">
              <a:buNone/>
            </a:pPr>
            <a:endParaRPr lang="en-ID" b="1" dirty="0"/>
          </a:p>
          <a:p>
            <a:pPr marL="0" indent="0" algn="ctr">
              <a:buNone/>
            </a:pPr>
            <a:r>
              <a:rPr lang="en-ID" sz="8000" b="1" dirty="0"/>
              <a:t>Gita Amelia, </a:t>
            </a:r>
            <a:r>
              <a:rPr lang="en-ID" sz="8000" b="1" dirty="0" err="1"/>
              <a:t>S.Pd</a:t>
            </a:r>
            <a:r>
              <a:rPr lang="en-ID" sz="8000" b="1" dirty="0"/>
              <a:t>. </a:t>
            </a:r>
            <a:r>
              <a:rPr lang="en-ID" sz="8000" b="1" dirty="0" err="1"/>
              <a:t>M.Pd</a:t>
            </a:r>
            <a:endParaRPr lang="en-ID" sz="8000" b="1" dirty="0"/>
          </a:p>
          <a:p>
            <a:pPr marL="0" indent="0" algn="ctr">
              <a:buNone/>
            </a:pPr>
            <a:endParaRPr lang="en-ID" sz="3200" b="1" dirty="0"/>
          </a:p>
          <a:p>
            <a:pPr marL="0" indent="0" algn="ctr">
              <a:buNone/>
            </a:pPr>
            <a:endParaRPr lang="en-ID" b="1" dirty="0"/>
          </a:p>
          <a:p>
            <a:pPr marL="0" indent="0" algn="r">
              <a:buNone/>
            </a:pPr>
            <a:endParaRPr lang="en-ID" sz="2400" b="1" dirty="0"/>
          </a:p>
          <a:p>
            <a:pPr marL="0" indent="0" algn="r">
              <a:buNone/>
            </a:pPr>
            <a:endParaRPr lang="en-ID" sz="2400" b="1" dirty="0"/>
          </a:p>
          <a:p>
            <a:pPr marL="0" indent="0" algn="r">
              <a:buNone/>
            </a:pPr>
            <a:r>
              <a:rPr lang="en-ID" sz="2900" b="1" dirty="0" err="1"/>
              <a:t>Darmajaya</a:t>
            </a:r>
            <a:r>
              <a:rPr lang="en-ID" sz="2900" b="1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2671220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A2902-11A5-6096-0758-FF1DAF1CF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 C – Sentence Building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29061-B257-948D-ABE6-482858715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Arrange the words into a correct introduction sentence.</a:t>
            </a:r>
          </a:p>
          <a:p>
            <a:pPr>
              <a:buFont typeface="+mj-lt"/>
              <a:buAutoNum type="arabicPeriod"/>
            </a:pPr>
            <a:r>
              <a:rPr lang="en-US" dirty="0"/>
              <a:t>from / I / Bandung / am</a:t>
            </a:r>
          </a:p>
          <a:p>
            <a:pPr>
              <a:buFont typeface="+mj-lt"/>
              <a:buAutoNum type="arabicPeriod"/>
            </a:pPr>
            <a:r>
              <a:rPr lang="en-US" dirty="0"/>
              <a:t>call / you / can / me / Sarah</a:t>
            </a:r>
          </a:p>
          <a:p>
            <a:pPr>
              <a:buFont typeface="+mj-lt"/>
              <a:buAutoNum type="arabicPeriod"/>
            </a:pPr>
            <a:r>
              <a:rPr lang="en-US" dirty="0"/>
              <a:t>interested / in / I / computer / am / science</a:t>
            </a:r>
          </a:p>
          <a:p>
            <a:pPr>
              <a:buFont typeface="+mj-lt"/>
              <a:buAutoNum type="arabicPeriod"/>
            </a:pPr>
            <a:r>
              <a:rPr lang="en-US" dirty="0"/>
              <a:t>future / my / doctor / become / goal / is / to / a</a:t>
            </a:r>
          </a:p>
          <a:p>
            <a:pPr>
              <a:buFont typeface="+mj-lt"/>
              <a:buAutoNum type="arabicPeriod"/>
            </a:pPr>
            <a:r>
              <a:rPr lang="en-US" dirty="0"/>
              <a:t>hello / morning / everyone / good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07231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9F392-11C1-85BD-43E7-89A051BCE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 D – Writing Practice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0C1AD-02AD-5B76-548A-10EF5D122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short self-introduction (3–4 sentences).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Your name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Where you are from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Your hobby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Your future dream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6149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C27AA0-6BD7-4260-99CF-150973D3A5E1}"/>
              </a:ext>
            </a:extLst>
          </p:cNvPr>
          <p:cNvSpPr txBox="1">
            <a:spLocks/>
          </p:cNvSpPr>
          <p:nvPr/>
        </p:nvSpPr>
        <p:spPr>
          <a:xfrm>
            <a:off x="4411718" y="1233487"/>
            <a:ext cx="4248807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/>
              <a:t>Rules of Class</a:t>
            </a:r>
            <a:endParaRPr lang="en-ID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09A7ED-A8E7-4AAC-BEAF-B439FDB56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871" y="2810444"/>
            <a:ext cx="6608977" cy="328240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2 SKS (90 MINUTES)</a:t>
            </a:r>
          </a:p>
          <a:p>
            <a:r>
              <a:rPr lang="en-US" dirty="0"/>
              <a:t>16 MEETINGS (MIDDLE AND  FINAL TEST)</a:t>
            </a:r>
          </a:p>
          <a:p>
            <a:r>
              <a:rPr lang="en-US" dirty="0"/>
              <a:t>No T-shirt</a:t>
            </a:r>
          </a:p>
          <a:p>
            <a:r>
              <a:rPr lang="en-US" dirty="0"/>
              <a:t>No sandals</a:t>
            </a:r>
          </a:p>
          <a:p>
            <a:r>
              <a:rPr lang="en-US" dirty="0"/>
              <a:t>Hp should be silent</a:t>
            </a:r>
          </a:p>
          <a:p>
            <a:r>
              <a:rPr lang="en-US" dirty="0"/>
              <a:t>Max late is 10 minutes </a:t>
            </a:r>
          </a:p>
          <a:p>
            <a:r>
              <a:rPr lang="en-US" dirty="0"/>
              <a:t>Speak English during the class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597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B6F9-0BA2-4766-B78D-1ABE19954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Scoring System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B1D95A-B82C-462C-8231-B9B7999D8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322656"/>
            <a:ext cx="10820400" cy="3766851"/>
          </a:xfrm>
        </p:spPr>
      </p:pic>
    </p:spTree>
    <p:extLst>
      <p:ext uri="{BB962C8B-B14F-4D97-AF65-F5344CB8AC3E}">
        <p14:creationId xmlns:p14="http://schemas.microsoft.com/office/powerpoint/2010/main" val="14048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8640" y="0"/>
            <a:ext cx="7579360" cy="138539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489585" marR="293370" indent="2302510">
              <a:lnSpc>
                <a:spcPct val="108000"/>
              </a:lnSpc>
              <a:spcBef>
                <a:spcPts val="515"/>
              </a:spcBef>
            </a:pPr>
            <a:br>
              <a:rPr lang="id-ID" sz="3200" dirty="0">
                <a:latin typeface="Cambria"/>
                <a:ea typeface="Cambria"/>
                <a:cs typeface="Cambria"/>
              </a:rPr>
            </a:br>
            <a:r>
              <a:rPr lang="en-US" b="1" dirty="0"/>
              <a:t>What is an "Introduction"?</a:t>
            </a:r>
            <a:br>
              <a:rPr lang="en-US" b="1" dirty="0"/>
            </a:br>
            <a:br>
              <a:rPr lang="en-US" sz="1800" b="1" dirty="0"/>
            </a:br>
            <a:br>
              <a:rPr lang="id-ID" sz="3200" dirty="0">
                <a:latin typeface="Cambria"/>
                <a:ea typeface="Cambria"/>
                <a:cs typeface="Cambria"/>
              </a:rPr>
            </a:br>
            <a:endParaRPr lang="id-ID" sz="3200" dirty="0"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66905B-0A0C-A460-96CE-22A3458A1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 </a:t>
            </a:r>
            <a:r>
              <a:rPr lang="en-US" i="1" dirty="0"/>
              <a:t>introduction</a:t>
            </a:r>
            <a:r>
              <a:rPr lang="en-US" dirty="0"/>
              <a:t> is the first step to present yourself to others.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Purposes: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 create a good first impression.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 share basic information about yourself.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 start communication and interaction.</a:t>
            </a:r>
          </a:p>
          <a:p>
            <a:pPr algn="just"/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05515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7647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914400" lvl="2">
              <a:spcBef>
                <a:spcPts val="5"/>
              </a:spcBef>
              <a:buSzPts val="1100"/>
              <a:tabLst>
                <a:tab pos="648970" algn="l"/>
              </a:tabLst>
            </a:pP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600" b="1" dirty="0"/>
              <a:t>Key Elements of an Introduction</a:t>
            </a:r>
            <a:br>
              <a:rPr lang="en-US" sz="4400" b="1" dirty="0"/>
            </a:br>
            <a:br>
              <a:rPr lang="en-US" sz="3600" b="1" dirty="0"/>
            </a:br>
            <a:br>
              <a:rPr lang="id-ID" dirty="0">
                <a:effectLst/>
                <a:latin typeface="Cambria"/>
                <a:ea typeface="Cambria"/>
                <a:cs typeface="Cambria"/>
              </a:rPr>
            </a:br>
            <a:br>
              <a:rPr lang="id-ID" sz="44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4400" b="1" i="1" dirty="0">
                <a:latin typeface="Cambria"/>
                <a:ea typeface="Cambria"/>
                <a:cs typeface="Cambria"/>
              </a:rPr>
            </a:br>
            <a:br>
              <a:rPr lang="id-ID" b="1" i="1" dirty="0">
                <a:latin typeface="Cambria"/>
                <a:ea typeface="Cambria"/>
                <a:cs typeface="Cambria"/>
              </a:rPr>
            </a:br>
            <a:br>
              <a:rPr lang="id-ID" b="1" i="1" dirty="0">
                <a:effectLst/>
                <a:latin typeface="Cambria"/>
                <a:ea typeface="Cambria"/>
                <a:cs typeface="Cambria"/>
              </a:rPr>
            </a:br>
            <a:r>
              <a:rPr lang="en-US" sz="7200" b="1" i="1" dirty="0">
                <a:latin typeface="Cambria"/>
                <a:ea typeface="Cambria"/>
                <a:cs typeface="Cambria"/>
              </a:rPr>
              <a:t> </a:t>
            </a:r>
            <a:br>
              <a:rPr lang="id-ID" dirty="0">
                <a:effectLst/>
                <a:latin typeface="Cambria"/>
                <a:ea typeface="Cambria"/>
                <a:cs typeface="Cambria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5004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Greeting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"Hello, good morning..."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"Hi everyone..."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Name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"My name is..."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"You can call me..."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Background / Origin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Hometown, previous school, etc.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Current Status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"I am a student of ... major."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"I am in the first semester of..."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Hobbies / Interests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Music, sports, reading, movies, etc.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Future Goals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Career, dreams, or reasons for choosing the major.</a:t>
            </a:r>
          </a:p>
          <a:p>
            <a:pPr marL="0" indent="0">
              <a:buNone/>
            </a:pPr>
            <a:endParaRPr lang="id-ID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0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246439" y="3515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b="1" dirty="0"/>
              <a:t>3. Example Introductions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556792"/>
            <a:ext cx="8229600" cy="51125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sz="4400" b="1" dirty="0"/>
              <a:t>Formal (in class or presentation):</a:t>
            </a:r>
            <a:br>
              <a:rPr lang="en-US" sz="4400" dirty="0"/>
            </a:br>
            <a:r>
              <a:rPr lang="en-US" sz="4400" dirty="0"/>
              <a:t>"Good morning everyone. My name is Andi </a:t>
            </a:r>
            <a:r>
              <a:rPr lang="en-US" sz="4400" dirty="0" err="1"/>
              <a:t>Pratama</a:t>
            </a:r>
            <a:r>
              <a:rPr lang="en-US" sz="4400" dirty="0"/>
              <a:t>, but you can call me Andi. I come from Surabaya, and I graduated from SMA Negeri 5. Now, I am a first-year student in the Informatics Engineering program. My hobbies are playing basketball and learning about coding. In the future, I want to be a software developer. Nice to meet you all."</a:t>
            </a:r>
          </a:p>
          <a:p>
            <a:r>
              <a:rPr lang="en-US" sz="4400" b="1" dirty="0"/>
              <a:t>Casual (to new friends):</a:t>
            </a:r>
            <a:br>
              <a:rPr lang="en-US" sz="4400" dirty="0"/>
            </a:br>
            <a:r>
              <a:rPr lang="en-US" sz="4400" dirty="0"/>
              <a:t>"Hi, I’m Andi. I’m from Surabaya. I study Informatics Engineering. I like basketball and coding. Glad to be here!"</a:t>
            </a:r>
            <a:endParaRPr lang="en-US" sz="5400" dirty="0"/>
          </a:p>
          <a:p>
            <a:pPr marL="0" indent="0">
              <a:buNone/>
            </a:pPr>
            <a:endParaRPr lang="id-ID" sz="7400" dirty="0">
              <a:latin typeface="Cambria"/>
              <a:ea typeface="Cambria"/>
              <a:cs typeface="Cambria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901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74BB7-3D0B-CFA7-3E43-F65648996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Tips for an Effective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A8BE2-E030-B5CB-C182-CC9C85CDD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b="1" dirty="0"/>
              <a:t>positive body language</a:t>
            </a:r>
            <a:r>
              <a:rPr lang="en-US" dirty="0"/>
              <a:t> (smile, eye contact).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Speak </a:t>
            </a:r>
            <a:r>
              <a:rPr lang="en-US" b="1" dirty="0"/>
              <a:t>clearly and confidently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Adjust to the </a:t>
            </a:r>
            <a:r>
              <a:rPr lang="en-US" b="1" dirty="0"/>
              <a:t>situation</a:t>
            </a:r>
            <a:r>
              <a:rPr lang="en-US" dirty="0"/>
              <a:t> (formal or casual).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Keep it short (about 1–2 minutes).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6508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5393-1A59-1B26-A9D8-2209209D0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920" y="764373"/>
            <a:ext cx="10114280" cy="129302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Part A – Vocabulary (Fill in the blanks)</a:t>
            </a:r>
            <a:br>
              <a:rPr lang="en-US" b="1" dirty="0"/>
            </a:b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3DAA2-0114-1B5F-E1E5-91F0496CB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Complete the sentences with the correct word from the box:</a:t>
            </a:r>
          </a:p>
          <a:p>
            <a:r>
              <a:rPr lang="en-US" b="1" dirty="0"/>
              <a:t>[hobby – major – introduce – nickname – graduate – hometown – goal]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My favorite ______ is playing guitar in my free time.</a:t>
            </a:r>
          </a:p>
          <a:p>
            <a:pPr>
              <a:buFont typeface="+mj-lt"/>
              <a:buAutoNum type="arabicPeriod"/>
            </a:pPr>
            <a:r>
              <a:rPr lang="en-US" dirty="0"/>
              <a:t>I want to ______ myself to the class.</a:t>
            </a:r>
          </a:p>
          <a:p>
            <a:pPr>
              <a:buFont typeface="+mj-lt"/>
              <a:buAutoNum type="arabicPeriod"/>
            </a:pPr>
            <a:r>
              <a:rPr lang="en-US" dirty="0"/>
              <a:t>I study English Education as my ______.</a:t>
            </a:r>
          </a:p>
          <a:p>
            <a:pPr>
              <a:buFont typeface="+mj-lt"/>
              <a:buAutoNum type="arabicPeriod"/>
            </a:pPr>
            <a:r>
              <a:rPr lang="en-US" dirty="0"/>
              <a:t>Bandung is my ______; I was born there.</a:t>
            </a:r>
          </a:p>
          <a:p>
            <a:pPr>
              <a:buFont typeface="+mj-lt"/>
              <a:buAutoNum type="arabicPeriod"/>
            </a:pPr>
            <a:r>
              <a:rPr lang="en-US" dirty="0"/>
              <a:t>My ______ is to become an engineer in the future.</a:t>
            </a:r>
          </a:p>
          <a:p>
            <a:pPr>
              <a:buFont typeface="+mj-lt"/>
              <a:buAutoNum type="arabicPeriod"/>
            </a:pPr>
            <a:r>
              <a:rPr lang="en-US" dirty="0"/>
              <a:t>His name is Jonathan, but his ______ is </a:t>
            </a:r>
            <a:r>
              <a:rPr lang="en-US" dirty="0" err="1"/>
              <a:t>Jojo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She will ______ from high school next year.</a:t>
            </a:r>
          </a:p>
          <a:p>
            <a:pPr>
              <a:buFont typeface="+mj-lt"/>
              <a:buAutoNum type="arabicPeriod"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0409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9C0DF-146C-2429-2243-5F9C9E2BF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Part B – Grammar (Choose the correct answer)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4F669-5678-E443-DF67-87571BA46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/>
              <a:t>(I am / I is) a first-year student.</a:t>
            </a:r>
          </a:p>
          <a:p>
            <a:pPr>
              <a:buFont typeface="+mj-lt"/>
              <a:buAutoNum type="arabicPeriod"/>
            </a:pPr>
            <a:r>
              <a:rPr lang="en-US" dirty="0"/>
              <a:t>My name (are / is) Maria.</a:t>
            </a:r>
          </a:p>
          <a:p>
            <a:pPr>
              <a:buFont typeface="+mj-lt"/>
              <a:buAutoNum type="arabicPeriod"/>
            </a:pPr>
            <a:r>
              <a:rPr lang="en-US" dirty="0"/>
              <a:t>(He am / He is) from Jakarta.</a:t>
            </a:r>
          </a:p>
          <a:p>
            <a:pPr>
              <a:buFont typeface="+mj-lt"/>
              <a:buAutoNum type="arabicPeriod"/>
            </a:pPr>
            <a:r>
              <a:rPr lang="en-US" dirty="0"/>
              <a:t>(They are / They is) my classmates.</a:t>
            </a:r>
          </a:p>
          <a:p>
            <a:pPr>
              <a:buFont typeface="+mj-lt"/>
              <a:buAutoNum type="arabicPeriod"/>
            </a:pPr>
            <a:r>
              <a:rPr lang="en-US" dirty="0"/>
              <a:t>She (like / likes) reading novels.</a:t>
            </a:r>
          </a:p>
          <a:p>
            <a:pPr>
              <a:buFont typeface="+mj-lt"/>
              <a:buAutoNum type="arabicPeriod"/>
            </a:pPr>
            <a:r>
              <a:rPr lang="en-US" dirty="0"/>
              <a:t>We (has / have) many new friends here.</a:t>
            </a:r>
          </a:p>
          <a:p>
            <a:pPr>
              <a:buFont typeface="+mj-lt"/>
              <a:buAutoNum type="arabicPeriod"/>
            </a:pPr>
            <a:r>
              <a:rPr lang="en-US" dirty="0"/>
              <a:t>My hobby (is / are) playing badminton.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31510694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1293</TotalTime>
  <Words>632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</vt:lpstr>
      <vt:lpstr>Century Gothic</vt:lpstr>
      <vt:lpstr>Tahoma</vt:lpstr>
      <vt:lpstr>Vapor Trail</vt:lpstr>
      <vt:lpstr>PowerPoint Presentation</vt:lpstr>
      <vt:lpstr>PowerPoint Presentation</vt:lpstr>
      <vt:lpstr>Scoring System</vt:lpstr>
      <vt:lpstr> What is an "Introduction"?   </vt:lpstr>
      <vt:lpstr>             Key Elements of an Introduction         </vt:lpstr>
      <vt:lpstr>3. Example Introductions</vt:lpstr>
      <vt:lpstr>4. Tips for an Effective Introduction</vt:lpstr>
      <vt:lpstr>Part A – Vocabulary (Fill in the blanks)  </vt:lpstr>
      <vt:lpstr>Part B – Grammar (Choose the correct answer) </vt:lpstr>
      <vt:lpstr>Part C – Sentence Building </vt:lpstr>
      <vt:lpstr>Part D – Writing Practice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OF ENGLISH FOR PROFESSIONAL PURPOSES</dc:title>
  <dc:creator>nia sari</dc:creator>
  <cp:lastModifiedBy>Gita Amelia</cp:lastModifiedBy>
  <cp:revision>27</cp:revision>
  <dcterms:created xsi:type="dcterms:W3CDTF">2021-10-11T14:47:02Z</dcterms:created>
  <dcterms:modified xsi:type="dcterms:W3CDTF">2026-03-03T02:09:55Z</dcterms:modified>
</cp:coreProperties>
</file>