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notesMasterIdLst>
    <p:notesMasterId r:id="rId28"/>
  </p:notesMasterIdLst>
  <p:sldIdLst>
    <p:sldId id="28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378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A59B5-0ED2-44CB-84FE-AEB28B2FA286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1061A-A9D9-4FF0-BD58-58F791DAC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2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AE96B1A1-D859-F9AB-3E9D-36809F4512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7B836062-C35B-0765-2331-B87634EE02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02FEF-9BB0-DFA9-606F-F47113366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23480-CC7E-F9D9-09C1-DD7B54324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D2990-33FE-9373-8014-35C8B2214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EAD530-35D7-4DB4-AF28-C0C0FFACE0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985531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4E667-E12E-6459-421B-2B557D394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59734-3824-8613-DDBD-DD60BBF53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D70CF-61B0-6DBA-1363-200BC1CD9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34420-C86B-4C8A-A957-B50DC62085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345291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32EAA-C9E3-0F19-8DD3-7842B906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1F3D5-AE77-4F37-35E0-4B7057E2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99619-0E6F-D9BD-1C96-DAC269A01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D3729B-65D9-4C1B-B07C-C6D156035A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041714"/>
      </p:ext>
    </p:extLst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82067" y="2418334"/>
            <a:ext cx="7312659" cy="59728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8058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16000" y="2345151"/>
            <a:ext cx="9385935" cy="2821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0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D57FD-71C4-F26F-CC29-25754A765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4320E-F56C-BA29-91BA-432070F8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C6550-D05A-645B-82C0-7145EE8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1EAE1-F780-47B3-905A-38F977EC15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2748975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2048E-A0FA-59E9-1A80-26406C13A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28473-5DEB-95A2-6E26-FF66FB63C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D8D10-C171-C438-1F67-23C32BBB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32E1F-64C6-41C6-A2C0-C6B6FD956B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458507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210481-1AE4-E81C-741C-9A6D48ACA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55AC1EE-56AF-6431-E89E-87C665DB2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112FB4-A29C-3CB7-6203-4E9A91E7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CE3AB-0BC5-47B6-A348-7643135834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296693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C0B4B31-775C-1F91-85EB-61FF9CB42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9E31907-63D4-119F-F744-6658A5D1E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EE73EB-47EE-6560-D5EB-5EB86DF7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3B31E-C676-4202-A3E0-D80145C8A2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141343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19CBB10-AB68-4B12-69EE-6BAD6381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0732D9-AAA7-24AE-CFA3-C6DDFD84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ED8200-1719-A17F-F5B0-E5B03EB96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FBD86-CCBC-4BAB-906B-F1CA6A572B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6376329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CB0E20-3D38-091D-49E7-6B8C8B392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2E0D0F-3E59-2DFA-2066-AACFB70D2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F2520F5-CAA3-B682-33D6-60CC81C5C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50A47-69F6-4E9E-AE63-58DD9FFB3C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863695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11977E-243A-7E6E-25D7-21B480896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9CD3FE-E4F3-FEBA-7D4A-76C16B31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BDC4C9-68D7-B62B-D2BE-8DE38692A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D9AC6D-74BE-44B0-AFE4-5AD2C2BBD8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798317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BF53D32-F14B-B076-1263-DFB2E50EE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B124C2-F65F-332B-3E3A-655101DB2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FD1B64-6D13-D366-1DBB-D1344390B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F35A7D-70F1-434B-9B91-ACBDF56A18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721696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F1B5CA7-BB86-89AA-4225-8C819A7E791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09EA838-EACF-F82F-EA24-6FFE66EB03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57080-AE43-3AF8-ECC3-393ECDAEB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830D8-F4AC-D719-4FC8-BB65110A5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9AA56-117C-1B00-270B-3962FCACF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74B3817-378D-41B5-8995-74B5DF967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7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ransition spd="slow">
    <p:fade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icture\logo ibi small.gif">
            <a:extLst>
              <a:ext uri="{FF2B5EF4-FFF2-40B4-BE49-F238E27FC236}">
                <a16:creationId xmlns:a16="http://schemas.microsoft.com/office/drawing/2014/main" id="{AF36D5C0-427F-90CE-B9F5-7C20F829C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5" y="214313"/>
            <a:ext cx="18669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EA8C2-9727-3D81-9FCA-314D518C8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rtl="0"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15/10/2022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703B62-D75A-C55E-B743-E05FE4502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rtl="0">
              <a:defRPr/>
            </a:pPr>
            <a:r>
              <a:rPr lang="en-ID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Technology Marketing, Customer Behavior and Branding</a:t>
            </a: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2051" name="Slide Number Placeholder 13">
            <a:extLst>
              <a:ext uri="{FF2B5EF4-FFF2-40B4-BE49-F238E27FC236}">
                <a16:creationId xmlns:a16="http://schemas.microsoft.com/office/drawing/2014/main" id="{A6F66B05-5B54-0668-706D-78F2D9DEB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14425" indent="-428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400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086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771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4577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143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5829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600" rtl="0" fontAlgn="base">
              <a:spcBef>
                <a:spcPct val="0"/>
              </a:spcBef>
              <a:spcAft>
                <a:spcPct val="0"/>
              </a:spcAft>
            </a:pPr>
            <a:fld id="{2DAB3771-DF18-4643-BAD1-2F28F144AEF6}" type="slidenum">
              <a:rPr lang="en-US" altLang="en-US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</a:rPr>
              <a:pPr defTabSz="1371600" rtl="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kern="1200">
              <a:solidFill>
                <a:srgbClr val="898989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EAB72D8B-BC3F-B109-2A6E-738E9EF30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320" y="3738563"/>
            <a:ext cx="12413456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3716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D" sz="6000" kern="1200" dirty="0">
                <a:solidFill>
                  <a:prstClr val="black"/>
                </a:solidFill>
                <a:latin typeface="AR CENA" pitchFamily="2" charset="0"/>
                <a:ea typeface="+mn-ea"/>
                <a:cs typeface="Arial" charset="0"/>
              </a:rPr>
              <a:t>KLASIFIKASI DAN KERANGKA (FRAMEWORK) E-COMMERCE</a:t>
            </a:r>
          </a:p>
          <a:p>
            <a:pPr algn="ctr" defTabSz="13716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D" sz="3200" kern="1200" dirty="0" err="1">
                <a:solidFill>
                  <a:prstClr val="black"/>
                </a:solidFill>
                <a:latin typeface="AR CENA" pitchFamily="2" charset="0"/>
                <a:ea typeface="+mn-ea"/>
                <a:cs typeface="Arial" charset="0"/>
              </a:rPr>
              <a:t>Memahami</a:t>
            </a:r>
            <a:r>
              <a:rPr lang="en-ID" sz="3200" kern="1200" dirty="0">
                <a:solidFill>
                  <a:prstClr val="black"/>
                </a:solidFill>
                <a:latin typeface="AR CENA" pitchFamily="2" charset="0"/>
                <a:ea typeface="+mn-ea"/>
                <a:cs typeface="Arial" charset="0"/>
              </a:rPr>
              <a:t> </a:t>
            </a:r>
            <a:r>
              <a:rPr lang="en-ID" sz="3200" kern="1200" dirty="0" err="1">
                <a:solidFill>
                  <a:prstClr val="black"/>
                </a:solidFill>
                <a:latin typeface="AR CENA" pitchFamily="2" charset="0"/>
                <a:ea typeface="+mn-ea"/>
                <a:cs typeface="Arial" charset="0"/>
              </a:rPr>
              <a:t>Arsitektur</a:t>
            </a:r>
            <a:r>
              <a:rPr lang="en-ID" sz="3200" kern="1200" dirty="0">
                <a:solidFill>
                  <a:prstClr val="black"/>
                </a:solidFill>
                <a:latin typeface="AR CENA" pitchFamily="2" charset="0"/>
                <a:ea typeface="+mn-ea"/>
                <a:cs typeface="Arial" charset="0"/>
              </a:rPr>
              <a:t> dan Model </a:t>
            </a:r>
            <a:r>
              <a:rPr lang="en-ID" sz="3200" kern="1200" dirty="0" err="1">
                <a:solidFill>
                  <a:prstClr val="black"/>
                </a:solidFill>
                <a:latin typeface="AR CENA" pitchFamily="2" charset="0"/>
                <a:ea typeface="+mn-ea"/>
                <a:cs typeface="Arial" charset="0"/>
              </a:rPr>
              <a:t>Bisnis</a:t>
            </a:r>
            <a:r>
              <a:rPr lang="en-ID" sz="3200" kern="1200" dirty="0">
                <a:solidFill>
                  <a:prstClr val="black"/>
                </a:solidFill>
                <a:latin typeface="AR CENA" pitchFamily="2" charset="0"/>
                <a:ea typeface="+mn-ea"/>
                <a:cs typeface="Arial" charset="0"/>
              </a:rPr>
              <a:t> </a:t>
            </a:r>
            <a:r>
              <a:rPr lang="en-ID" sz="3200" kern="1200" dirty="0" err="1">
                <a:solidFill>
                  <a:prstClr val="black"/>
                </a:solidFill>
                <a:latin typeface="AR CENA" pitchFamily="2" charset="0"/>
                <a:ea typeface="+mn-ea"/>
                <a:cs typeface="Arial" charset="0"/>
              </a:rPr>
              <a:t>Perdagangan</a:t>
            </a:r>
            <a:r>
              <a:rPr lang="en-ID" sz="3200" kern="1200" dirty="0">
                <a:solidFill>
                  <a:prstClr val="black"/>
                </a:solidFill>
                <a:latin typeface="AR CENA" pitchFamily="2" charset="0"/>
                <a:ea typeface="+mn-ea"/>
                <a:cs typeface="Arial" charset="0"/>
              </a:rPr>
              <a:t> Elektronik</a:t>
            </a:r>
          </a:p>
          <a:p>
            <a:pPr algn="ctr" defTabSz="1371600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ID" sz="6000" kern="1200" dirty="0">
              <a:solidFill>
                <a:prstClr val="black"/>
              </a:solidFill>
              <a:latin typeface="AR CENA" pitchFamily="2" charset="0"/>
              <a:ea typeface="+mn-ea"/>
              <a:cs typeface="Arial" charset="0"/>
            </a:endParaRPr>
          </a:p>
          <a:p>
            <a:pPr algn="ctr" defTabSz="13716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48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itchFamily="2" charset="0"/>
                <a:ea typeface="+mn-ea"/>
                <a:cs typeface="Arial" charset="0"/>
              </a:rPr>
              <a:t>Pertemuan ke </a:t>
            </a:r>
            <a:r>
              <a:rPr lang="en-ID" sz="48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itchFamily="2" charset="0"/>
                <a:ea typeface="+mn-ea"/>
                <a:cs typeface="Arial" charset="0"/>
              </a:rPr>
              <a:t>3</a:t>
            </a:r>
            <a:endParaRPr lang="en-US" sz="4800" kern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 CENA" pitchFamily="2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6688" y="1170432"/>
            <a:ext cx="11285220" cy="58419"/>
          </a:xfrm>
          <a:custGeom>
            <a:avLst/>
            <a:gdLst/>
            <a:ahLst/>
            <a:cxnLst/>
            <a:rect l="l" t="t" r="r" b="b"/>
            <a:pathLst>
              <a:path w="11285219" h="58419">
                <a:moveTo>
                  <a:pt x="0" y="0"/>
                </a:moveTo>
                <a:lnTo>
                  <a:pt x="11285219" y="57912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824204" y="-128778"/>
            <a:ext cx="4464050" cy="10544810"/>
            <a:chOff x="13824204" y="-128778"/>
            <a:chExt cx="4464050" cy="10544810"/>
          </a:xfrm>
        </p:grpSpPr>
        <p:sp>
          <p:nvSpPr>
            <p:cNvPr id="4" name="object 4"/>
            <p:cNvSpPr/>
            <p:nvPr/>
          </p:nvSpPr>
          <p:spPr>
            <a:xfrm>
              <a:off x="15060930" y="0"/>
              <a:ext cx="3058795" cy="10287000"/>
            </a:xfrm>
            <a:custGeom>
              <a:avLst/>
              <a:gdLst/>
              <a:ahLst/>
              <a:cxnLst/>
              <a:rect l="l" t="t" r="r" b="b"/>
              <a:pathLst>
                <a:path w="3058794" h="10287000">
                  <a:moveTo>
                    <a:pt x="2997951" y="10287000"/>
                  </a:moveTo>
                  <a:lnTo>
                    <a:pt x="123443" y="8614664"/>
                  </a:lnTo>
                  <a:lnTo>
                    <a:pt x="81247" y="8583697"/>
                  </a:lnTo>
                  <a:lnTo>
                    <a:pt x="46963" y="8545269"/>
                  </a:lnTo>
                  <a:lnTo>
                    <a:pt x="21433" y="8500848"/>
                  </a:lnTo>
                  <a:lnTo>
                    <a:pt x="5498" y="8451904"/>
                  </a:lnTo>
                  <a:lnTo>
                    <a:pt x="0" y="8399907"/>
                  </a:lnTo>
                  <a:lnTo>
                    <a:pt x="0" y="1922145"/>
                  </a:lnTo>
                  <a:lnTo>
                    <a:pt x="5498" y="1870086"/>
                  </a:lnTo>
                  <a:lnTo>
                    <a:pt x="21433" y="1821111"/>
                  </a:lnTo>
                  <a:lnTo>
                    <a:pt x="46963" y="1776691"/>
                  </a:lnTo>
                  <a:lnTo>
                    <a:pt x="81247" y="1738293"/>
                  </a:lnTo>
                  <a:lnTo>
                    <a:pt x="123443" y="1707388"/>
                  </a:lnTo>
                  <a:lnTo>
                    <a:pt x="3058201" y="0"/>
                  </a:lnTo>
                </a:path>
              </a:pathLst>
            </a:custGeom>
            <a:ln w="25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564612" y="549860"/>
              <a:ext cx="2723515" cy="8815705"/>
            </a:xfrm>
            <a:custGeom>
              <a:avLst/>
              <a:gdLst/>
              <a:ahLst/>
              <a:cxnLst/>
              <a:rect l="l" t="t" r="r" b="b"/>
              <a:pathLst>
                <a:path w="2723515" h="8815705">
                  <a:moveTo>
                    <a:pt x="2723388" y="0"/>
                  </a:moveTo>
                  <a:lnTo>
                    <a:pt x="123444" y="1512619"/>
                  </a:lnTo>
                  <a:lnTo>
                    <a:pt x="81247" y="1543524"/>
                  </a:lnTo>
                  <a:lnTo>
                    <a:pt x="46963" y="1581922"/>
                  </a:lnTo>
                  <a:lnTo>
                    <a:pt x="21433" y="1626343"/>
                  </a:lnTo>
                  <a:lnTo>
                    <a:pt x="5498" y="1675317"/>
                  </a:lnTo>
                  <a:lnTo>
                    <a:pt x="0" y="1727376"/>
                  </a:lnTo>
                  <a:lnTo>
                    <a:pt x="0" y="7088046"/>
                  </a:lnTo>
                  <a:lnTo>
                    <a:pt x="5498" y="7140043"/>
                  </a:lnTo>
                  <a:lnTo>
                    <a:pt x="21433" y="7188987"/>
                  </a:lnTo>
                  <a:lnTo>
                    <a:pt x="46963" y="7233408"/>
                  </a:lnTo>
                  <a:lnTo>
                    <a:pt x="81247" y="7271836"/>
                  </a:lnTo>
                  <a:lnTo>
                    <a:pt x="123444" y="7302803"/>
                  </a:lnTo>
                  <a:lnTo>
                    <a:pt x="2723388" y="8815429"/>
                  </a:lnTo>
                  <a:lnTo>
                    <a:pt x="2723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09976" y="891666"/>
              <a:ext cx="2478023" cy="81318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881354" y="9221208"/>
              <a:ext cx="2357755" cy="1066165"/>
            </a:xfrm>
            <a:custGeom>
              <a:avLst/>
              <a:gdLst/>
              <a:ahLst/>
              <a:cxnLst/>
              <a:rect l="l" t="t" r="r" b="b"/>
              <a:pathLst>
                <a:path w="2357755" h="1066165">
                  <a:moveTo>
                    <a:pt x="0" y="1065791"/>
                  </a:moveTo>
                  <a:lnTo>
                    <a:pt x="0" y="788829"/>
                  </a:lnTo>
                  <a:lnTo>
                    <a:pt x="5499" y="736787"/>
                  </a:lnTo>
                  <a:lnTo>
                    <a:pt x="21441" y="687819"/>
                  </a:lnTo>
                  <a:lnTo>
                    <a:pt x="46991" y="643395"/>
                  </a:lnTo>
                  <a:lnTo>
                    <a:pt x="81312" y="604985"/>
                  </a:lnTo>
                  <a:lnTo>
                    <a:pt x="123571" y="574059"/>
                  </a:lnTo>
                  <a:lnTo>
                    <a:pt x="1055242" y="31985"/>
                  </a:lnTo>
                  <a:lnTo>
                    <a:pt x="1102964" y="10661"/>
                  </a:lnTo>
                  <a:lnTo>
                    <a:pt x="1153246" y="0"/>
                  </a:lnTo>
                  <a:lnTo>
                    <a:pt x="1204381" y="0"/>
                  </a:lnTo>
                  <a:lnTo>
                    <a:pt x="1254663" y="10661"/>
                  </a:lnTo>
                  <a:lnTo>
                    <a:pt x="1302384" y="31985"/>
                  </a:lnTo>
                  <a:lnTo>
                    <a:pt x="2234057" y="574059"/>
                  </a:lnTo>
                  <a:lnTo>
                    <a:pt x="2276315" y="604985"/>
                  </a:lnTo>
                  <a:lnTo>
                    <a:pt x="2310636" y="643395"/>
                  </a:lnTo>
                  <a:lnTo>
                    <a:pt x="2336186" y="687819"/>
                  </a:lnTo>
                  <a:lnTo>
                    <a:pt x="2352128" y="736787"/>
                  </a:lnTo>
                  <a:lnTo>
                    <a:pt x="2357628" y="788829"/>
                  </a:lnTo>
                  <a:lnTo>
                    <a:pt x="2357628" y="1065791"/>
                  </a:lnTo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761" y="0"/>
            <a:ext cx="2357755" cy="1227455"/>
          </a:xfrm>
          <a:custGeom>
            <a:avLst/>
            <a:gdLst/>
            <a:ahLst/>
            <a:cxnLst/>
            <a:rect l="l" t="t" r="r" b="b"/>
            <a:pathLst>
              <a:path w="2357755" h="1227455">
                <a:moveTo>
                  <a:pt x="2357628" y="0"/>
                </a:moveTo>
                <a:lnTo>
                  <a:pt x="2357628" y="438530"/>
                </a:lnTo>
                <a:lnTo>
                  <a:pt x="2352128" y="490541"/>
                </a:lnTo>
                <a:lnTo>
                  <a:pt x="2336186" y="539509"/>
                </a:lnTo>
                <a:lnTo>
                  <a:pt x="2310636" y="583948"/>
                </a:lnTo>
                <a:lnTo>
                  <a:pt x="2276315" y="622370"/>
                </a:lnTo>
                <a:lnTo>
                  <a:pt x="2234057" y="653288"/>
                </a:lnTo>
                <a:lnTo>
                  <a:pt x="1302385" y="1195324"/>
                </a:lnTo>
                <a:lnTo>
                  <a:pt x="1254678" y="1216659"/>
                </a:lnTo>
                <a:lnTo>
                  <a:pt x="1204391" y="1227327"/>
                </a:lnTo>
                <a:lnTo>
                  <a:pt x="1153247" y="1227327"/>
                </a:lnTo>
                <a:lnTo>
                  <a:pt x="1102969" y="1216659"/>
                </a:lnTo>
                <a:lnTo>
                  <a:pt x="1055281" y="1195324"/>
                </a:lnTo>
                <a:lnTo>
                  <a:pt x="123527" y="653288"/>
                </a:lnTo>
                <a:lnTo>
                  <a:pt x="81313" y="622370"/>
                </a:lnTo>
                <a:lnTo>
                  <a:pt x="47008" y="583948"/>
                </a:lnTo>
                <a:lnTo>
                  <a:pt x="21456" y="539509"/>
                </a:lnTo>
                <a:lnTo>
                  <a:pt x="5505" y="490541"/>
                </a:lnTo>
                <a:lnTo>
                  <a:pt x="0" y="438530"/>
                </a:lnTo>
                <a:lnTo>
                  <a:pt x="0" y="0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37184" y="2130044"/>
            <a:ext cx="11552555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750" b="1" spc="-30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r>
              <a:rPr sz="2750" b="1" spc="-30" dirty="0">
                <a:solidFill>
                  <a:schemeClr val="tx1"/>
                </a:solidFill>
                <a:latin typeface="Tahoma"/>
                <a:cs typeface="Tahoma"/>
              </a:rPr>
              <a:t>.</a:t>
            </a:r>
            <a:r>
              <a:rPr sz="2750" b="1" spc="-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dirty="0">
                <a:solidFill>
                  <a:schemeClr val="tx1"/>
                </a:solidFill>
                <a:latin typeface="Tahoma"/>
                <a:cs typeface="Tahoma"/>
              </a:rPr>
              <a:t>C2G</a:t>
            </a:r>
            <a:r>
              <a:rPr sz="2750" b="1" spc="-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65" dirty="0">
                <a:solidFill>
                  <a:schemeClr val="tx1"/>
                </a:solidFill>
                <a:latin typeface="Tahoma"/>
                <a:cs typeface="Tahoma"/>
              </a:rPr>
              <a:t>(Consumer</a:t>
            </a:r>
            <a:r>
              <a:rPr sz="2750" b="1" spc="-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70" dirty="0">
                <a:solidFill>
                  <a:schemeClr val="tx1"/>
                </a:solidFill>
                <a:latin typeface="Tahoma"/>
                <a:cs typeface="Tahoma"/>
              </a:rPr>
              <a:t>to</a:t>
            </a:r>
            <a:r>
              <a:rPr sz="2750" b="1" spc="-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90" dirty="0">
                <a:solidFill>
                  <a:schemeClr val="tx1"/>
                </a:solidFill>
                <a:latin typeface="Tahoma"/>
                <a:cs typeface="Tahoma"/>
              </a:rPr>
              <a:t>Government</a:t>
            </a:r>
            <a:r>
              <a:rPr sz="2750" b="1" spc="-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-275" dirty="0">
                <a:solidFill>
                  <a:schemeClr val="tx1"/>
                </a:solidFill>
                <a:latin typeface="Tahoma"/>
                <a:cs typeface="Tahoma"/>
              </a:rPr>
              <a:t>)</a:t>
            </a:r>
            <a:r>
              <a:rPr sz="2750" b="1" spc="-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-385" dirty="0">
                <a:solidFill>
                  <a:schemeClr val="tx1"/>
                </a:solidFill>
                <a:latin typeface="Tahoma"/>
                <a:cs typeface="Tahoma"/>
              </a:rPr>
              <a:t>–</a:t>
            </a:r>
            <a:r>
              <a:rPr sz="2750" b="1" spc="-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114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r>
              <a:rPr sz="2750" b="1" spc="-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114" dirty="0">
                <a:solidFill>
                  <a:schemeClr val="tx1"/>
                </a:solidFill>
                <a:latin typeface="Tahoma"/>
                <a:cs typeface="Tahoma"/>
              </a:rPr>
              <a:t>ke</a:t>
            </a:r>
            <a:r>
              <a:rPr sz="2750" b="1" spc="-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80" dirty="0">
                <a:solidFill>
                  <a:schemeClr val="tx1"/>
                </a:solidFill>
                <a:latin typeface="Tahoma"/>
                <a:cs typeface="Tahoma"/>
              </a:rPr>
              <a:t>Pemerintah</a:t>
            </a:r>
            <a:endParaRPr sz="275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14676" y="432374"/>
            <a:ext cx="10005746" cy="1133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700"/>
              </a:lnSpc>
              <a:spcBef>
                <a:spcPts val="90"/>
              </a:spcBef>
            </a:pPr>
            <a:r>
              <a:rPr spc="-55" dirty="0"/>
              <a:t>KLASIFIKASI</a:t>
            </a:r>
            <a:r>
              <a:rPr spc="-385" dirty="0"/>
              <a:t> </a:t>
            </a:r>
            <a:r>
              <a:rPr spc="-25" dirty="0"/>
              <a:t>E- </a:t>
            </a:r>
            <a:r>
              <a:rPr spc="375" dirty="0"/>
              <a:t>COMMERCE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64921" y="3035554"/>
            <a:ext cx="399287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65" dirty="0">
                <a:solidFill>
                  <a:schemeClr val="tx1"/>
                </a:solidFill>
                <a:latin typeface="Tahoma"/>
                <a:cs typeface="Tahoma"/>
              </a:rPr>
              <a:t>Menurut</a:t>
            </a:r>
            <a:r>
              <a:rPr sz="2100" b="1" spc="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chemeClr val="tx1"/>
                </a:solidFill>
                <a:latin typeface="Tahoma"/>
                <a:cs typeface="Tahoma"/>
              </a:rPr>
              <a:t>Turban</a:t>
            </a:r>
            <a:r>
              <a:rPr sz="2100" b="1" spc="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spc="50" dirty="0">
                <a:solidFill>
                  <a:schemeClr val="tx1"/>
                </a:solidFill>
                <a:latin typeface="Tahoma"/>
                <a:cs typeface="Tahoma"/>
              </a:rPr>
              <a:t>et</a:t>
            </a:r>
            <a:r>
              <a:rPr sz="2100" b="1" spc="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chemeClr val="tx1"/>
                </a:solidFill>
                <a:latin typeface="Tahoma"/>
                <a:cs typeface="Tahoma"/>
              </a:rPr>
              <a:t>al.</a:t>
            </a:r>
            <a:r>
              <a:rPr sz="2100" b="1" spc="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spc="-45" dirty="0">
                <a:solidFill>
                  <a:schemeClr val="tx1"/>
                </a:solidFill>
                <a:latin typeface="Tahoma"/>
                <a:cs typeface="Tahoma"/>
              </a:rPr>
              <a:t>(2020)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4921" y="3726307"/>
            <a:ext cx="5706110" cy="18649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90"/>
              </a:spcBef>
            </a:pPr>
            <a:r>
              <a:rPr sz="2100" spc="204" dirty="0">
                <a:solidFill>
                  <a:schemeClr val="tx1"/>
                </a:solidFill>
                <a:latin typeface="Tahoma"/>
                <a:cs typeface="Tahoma"/>
              </a:rPr>
              <a:t>Model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00" dirty="0">
                <a:solidFill>
                  <a:schemeClr val="tx1"/>
                </a:solidFill>
                <a:latin typeface="Tahoma"/>
                <a:cs typeface="Tahoma"/>
              </a:rPr>
              <a:t>e-</a:t>
            </a:r>
            <a:r>
              <a:rPr sz="2100" spc="235" dirty="0">
                <a:solidFill>
                  <a:schemeClr val="tx1"/>
                </a:solidFill>
                <a:latin typeface="Tahoma"/>
                <a:cs typeface="Tahoma"/>
              </a:rPr>
              <a:t>commerce</a:t>
            </a:r>
            <a:r>
              <a:rPr sz="21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di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40" dirty="0">
                <a:solidFill>
                  <a:schemeClr val="tx1"/>
                </a:solidFill>
                <a:latin typeface="Tahoma"/>
                <a:cs typeface="Tahoma"/>
              </a:rPr>
              <a:t>mana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individu </a:t>
            </a:r>
            <a:r>
              <a:rPr sz="2100" spc="140" dirty="0">
                <a:solidFill>
                  <a:schemeClr val="tx1"/>
                </a:solidFill>
                <a:latin typeface="Tahoma"/>
                <a:cs typeface="Tahoma"/>
              </a:rPr>
              <a:t>berinteraksi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21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4" dirty="0">
                <a:solidFill>
                  <a:schemeClr val="tx1"/>
                </a:solidFill>
                <a:latin typeface="Tahoma"/>
                <a:cs typeface="Tahoma"/>
              </a:rPr>
              <a:t>melakukan</a:t>
            </a:r>
            <a:r>
              <a:rPr sz="21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14" dirty="0">
                <a:solidFill>
                  <a:schemeClr val="tx1"/>
                </a:solidFill>
                <a:latin typeface="Tahoma"/>
                <a:cs typeface="Tahoma"/>
              </a:rPr>
              <a:t>transaksi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elektronik</a:t>
            </a:r>
            <a:r>
              <a:rPr sz="21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15" dirty="0">
                <a:solidFill>
                  <a:schemeClr val="tx1"/>
                </a:solidFill>
                <a:latin typeface="Tahoma"/>
                <a:cs typeface="Tahoma"/>
              </a:rPr>
              <a:t>dengan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0" dirty="0">
                <a:solidFill>
                  <a:schemeClr val="tx1"/>
                </a:solidFill>
                <a:latin typeface="Tahoma"/>
                <a:cs typeface="Tahoma"/>
              </a:rPr>
              <a:t>pemerintah,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0" dirty="0">
                <a:solidFill>
                  <a:schemeClr val="tx1"/>
                </a:solidFill>
                <a:latin typeface="Tahoma"/>
                <a:cs typeface="Tahoma"/>
              </a:rPr>
              <a:t>biasanya terkait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pembayaran</a:t>
            </a:r>
            <a:r>
              <a:rPr sz="21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5" dirty="0">
                <a:solidFill>
                  <a:schemeClr val="tx1"/>
                </a:solidFill>
                <a:latin typeface="Tahoma"/>
                <a:cs typeface="Tahoma"/>
              </a:rPr>
              <a:t>kewajiban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5" dirty="0">
                <a:solidFill>
                  <a:schemeClr val="tx1"/>
                </a:solidFill>
                <a:latin typeface="Tahoma"/>
                <a:cs typeface="Tahoma"/>
              </a:rPr>
              <a:t>publik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atau </a:t>
            </a:r>
            <a:r>
              <a:rPr sz="2100" spc="195" dirty="0">
                <a:solidFill>
                  <a:schemeClr val="tx1"/>
                </a:solidFill>
                <a:latin typeface="Tahoma"/>
                <a:cs typeface="Tahoma"/>
              </a:rPr>
              <a:t>penyampaian</a:t>
            </a:r>
            <a:r>
              <a:rPr sz="21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75" dirty="0">
                <a:solidFill>
                  <a:schemeClr val="tx1"/>
                </a:solidFill>
                <a:latin typeface="Tahoma"/>
                <a:cs typeface="Tahoma"/>
              </a:rPr>
              <a:t>data.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4921" y="5936360"/>
            <a:ext cx="5909310" cy="223456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2100" spc="195" dirty="0">
                <a:solidFill>
                  <a:schemeClr val="tx1"/>
                </a:solidFill>
                <a:latin typeface="Tahoma"/>
                <a:cs typeface="Tahoma"/>
              </a:rPr>
              <a:t>contoh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-345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marR="909319" indent="-227329">
              <a:lnSpc>
                <a:spcPts val="2900"/>
              </a:lnSpc>
              <a:spcBef>
                <a:spcPts val="155"/>
              </a:spcBef>
              <a:buFont typeface="Arial MT"/>
              <a:buChar char="•"/>
              <a:tabLst>
                <a:tab pos="466725" algn="l"/>
              </a:tabLst>
            </a:pPr>
            <a:r>
              <a:rPr sz="2100" spc="200" dirty="0">
                <a:solidFill>
                  <a:schemeClr val="tx1"/>
                </a:solidFill>
                <a:latin typeface="Tahoma"/>
                <a:cs typeface="Tahoma"/>
              </a:rPr>
              <a:t>Pembayaran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0" dirty="0">
                <a:solidFill>
                  <a:schemeClr val="tx1"/>
                </a:solidFill>
                <a:latin typeface="Tahoma"/>
                <a:cs typeface="Tahoma"/>
              </a:rPr>
              <a:t>pajak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75" dirty="0">
                <a:solidFill>
                  <a:schemeClr val="tx1"/>
                </a:solidFill>
                <a:latin typeface="Tahoma"/>
                <a:cs typeface="Tahoma"/>
              </a:rPr>
              <a:t>(SPT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20" dirty="0">
                <a:solidFill>
                  <a:schemeClr val="tx1"/>
                </a:solidFill>
                <a:latin typeface="Tahoma"/>
                <a:cs typeface="Tahoma"/>
              </a:rPr>
              <a:t>Tahunan)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melalui</a:t>
            </a:r>
            <a:r>
              <a:rPr sz="21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00" dirty="0">
                <a:solidFill>
                  <a:schemeClr val="tx1"/>
                </a:solidFill>
                <a:latin typeface="Tahoma"/>
                <a:cs typeface="Tahoma"/>
              </a:rPr>
              <a:t>e-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Filing</a:t>
            </a:r>
            <a:r>
              <a:rPr sz="21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0" dirty="0">
                <a:solidFill>
                  <a:schemeClr val="tx1"/>
                </a:solidFill>
                <a:latin typeface="Tahoma"/>
                <a:cs typeface="Tahoma"/>
              </a:rPr>
              <a:t>Dirjen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90" dirty="0">
                <a:solidFill>
                  <a:schemeClr val="tx1"/>
                </a:solidFill>
                <a:latin typeface="Tahoma"/>
                <a:cs typeface="Tahoma"/>
              </a:rPr>
              <a:t>Pajak.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indent="-227329">
              <a:lnSpc>
                <a:spcPct val="100000"/>
              </a:lnSpc>
              <a:spcBef>
                <a:spcPts val="225"/>
              </a:spcBef>
              <a:buFont typeface="Arial MT"/>
              <a:buChar char="•"/>
              <a:tabLst>
                <a:tab pos="466725" algn="l"/>
              </a:tabLst>
            </a:pPr>
            <a:r>
              <a:rPr sz="2100" spc="200" dirty="0">
                <a:solidFill>
                  <a:schemeClr val="tx1"/>
                </a:solidFill>
                <a:latin typeface="Tahoma"/>
                <a:cs typeface="Tahoma"/>
              </a:rPr>
              <a:t>Pembayaran</a:t>
            </a:r>
            <a:r>
              <a:rPr sz="21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retribusi</a:t>
            </a:r>
            <a:r>
              <a:rPr sz="2100" spc="-1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daerah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05" dirty="0">
                <a:solidFill>
                  <a:schemeClr val="tx1"/>
                </a:solidFill>
                <a:latin typeface="Tahoma"/>
                <a:cs typeface="Tahoma"/>
              </a:rPr>
              <a:t>via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25" dirty="0">
                <a:solidFill>
                  <a:schemeClr val="tx1"/>
                </a:solidFill>
                <a:latin typeface="Tahoma"/>
                <a:cs typeface="Tahoma"/>
              </a:rPr>
              <a:t>aplikasi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>
              <a:lnSpc>
                <a:spcPct val="100000"/>
              </a:lnSpc>
              <a:spcBef>
                <a:spcPts val="375"/>
              </a:spcBef>
            </a:pPr>
            <a:r>
              <a:rPr sz="2100" spc="185" dirty="0">
                <a:solidFill>
                  <a:schemeClr val="tx1"/>
                </a:solidFill>
                <a:latin typeface="Tahoma"/>
                <a:cs typeface="Tahoma"/>
              </a:rPr>
              <a:t>Pemda.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indent="-227329">
              <a:lnSpc>
                <a:spcPct val="100000"/>
              </a:lnSpc>
              <a:spcBef>
                <a:spcPts val="385"/>
              </a:spcBef>
              <a:buFont typeface="Arial MT"/>
              <a:buChar char="•"/>
              <a:tabLst>
                <a:tab pos="466725" algn="l"/>
              </a:tabLst>
            </a:pPr>
            <a:r>
              <a:rPr sz="2100" spc="200" dirty="0">
                <a:solidFill>
                  <a:schemeClr val="tx1"/>
                </a:solidFill>
                <a:latin typeface="Tahoma"/>
                <a:cs typeface="Tahoma"/>
              </a:rPr>
              <a:t>Pembayaran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tilang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di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05" dirty="0">
                <a:solidFill>
                  <a:schemeClr val="tx1"/>
                </a:solidFill>
                <a:latin typeface="Tahoma"/>
                <a:cs typeface="Tahoma"/>
              </a:rPr>
              <a:t>e-</a:t>
            </a:r>
            <a:r>
              <a:rPr sz="2100" spc="114" dirty="0">
                <a:solidFill>
                  <a:schemeClr val="tx1"/>
                </a:solidFill>
                <a:latin typeface="Tahoma"/>
                <a:cs typeface="Tahoma"/>
              </a:rPr>
              <a:t>Tilang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26122" y="3043174"/>
            <a:ext cx="2317878" cy="3045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90" dirty="0">
                <a:solidFill>
                  <a:schemeClr val="tx1"/>
                </a:solidFill>
                <a:latin typeface="Tahoma"/>
                <a:cs typeface="Tahoma"/>
              </a:rPr>
              <a:t>Mekanisme</a:t>
            </a:r>
            <a:r>
              <a:rPr sz="1900" b="1" spc="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dirty="0">
                <a:solidFill>
                  <a:schemeClr val="tx1"/>
                </a:solidFill>
                <a:latin typeface="Tahoma"/>
                <a:cs typeface="Tahoma"/>
              </a:rPr>
              <a:t>C2G</a:t>
            </a:r>
            <a:r>
              <a:rPr sz="1900" b="1" spc="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7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31863" y="3386454"/>
            <a:ext cx="758825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76425" algn="l"/>
                <a:tab pos="3602990" algn="l"/>
                <a:tab pos="4989830" algn="l"/>
                <a:tab pos="6083935" algn="l"/>
              </a:tabLst>
            </a:pPr>
            <a:r>
              <a:rPr sz="1900" spc="-270" dirty="0">
                <a:solidFill>
                  <a:schemeClr val="tx1"/>
                </a:solidFill>
                <a:latin typeface="Tahoma"/>
                <a:cs typeface="Tahoma"/>
              </a:rPr>
              <a:t>1.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90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65" dirty="0">
                <a:solidFill>
                  <a:schemeClr val="tx1"/>
                </a:solidFill>
                <a:latin typeface="Tahoma"/>
                <a:cs typeface="Tahoma"/>
              </a:rPr>
              <a:t>mengakses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platform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20" dirty="0">
                <a:solidFill>
                  <a:schemeClr val="tx1"/>
                </a:solidFill>
                <a:latin typeface="Tahoma"/>
                <a:cs typeface="Tahoma"/>
              </a:rPr>
              <a:t>digital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pemerintah,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31863" y="3675405"/>
            <a:ext cx="7128509" cy="105410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16535">
              <a:lnSpc>
                <a:spcPct val="100000"/>
              </a:lnSpc>
              <a:spcBef>
                <a:spcPts val="520"/>
              </a:spcBef>
            </a:pPr>
            <a:r>
              <a:rPr sz="1900" spc="195" dirty="0">
                <a:solidFill>
                  <a:schemeClr val="tx1"/>
                </a:solidFill>
                <a:latin typeface="Tahoma"/>
                <a:cs typeface="Tahoma"/>
              </a:rPr>
              <a:t>kemudian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0" dirty="0">
                <a:solidFill>
                  <a:schemeClr val="tx1"/>
                </a:solidFill>
                <a:latin typeface="Tahoma"/>
                <a:cs typeface="Tahoma"/>
              </a:rPr>
              <a:t>melakukan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0" dirty="0">
                <a:solidFill>
                  <a:schemeClr val="tx1"/>
                </a:solidFill>
                <a:latin typeface="Tahoma"/>
                <a:cs typeface="Tahoma"/>
              </a:rPr>
              <a:t>autentikasi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215900" indent="-212725">
              <a:lnSpc>
                <a:spcPct val="100000"/>
              </a:lnSpc>
              <a:spcBef>
                <a:spcPts val="420"/>
              </a:spcBef>
              <a:buSzPct val="97368"/>
              <a:buAutoNum type="arabicPeriod" startAt="2"/>
              <a:tabLst>
                <a:tab pos="215900" algn="l"/>
              </a:tabLst>
            </a:pPr>
            <a:r>
              <a:rPr sz="1900" spc="165" dirty="0">
                <a:solidFill>
                  <a:schemeClr val="tx1"/>
                </a:solidFill>
                <a:latin typeface="Tahoma"/>
                <a:cs typeface="Tahoma"/>
              </a:rPr>
              <a:t>Mengisi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formulir</a:t>
            </a:r>
            <a:r>
              <a:rPr sz="19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95" dirty="0">
                <a:solidFill>
                  <a:schemeClr val="tx1"/>
                </a:solidFill>
                <a:latin typeface="Tahoma"/>
                <a:cs typeface="Tahoma"/>
              </a:rPr>
              <a:t>memilih</a:t>
            </a:r>
            <a:r>
              <a:rPr sz="19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layanan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19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dibutuhkan.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215900" indent="-212725">
              <a:lnSpc>
                <a:spcPct val="100000"/>
              </a:lnSpc>
              <a:spcBef>
                <a:spcPts val="420"/>
              </a:spcBef>
              <a:buSzPct val="97368"/>
              <a:buAutoNum type="arabicPeriod" startAt="2"/>
              <a:tabLst>
                <a:tab pos="215900" algn="l"/>
              </a:tabLst>
            </a:pP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Membayar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70" dirty="0">
                <a:solidFill>
                  <a:schemeClr val="tx1"/>
                </a:solidFill>
                <a:latin typeface="Tahoma"/>
                <a:cs typeface="Tahoma"/>
              </a:rPr>
              <a:t>menyerahkan</a:t>
            </a:r>
            <a:r>
              <a:rPr sz="1900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215" dirty="0">
                <a:solidFill>
                  <a:schemeClr val="tx1"/>
                </a:solidFill>
                <a:latin typeface="Tahoma"/>
                <a:cs typeface="Tahoma"/>
              </a:rPr>
              <a:t>dokumen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0" dirty="0">
                <a:solidFill>
                  <a:schemeClr val="tx1"/>
                </a:solidFill>
                <a:latin typeface="Tahoma"/>
                <a:cs typeface="Tahoma"/>
              </a:rPr>
              <a:t>secara</a:t>
            </a:r>
            <a:r>
              <a:rPr sz="19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85" dirty="0">
                <a:solidFill>
                  <a:schemeClr val="tx1"/>
                </a:solidFill>
                <a:latin typeface="Tahoma"/>
                <a:cs typeface="Tahoma"/>
              </a:rPr>
              <a:t>online.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31863" y="4704105"/>
            <a:ext cx="7592059" cy="666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6535" marR="5080" indent="-204470">
              <a:lnSpc>
                <a:spcPct val="118400"/>
              </a:lnSpc>
              <a:spcBef>
                <a:spcPts val="100"/>
              </a:spcBef>
              <a:tabLst>
                <a:tab pos="1914525" algn="l"/>
                <a:tab pos="3606165" algn="l"/>
                <a:tab pos="5287010" algn="l"/>
                <a:tab pos="6000115" algn="l"/>
              </a:tabLst>
            </a:pP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4.Pemerintah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70" dirty="0">
                <a:solidFill>
                  <a:schemeClr val="tx1"/>
                </a:solidFill>
                <a:latin typeface="Tahoma"/>
                <a:cs typeface="Tahoma"/>
              </a:rPr>
              <a:t>memproses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55" dirty="0">
                <a:solidFill>
                  <a:schemeClr val="tx1"/>
                </a:solidFill>
                <a:latin typeface="Tahoma"/>
                <a:cs typeface="Tahoma"/>
              </a:rPr>
              <a:t>permintaan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memberikan </a:t>
            </a:r>
            <a:r>
              <a:rPr sz="1900" spc="80" dirty="0">
                <a:solidFill>
                  <a:schemeClr val="tx1"/>
                </a:solidFill>
                <a:latin typeface="Tahoma"/>
                <a:cs typeface="Tahoma"/>
              </a:rPr>
              <a:t>layanan.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31863" y="5733059"/>
            <a:ext cx="7398384" cy="139700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15265" indent="-202565">
              <a:lnSpc>
                <a:spcPct val="100000"/>
              </a:lnSpc>
              <a:spcBef>
                <a:spcPts val="520"/>
              </a:spcBef>
              <a:buFont typeface="Arial MT"/>
              <a:buChar char="•"/>
              <a:tabLst>
                <a:tab pos="215265" algn="l"/>
              </a:tabLst>
            </a:pPr>
            <a:r>
              <a:rPr sz="1900" b="1" spc="55" dirty="0">
                <a:solidFill>
                  <a:schemeClr val="tx1"/>
                </a:solidFill>
                <a:latin typeface="Tahoma"/>
                <a:cs typeface="Tahoma"/>
              </a:rPr>
              <a:t>Kelebihan</a:t>
            </a:r>
            <a:r>
              <a:rPr sz="1900" b="1" spc="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225" dirty="0">
                <a:solidFill>
                  <a:schemeClr val="tx1"/>
                </a:solidFill>
                <a:latin typeface="Tahoma"/>
                <a:cs typeface="Tahoma"/>
              </a:rPr>
              <a:t>Mempermudah</a:t>
            </a:r>
            <a:r>
              <a:rPr sz="1900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masyarakat</a:t>
            </a:r>
            <a:r>
              <a:rPr sz="1900" spc="-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75" dirty="0">
                <a:solidFill>
                  <a:schemeClr val="tx1"/>
                </a:solidFill>
                <a:latin typeface="Tahoma"/>
                <a:cs typeface="Tahoma"/>
              </a:rPr>
              <a:t>mengakses</a:t>
            </a:r>
            <a:r>
              <a:rPr sz="1900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layanan</a:t>
            </a:r>
            <a:r>
              <a:rPr sz="1900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00" dirty="0">
                <a:solidFill>
                  <a:schemeClr val="tx1"/>
                </a:solidFill>
                <a:latin typeface="Tahoma"/>
                <a:cs typeface="Tahoma"/>
              </a:rPr>
              <a:t>publik.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80" dirty="0">
                <a:solidFill>
                  <a:schemeClr val="tx1"/>
                </a:solidFill>
                <a:latin typeface="Tahoma"/>
                <a:cs typeface="Tahoma"/>
              </a:rPr>
              <a:t>Mengurangi</a:t>
            </a:r>
            <a:r>
              <a:rPr sz="1900" spc="-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antrean</a:t>
            </a:r>
            <a:r>
              <a:rPr sz="1900" spc="-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70" dirty="0">
                <a:solidFill>
                  <a:schemeClr val="tx1"/>
                </a:solidFill>
                <a:latin typeface="Tahoma"/>
                <a:cs typeface="Tahoma"/>
              </a:rPr>
              <a:t>waktu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tunggu.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95" dirty="0">
                <a:solidFill>
                  <a:schemeClr val="tx1"/>
                </a:solidFill>
                <a:latin typeface="Tahoma"/>
                <a:cs typeface="Tahoma"/>
              </a:rPr>
              <a:t>Transaksi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lebih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00" dirty="0">
                <a:solidFill>
                  <a:schemeClr val="tx1"/>
                </a:solidFill>
                <a:latin typeface="Tahoma"/>
                <a:cs typeface="Tahoma"/>
              </a:rPr>
              <a:t>transparan,</a:t>
            </a:r>
            <a:r>
              <a:rPr sz="1900" spc="-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200" dirty="0">
                <a:solidFill>
                  <a:schemeClr val="tx1"/>
                </a:solidFill>
                <a:latin typeface="Tahoma"/>
                <a:cs typeface="Tahoma"/>
              </a:rPr>
              <a:t>hemat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60" dirty="0">
                <a:solidFill>
                  <a:schemeClr val="tx1"/>
                </a:solidFill>
                <a:latin typeface="Tahoma"/>
                <a:cs typeface="Tahoma"/>
              </a:rPr>
              <a:t>efisien.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31863" y="7446865"/>
            <a:ext cx="7588884" cy="1741170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215265" indent="-202565">
              <a:lnSpc>
                <a:spcPct val="100000"/>
              </a:lnSpc>
              <a:spcBef>
                <a:spcPts val="525"/>
              </a:spcBef>
              <a:buFont typeface="Arial MT"/>
              <a:buChar char="•"/>
              <a:tabLst>
                <a:tab pos="215265" algn="l"/>
              </a:tabLst>
            </a:pPr>
            <a:r>
              <a:rPr sz="1900" b="1" spc="65" dirty="0">
                <a:solidFill>
                  <a:schemeClr val="tx1"/>
                </a:solidFill>
                <a:latin typeface="Tahoma"/>
                <a:cs typeface="Tahoma"/>
              </a:rPr>
              <a:t>Kelemahan</a:t>
            </a:r>
            <a:r>
              <a:rPr sz="1900" b="1" spc="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5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65" dirty="0">
                <a:solidFill>
                  <a:schemeClr val="tx1"/>
                </a:solidFill>
                <a:latin typeface="Tahoma"/>
                <a:cs typeface="Tahoma"/>
              </a:rPr>
              <a:t>Ketergantungan</a:t>
            </a:r>
            <a:r>
              <a:rPr sz="1900" spc="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70" dirty="0">
                <a:solidFill>
                  <a:schemeClr val="tx1"/>
                </a:solidFill>
                <a:latin typeface="Tahoma"/>
                <a:cs typeface="Tahoma"/>
              </a:rPr>
              <a:t>pada</a:t>
            </a:r>
            <a:r>
              <a:rPr sz="1900" spc="-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00" dirty="0">
                <a:solidFill>
                  <a:schemeClr val="tx1"/>
                </a:solidFill>
                <a:latin typeface="Tahoma"/>
                <a:cs typeface="Tahoma"/>
              </a:rPr>
              <a:t>Infrastruktur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90" dirty="0">
                <a:solidFill>
                  <a:schemeClr val="tx1"/>
                </a:solidFill>
                <a:latin typeface="Tahoma"/>
                <a:cs typeface="Tahoma"/>
              </a:rPr>
              <a:t>Digital.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marR="5080" lvl="1" indent="-273050">
              <a:lnSpc>
                <a:spcPct val="118400"/>
              </a:lnSpc>
              <a:buFont typeface="Segoe UI Symbol"/>
              <a:buChar char="◦"/>
              <a:tabLst>
                <a:tab pos="626745" algn="l"/>
                <a:tab pos="2129155" algn="l"/>
                <a:tab pos="3331845" algn="l"/>
                <a:tab pos="4546600" algn="l"/>
                <a:tab pos="5420995" algn="l"/>
              </a:tabLst>
            </a:pPr>
            <a:r>
              <a:rPr sz="1900" spc="150" dirty="0">
                <a:solidFill>
                  <a:schemeClr val="tx1"/>
                </a:solidFill>
                <a:latin typeface="Tahoma"/>
                <a:cs typeface="Tahoma"/>
              </a:rPr>
              <a:t>Kurangnya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05" dirty="0">
                <a:solidFill>
                  <a:schemeClr val="tx1"/>
                </a:solidFill>
                <a:latin typeface="Tahoma"/>
                <a:cs typeface="Tahoma"/>
              </a:rPr>
              <a:t>interaksi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manusia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dapat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210" dirty="0">
                <a:solidFill>
                  <a:schemeClr val="tx1"/>
                </a:solidFill>
                <a:latin typeface="Tahoma"/>
                <a:cs typeface="Tahoma"/>
              </a:rPr>
              <a:t>membingungkan 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masyarakat</a:t>
            </a:r>
            <a:r>
              <a:rPr sz="19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5" dirty="0">
                <a:solidFill>
                  <a:schemeClr val="tx1"/>
                </a:solidFill>
                <a:latin typeface="Tahoma"/>
                <a:cs typeface="Tahoma"/>
              </a:rPr>
              <a:t>kurang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melek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80" dirty="0">
                <a:solidFill>
                  <a:schemeClr val="tx1"/>
                </a:solidFill>
                <a:latin typeface="Tahoma"/>
                <a:cs typeface="Tahoma"/>
              </a:rPr>
              <a:t>digital.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20" dirty="0">
                <a:solidFill>
                  <a:schemeClr val="tx1"/>
                </a:solidFill>
                <a:latin typeface="Tahoma"/>
                <a:cs typeface="Tahoma"/>
              </a:rPr>
              <a:t>Risiko</a:t>
            </a:r>
            <a:r>
              <a:rPr sz="19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90" dirty="0">
                <a:solidFill>
                  <a:schemeClr val="tx1"/>
                </a:solidFill>
                <a:latin typeface="Tahoma"/>
                <a:cs typeface="Tahoma"/>
              </a:rPr>
              <a:t>keamanan</a:t>
            </a:r>
            <a:r>
              <a:rPr sz="19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50" dirty="0">
                <a:solidFill>
                  <a:schemeClr val="tx1"/>
                </a:solidFill>
                <a:latin typeface="Tahoma"/>
                <a:cs typeface="Tahoma"/>
              </a:rPr>
              <a:t>privasi.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6688" y="1170432"/>
            <a:ext cx="11285220" cy="58419"/>
          </a:xfrm>
          <a:custGeom>
            <a:avLst/>
            <a:gdLst/>
            <a:ahLst/>
            <a:cxnLst/>
            <a:rect l="l" t="t" r="r" b="b"/>
            <a:pathLst>
              <a:path w="11285219" h="58419">
                <a:moveTo>
                  <a:pt x="0" y="0"/>
                </a:moveTo>
                <a:lnTo>
                  <a:pt x="11285219" y="57912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824204" y="-128778"/>
            <a:ext cx="4464050" cy="10544810"/>
            <a:chOff x="13824204" y="-128778"/>
            <a:chExt cx="4464050" cy="10544810"/>
          </a:xfrm>
        </p:grpSpPr>
        <p:sp>
          <p:nvSpPr>
            <p:cNvPr id="4" name="object 4"/>
            <p:cNvSpPr/>
            <p:nvPr/>
          </p:nvSpPr>
          <p:spPr>
            <a:xfrm>
              <a:off x="15060930" y="0"/>
              <a:ext cx="3058795" cy="10287000"/>
            </a:xfrm>
            <a:custGeom>
              <a:avLst/>
              <a:gdLst/>
              <a:ahLst/>
              <a:cxnLst/>
              <a:rect l="l" t="t" r="r" b="b"/>
              <a:pathLst>
                <a:path w="3058794" h="10287000">
                  <a:moveTo>
                    <a:pt x="2997951" y="10287000"/>
                  </a:moveTo>
                  <a:lnTo>
                    <a:pt x="123443" y="8614664"/>
                  </a:lnTo>
                  <a:lnTo>
                    <a:pt x="81247" y="8583697"/>
                  </a:lnTo>
                  <a:lnTo>
                    <a:pt x="46963" y="8545269"/>
                  </a:lnTo>
                  <a:lnTo>
                    <a:pt x="21433" y="8500848"/>
                  </a:lnTo>
                  <a:lnTo>
                    <a:pt x="5498" y="8451904"/>
                  </a:lnTo>
                  <a:lnTo>
                    <a:pt x="0" y="8399907"/>
                  </a:lnTo>
                  <a:lnTo>
                    <a:pt x="0" y="1922145"/>
                  </a:lnTo>
                  <a:lnTo>
                    <a:pt x="5498" y="1870086"/>
                  </a:lnTo>
                  <a:lnTo>
                    <a:pt x="21433" y="1821111"/>
                  </a:lnTo>
                  <a:lnTo>
                    <a:pt x="46963" y="1776691"/>
                  </a:lnTo>
                  <a:lnTo>
                    <a:pt x="81247" y="1738293"/>
                  </a:lnTo>
                  <a:lnTo>
                    <a:pt x="123443" y="1707388"/>
                  </a:lnTo>
                  <a:lnTo>
                    <a:pt x="3058201" y="0"/>
                  </a:lnTo>
                </a:path>
              </a:pathLst>
            </a:custGeom>
            <a:ln w="25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564612" y="549860"/>
              <a:ext cx="2723515" cy="8815705"/>
            </a:xfrm>
            <a:custGeom>
              <a:avLst/>
              <a:gdLst/>
              <a:ahLst/>
              <a:cxnLst/>
              <a:rect l="l" t="t" r="r" b="b"/>
              <a:pathLst>
                <a:path w="2723515" h="8815705">
                  <a:moveTo>
                    <a:pt x="2723388" y="0"/>
                  </a:moveTo>
                  <a:lnTo>
                    <a:pt x="123444" y="1512619"/>
                  </a:lnTo>
                  <a:lnTo>
                    <a:pt x="81247" y="1543524"/>
                  </a:lnTo>
                  <a:lnTo>
                    <a:pt x="46963" y="1581922"/>
                  </a:lnTo>
                  <a:lnTo>
                    <a:pt x="21433" y="1626343"/>
                  </a:lnTo>
                  <a:lnTo>
                    <a:pt x="5498" y="1675317"/>
                  </a:lnTo>
                  <a:lnTo>
                    <a:pt x="0" y="1727376"/>
                  </a:lnTo>
                  <a:lnTo>
                    <a:pt x="0" y="7088046"/>
                  </a:lnTo>
                  <a:lnTo>
                    <a:pt x="5498" y="7140043"/>
                  </a:lnTo>
                  <a:lnTo>
                    <a:pt x="21433" y="7188987"/>
                  </a:lnTo>
                  <a:lnTo>
                    <a:pt x="46963" y="7233408"/>
                  </a:lnTo>
                  <a:lnTo>
                    <a:pt x="81247" y="7271836"/>
                  </a:lnTo>
                  <a:lnTo>
                    <a:pt x="123444" y="7302803"/>
                  </a:lnTo>
                  <a:lnTo>
                    <a:pt x="2723388" y="8815429"/>
                  </a:lnTo>
                  <a:lnTo>
                    <a:pt x="2723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05988" y="947546"/>
              <a:ext cx="2382011" cy="80200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881354" y="9221208"/>
              <a:ext cx="2357755" cy="1066165"/>
            </a:xfrm>
            <a:custGeom>
              <a:avLst/>
              <a:gdLst/>
              <a:ahLst/>
              <a:cxnLst/>
              <a:rect l="l" t="t" r="r" b="b"/>
              <a:pathLst>
                <a:path w="2357755" h="1066165">
                  <a:moveTo>
                    <a:pt x="0" y="1065791"/>
                  </a:moveTo>
                  <a:lnTo>
                    <a:pt x="0" y="788829"/>
                  </a:lnTo>
                  <a:lnTo>
                    <a:pt x="5499" y="736787"/>
                  </a:lnTo>
                  <a:lnTo>
                    <a:pt x="21441" y="687819"/>
                  </a:lnTo>
                  <a:lnTo>
                    <a:pt x="46991" y="643395"/>
                  </a:lnTo>
                  <a:lnTo>
                    <a:pt x="81312" y="604985"/>
                  </a:lnTo>
                  <a:lnTo>
                    <a:pt x="123571" y="574059"/>
                  </a:lnTo>
                  <a:lnTo>
                    <a:pt x="1055242" y="31985"/>
                  </a:lnTo>
                  <a:lnTo>
                    <a:pt x="1102964" y="10661"/>
                  </a:lnTo>
                  <a:lnTo>
                    <a:pt x="1153246" y="0"/>
                  </a:lnTo>
                  <a:lnTo>
                    <a:pt x="1204381" y="0"/>
                  </a:lnTo>
                  <a:lnTo>
                    <a:pt x="1254663" y="10661"/>
                  </a:lnTo>
                  <a:lnTo>
                    <a:pt x="1302384" y="31985"/>
                  </a:lnTo>
                  <a:lnTo>
                    <a:pt x="2234057" y="574059"/>
                  </a:lnTo>
                  <a:lnTo>
                    <a:pt x="2276315" y="604985"/>
                  </a:lnTo>
                  <a:lnTo>
                    <a:pt x="2310636" y="643395"/>
                  </a:lnTo>
                  <a:lnTo>
                    <a:pt x="2336186" y="687819"/>
                  </a:lnTo>
                  <a:lnTo>
                    <a:pt x="2352128" y="736787"/>
                  </a:lnTo>
                  <a:lnTo>
                    <a:pt x="2357628" y="788829"/>
                  </a:lnTo>
                  <a:lnTo>
                    <a:pt x="2357628" y="1065791"/>
                  </a:lnTo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761" y="0"/>
            <a:ext cx="2357755" cy="1227455"/>
          </a:xfrm>
          <a:custGeom>
            <a:avLst/>
            <a:gdLst/>
            <a:ahLst/>
            <a:cxnLst/>
            <a:rect l="l" t="t" r="r" b="b"/>
            <a:pathLst>
              <a:path w="2357755" h="1227455">
                <a:moveTo>
                  <a:pt x="2357628" y="0"/>
                </a:moveTo>
                <a:lnTo>
                  <a:pt x="2357628" y="438530"/>
                </a:lnTo>
                <a:lnTo>
                  <a:pt x="2352128" y="490541"/>
                </a:lnTo>
                <a:lnTo>
                  <a:pt x="2336186" y="539509"/>
                </a:lnTo>
                <a:lnTo>
                  <a:pt x="2310636" y="583948"/>
                </a:lnTo>
                <a:lnTo>
                  <a:pt x="2276315" y="622370"/>
                </a:lnTo>
                <a:lnTo>
                  <a:pt x="2234057" y="653288"/>
                </a:lnTo>
                <a:lnTo>
                  <a:pt x="1302385" y="1195324"/>
                </a:lnTo>
                <a:lnTo>
                  <a:pt x="1254678" y="1216659"/>
                </a:lnTo>
                <a:lnTo>
                  <a:pt x="1204391" y="1227327"/>
                </a:lnTo>
                <a:lnTo>
                  <a:pt x="1153247" y="1227327"/>
                </a:lnTo>
                <a:lnTo>
                  <a:pt x="1102969" y="1216659"/>
                </a:lnTo>
                <a:lnTo>
                  <a:pt x="1055281" y="1195324"/>
                </a:lnTo>
                <a:lnTo>
                  <a:pt x="123527" y="653288"/>
                </a:lnTo>
                <a:lnTo>
                  <a:pt x="81313" y="622370"/>
                </a:lnTo>
                <a:lnTo>
                  <a:pt x="47008" y="583948"/>
                </a:lnTo>
                <a:lnTo>
                  <a:pt x="21456" y="539509"/>
                </a:lnTo>
                <a:lnTo>
                  <a:pt x="5505" y="490541"/>
                </a:lnTo>
                <a:lnTo>
                  <a:pt x="0" y="438530"/>
                </a:lnTo>
                <a:lnTo>
                  <a:pt x="0" y="0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37184" y="2130044"/>
            <a:ext cx="12178665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750" b="1" dirty="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r>
              <a:rPr sz="2750" b="1" dirty="0">
                <a:solidFill>
                  <a:schemeClr val="tx1"/>
                </a:solidFill>
                <a:latin typeface="Tahoma"/>
                <a:cs typeface="Tahoma"/>
              </a:rPr>
              <a:t>.</a:t>
            </a:r>
            <a:r>
              <a:rPr sz="2750" b="1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dirty="0">
                <a:solidFill>
                  <a:schemeClr val="tx1"/>
                </a:solidFill>
                <a:latin typeface="Tahoma"/>
                <a:cs typeface="Tahoma"/>
              </a:rPr>
              <a:t>G2G</a:t>
            </a:r>
            <a:r>
              <a:rPr sz="2750" b="1" spc="-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55" dirty="0">
                <a:solidFill>
                  <a:schemeClr val="tx1"/>
                </a:solidFill>
                <a:latin typeface="Tahoma"/>
                <a:cs typeface="Tahoma"/>
              </a:rPr>
              <a:t>(Government</a:t>
            </a:r>
            <a:r>
              <a:rPr sz="2750" b="1" spc="-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70" dirty="0">
                <a:solidFill>
                  <a:schemeClr val="tx1"/>
                </a:solidFill>
                <a:latin typeface="Tahoma"/>
                <a:cs typeface="Tahoma"/>
              </a:rPr>
              <a:t>to</a:t>
            </a:r>
            <a:r>
              <a:rPr sz="2750" b="1" spc="-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85" dirty="0">
                <a:solidFill>
                  <a:schemeClr val="tx1"/>
                </a:solidFill>
                <a:latin typeface="Tahoma"/>
                <a:cs typeface="Tahoma"/>
              </a:rPr>
              <a:t>Government</a:t>
            </a:r>
            <a:r>
              <a:rPr sz="2750" b="1" spc="-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-275" dirty="0">
                <a:solidFill>
                  <a:schemeClr val="tx1"/>
                </a:solidFill>
                <a:latin typeface="Tahoma"/>
                <a:cs typeface="Tahoma"/>
              </a:rPr>
              <a:t>)</a:t>
            </a:r>
            <a:r>
              <a:rPr sz="2750" b="1" spc="-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-385" dirty="0">
                <a:solidFill>
                  <a:schemeClr val="tx1"/>
                </a:solidFill>
                <a:latin typeface="Tahoma"/>
                <a:cs typeface="Tahoma"/>
              </a:rPr>
              <a:t>–</a:t>
            </a:r>
            <a:r>
              <a:rPr sz="2750" b="1" spc="-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90" dirty="0">
                <a:solidFill>
                  <a:schemeClr val="tx1"/>
                </a:solidFill>
                <a:latin typeface="Tahoma"/>
                <a:cs typeface="Tahoma"/>
              </a:rPr>
              <a:t>Pemerintah</a:t>
            </a:r>
            <a:r>
              <a:rPr sz="2750" b="1" spc="-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114" dirty="0">
                <a:solidFill>
                  <a:schemeClr val="tx1"/>
                </a:solidFill>
                <a:latin typeface="Tahoma"/>
                <a:cs typeface="Tahoma"/>
              </a:rPr>
              <a:t>ke</a:t>
            </a:r>
            <a:r>
              <a:rPr sz="2750" b="1" spc="-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80" dirty="0">
                <a:solidFill>
                  <a:schemeClr val="tx1"/>
                </a:solidFill>
                <a:latin typeface="Tahoma"/>
                <a:cs typeface="Tahoma"/>
              </a:rPr>
              <a:t>Pemerintah</a:t>
            </a:r>
            <a:endParaRPr sz="275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14676" y="-206541"/>
            <a:ext cx="6685915" cy="24117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700"/>
              </a:lnSpc>
              <a:spcBef>
                <a:spcPts val="90"/>
              </a:spcBef>
            </a:pPr>
            <a:r>
              <a:rPr spc="-55" dirty="0"/>
              <a:t>KLASIFIKASI</a:t>
            </a:r>
            <a:r>
              <a:rPr spc="-385" dirty="0"/>
              <a:t> </a:t>
            </a:r>
            <a:r>
              <a:rPr spc="-25" dirty="0"/>
              <a:t>E- </a:t>
            </a:r>
            <a:r>
              <a:rPr spc="375" dirty="0"/>
              <a:t>COMMERCE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64921" y="3035554"/>
            <a:ext cx="399287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65" dirty="0">
                <a:solidFill>
                  <a:schemeClr val="tx1"/>
                </a:solidFill>
                <a:latin typeface="Tahoma"/>
                <a:cs typeface="Tahoma"/>
              </a:rPr>
              <a:t>Menurut</a:t>
            </a:r>
            <a:r>
              <a:rPr sz="2100" b="1" spc="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chemeClr val="tx1"/>
                </a:solidFill>
                <a:latin typeface="Tahoma"/>
                <a:cs typeface="Tahoma"/>
              </a:rPr>
              <a:t>Turban</a:t>
            </a:r>
            <a:r>
              <a:rPr sz="2100" b="1" spc="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spc="50" dirty="0">
                <a:solidFill>
                  <a:schemeClr val="tx1"/>
                </a:solidFill>
                <a:latin typeface="Tahoma"/>
                <a:cs typeface="Tahoma"/>
              </a:rPr>
              <a:t>et</a:t>
            </a:r>
            <a:r>
              <a:rPr sz="2100" b="1" spc="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chemeClr val="tx1"/>
                </a:solidFill>
                <a:latin typeface="Tahoma"/>
                <a:cs typeface="Tahoma"/>
              </a:rPr>
              <a:t>al.</a:t>
            </a:r>
            <a:r>
              <a:rPr sz="2100" b="1" spc="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spc="-45" dirty="0">
                <a:solidFill>
                  <a:schemeClr val="tx1"/>
                </a:solidFill>
                <a:latin typeface="Tahoma"/>
                <a:cs typeface="Tahoma"/>
              </a:rPr>
              <a:t>(2020)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4921" y="3726307"/>
            <a:ext cx="5816600" cy="2233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90"/>
              </a:spcBef>
            </a:pPr>
            <a:r>
              <a:rPr sz="2100" spc="204" dirty="0">
                <a:solidFill>
                  <a:schemeClr val="tx1"/>
                </a:solidFill>
                <a:latin typeface="Tahoma"/>
                <a:cs typeface="Tahoma"/>
              </a:rPr>
              <a:t>Model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melibatkan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pertukaran </a:t>
            </a:r>
            <a:r>
              <a:rPr sz="2100" spc="120" dirty="0">
                <a:solidFill>
                  <a:schemeClr val="tx1"/>
                </a:solidFill>
                <a:latin typeface="Tahoma"/>
                <a:cs typeface="Tahoma"/>
              </a:rPr>
              <a:t>informasi,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20" dirty="0">
                <a:solidFill>
                  <a:schemeClr val="tx1"/>
                </a:solidFill>
                <a:latin typeface="Tahoma"/>
                <a:cs typeface="Tahoma"/>
              </a:rPr>
              <a:t>koordinasi,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4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1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5" dirty="0">
                <a:solidFill>
                  <a:schemeClr val="tx1"/>
                </a:solidFill>
                <a:latin typeface="Tahoma"/>
                <a:cs typeface="Tahoma"/>
              </a:rPr>
              <a:t>kerjasama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0" dirty="0">
                <a:solidFill>
                  <a:schemeClr val="tx1"/>
                </a:solidFill>
                <a:latin typeface="Tahoma"/>
                <a:cs typeface="Tahoma"/>
              </a:rPr>
              <a:t>digital antar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0" dirty="0">
                <a:solidFill>
                  <a:schemeClr val="tx1"/>
                </a:solidFill>
                <a:latin typeface="Tahoma"/>
                <a:cs typeface="Tahoma"/>
              </a:rPr>
              <a:t>institusi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0" dirty="0">
                <a:solidFill>
                  <a:schemeClr val="tx1"/>
                </a:solidFill>
                <a:latin typeface="Tahoma"/>
                <a:cs typeface="Tahoma"/>
              </a:rPr>
              <a:t>pemerintah.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25" dirty="0">
                <a:solidFill>
                  <a:schemeClr val="tx1"/>
                </a:solidFill>
                <a:latin typeface="Tahoma"/>
                <a:cs typeface="Tahoma"/>
              </a:rPr>
              <a:t>G2G </a:t>
            </a:r>
            <a:r>
              <a:rPr sz="2100" spc="160" dirty="0">
                <a:solidFill>
                  <a:schemeClr val="tx1"/>
                </a:solidFill>
                <a:latin typeface="Tahoma"/>
                <a:cs typeface="Tahoma"/>
              </a:rPr>
              <a:t>memfasilitasi</a:t>
            </a:r>
            <a:r>
              <a:rPr sz="21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0" dirty="0">
                <a:solidFill>
                  <a:schemeClr val="tx1"/>
                </a:solidFill>
                <a:latin typeface="Tahoma"/>
                <a:cs typeface="Tahoma"/>
              </a:rPr>
              <a:t>kolaborasi</a:t>
            </a:r>
            <a:r>
              <a:rPr sz="21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10" dirty="0">
                <a:solidFill>
                  <a:schemeClr val="tx1"/>
                </a:solidFill>
                <a:latin typeface="Tahoma"/>
                <a:cs typeface="Tahoma"/>
              </a:rPr>
              <a:t>administratif, </a:t>
            </a:r>
            <a:r>
              <a:rPr sz="2100" spc="140" dirty="0">
                <a:solidFill>
                  <a:schemeClr val="tx1"/>
                </a:solidFill>
                <a:latin typeface="Tahoma"/>
                <a:cs typeface="Tahoma"/>
              </a:rPr>
              <a:t>integrasi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95" dirty="0">
                <a:solidFill>
                  <a:schemeClr val="tx1"/>
                </a:solidFill>
                <a:latin typeface="Tahoma"/>
                <a:cs typeface="Tahoma"/>
              </a:rPr>
              <a:t>data,</a:t>
            </a:r>
            <a:r>
              <a:rPr sz="21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4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0" dirty="0">
                <a:solidFill>
                  <a:schemeClr val="tx1"/>
                </a:solidFill>
                <a:latin typeface="Tahoma"/>
                <a:cs typeface="Tahoma"/>
              </a:rPr>
              <a:t>otomatisasi</a:t>
            </a:r>
            <a:r>
              <a:rPr sz="21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0" dirty="0">
                <a:solidFill>
                  <a:schemeClr val="tx1"/>
                </a:solidFill>
                <a:latin typeface="Tahoma"/>
                <a:cs typeface="Tahoma"/>
              </a:rPr>
              <a:t>proses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antara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4" dirty="0">
                <a:solidFill>
                  <a:schemeClr val="tx1"/>
                </a:solidFill>
                <a:latin typeface="Tahoma"/>
                <a:cs typeface="Tahoma"/>
              </a:rPr>
              <a:t>dua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5" dirty="0">
                <a:solidFill>
                  <a:schemeClr val="tx1"/>
                </a:solidFill>
                <a:latin typeface="Tahoma"/>
                <a:cs typeface="Tahoma"/>
              </a:rPr>
              <a:t>entitas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0" dirty="0">
                <a:solidFill>
                  <a:schemeClr val="tx1"/>
                </a:solidFill>
                <a:latin typeface="Tahoma"/>
                <a:cs typeface="Tahoma"/>
              </a:rPr>
              <a:t>pemerintahan.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4921" y="6302121"/>
            <a:ext cx="5523230" cy="334200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100" spc="195" dirty="0">
                <a:solidFill>
                  <a:schemeClr val="tx1"/>
                </a:solidFill>
                <a:latin typeface="Tahoma"/>
                <a:cs typeface="Tahoma"/>
              </a:rPr>
              <a:t>contoh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-345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indent="-227329">
              <a:lnSpc>
                <a:spcPct val="100000"/>
              </a:lnSpc>
              <a:spcBef>
                <a:spcPts val="385"/>
              </a:spcBef>
              <a:buFont typeface="Arial MT"/>
              <a:buChar char="•"/>
              <a:tabLst>
                <a:tab pos="466725" algn="l"/>
              </a:tabLst>
            </a:pPr>
            <a:r>
              <a:rPr sz="2100" spc="114" dirty="0">
                <a:solidFill>
                  <a:schemeClr val="tx1"/>
                </a:solidFill>
                <a:latin typeface="Tahoma"/>
                <a:cs typeface="Tahoma"/>
              </a:rPr>
              <a:t>Integrasi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data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Dukcapil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10" dirty="0">
                <a:solidFill>
                  <a:schemeClr val="tx1"/>
                </a:solidFill>
                <a:latin typeface="Tahoma"/>
                <a:cs typeface="Tahoma"/>
              </a:rPr>
              <a:t>dengan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0" dirty="0">
                <a:solidFill>
                  <a:schemeClr val="tx1"/>
                </a:solidFill>
                <a:latin typeface="Tahoma"/>
                <a:cs typeface="Tahoma"/>
              </a:rPr>
              <a:t>BPJS.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indent="-227329">
              <a:lnSpc>
                <a:spcPct val="100000"/>
              </a:lnSpc>
              <a:spcBef>
                <a:spcPts val="385"/>
              </a:spcBef>
              <a:buFont typeface="Arial MT"/>
              <a:buChar char="•"/>
              <a:tabLst>
                <a:tab pos="466725" algn="l"/>
              </a:tabLst>
            </a:pPr>
            <a:r>
              <a:rPr sz="2100" spc="175" dirty="0">
                <a:solidFill>
                  <a:schemeClr val="tx1"/>
                </a:solidFill>
                <a:latin typeface="Tahoma"/>
                <a:cs typeface="Tahoma"/>
              </a:rPr>
              <a:t>Sistem</a:t>
            </a:r>
            <a:r>
              <a:rPr sz="21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0" dirty="0">
                <a:solidFill>
                  <a:schemeClr val="tx1"/>
                </a:solidFill>
                <a:latin typeface="Tahoma"/>
                <a:cs typeface="Tahoma"/>
              </a:rPr>
              <a:t>OSS-</a:t>
            </a:r>
            <a:r>
              <a:rPr sz="2100" spc="265" dirty="0">
                <a:solidFill>
                  <a:schemeClr val="tx1"/>
                </a:solidFill>
                <a:latin typeface="Tahoma"/>
                <a:cs typeface="Tahoma"/>
              </a:rPr>
              <a:t>RBA</a:t>
            </a:r>
            <a:r>
              <a:rPr sz="21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(Kemenko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>
              <a:lnSpc>
                <a:spcPct val="100000"/>
              </a:lnSpc>
              <a:spcBef>
                <a:spcPts val="370"/>
              </a:spcBef>
            </a:pPr>
            <a:r>
              <a:rPr sz="2100" spc="204" dirty="0">
                <a:solidFill>
                  <a:schemeClr val="tx1"/>
                </a:solidFill>
                <a:latin typeface="Tahoma"/>
                <a:cs typeface="Tahoma"/>
              </a:rPr>
              <a:t>Perekonomian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-675" dirty="0">
                <a:solidFill>
                  <a:schemeClr val="tx1"/>
                </a:solidFill>
                <a:latin typeface="Tahoma"/>
                <a:cs typeface="Tahoma"/>
              </a:rPr>
              <a:t>↔</a:t>
            </a:r>
            <a:r>
              <a:rPr sz="21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0" dirty="0">
                <a:solidFill>
                  <a:schemeClr val="tx1"/>
                </a:solidFill>
                <a:latin typeface="Tahoma"/>
                <a:cs typeface="Tahoma"/>
              </a:rPr>
              <a:t>Pemda).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indent="-227329">
              <a:lnSpc>
                <a:spcPct val="100000"/>
              </a:lnSpc>
              <a:spcBef>
                <a:spcPts val="390"/>
              </a:spcBef>
              <a:buFont typeface="Arial MT"/>
              <a:buChar char="•"/>
              <a:tabLst>
                <a:tab pos="466725" algn="l"/>
              </a:tabLst>
            </a:pPr>
            <a:r>
              <a:rPr sz="2100" spc="140" dirty="0">
                <a:solidFill>
                  <a:schemeClr val="tx1"/>
                </a:solidFill>
                <a:latin typeface="Tahoma"/>
                <a:cs typeface="Tahoma"/>
              </a:rPr>
              <a:t>Kolaborasi</a:t>
            </a:r>
            <a:r>
              <a:rPr sz="21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325" dirty="0">
                <a:solidFill>
                  <a:schemeClr val="tx1"/>
                </a:solidFill>
                <a:latin typeface="Tahoma"/>
                <a:cs typeface="Tahoma"/>
              </a:rPr>
              <a:t>BNPB</a:t>
            </a:r>
            <a:r>
              <a:rPr sz="21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-675" dirty="0">
                <a:solidFill>
                  <a:schemeClr val="tx1"/>
                </a:solidFill>
                <a:latin typeface="Tahoma"/>
                <a:cs typeface="Tahoma"/>
              </a:rPr>
              <a:t>↔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300" dirty="0">
                <a:solidFill>
                  <a:schemeClr val="tx1"/>
                </a:solidFill>
                <a:latin typeface="Tahoma"/>
                <a:cs typeface="Tahoma"/>
              </a:rPr>
              <a:t>BMKG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-675" dirty="0">
                <a:solidFill>
                  <a:schemeClr val="tx1"/>
                </a:solidFill>
                <a:latin typeface="Tahoma"/>
                <a:cs typeface="Tahoma"/>
              </a:rPr>
              <a:t>↔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305" dirty="0">
                <a:solidFill>
                  <a:schemeClr val="tx1"/>
                </a:solidFill>
                <a:latin typeface="Tahoma"/>
                <a:cs typeface="Tahoma"/>
              </a:rPr>
              <a:t>BPBD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>
              <a:lnSpc>
                <a:spcPct val="100000"/>
              </a:lnSpc>
              <a:spcBef>
                <a:spcPts val="384"/>
              </a:spcBef>
            </a:pPr>
            <a:r>
              <a:rPr sz="2100" spc="210" dirty="0">
                <a:solidFill>
                  <a:schemeClr val="tx1"/>
                </a:solidFill>
                <a:latin typeface="Tahoma"/>
                <a:cs typeface="Tahoma"/>
              </a:rPr>
              <a:t>untuk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5" dirty="0">
                <a:solidFill>
                  <a:schemeClr val="tx1"/>
                </a:solidFill>
                <a:latin typeface="Tahoma"/>
                <a:cs typeface="Tahoma"/>
              </a:rPr>
              <a:t>mitigasi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0" dirty="0">
                <a:solidFill>
                  <a:schemeClr val="tx1"/>
                </a:solidFill>
                <a:latin typeface="Tahoma"/>
                <a:cs typeface="Tahoma"/>
              </a:rPr>
              <a:t>bencana.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marR="151765" indent="-227329">
              <a:lnSpc>
                <a:spcPts val="2900"/>
              </a:lnSpc>
              <a:spcBef>
                <a:spcPts val="100"/>
              </a:spcBef>
              <a:buFont typeface="Arial MT"/>
              <a:buChar char="•"/>
              <a:tabLst>
                <a:tab pos="466725" algn="l"/>
              </a:tabLst>
            </a:pPr>
            <a:r>
              <a:rPr sz="2100" spc="175" dirty="0">
                <a:solidFill>
                  <a:schemeClr val="tx1"/>
                </a:solidFill>
                <a:latin typeface="Tahoma"/>
                <a:cs typeface="Tahoma"/>
              </a:rPr>
              <a:t>Sistem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5" dirty="0">
                <a:solidFill>
                  <a:schemeClr val="tx1"/>
                </a:solidFill>
                <a:latin typeface="Tahoma"/>
                <a:cs typeface="Tahoma"/>
              </a:rPr>
              <a:t>Jaringan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0" dirty="0">
                <a:solidFill>
                  <a:schemeClr val="tx1"/>
                </a:solidFill>
                <a:latin typeface="Tahoma"/>
                <a:cs typeface="Tahoma"/>
              </a:rPr>
              <a:t>Pengadaan </a:t>
            </a:r>
            <a:r>
              <a:rPr sz="2100" spc="140" dirty="0">
                <a:solidFill>
                  <a:schemeClr val="tx1"/>
                </a:solidFill>
                <a:latin typeface="Tahoma"/>
                <a:cs typeface="Tahoma"/>
              </a:rPr>
              <a:t>Barang/Jasa</a:t>
            </a:r>
            <a:r>
              <a:rPr sz="21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(LKPP</a:t>
            </a:r>
            <a:r>
              <a:rPr sz="21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5" dirty="0">
                <a:solidFill>
                  <a:schemeClr val="tx1"/>
                </a:solidFill>
                <a:latin typeface="Tahoma"/>
                <a:cs typeface="Tahoma"/>
              </a:rPr>
              <a:t>bersama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4" dirty="0">
                <a:solidFill>
                  <a:schemeClr val="tx1"/>
                </a:solidFill>
                <a:latin typeface="Tahoma"/>
                <a:cs typeface="Tahoma"/>
              </a:rPr>
              <a:t>dengan </a:t>
            </a:r>
            <a:r>
              <a:rPr sz="2100" spc="-10" dirty="0">
                <a:solidFill>
                  <a:schemeClr val="tx1"/>
                </a:solidFill>
                <a:latin typeface="Tahoma"/>
                <a:cs typeface="Tahoma"/>
              </a:rPr>
              <a:t>K/L/D/I)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56323" y="2988844"/>
            <a:ext cx="4189095" cy="174117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900" spc="90" dirty="0">
                <a:solidFill>
                  <a:schemeClr val="tx1"/>
                </a:solidFill>
                <a:latin typeface="Tahoma"/>
                <a:cs typeface="Tahoma"/>
              </a:rPr>
              <a:t>M</a:t>
            </a:r>
            <a:r>
              <a:rPr sz="1900" b="1" spc="90" dirty="0">
                <a:solidFill>
                  <a:schemeClr val="tx1"/>
                </a:solidFill>
                <a:latin typeface="Tahoma"/>
                <a:cs typeface="Tahoma"/>
              </a:rPr>
              <a:t>ekanisme</a:t>
            </a:r>
            <a:r>
              <a:rPr sz="1900" b="1" spc="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dirty="0">
                <a:solidFill>
                  <a:schemeClr val="tx1"/>
                </a:solidFill>
                <a:latin typeface="Tahoma"/>
                <a:cs typeface="Tahoma"/>
              </a:rPr>
              <a:t>G2G</a:t>
            </a:r>
            <a:r>
              <a:rPr sz="1900" b="1" spc="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22275" indent="-217804">
              <a:lnSpc>
                <a:spcPct val="100000"/>
              </a:lnSpc>
              <a:spcBef>
                <a:spcPts val="425"/>
              </a:spcBef>
              <a:buAutoNum type="arabicPeriod"/>
              <a:tabLst>
                <a:tab pos="422275" algn="l"/>
              </a:tabLst>
            </a:pPr>
            <a:r>
              <a:rPr sz="1900" spc="150" dirty="0">
                <a:solidFill>
                  <a:schemeClr val="tx1"/>
                </a:solidFill>
                <a:latin typeface="Tahoma"/>
                <a:cs typeface="Tahoma"/>
              </a:rPr>
              <a:t>Pertukaran</a:t>
            </a:r>
            <a:r>
              <a:rPr sz="1900" spc="-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5" dirty="0">
                <a:solidFill>
                  <a:schemeClr val="tx1"/>
                </a:solidFill>
                <a:latin typeface="Tahoma"/>
                <a:cs typeface="Tahoma"/>
              </a:rPr>
              <a:t>Data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Antar</a:t>
            </a:r>
            <a:r>
              <a:rPr sz="1900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80" dirty="0">
                <a:solidFill>
                  <a:schemeClr val="tx1"/>
                </a:solidFill>
                <a:latin typeface="Tahoma"/>
                <a:cs typeface="Tahoma"/>
              </a:rPr>
              <a:t>Instansi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21640" indent="-217170">
              <a:lnSpc>
                <a:spcPct val="100000"/>
              </a:lnSpc>
              <a:spcBef>
                <a:spcPts val="420"/>
              </a:spcBef>
              <a:buAutoNum type="arabicPeriod"/>
              <a:tabLst>
                <a:tab pos="421640" algn="l"/>
              </a:tabLst>
            </a:pPr>
            <a:r>
              <a:rPr sz="1900" spc="95" dirty="0">
                <a:solidFill>
                  <a:schemeClr val="tx1"/>
                </a:solidFill>
                <a:latin typeface="Tahoma"/>
                <a:cs typeface="Tahoma"/>
              </a:rPr>
              <a:t>Integrasi</a:t>
            </a:r>
            <a:r>
              <a:rPr sz="1900" spc="-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0" dirty="0">
                <a:solidFill>
                  <a:schemeClr val="tx1"/>
                </a:solidFill>
                <a:latin typeface="Tahoma"/>
                <a:cs typeface="Tahoma"/>
              </a:rPr>
              <a:t>Sistem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90" dirty="0">
                <a:solidFill>
                  <a:schemeClr val="tx1"/>
                </a:solidFill>
                <a:latin typeface="Tahoma"/>
                <a:cs typeface="Tahoma"/>
              </a:rPr>
              <a:t>Digital.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21640" indent="-217804">
              <a:lnSpc>
                <a:spcPct val="100000"/>
              </a:lnSpc>
              <a:spcBef>
                <a:spcPts val="420"/>
              </a:spcBef>
              <a:buAutoNum type="arabicPeriod"/>
              <a:tabLst>
                <a:tab pos="421640" algn="l"/>
              </a:tabLst>
            </a:pPr>
            <a:r>
              <a:rPr sz="1900" spc="114" dirty="0">
                <a:solidFill>
                  <a:schemeClr val="tx1"/>
                </a:solidFill>
                <a:latin typeface="Tahoma"/>
                <a:cs typeface="Tahoma"/>
              </a:rPr>
              <a:t>Sinkronisasi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95" dirty="0">
                <a:solidFill>
                  <a:schemeClr val="tx1"/>
                </a:solidFill>
                <a:latin typeface="Tahoma"/>
                <a:cs typeface="Tahoma"/>
              </a:rPr>
              <a:t>Kebijakan.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27990" indent="-217804">
              <a:lnSpc>
                <a:spcPct val="100000"/>
              </a:lnSpc>
              <a:spcBef>
                <a:spcPts val="420"/>
              </a:spcBef>
              <a:buAutoNum type="arabicPeriod"/>
              <a:tabLst>
                <a:tab pos="427990" algn="l"/>
              </a:tabLst>
            </a:pP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Koordinasi</a:t>
            </a:r>
            <a:r>
              <a:rPr sz="19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90" dirty="0">
                <a:solidFill>
                  <a:schemeClr val="tx1"/>
                </a:solidFill>
                <a:latin typeface="Tahoma"/>
                <a:cs typeface="Tahoma"/>
              </a:rPr>
              <a:t>Program</a:t>
            </a:r>
            <a:r>
              <a:rPr sz="1900" spc="-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4" dirty="0">
                <a:solidFill>
                  <a:srgbClr val="FFFFFF"/>
                </a:solidFill>
                <a:latin typeface="Tahoma"/>
                <a:cs typeface="Tahoma"/>
              </a:rPr>
              <a:t>Bersama.</a:t>
            </a:r>
            <a:endParaRPr sz="1900" dirty="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62064" y="5046750"/>
            <a:ext cx="7223125" cy="276923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15265" indent="-202565">
              <a:lnSpc>
                <a:spcPct val="100000"/>
              </a:lnSpc>
              <a:spcBef>
                <a:spcPts val="520"/>
              </a:spcBef>
              <a:buFont typeface="Arial MT"/>
              <a:buChar char="•"/>
              <a:tabLst>
                <a:tab pos="215265" algn="l"/>
              </a:tabLst>
            </a:pPr>
            <a:r>
              <a:rPr sz="1900" b="1" spc="55" dirty="0">
                <a:solidFill>
                  <a:schemeClr val="tx1"/>
                </a:solidFill>
                <a:latin typeface="Tahoma"/>
                <a:cs typeface="Tahoma"/>
              </a:rPr>
              <a:t>Kelebihan</a:t>
            </a:r>
            <a:r>
              <a:rPr sz="1900" b="1" spc="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marR="5715" lvl="1" indent="-273050">
              <a:lnSpc>
                <a:spcPct val="118400"/>
              </a:lnSpc>
              <a:spcBef>
                <a:spcPts val="5"/>
              </a:spcBef>
              <a:buFont typeface="Segoe UI Symbol"/>
              <a:buChar char="◦"/>
              <a:tabLst>
                <a:tab pos="626745" algn="l"/>
                <a:tab pos="2248535" algn="l"/>
                <a:tab pos="3049905" algn="l"/>
                <a:tab pos="4384675" algn="l"/>
                <a:tab pos="6167120" algn="l"/>
              </a:tabLst>
            </a:pP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Pertukaran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data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otomatis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75" dirty="0">
                <a:solidFill>
                  <a:schemeClr val="tx1"/>
                </a:solidFill>
                <a:latin typeface="Tahoma"/>
                <a:cs typeface="Tahoma"/>
              </a:rPr>
              <a:t>mengurangi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00" dirty="0">
                <a:solidFill>
                  <a:schemeClr val="tx1"/>
                </a:solidFill>
                <a:latin typeface="Tahoma"/>
                <a:cs typeface="Tahoma"/>
              </a:rPr>
              <a:t>birokrasi </a:t>
            </a:r>
            <a:r>
              <a:rPr sz="1900" spc="180" dirty="0">
                <a:solidFill>
                  <a:schemeClr val="tx1"/>
                </a:solidFill>
                <a:latin typeface="Tahoma"/>
                <a:cs typeface="Tahoma"/>
              </a:rPr>
              <a:t>manual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duplikasi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95" dirty="0">
                <a:solidFill>
                  <a:schemeClr val="tx1"/>
                </a:solidFill>
                <a:latin typeface="Tahoma"/>
                <a:cs typeface="Tahoma"/>
              </a:rPr>
              <a:t>kerja</a:t>
            </a:r>
            <a:r>
              <a:rPr sz="1900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0" dirty="0">
                <a:solidFill>
                  <a:schemeClr val="tx1"/>
                </a:solidFill>
                <a:latin typeface="Tahoma"/>
                <a:cs typeface="Tahoma"/>
              </a:rPr>
              <a:t>antar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lembaga.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data</a:t>
            </a:r>
            <a:r>
              <a:rPr sz="1900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lebih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85" dirty="0">
                <a:solidFill>
                  <a:schemeClr val="tx1"/>
                </a:solidFill>
                <a:latin typeface="Tahoma"/>
                <a:cs typeface="Tahoma"/>
              </a:rPr>
              <a:t>akurat,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95" dirty="0">
                <a:solidFill>
                  <a:schemeClr val="tx1"/>
                </a:solidFill>
                <a:latin typeface="Tahoma"/>
                <a:cs typeface="Tahoma"/>
              </a:rPr>
              <a:t>tersinkron,</a:t>
            </a:r>
            <a:r>
              <a:rPr sz="19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0" dirty="0">
                <a:solidFill>
                  <a:schemeClr val="tx1"/>
                </a:solidFill>
                <a:latin typeface="Tahoma"/>
                <a:cs typeface="Tahoma"/>
              </a:rPr>
              <a:t>seragam.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00" dirty="0">
                <a:solidFill>
                  <a:schemeClr val="tx1"/>
                </a:solidFill>
                <a:latin typeface="Tahoma"/>
                <a:cs typeface="Tahoma"/>
              </a:rPr>
              <a:t>Kerja</a:t>
            </a:r>
            <a:r>
              <a:rPr sz="1900" spc="-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Sama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Antar</a:t>
            </a:r>
            <a:r>
              <a:rPr sz="1900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75" dirty="0">
                <a:solidFill>
                  <a:schemeClr val="tx1"/>
                </a:solidFill>
                <a:latin typeface="Tahoma"/>
                <a:cs typeface="Tahoma"/>
              </a:rPr>
              <a:t>Pemerintah</a:t>
            </a:r>
            <a:r>
              <a:rPr sz="1900" spc="-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5" dirty="0">
                <a:solidFill>
                  <a:schemeClr val="tx1"/>
                </a:solidFill>
                <a:latin typeface="Tahoma"/>
                <a:cs typeface="Tahoma"/>
              </a:rPr>
              <a:t>Lebih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Mudah.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marR="5080" lvl="1" indent="-273050" algn="just">
              <a:lnSpc>
                <a:spcPct val="118400"/>
              </a:lnSpc>
              <a:buFont typeface="Segoe UI Symbol"/>
              <a:buChar char="◦"/>
              <a:tabLst>
                <a:tab pos="626745" algn="l"/>
              </a:tabLst>
            </a:pP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Setiap</a:t>
            </a:r>
            <a:r>
              <a:rPr sz="1900" spc="3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0" dirty="0">
                <a:solidFill>
                  <a:schemeClr val="tx1"/>
                </a:solidFill>
                <a:latin typeface="Tahoma"/>
                <a:cs typeface="Tahoma"/>
              </a:rPr>
              <a:t>proses</a:t>
            </a:r>
            <a:r>
              <a:rPr sz="1900" spc="3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digital</a:t>
            </a:r>
            <a:r>
              <a:rPr sz="1900" spc="3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5" dirty="0">
                <a:solidFill>
                  <a:schemeClr val="tx1"/>
                </a:solidFill>
                <a:latin typeface="Tahoma"/>
                <a:cs typeface="Tahoma"/>
              </a:rPr>
              <a:t>terekam</a:t>
            </a:r>
            <a:r>
              <a:rPr sz="1900" spc="3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sehingga</a:t>
            </a:r>
            <a:r>
              <a:rPr sz="1900" spc="3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70" dirty="0">
                <a:solidFill>
                  <a:schemeClr val="tx1"/>
                </a:solidFill>
                <a:latin typeface="Tahoma"/>
                <a:cs typeface="Tahoma"/>
              </a:rPr>
              <a:t>mengurangi peluang   </a:t>
            </a:r>
            <a:r>
              <a:rPr sz="1900" spc="155" dirty="0">
                <a:solidFill>
                  <a:schemeClr val="tx1"/>
                </a:solidFill>
                <a:latin typeface="Tahoma"/>
                <a:cs typeface="Tahoma"/>
              </a:rPr>
              <a:t>manipulasi</a:t>
            </a:r>
            <a:r>
              <a:rPr sz="1900" spc="180" dirty="0">
                <a:solidFill>
                  <a:schemeClr val="tx1"/>
                </a:solidFill>
                <a:latin typeface="Tahoma"/>
                <a:cs typeface="Tahoma"/>
              </a:rPr>
              <a:t>  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data</a:t>
            </a:r>
            <a:r>
              <a:rPr sz="1900" spc="175" dirty="0">
                <a:solidFill>
                  <a:schemeClr val="tx1"/>
                </a:solidFill>
                <a:latin typeface="Tahoma"/>
                <a:cs typeface="Tahoma"/>
              </a:rPr>
              <a:t>  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1900" spc="175" dirty="0">
                <a:solidFill>
                  <a:schemeClr val="tx1"/>
                </a:solidFill>
                <a:latin typeface="Tahoma"/>
                <a:cs typeface="Tahoma"/>
              </a:rPr>
              <a:t>  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penyalahgunaan </a:t>
            </a:r>
            <a:r>
              <a:rPr sz="1900" spc="180" dirty="0">
                <a:solidFill>
                  <a:schemeClr val="tx1"/>
                </a:solidFill>
                <a:latin typeface="Tahoma"/>
                <a:cs typeface="Tahoma"/>
              </a:rPr>
              <a:t>wewenang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446379" y="9559238"/>
            <a:ext cx="63690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150" dirty="0">
                <a:solidFill>
                  <a:srgbClr val="FFFFFF"/>
                </a:solidFill>
                <a:latin typeface="Tahoma"/>
                <a:cs typeface="Tahoma"/>
              </a:rPr>
              <a:t>pada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62064" y="8133740"/>
            <a:ext cx="6235700" cy="208343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15265" indent="-202565">
              <a:lnSpc>
                <a:spcPct val="100000"/>
              </a:lnSpc>
              <a:spcBef>
                <a:spcPts val="520"/>
              </a:spcBef>
              <a:buFont typeface="Arial MT"/>
              <a:buChar char="•"/>
              <a:tabLst>
                <a:tab pos="215265" algn="l"/>
              </a:tabLst>
            </a:pPr>
            <a:r>
              <a:rPr sz="1900" b="1" spc="60" dirty="0">
                <a:solidFill>
                  <a:schemeClr val="tx1"/>
                </a:solidFill>
                <a:latin typeface="Tahoma"/>
                <a:cs typeface="Tahoma"/>
              </a:rPr>
              <a:t>Kelemahan</a:t>
            </a:r>
            <a:r>
              <a:rPr sz="1900" b="1" spc="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6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Tantangan</a:t>
            </a:r>
            <a:r>
              <a:rPr sz="1900" spc="-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95" dirty="0">
                <a:solidFill>
                  <a:schemeClr val="tx1"/>
                </a:solidFill>
                <a:latin typeface="Tahoma"/>
                <a:cs typeface="Tahoma"/>
              </a:rPr>
              <a:t>Integrasi</a:t>
            </a:r>
            <a:r>
              <a:rPr sz="1900" spc="-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90" dirty="0">
                <a:solidFill>
                  <a:schemeClr val="tx1"/>
                </a:solidFill>
                <a:latin typeface="Tahoma"/>
                <a:cs typeface="Tahoma"/>
              </a:rPr>
              <a:t>Teknologi.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14" dirty="0">
                <a:solidFill>
                  <a:schemeClr val="tx1"/>
                </a:solidFill>
                <a:latin typeface="Tahoma"/>
                <a:cs typeface="Tahoma"/>
              </a:rPr>
              <a:t>Resistensi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80" dirty="0">
                <a:solidFill>
                  <a:schemeClr val="tx1"/>
                </a:solidFill>
                <a:latin typeface="Tahoma"/>
                <a:cs typeface="Tahoma"/>
              </a:rPr>
              <a:t>Birokrasi.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Keterbatasan</a:t>
            </a:r>
            <a:r>
              <a:rPr sz="1900" spc="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Anggaran.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marR="5080" lvl="1" indent="-273050">
              <a:lnSpc>
                <a:spcPts val="2700"/>
              </a:lnSpc>
              <a:spcBef>
                <a:spcPts val="100"/>
              </a:spcBef>
              <a:buFont typeface="Segoe UI Symbol"/>
              <a:buChar char="◦"/>
              <a:tabLst>
                <a:tab pos="626745" algn="l"/>
                <a:tab pos="1715135" algn="l"/>
                <a:tab pos="3385185" algn="l"/>
                <a:tab pos="4226560" algn="l"/>
              </a:tabLst>
            </a:pPr>
            <a:r>
              <a:rPr sz="1900" spc="110" dirty="0">
                <a:solidFill>
                  <a:schemeClr val="tx1"/>
                </a:solidFill>
                <a:latin typeface="Tahoma"/>
                <a:cs typeface="Tahoma"/>
              </a:rPr>
              <a:t>Risiko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75" dirty="0">
                <a:solidFill>
                  <a:schemeClr val="tx1"/>
                </a:solidFill>
                <a:latin typeface="Tahoma"/>
                <a:cs typeface="Tahoma"/>
              </a:rPr>
              <a:t>keamanan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55" dirty="0">
                <a:solidFill>
                  <a:schemeClr val="tx1"/>
                </a:solidFill>
                <a:latin typeface="Tahoma"/>
                <a:cs typeface="Tahoma"/>
              </a:rPr>
              <a:t>ketergantungan </a:t>
            </a:r>
            <a:r>
              <a:rPr sz="1900" spc="120" dirty="0">
                <a:solidFill>
                  <a:schemeClr val="tx1"/>
                </a:solidFill>
                <a:latin typeface="Tahoma"/>
                <a:cs typeface="Tahoma"/>
              </a:rPr>
              <a:t>infrastruktur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85" dirty="0">
                <a:solidFill>
                  <a:schemeClr val="tx1"/>
                </a:solidFill>
                <a:latin typeface="Tahoma"/>
                <a:cs typeface="Tahoma"/>
              </a:rPr>
              <a:t>nasional.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5476" y="2151888"/>
            <a:ext cx="11907520" cy="1905"/>
          </a:xfrm>
          <a:custGeom>
            <a:avLst/>
            <a:gdLst/>
            <a:ahLst/>
            <a:cxnLst/>
            <a:rect l="l" t="t" r="r" b="b"/>
            <a:pathLst>
              <a:path w="11907519" h="1905">
                <a:moveTo>
                  <a:pt x="0" y="0"/>
                </a:moveTo>
                <a:lnTo>
                  <a:pt x="11907012" y="1523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6122395" y="330060"/>
            <a:ext cx="2294890" cy="9662160"/>
            <a:chOff x="16122395" y="330060"/>
            <a:chExt cx="2294890" cy="9662160"/>
          </a:xfrm>
        </p:grpSpPr>
        <p:sp>
          <p:nvSpPr>
            <p:cNvPr id="4" name="object 4"/>
            <p:cNvSpPr/>
            <p:nvPr/>
          </p:nvSpPr>
          <p:spPr>
            <a:xfrm>
              <a:off x="16251173" y="458838"/>
              <a:ext cx="2037080" cy="9404985"/>
            </a:xfrm>
            <a:custGeom>
              <a:avLst/>
              <a:gdLst/>
              <a:ahLst/>
              <a:cxnLst/>
              <a:rect l="l" t="t" r="r" b="b"/>
              <a:pathLst>
                <a:path w="2037080" h="9404985">
                  <a:moveTo>
                    <a:pt x="2036826" y="9404375"/>
                  </a:moveTo>
                  <a:lnTo>
                    <a:pt x="133604" y="8170684"/>
                  </a:lnTo>
                  <a:lnTo>
                    <a:pt x="94779" y="8140637"/>
                  </a:lnTo>
                  <a:lnTo>
                    <a:pt x="61938" y="8105054"/>
                  </a:lnTo>
                  <a:lnTo>
                    <a:pt x="35559" y="8064814"/>
                  </a:lnTo>
                  <a:lnTo>
                    <a:pt x="16124" y="8020796"/>
                  </a:lnTo>
                  <a:lnTo>
                    <a:pt x="4111" y="7973879"/>
                  </a:lnTo>
                  <a:lnTo>
                    <a:pt x="0" y="7924939"/>
                  </a:lnTo>
                  <a:lnTo>
                    <a:pt x="0" y="1479435"/>
                  </a:lnTo>
                  <a:lnTo>
                    <a:pt x="4111" y="1430496"/>
                  </a:lnTo>
                  <a:lnTo>
                    <a:pt x="16124" y="1383579"/>
                  </a:lnTo>
                  <a:lnTo>
                    <a:pt x="35559" y="1339561"/>
                  </a:lnTo>
                  <a:lnTo>
                    <a:pt x="61938" y="1299321"/>
                  </a:lnTo>
                  <a:lnTo>
                    <a:pt x="94779" y="1263738"/>
                  </a:lnTo>
                  <a:lnTo>
                    <a:pt x="133604" y="1233690"/>
                  </a:lnTo>
                  <a:lnTo>
                    <a:pt x="2036826" y="0"/>
                  </a:lnTo>
                </a:path>
              </a:pathLst>
            </a:custGeom>
            <a:ln w="2575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808195" y="1147528"/>
              <a:ext cx="1480185" cy="7621905"/>
            </a:xfrm>
            <a:custGeom>
              <a:avLst/>
              <a:gdLst/>
              <a:ahLst/>
              <a:cxnLst/>
              <a:rect l="l" t="t" r="r" b="b"/>
              <a:pathLst>
                <a:path w="1480184" h="7621905">
                  <a:moveTo>
                    <a:pt x="1479803" y="0"/>
                  </a:moveTo>
                  <a:lnTo>
                    <a:pt x="136271" y="896536"/>
                  </a:lnTo>
                  <a:lnTo>
                    <a:pt x="96631" y="928064"/>
                  </a:lnTo>
                  <a:lnTo>
                    <a:pt x="63123" y="965158"/>
                  </a:lnTo>
                  <a:lnTo>
                    <a:pt x="36226" y="1006931"/>
                  </a:lnTo>
                  <a:lnTo>
                    <a:pt x="16420" y="1052492"/>
                  </a:lnTo>
                  <a:lnTo>
                    <a:pt x="4185" y="1100953"/>
                  </a:lnTo>
                  <a:lnTo>
                    <a:pt x="0" y="1151425"/>
                  </a:lnTo>
                  <a:lnTo>
                    <a:pt x="0" y="6470185"/>
                  </a:lnTo>
                  <a:lnTo>
                    <a:pt x="4185" y="6520657"/>
                  </a:lnTo>
                  <a:lnTo>
                    <a:pt x="16420" y="6569118"/>
                  </a:lnTo>
                  <a:lnTo>
                    <a:pt x="36226" y="6614679"/>
                  </a:lnTo>
                  <a:lnTo>
                    <a:pt x="63123" y="6656452"/>
                  </a:lnTo>
                  <a:lnTo>
                    <a:pt x="96631" y="6693546"/>
                  </a:lnTo>
                  <a:lnTo>
                    <a:pt x="136271" y="6725074"/>
                  </a:lnTo>
                  <a:lnTo>
                    <a:pt x="1479803" y="7621628"/>
                  </a:lnTo>
                  <a:lnTo>
                    <a:pt x="14798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59299" y="1710181"/>
              <a:ext cx="1028700" cy="6656324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0" y="0"/>
            <a:ext cx="2338705" cy="2113280"/>
          </a:xfrm>
          <a:custGeom>
            <a:avLst/>
            <a:gdLst/>
            <a:ahLst/>
            <a:cxnLst/>
            <a:rect l="l" t="t" r="r" b="b"/>
            <a:pathLst>
              <a:path w="2338705" h="2113280">
                <a:moveTo>
                  <a:pt x="2338578" y="0"/>
                </a:moveTo>
                <a:lnTo>
                  <a:pt x="2338578" y="1324355"/>
                </a:lnTo>
                <a:lnTo>
                  <a:pt x="2333078" y="1376401"/>
                </a:lnTo>
                <a:lnTo>
                  <a:pt x="2317136" y="1425344"/>
                </a:lnTo>
                <a:lnTo>
                  <a:pt x="2291586" y="1469727"/>
                </a:lnTo>
                <a:lnTo>
                  <a:pt x="2257265" y="1508093"/>
                </a:lnTo>
                <a:lnTo>
                  <a:pt x="2215007" y="1538985"/>
                </a:lnTo>
                <a:lnTo>
                  <a:pt x="1283335" y="2080768"/>
                </a:lnTo>
                <a:lnTo>
                  <a:pt x="1235628" y="2102104"/>
                </a:lnTo>
                <a:lnTo>
                  <a:pt x="1185341" y="2112772"/>
                </a:lnTo>
                <a:lnTo>
                  <a:pt x="1134197" y="2112772"/>
                </a:lnTo>
                <a:lnTo>
                  <a:pt x="1083919" y="2102104"/>
                </a:lnTo>
                <a:lnTo>
                  <a:pt x="1036231" y="2080768"/>
                </a:lnTo>
                <a:lnTo>
                  <a:pt x="104477" y="1538985"/>
                </a:lnTo>
                <a:lnTo>
                  <a:pt x="62263" y="1508093"/>
                </a:lnTo>
                <a:lnTo>
                  <a:pt x="27958" y="1469727"/>
                </a:lnTo>
                <a:lnTo>
                  <a:pt x="2406" y="1425344"/>
                </a:lnTo>
                <a:lnTo>
                  <a:pt x="0" y="1417960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246376"/>
            <a:ext cx="12146280" cy="67817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55" dirty="0"/>
              <a:t>KLASIFIKASI</a:t>
            </a:r>
            <a:r>
              <a:rPr spc="-315" dirty="0"/>
              <a:t> </a:t>
            </a:r>
            <a:r>
              <a:rPr dirty="0"/>
              <a:t>E-</a:t>
            </a:r>
            <a:r>
              <a:rPr spc="375" dirty="0"/>
              <a:t>COMMERCE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614676" y="1151584"/>
            <a:ext cx="4492625" cy="8616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450" b="1" spc="90" dirty="0">
                <a:solidFill>
                  <a:srgbClr val="FFFFFF"/>
                </a:solidFill>
                <a:latin typeface="Tahoma"/>
                <a:cs typeface="Tahoma"/>
              </a:rPr>
              <a:t>(LANJUTAN)</a:t>
            </a:r>
            <a:endParaRPr sz="545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61" y="9298933"/>
            <a:ext cx="2357755" cy="988694"/>
          </a:xfrm>
          <a:custGeom>
            <a:avLst/>
            <a:gdLst/>
            <a:ahLst/>
            <a:cxnLst/>
            <a:rect l="l" t="t" r="r" b="b"/>
            <a:pathLst>
              <a:path w="2357755" h="988695">
                <a:moveTo>
                  <a:pt x="0" y="988067"/>
                </a:moveTo>
                <a:lnTo>
                  <a:pt x="0" y="788766"/>
                </a:lnTo>
                <a:lnTo>
                  <a:pt x="5505" y="736730"/>
                </a:lnTo>
                <a:lnTo>
                  <a:pt x="21456" y="687765"/>
                </a:lnTo>
                <a:lnTo>
                  <a:pt x="47008" y="643343"/>
                </a:lnTo>
                <a:lnTo>
                  <a:pt x="81313" y="604934"/>
                </a:lnTo>
                <a:lnTo>
                  <a:pt x="123527" y="574009"/>
                </a:lnTo>
                <a:lnTo>
                  <a:pt x="1055281" y="31985"/>
                </a:lnTo>
                <a:lnTo>
                  <a:pt x="1102969" y="10661"/>
                </a:lnTo>
                <a:lnTo>
                  <a:pt x="1153247" y="0"/>
                </a:lnTo>
                <a:lnTo>
                  <a:pt x="1204391" y="0"/>
                </a:lnTo>
                <a:lnTo>
                  <a:pt x="1254678" y="10661"/>
                </a:lnTo>
                <a:lnTo>
                  <a:pt x="1302385" y="31985"/>
                </a:lnTo>
                <a:lnTo>
                  <a:pt x="2234057" y="574009"/>
                </a:lnTo>
                <a:lnTo>
                  <a:pt x="2276315" y="604934"/>
                </a:lnTo>
                <a:lnTo>
                  <a:pt x="2310636" y="643343"/>
                </a:lnTo>
                <a:lnTo>
                  <a:pt x="2336186" y="687765"/>
                </a:lnTo>
                <a:lnTo>
                  <a:pt x="2352128" y="736730"/>
                </a:lnTo>
                <a:lnTo>
                  <a:pt x="2357628" y="788766"/>
                </a:lnTo>
                <a:lnTo>
                  <a:pt x="2357628" y="988067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019044"/>
            <a:ext cx="15959328" cy="146608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83921" y="2418334"/>
            <a:ext cx="15554325" cy="1943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95"/>
              </a:spcBef>
            </a:pPr>
            <a:r>
              <a:rPr sz="2750" b="1" spc="-420" dirty="0">
                <a:solidFill>
                  <a:srgbClr val="1E2C63"/>
                </a:solidFill>
                <a:latin typeface="Tahoma"/>
                <a:cs typeface="Tahoma"/>
              </a:rPr>
              <a:t>1.</a:t>
            </a:r>
            <a:r>
              <a:rPr sz="2750" b="1" spc="-2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750" b="1" spc="85" dirty="0">
                <a:solidFill>
                  <a:srgbClr val="1E2C63"/>
                </a:solidFill>
                <a:latin typeface="Tahoma"/>
                <a:cs typeface="Tahoma"/>
              </a:rPr>
              <a:t>Business</a:t>
            </a:r>
            <a:r>
              <a:rPr sz="2750" b="1" spc="-2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750" b="1" spc="70" dirty="0">
                <a:solidFill>
                  <a:srgbClr val="1E2C63"/>
                </a:solidFill>
                <a:latin typeface="Tahoma"/>
                <a:cs typeface="Tahoma"/>
              </a:rPr>
              <a:t>to</a:t>
            </a:r>
            <a:r>
              <a:rPr sz="2750" b="1" spc="-2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750" b="1" spc="85" dirty="0">
                <a:solidFill>
                  <a:srgbClr val="1E2C63"/>
                </a:solidFill>
                <a:latin typeface="Tahoma"/>
                <a:cs typeface="Tahoma"/>
              </a:rPr>
              <a:t>Business</a:t>
            </a:r>
            <a:r>
              <a:rPr sz="2750" b="1" spc="-2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750" b="1" spc="70" dirty="0">
                <a:solidFill>
                  <a:srgbClr val="1E2C63"/>
                </a:solidFill>
                <a:latin typeface="Tahoma"/>
                <a:cs typeface="Tahoma"/>
              </a:rPr>
              <a:t>to</a:t>
            </a:r>
            <a:r>
              <a:rPr sz="2750" b="1" spc="-1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750" b="1" spc="100" dirty="0">
                <a:solidFill>
                  <a:srgbClr val="1E2C63"/>
                </a:solidFill>
                <a:latin typeface="Tahoma"/>
                <a:cs typeface="Tahoma"/>
              </a:rPr>
              <a:t>Consumer</a:t>
            </a:r>
            <a:r>
              <a:rPr sz="2750" b="1" spc="-1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750" b="1" spc="-10" dirty="0">
                <a:solidFill>
                  <a:srgbClr val="1E2C63"/>
                </a:solidFill>
                <a:latin typeface="Tahoma"/>
                <a:cs typeface="Tahoma"/>
              </a:rPr>
              <a:t>(B2B2C)</a:t>
            </a:r>
            <a:endParaRPr sz="2750">
              <a:latin typeface="Tahoma"/>
              <a:cs typeface="Tahoma"/>
            </a:endParaRPr>
          </a:p>
          <a:p>
            <a:pPr marL="12700" marR="5080">
              <a:lnSpc>
                <a:spcPct val="117900"/>
              </a:lnSpc>
              <a:spcBef>
                <a:spcPts val="1614"/>
              </a:spcBef>
              <a:tabLst>
                <a:tab pos="7468234" algn="l"/>
              </a:tabLst>
            </a:pPr>
            <a:r>
              <a:rPr sz="2400" b="1" spc="85" dirty="0">
                <a:latin typeface="Tahoma"/>
                <a:cs typeface="Tahoma"/>
              </a:rPr>
              <a:t>Model</a:t>
            </a:r>
            <a:r>
              <a:rPr sz="2400" b="1" spc="25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B2B2C</a:t>
            </a:r>
            <a:r>
              <a:rPr sz="2400" b="1" spc="30" dirty="0">
                <a:latin typeface="Tahoma"/>
                <a:cs typeface="Tahoma"/>
              </a:rPr>
              <a:t> </a:t>
            </a:r>
            <a:r>
              <a:rPr sz="2400" b="1" spc="-25" dirty="0">
                <a:latin typeface="Tahoma"/>
                <a:cs typeface="Tahoma"/>
              </a:rPr>
              <a:t>e-</a:t>
            </a:r>
            <a:r>
              <a:rPr sz="2400" b="1" spc="120" dirty="0">
                <a:latin typeface="Tahoma"/>
                <a:cs typeface="Tahoma"/>
              </a:rPr>
              <a:t>commerce</a:t>
            </a:r>
            <a:r>
              <a:rPr sz="2400" b="1" spc="-5" dirty="0">
                <a:latin typeface="Tahoma"/>
                <a:cs typeface="Tahoma"/>
              </a:rPr>
              <a:t> </a:t>
            </a:r>
            <a:r>
              <a:rPr sz="2400" b="1" spc="90" dirty="0">
                <a:latin typeface="Tahoma"/>
                <a:cs typeface="Tahoma"/>
              </a:rPr>
              <a:t>merupakan</a:t>
            </a:r>
            <a:r>
              <a:rPr sz="2400" b="1" spc="30" dirty="0">
                <a:latin typeface="Tahoma"/>
                <a:cs typeface="Tahoma"/>
              </a:rPr>
              <a:t> </a:t>
            </a:r>
            <a:r>
              <a:rPr sz="2400" b="1" spc="95" dirty="0">
                <a:latin typeface="Tahoma"/>
                <a:cs typeface="Tahoma"/>
              </a:rPr>
              <a:t>bentuk</a:t>
            </a:r>
            <a:r>
              <a:rPr sz="2400" b="1" spc="25" dirty="0">
                <a:latin typeface="Tahoma"/>
                <a:cs typeface="Tahoma"/>
              </a:rPr>
              <a:t> </a:t>
            </a:r>
            <a:r>
              <a:rPr sz="2400" b="1" spc="45" dirty="0">
                <a:latin typeface="Tahoma"/>
                <a:cs typeface="Tahoma"/>
              </a:rPr>
              <a:t>integrasi</a:t>
            </a:r>
            <a:r>
              <a:rPr sz="2400" b="1" spc="30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antara</a:t>
            </a:r>
            <a:r>
              <a:rPr sz="2400" b="1" spc="15" dirty="0">
                <a:latin typeface="Tahoma"/>
                <a:cs typeface="Tahoma"/>
              </a:rPr>
              <a:t> </a:t>
            </a:r>
            <a:r>
              <a:rPr sz="2400" b="1" spc="80" dirty="0">
                <a:latin typeface="Tahoma"/>
                <a:cs typeface="Tahoma"/>
              </a:rPr>
              <a:t>B2B</a:t>
            </a:r>
            <a:r>
              <a:rPr sz="2400" b="1" spc="25" dirty="0">
                <a:latin typeface="Tahoma"/>
                <a:cs typeface="Tahoma"/>
              </a:rPr>
              <a:t> </a:t>
            </a:r>
            <a:r>
              <a:rPr sz="2400" b="1" spc="85" dirty="0">
                <a:latin typeface="Tahoma"/>
                <a:cs typeface="Tahoma"/>
              </a:rPr>
              <a:t>dan</a:t>
            </a:r>
            <a:r>
              <a:rPr sz="2400" b="1" spc="30" dirty="0">
                <a:latin typeface="Tahoma"/>
                <a:cs typeface="Tahoma"/>
              </a:rPr>
              <a:t> </a:t>
            </a:r>
            <a:r>
              <a:rPr sz="2400" b="1" spc="60" dirty="0">
                <a:latin typeface="Tahoma"/>
                <a:cs typeface="Tahoma"/>
              </a:rPr>
              <a:t>B2C</a:t>
            </a:r>
            <a:r>
              <a:rPr sz="2400" b="1" spc="25" dirty="0">
                <a:latin typeface="Tahoma"/>
                <a:cs typeface="Tahoma"/>
              </a:rPr>
              <a:t> </a:t>
            </a:r>
            <a:r>
              <a:rPr sz="2400" b="1" spc="65" dirty="0">
                <a:latin typeface="Tahoma"/>
                <a:cs typeface="Tahoma"/>
              </a:rPr>
              <a:t>di</a:t>
            </a:r>
            <a:r>
              <a:rPr sz="2400" b="1" spc="15" dirty="0">
                <a:latin typeface="Tahoma"/>
                <a:cs typeface="Tahoma"/>
              </a:rPr>
              <a:t> </a:t>
            </a:r>
            <a:r>
              <a:rPr sz="2400" b="1" spc="100" dirty="0">
                <a:latin typeface="Tahoma"/>
                <a:cs typeface="Tahoma"/>
              </a:rPr>
              <a:t>mana</a:t>
            </a:r>
            <a:r>
              <a:rPr sz="2400" b="1" spc="15" dirty="0">
                <a:latin typeface="Tahoma"/>
                <a:cs typeface="Tahoma"/>
              </a:rPr>
              <a:t> </a:t>
            </a:r>
            <a:r>
              <a:rPr sz="2400" b="1" spc="50" dirty="0">
                <a:latin typeface="Tahoma"/>
                <a:cs typeface="Tahoma"/>
              </a:rPr>
              <a:t>perusahaan </a:t>
            </a:r>
            <a:r>
              <a:rPr sz="2400" b="1" spc="90" dirty="0">
                <a:latin typeface="Tahoma"/>
                <a:cs typeface="Tahoma"/>
              </a:rPr>
              <a:t>memanfaatkan</a:t>
            </a:r>
            <a:r>
              <a:rPr sz="2400" b="1" spc="75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kerja</a:t>
            </a:r>
            <a:r>
              <a:rPr sz="2400" b="1" spc="95" dirty="0">
                <a:latin typeface="Tahoma"/>
                <a:cs typeface="Tahoma"/>
              </a:rPr>
              <a:t> </a:t>
            </a:r>
            <a:r>
              <a:rPr sz="2400" b="1" spc="80" dirty="0">
                <a:latin typeface="Tahoma"/>
                <a:cs typeface="Tahoma"/>
              </a:rPr>
              <a:t>sama </a:t>
            </a:r>
            <a:r>
              <a:rPr sz="2400" b="1" dirty="0">
                <a:latin typeface="Tahoma"/>
                <a:cs typeface="Tahoma"/>
              </a:rPr>
              <a:t>antar</a:t>
            </a:r>
            <a:r>
              <a:rPr sz="2400" b="1" spc="85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bisnis</a:t>
            </a:r>
            <a:r>
              <a:rPr sz="2400" b="1" spc="105" dirty="0">
                <a:latin typeface="Tahoma"/>
                <a:cs typeface="Tahoma"/>
              </a:rPr>
              <a:t> </a:t>
            </a:r>
            <a:r>
              <a:rPr sz="2400" b="1" spc="85" dirty="0">
                <a:latin typeface="Tahoma"/>
                <a:cs typeface="Tahoma"/>
              </a:rPr>
              <a:t>untuk</a:t>
            </a:r>
            <a:r>
              <a:rPr sz="2400" b="1" dirty="0">
                <a:latin typeface="Tahoma"/>
                <a:cs typeface="Tahoma"/>
              </a:rPr>
              <a:t>	</a:t>
            </a:r>
            <a:r>
              <a:rPr sz="2400" b="1" spc="75" dirty="0">
                <a:latin typeface="Tahoma"/>
                <a:cs typeface="Tahoma"/>
              </a:rPr>
              <a:t>menjangkau</a:t>
            </a:r>
            <a:r>
              <a:rPr sz="2400" b="1" spc="50" dirty="0">
                <a:latin typeface="Tahoma"/>
                <a:cs typeface="Tahoma"/>
              </a:rPr>
              <a:t> </a:t>
            </a:r>
            <a:r>
              <a:rPr sz="2400" b="1" spc="105" dirty="0">
                <a:latin typeface="Tahoma"/>
                <a:cs typeface="Tahoma"/>
              </a:rPr>
              <a:t>konsumen</a:t>
            </a:r>
            <a:r>
              <a:rPr sz="2400" b="1" spc="60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akhir</a:t>
            </a:r>
            <a:r>
              <a:rPr sz="2400" b="1" spc="65" dirty="0">
                <a:latin typeface="Tahoma"/>
                <a:cs typeface="Tahoma"/>
              </a:rPr>
              <a:t> </a:t>
            </a:r>
            <a:r>
              <a:rPr sz="2400" b="1" spc="50" dirty="0">
                <a:latin typeface="Tahoma"/>
                <a:cs typeface="Tahoma"/>
              </a:rPr>
              <a:t>secara </a:t>
            </a:r>
            <a:r>
              <a:rPr sz="2400" b="1" spc="-10" dirty="0">
                <a:latin typeface="Tahoma"/>
                <a:cs typeface="Tahoma"/>
              </a:rPr>
              <a:t>efisien.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2400" b="1" spc="105" dirty="0">
                <a:latin typeface="Tahoma"/>
                <a:cs typeface="Tahoma"/>
              </a:rPr>
              <a:t>Konsumen</a:t>
            </a:r>
            <a:r>
              <a:rPr sz="2400" b="1" spc="20" dirty="0">
                <a:latin typeface="Tahoma"/>
                <a:cs typeface="Tahoma"/>
              </a:rPr>
              <a:t> </a:t>
            </a:r>
            <a:r>
              <a:rPr sz="2400" b="1" spc="60" dirty="0">
                <a:latin typeface="Tahoma"/>
                <a:cs typeface="Tahoma"/>
              </a:rPr>
              <a:t>tetap</a:t>
            </a:r>
            <a:r>
              <a:rPr sz="2400" b="1" spc="-30" dirty="0">
                <a:latin typeface="Tahoma"/>
                <a:cs typeface="Tahoma"/>
              </a:rPr>
              <a:t> </a:t>
            </a:r>
            <a:r>
              <a:rPr sz="2400" b="1" spc="95" dirty="0">
                <a:latin typeface="Tahoma"/>
                <a:cs typeface="Tahoma"/>
              </a:rPr>
              <a:t>mengenal</a:t>
            </a:r>
            <a:r>
              <a:rPr sz="2400" b="1" spc="10" dirty="0">
                <a:latin typeface="Tahoma"/>
                <a:cs typeface="Tahoma"/>
              </a:rPr>
              <a:t> </a:t>
            </a:r>
            <a:r>
              <a:rPr sz="2400" b="1" spc="75" dirty="0">
                <a:latin typeface="Tahoma"/>
                <a:cs typeface="Tahoma"/>
              </a:rPr>
              <a:t>brand</a:t>
            </a:r>
            <a:r>
              <a:rPr sz="2400" b="1" spc="15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A,</a:t>
            </a:r>
            <a:r>
              <a:rPr sz="2400" b="1" spc="-5" dirty="0">
                <a:latin typeface="Tahoma"/>
                <a:cs typeface="Tahoma"/>
              </a:rPr>
              <a:t> </a:t>
            </a:r>
            <a:r>
              <a:rPr sz="2400" b="1" spc="55" dirty="0">
                <a:latin typeface="Tahoma"/>
                <a:cs typeface="Tahoma"/>
              </a:rPr>
              <a:t>tetapi</a:t>
            </a:r>
            <a:r>
              <a:rPr sz="2400" b="1" spc="-15" dirty="0">
                <a:latin typeface="Tahoma"/>
                <a:cs typeface="Tahoma"/>
              </a:rPr>
              <a:t> </a:t>
            </a:r>
            <a:r>
              <a:rPr sz="2400" b="1" spc="45" dirty="0">
                <a:latin typeface="Tahoma"/>
                <a:cs typeface="Tahoma"/>
              </a:rPr>
              <a:t>transaksinya</a:t>
            </a:r>
            <a:r>
              <a:rPr sz="2400" b="1" spc="30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terjadi</a:t>
            </a:r>
            <a:r>
              <a:rPr sz="2400" b="1" spc="10" dirty="0">
                <a:latin typeface="Tahoma"/>
                <a:cs typeface="Tahoma"/>
              </a:rPr>
              <a:t> </a:t>
            </a:r>
            <a:r>
              <a:rPr sz="2400" b="1" spc="55" dirty="0">
                <a:latin typeface="Tahoma"/>
                <a:cs typeface="Tahoma"/>
              </a:rPr>
              <a:t>melalui</a:t>
            </a:r>
            <a:r>
              <a:rPr sz="2400" b="1" spc="15" dirty="0">
                <a:latin typeface="Tahoma"/>
                <a:cs typeface="Tahoma"/>
              </a:rPr>
              <a:t> </a:t>
            </a:r>
            <a:r>
              <a:rPr sz="2400" b="1" spc="-25" dirty="0">
                <a:latin typeface="Tahoma"/>
                <a:cs typeface="Tahoma"/>
              </a:rPr>
              <a:t>B.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2067" y="4527550"/>
            <a:ext cx="5510530" cy="4775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45160">
              <a:lnSpc>
                <a:spcPct val="117900"/>
              </a:lnSpc>
              <a:spcBef>
                <a:spcPts val="100"/>
              </a:spcBef>
            </a:pPr>
            <a:r>
              <a:rPr sz="2400" b="1" spc="80" dirty="0">
                <a:solidFill>
                  <a:schemeClr val="tx1"/>
                </a:solidFill>
                <a:latin typeface="Tahoma"/>
                <a:cs typeface="Tahoma"/>
              </a:rPr>
              <a:t>Menurut</a:t>
            </a:r>
            <a:r>
              <a:rPr sz="2400" b="1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1" spc="55" dirty="0">
                <a:solidFill>
                  <a:schemeClr val="tx1"/>
                </a:solidFill>
                <a:latin typeface="Tahoma"/>
                <a:cs typeface="Tahoma"/>
              </a:rPr>
              <a:t>Kalakota</a:t>
            </a:r>
            <a:r>
              <a:rPr sz="2400" b="1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chemeClr val="tx1"/>
                </a:solidFill>
                <a:latin typeface="Tahoma"/>
                <a:cs typeface="Tahoma"/>
              </a:rPr>
              <a:t>&amp;</a:t>
            </a:r>
            <a:r>
              <a:rPr sz="2400" b="1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1" spc="90" dirty="0">
                <a:solidFill>
                  <a:schemeClr val="tx1"/>
                </a:solidFill>
                <a:latin typeface="Tahoma"/>
                <a:cs typeface="Tahoma"/>
              </a:rPr>
              <a:t>Whinston </a:t>
            </a:r>
            <a:r>
              <a:rPr sz="2400" b="1" spc="-65" dirty="0">
                <a:solidFill>
                  <a:schemeClr val="tx1"/>
                </a:solidFill>
                <a:latin typeface="Tahoma"/>
                <a:cs typeface="Tahoma"/>
              </a:rPr>
              <a:t>(1997):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2400" spc="235" dirty="0">
                <a:solidFill>
                  <a:schemeClr val="tx1"/>
                </a:solidFill>
                <a:latin typeface="Tahoma"/>
                <a:cs typeface="Tahoma"/>
              </a:rPr>
              <a:t>Model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9" dirty="0">
                <a:solidFill>
                  <a:schemeClr val="tx1"/>
                </a:solidFill>
                <a:latin typeface="Tahoma"/>
                <a:cs typeface="Tahoma"/>
              </a:rPr>
              <a:t>B2B2C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termasuk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9" dirty="0">
                <a:solidFill>
                  <a:schemeClr val="tx1"/>
                </a:solidFill>
                <a:latin typeface="Tahoma"/>
                <a:cs typeface="Tahoma"/>
              </a:rPr>
              <a:t>dalam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12700" marR="5080">
              <a:lnSpc>
                <a:spcPct val="117900"/>
              </a:lnSpc>
              <a:spcBef>
                <a:spcPts val="15"/>
              </a:spcBef>
            </a:pPr>
            <a:r>
              <a:rPr sz="2400" spc="204" dirty="0">
                <a:solidFill>
                  <a:schemeClr val="tx1"/>
                </a:solidFill>
                <a:latin typeface="Tahoma"/>
                <a:cs typeface="Tahoma"/>
              </a:rPr>
              <a:t>extended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05" dirty="0">
                <a:solidFill>
                  <a:schemeClr val="tx1"/>
                </a:solidFill>
                <a:latin typeface="Tahoma"/>
                <a:cs typeface="Tahoma"/>
              </a:rPr>
              <a:t>e-</a:t>
            </a:r>
            <a:r>
              <a:rPr sz="2400" spc="270" dirty="0">
                <a:solidFill>
                  <a:schemeClr val="tx1"/>
                </a:solidFill>
                <a:latin typeface="Tahoma"/>
                <a:cs typeface="Tahoma"/>
              </a:rPr>
              <a:t>commerce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50" dirty="0">
                <a:solidFill>
                  <a:schemeClr val="tx1"/>
                </a:solidFill>
                <a:latin typeface="Tahoma"/>
                <a:cs typeface="Tahoma"/>
              </a:rPr>
              <a:t>value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25" dirty="0">
                <a:solidFill>
                  <a:schemeClr val="tx1"/>
                </a:solidFill>
                <a:latin typeface="Tahoma"/>
                <a:cs typeface="Tahoma"/>
              </a:rPr>
              <a:t>chain, </a:t>
            </a:r>
            <a:r>
              <a:rPr sz="2400" spc="195" dirty="0">
                <a:solidFill>
                  <a:schemeClr val="tx1"/>
                </a:solidFill>
                <a:latin typeface="Tahoma"/>
                <a:cs typeface="Tahoma"/>
              </a:rPr>
              <a:t>di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70" dirty="0">
                <a:solidFill>
                  <a:schemeClr val="tx1"/>
                </a:solidFill>
                <a:latin typeface="Tahoma"/>
                <a:cs typeface="Tahoma"/>
              </a:rPr>
              <a:t>mana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65" dirty="0">
                <a:solidFill>
                  <a:schemeClr val="tx1"/>
                </a:solidFill>
                <a:latin typeface="Tahoma"/>
                <a:cs typeface="Tahoma"/>
              </a:rPr>
              <a:t>setiap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4" dirty="0">
                <a:solidFill>
                  <a:schemeClr val="tx1"/>
                </a:solidFill>
                <a:latin typeface="Tahoma"/>
                <a:cs typeface="Tahoma"/>
              </a:rPr>
              <a:t>pihak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85" dirty="0">
                <a:solidFill>
                  <a:schemeClr val="tx1"/>
                </a:solidFill>
                <a:latin typeface="Tahoma"/>
                <a:cs typeface="Tahoma"/>
              </a:rPr>
              <a:t>menambah </a:t>
            </a:r>
            <a:r>
              <a:rPr sz="2400" spc="140" dirty="0">
                <a:solidFill>
                  <a:schemeClr val="tx1"/>
                </a:solidFill>
                <a:latin typeface="Tahoma"/>
                <a:cs typeface="Tahoma"/>
              </a:rPr>
              <a:t>nilai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35" dirty="0">
                <a:solidFill>
                  <a:schemeClr val="tx1"/>
                </a:solidFill>
                <a:latin typeface="Tahoma"/>
                <a:cs typeface="Tahoma"/>
              </a:rPr>
              <a:t>sebelum</a:t>
            </a:r>
            <a:r>
              <a:rPr sz="24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sampai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4" dirty="0">
                <a:solidFill>
                  <a:schemeClr val="tx1"/>
                </a:solidFill>
                <a:latin typeface="Tahoma"/>
                <a:cs typeface="Tahoma"/>
              </a:rPr>
              <a:t>ke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chemeClr val="tx1"/>
                </a:solidFill>
                <a:latin typeface="Tahoma"/>
                <a:cs typeface="Tahoma"/>
              </a:rPr>
              <a:t>konsumen.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860" marR="911225" indent="-259079">
              <a:lnSpc>
                <a:spcPct val="117900"/>
              </a:lnSpc>
              <a:spcBef>
                <a:spcPts val="15"/>
              </a:spcBef>
              <a:buFont typeface="Arial MT"/>
              <a:buChar char="•"/>
              <a:tabLst>
                <a:tab pos="530860" algn="l"/>
              </a:tabLst>
            </a:pPr>
            <a:r>
              <a:rPr sz="2400" spc="175" dirty="0">
                <a:solidFill>
                  <a:schemeClr val="tx1"/>
                </a:solidFill>
                <a:latin typeface="Tahoma"/>
                <a:cs typeface="Tahoma"/>
              </a:rPr>
              <a:t>Bisnis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0" dirty="0">
                <a:solidFill>
                  <a:schemeClr val="tx1"/>
                </a:solidFill>
                <a:latin typeface="Tahoma"/>
                <a:cs typeface="Tahoma"/>
              </a:rPr>
              <a:t>pertama</a:t>
            </a:r>
            <a:r>
              <a:rPr sz="24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0" dirty="0">
                <a:solidFill>
                  <a:schemeClr val="tx1"/>
                </a:solidFill>
                <a:latin typeface="Tahoma"/>
                <a:cs typeface="Tahoma"/>
              </a:rPr>
              <a:t>fokus</a:t>
            </a:r>
            <a:r>
              <a:rPr sz="2400" spc="-1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4" dirty="0">
                <a:solidFill>
                  <a:schemeClr val="tx1"/>
                </a:solidFill>
                <a:latin typeface="Tahoma"/>
                <a:cs typeface="Tahoma"/>
              </a:rPr>
              <a:t>pada </a:t>
            </a:r>
            <a:r>
              <a:rPr sz="2400" spc="200" dirty="0">
                <a:solidFill>
                  <a:schemeClr val="tx1"/>
                </a:solidFill>
                <a:latin typeface="Tahoma"/>
                <a:cs typeface="Tahoma"/>
              </a:rPr>
              <a:t>produksi</a:t>
            </a:r>
            <a:r>
              <a:rPr sz="2400" spc="-1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4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35" dirty="0">
                <a:solidFill>
                  <a:schemeClr val="tx1"/>
                </a:solidFill>
                <a:latin typeface="Tahoma"/>
                <a:cs typeface="Tahoma"/>
              </a:rPr>
              <a:t>pasokan.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860" indent="-259079">
              <a:lnSpc>
                <a:spcPct val="100000"/>
              </a:lnSpc>
              <a:spcBef>
                <a:spcPts val="515"/>
              </a:spcBef>
              <a:buFont typeface="Arial MT"/>
              <a:buChar char="•"/>
              <a:tabLst>
                <a:tab pos="530860" algn="l"/>
              </a:tabLst>
            </a:pPr>
            <a:r>
              <a:rPr sz="2400" spc="175" dirty="0">
                <a:solidFill>
                  <a:schemeClr val="tx1"/>
                </a:solidFill>
                <a:latin typeface="Tahoma"/>
                <a:cs typeface="Tahoma"/>
              </a:rPr>
              <a:t>Bisnis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5" dirty="0">
                <a:solidFill>
                  <a:schemeClr val="tx1"/>
                </a:solidFill>
                <a:latin typeface="Tahoma"/>
                <a:cs typeface="Tahoma"/>
              </a:rPr>
              <a:t>kedua</a:t>
            </a:r>
            <a:r>
              <a:rPr sz="2400" spc="-1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0" dirty="0">
                <a:solidFill>
                  <a:schemeClr val="tx1"/>
                </a:solidFill>
                <a:latin typeface="Tahoma"/>
                <a:cs typeface="Tahoma"/>
              </a:rPr>
              <a:t>fokus</a:t>
            </a:r>
            <a:r>
              <a:rPr sz="2400" spc="-1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4" dirty="0">
                <a:solidFill>
                  <a:schemeClr val="tx1"/>
                </a:solidFill>
                <a:latin typeface="Tahoma"/>
                <a:cs typeface="Tahoma"/>
              </a:rPr>
              <a:t>pada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860" marR="1207770">
              <a:lnSpc>
                <a:spcPct val="117900"/>
              </a:lnSpc>
              <a:spcBef>
                <a:spcPts val="15"/>
              </a:spcBef>
            </a:pPr>
            <a:r>
              <a:rPr sz="2400" spc="160" dirty="0">
                <a:solidFill>
                  <a:schemeClr val="tx1"/>
                </a:solidFill>
                <a:latin typeface="Tahoma"/>
                <a:cs typeface="Tahoma"/>
              </a:rPr>
              <a:t>pemasaran,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20" dirty="0">
                <a:solidFill>
                  <a:schemeClr val="tx1"/>
                </a:solidFill>
                <a:latin typeface="Tahoma"/>
                <a:cs typeface="Tahoma"/>
              </a:rPr>
              <a:t>logistik,</a:t>
            </a:r>
            <a:r>
              <a:rPr sz="24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dan </a:t>
            </a:r>
            <a:r>
              <a:rPr sz="2400" spc="229" dirty="0">
                <a:solidFill>
                  <a:schemeClr val="tx1"/>
                </a:solidFill>
                <a:latin typeface="Tahoma"/>
                <a:cs typeface="Tahoma"/>
              </a:rPr>
              <a:t>pengalaman</a:t>
            </a:r>
            <a:r>
              <a:rPr sz="24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0" dirty="0">
                <a:solidFill>
                  <a:schemeClr val="tx1"/>
                </a:solidFill>
                <a:latin typeface="Tahoma"/>
                <a:cs typeface="Tahoma"/>
              </a:rPr>
              <a:t>pelanggan.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37781" y="4527550"/>
            <a:ext cx="9442450" cy="261556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2400" b="1" spc="80" dirty="0">
                <a:solidFill>
                  <a:schemeClr val="tx1"/>
                </a:solidFill>
                <a:latin typeface="Tahoma"/>
                <a:cs typeface="Tahoma"/>
              </a:rPr>
              <a:t>Menurut</a:t>
            </a:r>
            <a:r>
              <a:rPr sz="2400" b="1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1" spc="85" dirty="0">
                <a:solidFill>
                  <a:schemeClr val="tx1"/>
                </a:solidFill>
                <a:latin typeface="Tahoma"/>
                <a:cs typeface="Tahoma"/>
              </a:rPr>
              <a:t>Laudon</a:t>
            </a:r>
            <a:r>
              <a:rPr sz="2400" b="1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chemeClr val="tx1"/>
                </a:solidFill>
                <a:latin typeface="Tahoma"/>
                <a:cs typeface="Tahoma"/>
              </a:rPr>
              <a:t>&amp;</a:t>
            </a:r>
            <a:r>
              <a:rPr sz="2400" b="1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Tahoma"/>
                <a:cs typeface="Tahoma"/>
              </a:rPr>
              <a:t>Traver: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860" marR="976630" indent="-259079">
              <a:lnSpc>
                <a:spcPct val="117900"/>
              </a:lnSpc>
              <a:buFont typeface="Arial MT"/>
              <a:buChar char="•"/>
              <a:tabLst>
                <a:tab pos="530860" algn="l"/>
              </a:tabLst>
            </a:pPr>
            <a:r>
              <a:rPr sz="2400" spc="229" dirty="0">
                <a:solidFill>
                  <a:schemeClr val="tx1"/>
                </a:solidFill>
                <a:latin typeface="Tahoma"/>
                <a:cs typeface="Tahoma"/>
              </a:rPr>
              <a:t>B2B2C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60" dirty="0">
                <a:solidFill>
                  <a:schemeClr val="tx1"/>
                </a:solidFill>
                <a:latin typeface="Tahoma"/>
                <a:cs typeface="Tahoma"/>
              </a:rPr>
              <a:t>menggambarkan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60" dirty="0">
                <a:solidFill>
                  <a:schemeClr val="tx1"/>
                </a:solidFill>
                <a:latin typeface="Tahoma"/>
                <a:cs typeface="Tahoma"/>
              </a:rPr>
              <a:t>proses</a:t>
            </a:r>
            <a:r>
              <a:rPr sz="24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0" dirty="0">
                <a:solidFill>
                  <a:schemeClr val="tx1"/>
                </a:solidFill>
                <a:latin typeface="Tahoma"/>
                <a:cs typeface="Tahoma"/>
              </a:rPr>
              <a:t>ketika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80" dirty="0">
                <a:solidFill>
                  <a:schemeClr val="tx1"/>
                </a:solidFill>
                <a:latin typeface="Tahoma"/>
                <a:cs typeface="Tahoma"/>
              </a:rPr>
              <a:t>perusahaan </a:t>
            </a:r>
            <a:r>
              <a:rPr sz="2400" spc="220" dirty="0">
                <a:solidFill>
                  <a:schemeClr val="tx1"/>
                </a:solidFill>
                <a:latin typeface="Tahoma"/>
                <a:cs typeface="Tahoma"/>
              </a:rPr>
              <a:t>pertama</a:t>
            </a:r>
            <a:r>
              <a:rPr sz="24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0" dirty="0">
                <a:solidFill>
                  <a:schemeClr val="tx1"/>
                </a:solidFill>
                <a:latin typeface="Tahoma"/>
                <a:cs typeface="Tahoma"/>
              </a:rPr>
              <a:t>menyediakan</a:t>
            </a:r>
            <a:r>
              <a:rPr sz="24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9" dirty="0">
                <a:solidFill>
                  <a:schemeClr val="tx1"/>
                </a:solidFill>
                <a:latin typeface="Tahoma"/>
                <a:cs typeface="Tahoma"/>
              </a:rPr>
              <a:t>produk</a:t>
            </a:r>
            <a:r>
              <a:rPr sz="24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85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24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chemeClr val="tx1"/>
                </a:solidFill>
                <a:latin typeface="Tahoma"/>
                <a:cs typeface="Tahoma"/>
              </a:rPr>
              <a:t>jasa,</a:t>
            </a:r>
            <a:r>
              <a:rPr sz="24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chemeClr val="tx1"/>
                </a:solidFill>
                <a:latin typeface="Tahoma"/>
                <a:cs typeface="Tahoma"/>
              </a:rPr>
              <a:t>sementara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860" marR="5080">
              <a:lnSpc>
                <a:spcPct val="117900"/>
              </a:lnSpc>
              <a:spcBef>
                <a:spcPts val="15"/>
              </a:spcBef>
            </a:pPr>
            <a:r>
              <a:rPr sz="2400" spc="190" dirty="0">
                <a:solidFill>
                  <a:schemeClr val="tx1"/>
                </a:solidFill>
                <a:latin typeface="Tahoma"/>
                <a:cs typeface="Tahoma"/>
              </a:rPr>
              <a:t>perusahaan</a:t>
            </a:r>
            <a:r>
              <a:rPr sz="24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5" dirty="0">
                <a:solidFill>
                  <a:schemeClr val="tx1"/>
                </a:solidFill>
                <a:latin typeface="Tahoma"/>
                <a:cs typeface="Tahoma"/>
              </a:rPr>
              <a:t>kedua</a:t>
            </a:r>
            <a:r>
              <a:rPr sz="24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chemeClr val="tx1"/>
                </a:solidFill>
                <a:latin typeface="Tahoma"/>
                <a:cs typeface="Tahoma"/>
              </a:rPr>
              <a:t>berperan</a:t>
            </a:r>
            <a:r>
              <a:rPr sz="24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85" dirty="0">
                <a:solidFill>
                  <a:schemeClr val="tx1"/>
                </a:solidFill>
                <a:latin typeface="Tahoma"/>
                <a:cs typeface="Tahoma"/>
              </a:rPr>
              <a:t>sebagai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65" dirty="0">
                <a:solidFill>
                  <a:schemeClr val="tx1"/>
                </a:solidFill>
                <a:latin typeface="Tahoma"/>
                <a:cs typeface="Tahoma"/>
              </a:rPr>
              <a:t>perantara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60" dirty="0">
                <a:solidFill>
                  <a:schemeClr val="tx1"/>
                </a:solidFill>
                <a:latin typeface="Tahoma"/>
                <a:cs typeface="Tahoma"/>
              </a:rPr>
              <a:t>digital seperti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marketplace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85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chemeClr val="tx1"/>
                </a:solidFill>
                <a:latin typeface="Tahoma"/>
                <a:cs typeface="Tahoma"/>
              </a:rPr>
              <a:t>platform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4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75" dirty="0">
                <a:solidFill>
                  <a:schemeClr val="tx1"/>
                </a:solidFill>
                <a:latin typeface="Tahoma"/>
                <a:cs typeface="Tahoma"/>
              </a:rPr>
              <a:t>menghubungkan </a:t>
            </a:r>
            <a:r>
              <a:rPr sz="2400" spc="190" dirty="0">
                <a:solidFill>
                  <a:schemeClr val="tx1"/>
                </a:solidFill>
                <a:latin typeface="Tahoma"/>
                <a:cs typeface="Tahoma"/>
              </a:rPr>
              <a:t>penyedia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0" dirty="0">
                <a:solidFill>
                  <a:schemeClr val="tx1"/>
                </a:solidFill>
                <a:latin typeface="Tahoma"/>
                <a:cs typeface="Tahoma"/>
              </a:rPr>
              <a:t>layanan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40" dirty="0">
                <a:solidFill>
                  <a:schemeClr val="tx1"/>
                </a:solidFill>
                <a:latin typeface="Tahoma"/>
                <a:cs typeface="Tahoma"/>
              </a:rPr>
              <a:t>dengan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50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90" dirty="0">
                <a:solidFill>
                  <a:srgbClr val="FFFFFF"/>
                </a:solidFill>
                <a:latin typeface="Tahoma"/>
                <a:cs typeface="Tahoma"/>
              </a:rPr>
              <a:t>akhir.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37781" y="7381747"/>
            <a:ext cx="9495155" cy="261556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2400" b="1" spc="-10" dirty="0">
                <a:solidFill>
                  <a:schemeClr val="tx1"/>
                </a:solidFill>
                <a:latin typeface="Tahoma"/>
                <a:cs typeface="Tahoma"/>
              </a:rPr>
              <a:t>Ciri-</a:t>
            </a:r>
            <a:r>
              <a:rPr sz="2400" b="1" dirty="0">
                <a:solidFill>
                  <a:schemeClr val="tx1"/>
                </a:solidFill>
                <a:latin typeface="Tahoma"/>
                <a:cs typeface="Tahoma"/>
              </a:rPr>
              <a:t>ciri</a:t>
            </a:r>
            <a:r>
              <a:rPr sz="2400" b="1" spc="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1" spc="80" dirty="0">
                <a:solidFill>
                  <a:schemeClr val="tx1"/>
                </a:solidFill>
                <a:latin typeface="Tahoma"/>
                <a:cs typeface="Tahoma"/>
              </a:rPr>
              <a:t>utama</a:t>
            </a:r>
            <a:r>
              <a:rPr sz="2400" b="1" spc="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Tahoma"/>
                <a:cs typeface="Tahoma"/>
              </a:rPr>
              <a:t>B2B2C: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225" indent="-259079">
              <a:lnSpc>
                <a:spcPct val="100000"/>
              </a:lnSpc>
              <a:spcBef>
                <a:spcPts val="515"/>
              </a:spcBef>
              <a:buFont typeface="Arial MT"/>
              <a:buChar char="•"/>
              <a:tabLst>
                <a:tab pos="530225" algn="l"/>
              </a:tabLst>
            </a:pPr>
            <a:r>
              <a:rPr sz="2400" spc="240" dirty="0">
                <a:solidFill>
                  <a:schemeClr val="tx1"/>
                </a:solidFill>
                <a:latin typeface="Tahoma"/>
                <a:cs typeface="Tahoma"/>
              </a:rPr>
              <a:t>Ada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chemeClr val="tx1"/>
                </a:solidFill>
                <a:latin typeface="Tahoma"/>
                <a:cs typeface="Tahoma"/>
              </a:rPr>
              <a:t>2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25" dirty="0">
                <a:solidFill>
                  <a:schemeClr val="tx1"/>
                </a:solidFill>
                <a:latin typeface="Tahoma"/>
                <a:cs typeface="Tahoma"/>
              </a:rPr>
              <a:t>level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85" dirty="0">
                <a:solidFill>
                  <a:schemeClr val="tx1"/>
                </a:solidFill>
                <a:latin typeface="Tahoma"/>
                <a:cs typeface="Tahoma"/>
              </a:rPr>
              <a:t>bisnis: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5" dirty="0">
                <a:solidFill>
                  <a:schemeClr val="tx1"/>
                </a:solidFill>
                <a:latin typeface="Tahoma"/>
                <a:cs typeface="Tahoma"/>
              </a:rPr>
              <a:t>Bisnis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-450" dirty="0">
                <a:solidFill>
                  <a:schemeClr val="tx1"/>
                </a:solidFill>
                <a:latin typeface="Tahoma"/>
                <a:cs typeface="Tahoma"/>
              </a:rPr>
              <a:t>1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 Math"/>
                <a:cs typeface="Cambria Math"/>
              </a:rPr>
              <a:t>⟶</a:t>
            </a:r>
            <a:r>
              <a:rPr sz="2400" spc="105" dirty="0">
                <a:solidFill>
                  <a:schemeClr val="tx1"/>
                </a:solidFill>
                <a:latin typeface="Cambria Math"/>
                <a:cs typeface="Cambria Math"/>
              </a:rPr>
              <a:t> </a:t>
            </a:r>
            <a:r>
              <a:rPr sz="2400" spc="175" dirty="0">
                <a:solidFill>
                  <a:schemeClr val="tx1"/>
                </a:solidFill>
                <a:latin typeface="Tahoma"/>
                <a:cs typeface="Tahoma"/>
              </a:rPr>
              <a:t>Bisnis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chemeClr val="tx1"/>
                </a:solidFill>
                <a:latin typeface="Tahoma"/>
                <a:cs typeface="Tahoma"/>
              </a:rPr>
              <a:t>2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 Math"/>
                <a:cs typeface="Cambria Math"/>
              </a:rPr>
              <a:t>⟶</a:t>
            </a:r>
            <a:r>
              <a:rPr sz="2400" spc="110" dirty="0">
                <a:solidFill>
                  <a:schemeClr val="tx1"/>
                </a:solidFill>
                <a:latin typeface="Cambria Math"/>
                <a:cs typeface="Cambria Math"/>
              </a:rPr>
              <a:t> </a:t>
            </a:r>
            <a:r>
              <a:rPr sz="2400" spc="245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225" indent="-259079">
              <a:lnSpc>
                <a:spcPct val="100000"/>
              </a:lnSpc>
              <a:spcBef>
                <a:spcPts val="515"/>
              </a:spcBef>
              <a:buFont typeface="Arial MT"/>
              <a:buChar char="•"/>
              <a:tabLst>
                <a:tab pos="530225" algn="l"/>
              </a:tabLst>
            </a:pPr>
            <a:r>
              <a:rPr sz="2400" spc="180" dirty="0">
                <a:solidFill>
                  <a:schemeClr val="tx1"/>
                </a:solidFill>
                <a:latin typeface="Tahoma"/>
                <a:cs typeface="Tahoma"/>
              </a:rPr>
              <a:t>Saling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0" dirty="0">
                <a:solidFill>
                  <a:schemeClr val="tx1"/>
                </a:solidFill>
                <a:latin typeface="Tahoma"/>
                <a:cs typeface="Tahoma"/>
              </a:rPr>
              <a:t>berbagi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35" dirty="0">
                <a:solidFill>
                  <a:schemeClr val="tx1"/>
                </a:solidFill>
                <a:latin typeface="Tahoma"/>
                <a:cs typeface="Tahoma"/>
              </a:rPr>
              <a:t>keuntungan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55" dirty="0">
                <a:solidFill>
                  <a:schemeClr val="tx1"/>
                </a:solidFill>
                <a:latin typeface="Tahoma"/>
                <a:cs typeface="Tahoma"/>
              </a:rPr>
              <a:t>antara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5" dirty="0">
                <a:solidFill>
                  <a:schemeClr val="tx1"/>
                </a:solidFill>
                <a:latin typeface="Tahoma"/>
                <a:cs typeface="Tahoma"/>
              </a:rPr>
              <a:t>Bisnis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-450" dirty="0">
                <a:solidFill>
                  <a:schemeClr val="tx1"/>
                </a:solidFill>
                <a:latin typeface="Tahoma"/>
                <a:cs typeface="Tahoma"/>
              </a:rPr>
              <a:t>1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3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-50" dirty="0">
                <a:solidFill>
                  <a:schemeClr val="tx1"/>
                </a:solidFill>
                <a:latin typeface="Tahoma"/>
                <a:cs typeface="Tahoma"/>
              </a:rPr>
              <a:t>2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225" indent="-259079">
              <a:lnSpc>
                <a:spcPct val="100000"/>
              </a:lnSpc>
              <a:spcBef>
                <a:spcPts val="530"/>
              </a:spcBef>
              <a:buFont typeface="Arial MT"/>
              <a:buChar char="•"/>
              <a:tabLst>
                <a:tab pos="530225" algn="l"/>
              </a:tabLst>
            </a:pPr>
            <a:r>
              <a:rPr sz="2400" spc="240" dirty="0">
                <a:solidFill>
                  <a:schemeClr val="tx1"/>
                </a:solidFill>
                <a:latin typeface="Tahoma"/>
                <a:cs typeface="Tahoma"/>
              </a:rPr>
              <a:t>Penguatan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35" dirty="0">
                <a:solidFill>
                  <a:schemeClr val="tx1"/>
                </a:solidFill>
                <a:latin typeface="Tahoma"/>
                <a:cs typeface="Tahoma"/>
              </a:rPr>
              <a:t>merk: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5" dirty="0">
                <a:solidFill>
                  <a:schemeClr val="tx1"/>
                </a:solidFill>
                <a:latin typeface="Tahoma"/>
                <a:cs typeface="Tahoma"/>
              </a:rPr>
              <a:t>produsen</a:t>
            </a:r>
            <a:r>
              <a:rPr sz="24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85" dirty="0">
                <a:solidFill>
                  <a:schemeClr val="tx1"/>
                </a:solidFill>
                <a:latin typeface="Tahoma"/>
                <a:cs typeface="Tahoma"/>
              </a:rPr>
              <a:t>tetap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90" dirty="0">
                <a:solidFill>
                  <a:schemeClr val="tx1"/>
                </a:solidFill>
                <a:latin typeface="Tahoma"/>
                <a:cs typeface="Tahoma"/>
              </a:rPr>
              <a:t>dikenal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50" dirty="0">
                <a:solidFill>
                  <a:schemeClr val="tx1"/>
                </a:solidFill>
                <a:latin typeface="Tahoma"/>
                <a:cs typeface="Tahoma"/>
              </a:rPr>
              <a:t>meskipun</a:t>
            </a:r>
            <a:r>
              <a:rPr sz="24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85" dirty="0">
                <a:solidFill>
                  <a:schemeClr val="tx1"/>
                </a:solidFill>
                <a:latin typeface="Tahoma"/>
                <a:cs typeface="Tahoma"/>
              </a:rPr>
              <a:t>via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860">
              <a:lnSpc>
                <a:spcPct val="100000"/>
              </a:lnSpc>
              <a:spcBef>
                <a:spcPts val="520"/>
              </a:spcBef>
            </a:pPr>
            <a:r>
              <a:rPr sz="2400" spc="195" dirty="0">
                <a:solidFill>
                  <a:schemeClr val="tx1"/>
                </a:solidFill>
                <a:latin typeface="Tahoma"/>
                <a:cs typeface="Tahoma"/>
              </a:rPr>
              <a:t>platform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35" dirty="0">
                <a:solidFill>
                  <a:schemeClr val="tx1"/>
                </a:solidFill>
                <a:latin typeface="Tahoma"/>
                <a:cs typeface="Tahoma"/>
              </a:rPr>
              <a:t>lain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225" indent="-259079">
              <a:lnSpc>
                <a:spcPct val="100000"/>
              </a:lnSpc>
              <a:spcBef>
                <a:spcPts val="515"/>
              </a:spcBef>
              <a:buFont typeface="Arial MT"/>
              <a:buChar char="•"/>
              <a:tabLst>
                <a:tab pos="530225" algn="l"/>
              </a:tabLst>
            </a:pPr>
            <a:r>
              <a:rPr sz="2400" spc="265" dirty="0">
                <a:solidFill>
                  <a:schemeClr val="tx1"/>
                </a:solidFill>
                <a:latin typeface="Tahoma"/>
                <a:cs typeface="Tahoma"/>
              </a:rPr>
              <a:t>Dukungan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20" dirty="0">
                <a:solidFill>
                  <a:schemeClr val="tx1"/>
                </a:solidFill>
                <a:latin typeface="Tahoma"/>
                <a:cs typeface="Tahoma"/>
              </a:rPr>
              <a:t>digital,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55" dirty="0">
                <a:solidFill>
                  <a:schemeClr val="tx1"/>
                </a:solidFill>
                <a:latin typeface="Tahoma"/>
                <a:cs typeface="Tahoma"/>
              </a:rPr>
              <a:t>seperti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marketplace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3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45" dirty="0">
                <a:solidFill>
                  <a:schemeClr val="tx1"/>
                </a:solidFill>
                <a:latin typeface="Tahoma"/>
                <a:cs typeface="Tahoma"/>
              </a:rPr>
              <a:t>aplikasi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0" dirty="0">
                <a:solidFill>
                  <a:schemeClr val="tx1"/>
                </a:solidFill>
                <a:latin typeface="Tahoma"/>
                <a:cs typeface="Tahoma"/>
              </a:rPr>
              <a:t>mobile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5476" y="2151888"/>
            <a:ext cx="11907520" cy="1905"/>
          </a:xfrm>
          <a:custGeom>
            <a:avLst/>
            <a:gdLst/>
            <a:ahLst/>
            <a:cxnLst/>
            <a:rect l="l" t="t" r="r" b="b"/>
            <a:pathLst>
              <a:path w="11907519" h="1905">
                <a:moveTo>
                  <a:pt x="0" y="0"/>
                </a:moveTo>
                <a:lnTo>
                  <a:pt x="11907012" y="1523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6122395" y="330060"/>
            <a:ext cx="2294890" cy="9662160"/>
            <a:chOff x="16122395" y="330060"/>
            <a:chExt cx="2294890" cy="9662160"/>
          </a:xfrm>
        </p:grpSpPr>
        <p:sp>
          <p:nvSpPr>
            <p:cNvPr id="4" name="object 4"/>
            <p:cNvSpPr/>
            <p:nvPr/>
          </p:nvSpPr>
          <p:spPr>
            <a:xfrm>
              <a:off x="16251173" y="458838"/>
              <a:ext cx="2037080" cy="9404985"/>
            </a:xfrm>
            <a:custGeom>
              <a:avLst/>
              <a:gdLst/>
              <a:ahLst/>
              <a:cxnLst/>
              <a:rect l="l" t="t" r="r" b="b"/>
              <a:pathLst>
                <a:path w="2037080" h="9404985">
                  <a:moveTo>
                    <a:pt x="2036826" y="9404375"/>
                  </a:moveTo>
                  <a:lnTo>
                    <a:pt x="133604" y="8170684"/>
                  </a:lnTo>
                  <a:lnTo>
                    <a:pt x="94779" y="8140637"/>
                  </a:lnTo>
                  <a:lnTo>
                    <a:pt x="61938" y="8105054"/>
                  </a:lnTo>
                  <a:lnTo>
                    <a:pt x="35559" y="8064814"/>
                  </a:lnTo>
                  <a:lnTo>
                    <a:pt x="16124" y="8020796"/>
                  </a:lnTo>
                  <a:lnTo>
                    <a:pt x="4111" y="7973879"/>
                  </a:lnTo>
                  <a:lnTo>
                    <a:pt x="0" y="7924939"/>
                  </a:lnTo>
                  <a:lnTo>
                    <a:pt x="0" y="1479435"/>
                  </a:lnTo>
                  <a:lnTo>
                    <a:pt x="4111" y="1430496"/>
                  </a:lnTo>
                  <a:lnTo>
                    <a:pt x="16124" y="1383579"/>
                  </a:lnTo>
                  <a:lnTo>
                    <a:pt x="35559" y="1339561"/>
                  </a:lnTo>
                  <a:lnTo>
                    <a:pt x="61938" y="1299321"/>
                  </a:lnTo>
                  <a:lnTo>
                    <a:pt x="94779" y="1263738"/>
                  </a:lnTo>
                  <a:lnTo>
                    <a:pt x="133604" y="1233690"/>
                  </a:lnTo>
                  <a:lnTo>
                    <a:pt x="2036826" y="0"/>
                  </a:lnTo>
                </a:path>
              </a:pathLst>
            </a:custGeom>
            <a:ln w="2575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808195" y="1147528"/>
              <a:ext cx="1480185" cy="7621905"/>
            </a:xfrm>
            <a:custGeom>
              <a:avLst/>
              <a:gdLst/>
              <a:ahLst/>
              <a:cxnLst/>
              <a:rect l="l" t="t" r="r" b="b"/>
              <a:pathLst>
                <a:path w="1480184" h="7621905">
                  <a:moveTo>
                    <a:pt x="1479803" y="0"/>
                  </a:moveTo>
                  <a:lnTo>
                    <a:pt x="136271" y="896536"/>
                  </a:lnTo>
                  <a:lnTo>
                    <a:pt x="96631" y="928064"/>
                  </a:lnTo>
                  <a:lnTo>
                    <a:pt x="63123" y="965158"/>
                  </a:lnTo>
                  <a:lnTo>
                    <a:pt x="36226" y="1006931"/>
                  </a:lnTo>
                  <a:lnTo>
                    <a:pt x="16420" y="1052492"/>
                  </a:lnTo>
                  <a:lnTo>
                    <a:pt x="4185" y="1100953"/>
                  </a:lnTo>
                  <a:lnTo>
                    <a:pt x="0" y="1151425"/>
                  </a:lnTo>
                  <a:lnTo>
                    <a:pt x="0" y="6470185"/>
                  </a:lnTo>
                  <a:lnTo>
                    <a:pt x="4185" y="6520657"/>
                  </a:lnTo>
                  <a:lnTo>
                    <a:pt x="16420" y="6569118"/>
                  </a:lnTo>
                  <a:lnTo>
                    <a:pt x="36226" y="6614679"/>
                  </a:lnTo>
                  <a:lnTo>
                    <a:pt x="63123" y="6656452"/>
                  </a:lnTo>
                  <a:lnTo>
                    <a:pt x="96631" y="6693546"/>
                  </a:lnTo>
                  <a:lnTo>
                    <a:pt x="136271" y="6725074"/>
                  </a:lnTo>
                  <a:lnTo>
                    <a:pt x="1479803" y="7621628"/>
                  </a:lnTo>
                  <a:lnTo>
                    <a:pt x="14798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59299" y="1710181"/>
              <a:ext cx="1028700" cy="6656324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0" y="0"/>
            <a:ext cx="2338705" cy="2113280"/>
          </a:xfrm>
          <a:custGeom>
            <a:avLst/>
            <a:gdLst/>
            <a:ahLst/>
            <a:cxnLst/>
            <a:rect l="l" t="t" r="r" b="b"/>
            <a:pathLst>
              <a:path w="2338705" h="2113280">
                <a:moveTo>
                  <a:pt x="2338578" y="0"/>
                </a:moveTo>
                <a:lnTo>
                  <a:pt x="2338578" y="1324355"/>
                </a:lnTo>
                <a:lnTo>
                  <a:pt x="2333078" y="1376401"/>
                </a:lnTo>
                <a:lnTo>
                  <a:pt x="2317136" y="1425344"/>
                </a:lnTo>
                <a:lnTo>
                  <a:pt x="2291586" y="1469727"/>
                </a:lnTo>
                <a:lnTo>
                  <a:pt x="2257265" y="1508093"/>
                </a:lnTo>
                <a:lnTo>
                  <a:pt x="2215007" y="1538985"/>
                </a:lnTo>
                <a:lnTo>
                  <a:pt x="1283335" y="2080768"/>
                </a:lnTo>
                <a:lnTo>
                  <a:pt x="1235628" y="2102104"/>
                </a:lnTo>
                <a:lnTo>
                  <a:pt x="1185341" y="2112772"/>
                </a:lnTo>
                <a:lnTo>
                  <a:pt x="1134197" y="2112772"/>
                </a:lnTo>
                <a:lnTo>
                  <a:pt x="1083919" y="2102104"/>
                </a:lnTo>
                <a:lnTo>
                  <a:pt x="1036231" y="2080768"/>
                </a:lnTo>
                <a:lnTo>
                  <a:pt x="104477" y="1538985"/>
                </a:lnTo>
                <a:lnTo>
                  <a:pt x="62263" y="1508093"/>
                </a:lnTo>
                <a:lnTo>
                  <a:pt x="27958" y="1469727"/>
                </a:lnTo>
                <a:lnTo>
                  <a:pt x="2406" y="1425344"/>
                </a:lnTo>
                <a:lnTo>
                  <a:pt x="0" y="1417960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2067" y="2418334"/>
            <a:ext cx="10345420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750" b="1" spc="-420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2750" b="1" spc="-420" dirty="0">
                <a:solidFill>
                  <a:schemeClr val="tx1"/>
                </a:solidFill>
                <a:latin typeface="Tahoma"/>
                <a:cs typeface="Tahoma"/>
              </a:rPr>
              <a:t>.</a:t>
            </a:r>
            <a:r>
              <a:rPr sz="2750" b="1" spc="-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85" dirty="0">
                <a:solidFill>
                  <a:schemeClr val="tx1"/>
                </a:solidFill>
                <a:latin typeface="Tahoma"/>
                <a:cs typeface="Tahoma"/>
              </a:rPr>
              <a:t>Business</a:t>
            </a:r>
            <a:r>
              <a:rPr sz="2750" b="1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70" dirty="0">
                <a:solidFill>
                  <a:schemeClr val="tx1"/>
                </a:solidFill>
                <a:latin typeface="Tahoma"/>
                <a:cs typeface="Tahoma"/>
              </a:rPr>
              <a:t>to</a:t>
            </a:r>
            <a:r>
              <a:rPr sz="2750" b="1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85" dirty="0">
                <a:solidFill>
                  <a:schemeClr val="tx1"/>
                </a:solidFill>
                <a:latin typeface="Tahoma"/>
                <a:cs typeface="Tahoma"/>
              </a:rPr>
              <a:t>Business</a:t>
            </a:r>
            <a:r>
              <a:rPr sz="2750" b="1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70" dirty="0">
                <a:solidFill>
                  <a:schemeClr val="tx1"/>
                </a:solidFill>
                <a:latin typeface="Tahoma"/>
                <a:cs typeface="Tahoma"/>
              </a:rPr>
              <a:t>to</a:t>
            </a:r>
            <a:r>
              <a:rPr sz="2750" b="1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100" dirty="0">
                <a:solidFill>
                  <a:schemeClr val="tx1"/>
                </a:solidFill>
                <a:latin typeface="Tahoma"/>
                <a:cs typeface="Tahoma"/>
              </a:rPr>
              <a:t>Consumer</a:t>
            </a:r>
            <a:r>
              <a:rPr sz="2750" b="1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-10" dirty="0">
                <a:solidFill>
                  <a:schemeClr val="tx1"/>
                </a:solidFill>
                <a:latin typeface="Tahoma"/>
                <a:cs typeface="Tahoma"/>
              </a:rPr>
              <a:t>(B2B2C)</a:t>
            </a:r>
            <a:r>
              <a:rPr sz="2750" b="1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dirty="0">
                <a:solidFill>
                  <a:schemeClr val="tx1"/>
                </a:solidFill>
                <a:latin typeface="Tahoma"/>
                <a:cs typeface="Tahoma"/>
              </a:rPr>
              <a:t>-</a:t>
            </a:r>
            <a:r>
              <a:rPr sz="2750" b="1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-10" dirty="0">
                <a:solidFill>
                  <a:schemeClr val="tx1"/>
                </a:solidFill>
                <a:latin typeface="Tahoma"/>
                <a:cs typeface="Tahoma"/>
              </a:rPr>
              <a:t>Lanjutan..</a:t>
            </a:r>
            <a:endParaRPr sz="275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55" dirty="0"/>
              <a:t>KLASIFIKASI</a:t>
            </a:r>
            <a:r>
              <a:rPr spc="-315" dirty="0"/>
              <a:t> </a:t>
            </a:r>
            <a:r>
              <a:rPr dirty="0"/>
              <a:t>E-</a:t>
            </a:r>
            <a:r>
              <a:rPr spc="375" dirty="0"/>
              <a:t>COMMERCE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650392" y="1553364"/>
            <a:ext cx="4492625" cy="8616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450" b="1" spc="90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5450" b="1" spc="90" dirty="0">
                <a:solidFill>
                  <a:schemeClr val="tx1"/>
                </a:solidFill>
                <a:latin typeface="Tahoma"/>
                <a:cs typeface="Tahoma"/>
              </a:rPr>
              <a:t>LANJUTAN)</a:t>
            </a:r>
            <a:endParaRPr sz="545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61" y="9298933"/>
            <a:ext cx="2357755" cy="988694"/>
          </a:xfrm>
          <a:custGeom>
            <a:avLst/>
            <a:gdLst/>
            <a:ahLst/>
            <a:cxnLst/>
            <a:rect l="l" t="t" r="r" b="b"/>
            <a:pathLst>
              <a:path w="2357755" h="988695">
                <a:moveTo>
                  <a:pt x="0" y="988067"/>
                </a:moveTo>
                <a:lnTo>
                  <a:pt x="0" y="788766"/>
                </a:lnTo>
                <a:lnTo>
                  <a:pt x="5505" y="736730"/>
                </a:lnTo>
                <a:lnTo>
                  <a:pt x="21456" y="687765"/>
                </a:lnTo>
                <a:lnTo>
                  <a:pt x="47008" y="643343"/>
                </a:lnTo>
                <a:lnTo>
                  <a:pt x="81313" y="604934"/>
                </a:lnTo>
                <a:lnTo>
                  <a:pt x="123527" y="574009"/>
                </a:lnTo>
                <a:lnTo>
                  <a:pt x="1055281" y="31985"/>
                </a:lnTo>
                <a:lnTo>
                  <a:pt x="1102969" y="10661"/>
                </a:lnTo>
                <a:lnTo>
                  <a:pt x="1153247" y="0"/>
                </a:lnTo>
                <a:lnTo>
                  <a:pt x="1204391" y="0"/>
                </a:lnTo>
                <a:lnTo>
                  <a:pt x="1254678" y="10661"/>
                </a:lnTo>
                <a:lnTo>
                  <a:pt x="1302385" y="31985"/>
                </a:lnTo>
                <a:lnTo>
                  <a:pt x="2234057" y="574009"/>
                </a:lnTo>
                <a:lnTo>
                  <a:pt x="2276315" y="604934"/>
                </a:lnTo>
                <a:lnTo>
                  <a:pt x="2310636" y="643343"/>
                </a:lnTo>
                <a:lnTo>
                  <a:pt x="2336186" y="687765"/>
                </a:lnTo>
                <a:lnTo>
                  <a:pt x="2352128" y="736730"/>
                </a:lnTo>
                <a:lnTo>
                  <a:pt x="2357628" y="788766"/>
                </a:lnTo>
                <a:lnTo>
                  <a:pt x="2357628" y="988067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82067" y="3061208"/>
            <a:ext cx="7995920" cy="607060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2400" b="1" spc="100" dirty="0">
                <a:solidFill>
                  <a:schemeClr val="tx1"/>
                </a:solidFill>
                <a:latin typeface="Tahoma"/>
                <a:cs typeface="Tahoma"/>
              </a:rPr>
              <a:t>Contoh</a:t>
            </a:r>
            <a:r>
              <a:rPr sz="2400" b="1" spc="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chemeClr val="tx1"/>
                </a:solidFill>
                <a:latin typeface="Tahoma"/>
                <a:cs typeface="Tahoma"/>
              </a:rPr>
              <a:t>B2B2C</a:t>
            </a:r>
            <a:r>
              <a:rPr sz="2400" b="1" spc="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1" spc="-305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860" marR="5080" indent="-259079">
              <a:lnSpc>
                <a:spcPct val="117900"/>
              </a:lnSpc>
              <a:buFont typeface="Arial MT"/>
              <a:buChar char="•"/>
              <a:tabLst>
                <a:tab pos="530860" algn="l"/>
              </a:tabLst>
            </a:pPr>
            <a:r>
              <a:rPr sz="2400" spc="170" dirty="0">
                <a:solidFill>
                  <a:schemeClr val="tx1"/>
                </a:solidFill>
                <a:latin typeface="Tahoma"/>
                <a:cs typeface="Tahoma"/>
              </a:rPr>
              <a:t>Restoran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-90" dirty="0">
                <a:solidFill>
                  <a:schemeClr val="tx1"/>
                </a:solidFill>
                <a:latin typeface="Tahoma"/>
                <a:cs typeface="Tahoma"/>
              </a:rPr>
              <a:t>(B1)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55" dirty="0">
                <a:solidFill>
                  <a:schemeClr val="tx1"/>
                </a:solidFill>
                <a:latin typeface="Tahoma"/>
                <a:cs typeface="Tahoma"/>
              </a:rPr>
              <a:t>bekerja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0" dirty="0">
                <a:solidFill>
                  <a:schemeClr val="tx1"/>
                </a:solidFill>
                <a:latin typeface="Tahoma"/>
                <a:cs typeface="Tahoma"/>
              </a:rPr>
              <a:t>sama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40" dirty="0">
                <a:solidFill>
                  <a:schemeClr val="tx1"/>
                </a:solidFill>
                <a:latin typeface="Tahoma"/>
                <a:cs typeface="Tahoma"/>
              </a:rPr>
              <a:t>dengan</a:t>
            </a:r>
            <a:r>
              <a:rPr sz="24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5" dirty="0">
                <a:solidFill>
                  <a:schemeClr val="tx1"/>
                </a:solidFill>
                <a:latin typeface="Tahoma"/>
                <a:cs typeface="Tahoma"/>
              </a:rPr>
              <a:t>GoFood</a:t>
            </a:r>
            <a:r>
              <a:rPr sz="24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65" dirty="0">
                <a:solidFill>
                  <a:schemeClr val="tx1"/>
                </a:solidFill>
                <a:latin typeface="Tahoma"/>
                <a:cs typeface="Tahoma"/>
              </a:rPr>
              <a:t>atau </a:t>
            </a:r>
            <a:r>
              <a:rPr sz="2400" spc="215" dirty="0">
                <a:solidFill>
                  <a:schemeClr val="tx1"/>
                </a:solidFill>
                <a:latin typeface="Tahoma"/>
                <a:cs typeface="Tahoma"/>
              </a:rPr>
              <a:t>GrabFood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chemeClr val="tx1"/>
                </a:solidFill>
                <a:latin typeface="Tahoma"/>
                <a:cs typeface="Tahoma"/>
              </a:rPr>
              <a:t>(B2)</a:t>
            </a:r>
            <a:r>
              <a:rPr sz="24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40" dirty="0">
                <a:solidFill>
                  <a:schemeClr val="tx1"/>
                </a:solidFill>
                <a:latin typeface="Tahoma"/>
                <a:cs typeface="Tahoma"/>
              </a:rPr>
              <a:t>untuk</a:t>
            </a:r>
            <a:r>
              <a:rPr sz="24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0" dirty="0">
                <a:solidFill>
                  <a:schemeClr val="tx1"/>
                </a:solidFill>
                <a:latin typeface="Tahoma"/>
                <a:cs typeface="Tahoma"/>
              </a:rPr>
              <a:t>menjual</a:t>
            </a:r>
            <a:r>
              <a:rPr sz="24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50" dirty="0">
                <a:solidFill>
                  <a:schemeClr val="tx1"/>
                </a:solidFill>
                <a:latin typeface="Tahoma"/>
                <a:cs typeface="Tahoma"/>
              </a:rPr>
              <a:t>makanan</a:t>
            </a:r>
            <a:r>
              <a:rPr sz="24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0" dirty="0">
                <a:solidFill>
                  <a:schemeClr val="tx1"/>
                </a:solidFill>
                <a:latin typeface="Tahoma"/>
                <a:cs typeface="Tahoma"/>
              </a:rPr>
              <a:t>ke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860">
              <a:lnSpc>
                <a:spcPct val="100000"/>
              </a:lnSpc>
              <a:spcBef>
                <a:spcPts val="530"/>
              </a:spcBef>
            </a:pPr>
            <a:r>
              <a:rPr sz="2400" spc="254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r>
              <a:rPr sz="24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chemeClr val="tx1"/>
                </a:solidFill>
                <a:latin typeface="Tahoma"/>
                <a:cs typeface="Tahoma"/>
              </a:rPr>
              <a:t>(C).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860" marR="116205" indent="-259079">
              <a:lnSpc>
                <a:spcPct val="117900"/>
              </a:lnSpc>
              <a:buFont typeface="Arial MT"/>
              <a:buChar char="•"/>
              <a:tabLst>
                <a:tab pos="530860" algn="l"/>
              </a:tabLst>
            </a:pPr>
            <a:r>
              <a:rPr sz="2400" spc="245" dirty="0">
                <a:solidFill>
                  <a:schemeClr val="tx1"/>
                </a:solidFill>
                <a:latin typeface="Tahoma"/>
                <a:cs typeface="Tahoma"/>
              </a:rPr>
              <a:t>Brand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9" dirty="0">
                <a:solidFill>
                  <a:schemeClr val="tx1"/>
                </a:solidFill>
                <a:latin typeface="Tahoma"/>
                <a:cs typeface="Tahoma"/>
              </a:rPr>
              <a:t>Resmi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-90" dirty="0">
                <a:solidFill>
                  <a:schemeClr val="tx1"/>
                </a:solidFill>
                <a:latin typeface="Tahoma"/>
                <a:cs typeface="Tahoma"/>
              </a:rPr>
              <a:t>(B1)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80" dirty="0">
                <a:solidFill>
                  <a:schemeClr val="tx1"/>
                </a:solidFill>
                <a:latin typeface="Tahoma"/>
                <a:cs typeface="Tahoma"/>
              </a:rPr>
              <a:t>bekerjasama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40" dirty="0">
                <a:solidFill>
                  <a:schemeClr val="tx1"/>
                </a:solidFill>
                <a:latin typeface="Tahoma"/>
                <a:cs typeface="Tahoma"/>
              </a:rPr>
              <a:t>dengan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85" dirty="0">
                <a:solidFill>
                  <a:schemeClr val="tx1"/>
                </a:solidFill>
                <a:latin typeface="Tahoma"/>
                <a:cs typeface="Tahoma"/>
              </a:rPr>
              <a:t>platform </a:t>
            </a:r>
            <a:r>
              <a:rPr sz="2400" spc="160" dirty="0">
                <a:solidFill>
                  <a:schemeClr val="tx1"/>
                </a:solidFill>
                <a:latin typeface="Tahoma"/>
                <a:cs typeface="Tahoma"/>
              </a:rPr>
              <a:t>seperti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Shopee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05" dirty="0">
                <a:solidFill>
                  <a:schemeClr val="tx1"/>
                </a:solidFill>
                <a:latin typeface="Tahoma"/>
                <a:cs typeface="Tahoma"/>
              </a:rPr>
              <a:t>Mall,</a:t>
            </a:r>
            <a:r>
              <a:rPr sz="24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80" dirty="0">
                <a:solidFill>
                  <a:schemeClr val="tx1"/>
                </a:solidFill>
                <a:latin typeface="Tahoma"/>
                <a:cs typeface="Tahoma"/>
              </a:rPr>
              <a:t>Tokopedia</a:t>
            </a:r>
            <a:r>
              <a:rPr sz="24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14" dirty="0">
                <a:solidFill>
                  <a:schemeClr val="tx1"/>
                </a:solidFill>
                <a:latin typeface="Tahoma"/>
                <a:cs typeface="Tahoma"/>
              </a:rPr>
              <a:t>official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75" dirty="0">
                <a:solidFill>
                  <a:schemeClr val="tx1"/>
                </a:solidFill>
                <a:latin typeface="Tahoma"/>
                <a:cs typeface="Tahoma"/>
              </a:rPr>
              <a:t>store,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860" marR="104775">
              <a:lnSpc>
                <a:spcPct val="117900"/>
              </a:lnSpc>
              <a:spcBef>
                <a:spcPts val="15"/>
              </a:spcBef>
            </a:pPr>
            <a:r>
              <a:rPr sz="2400" spc="185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24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5" dirty="0">
                <a:solidFill>
                  <a:schemeClr val="tx1"/>
                </a:solidFill>
                <a:latin typeface="Tahoma"/>
                <a:cs typeface="Tahoma"/>
              </a:rPr>
              <a:t>Blibli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Tahoma"/>
                <a:cs typeface="Tahoma"/>
              </a:rPr>
              <a:t>(B2).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54" dirty="0">
                <a:solidFill>
                  <a:schemeClr val="tx1"/>
                </a:solidFill>
                <a:latin typeface="Tahoma"/>
                <a:cs typeface="Tahoma"/>
              </a:rPr>
              <a:t>Kemudian</a:t>
            </a:r>
            <a:r>
              <a:rPr sz="24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chemeClr val="tx1"/>
                </a:solidFill>
                <a:latin typeface="Tahoma"/>
                <a:cs typeface="Tahoma"/>
              </a:rPr>
              <a:t>platform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85" dirty="0">
                <a:solidFill>
                  <a:schemeClr val="tx1"/>
                </a:solidFill>
                <a:latin typeface="Tahoma"/>
                <a:cs typeface="Tahoma"/>
              </a:rPr>
              <a:t>yang </a:t>
            </a:r>
            <a:r>
              <a:rPr sz="2400" spc="200" dirty="0">
                <a:solidFill>
                  <a:schemeClr val="tx1"/>
                </a:solidFill>
                <a:latin typeface="Tahoma"/>
                <a:cs typeface="Tahoma"/>
              </a:rPr>
              <a:t>memasarkan,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0" dirty="0">
                <a:solidFill>
                  <a:schemeClr val="tx1"/>
                </a:solidFill>
                <a:latin typeface="Tahoma"/>
                <a:cs typeface="Tahoma"/>
              </a:rPr>
              <a:t>melayani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45" dirty="0">
                <a:solidFill>
                  <a:schemeClr val="tx1"/>
                </a:solidFill>
                <a:latin typeface="Tahoma"/>
                <a:cs typeface="Tahoma"/>
              </a:rPr>
              <a:t>penjualan,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0" dirty="0">
                <a:solidFill>
                  <a:schemeClr val="tx1"/>
                </a:solidFill>
                <a:latin typeface="Tahoma"/>
                <a:cs typeface="Tahoma"/>
              </a:rPr>
              <a:t>pembayaran, </a:t>
            </a:r>
            <a:r>
              <a:rPr sz="2400" spc="135" dirty="0">
                <a:solidFill>
                  <a:schemeClr val="tx1"/>
                </a:solidFill>
                <a:latin typeface="Tahoma"/>
                <a:cs typeface="Tahoma"/>
              </a:rPr>
              <a:t>serta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0" dirty="0">
                <a:solidFill>
                  <a:schemeClr val="tx1"/>
                </a:solidFill>
                <a:latin typeface="Tahoma"/>
                <a:cs typeface="Tahoma"/>
              </a:rPr>
              <a:t>pengiriman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4" dirty="0">
                <a:solidFill>
                  <a:schemeClr val="tx1"/>
                </a:solidFill>
                <a:latin typeface="Tahoma"/>
                <a:cs typeface="Tahoma"/>
              </a:rPr>
              <a:t>ke</a:t>
            </a:r>
            <a:r>
              <a:rPr sz="24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50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chemeClr val="tx1"/>
                </a:solidFill>
                <a:latin typeface="Tahoma"/>
                <a:cs typeface="Tahoma"/>
              </a:rPr>
              <a:t>(C).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860" marR="330200" indent="-259079">
              <a:lnSpc>
                <a:spcPct val="117900"/>
              </a:lnSpc>
              <a:spcBef>
                <a:spcPts val="15"/>
              </a:spcBef>
              <a:buFont typeface="Arial MT"/>
              <a:buChar char="•"/>
              <a:tabLst>
                <a:tab pos="530860" algn="l"/>
              </a:tabLst>
            </a:pPr>
            <a:r>
              <a:rPr sz="2400" spc="200" dirty="0">
                <a:solidFill>
                  <a:schemeClr val="tx1"/>
                </a:solidFill>
                <a:latin typeface="Tahoma"/>
                <a:cs typeface="Tahoma"/>
              </a:rPr>
              <a:t>Perusahaan</a:t>
            </a:r>
            <a:r>
              <a:rPr sz="24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50" dirty="0">
                <a:solidFill>
                  <a:schemeClr val="tx1"/>
                </a:solidFill>
                <a:latin typeface="Tahoma"/>
                <a:cs typeface="Tahoma"/>
              </a:rPr>
              <a:t>asuransi</a:t>
            </a:r>
            <a:r>
              <a:rPr sz="24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-90" dirty="0">
                <a:solidFill>
                  <a:schemeClr val="tx1"/>
                </a:solidFill>
                <a:latin typeface="Tahoma"/>
                <a:cs typeface="Tahoma"/>
              </a:rPr>
              <a:t>(B1)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80" dirty="0">
                <a:solidFill>
                  <a:schemeClr val="tx1"/>
                </a:solidFill>
                <a:latin typeface="Tahoma"/>
                <a:cs typeface="Tahoma"/>
              </a:rPr>
              <a:t>bekerjasama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9" dirty="0">
                <a:solidFill>
                  <a:schemeClr val="tx1"/>
                </a:solidFill>
                <a:latin typeface="Tahoma"/>
                <a:cs typeface="Tahoma"/>
              </a:rPr>
              <a:t>dengan </a:t>
            </a:r>
            <a:r>
              <a:rPr sz="2400" spc="260" dirty="0">
                <a:solidFill>
                  <a:schemeClr val="tx1"/>
                </a:solidFill>
                <a:latin typeface="Tahoma"/>
                <a:cs typeface="Tahoma"/>
              </a:rPr>
              <a:t>Bank</a:t>
            </a:r>
            <a:r>
              <a:rPr sz="24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chemeClr val="tx1"/>
                </a:solidFill>
                <a:latin typeface="Tahoma"/>
                <a:cs typeface="Tahoma"/>
              </a:rPr>
              <a:t>(B2)</a:t>
            </a:r>
            <a:r>
              <a:rPr sz="24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40" dirty="0">
                <a:solidFill>
                  <a:schemeClr val="tx1"/>
                </a:solidFill>
                <a:latin typeface="Tahoma"/>
                <a:cs typeface="Tahoma"/>
              </a:rPr>
              <a:t>untuk</a:t>
            </a:r>
            <a:r>
              <a:rPr sz="24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0" dirty="0">
                <a:solidFill>
                  <a:schemeClr val="tx1"/>
                </a:solidFill>
                <a:latin typeface="Tahoma"/>
                <a:cs typeface="Tahoma"/>
              </a:rPr>
              <a:t>menjual</a:t>
            </a:r>
            <a:r>
              <a:rPr sz="24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9" dirty="0">
                <a:solidFill>
                  <a:schemeClr val="tx1"/>
                </a:solidFill>
                <a:latin typeface="Tahoma"/>
                <a:cs typeface="Tahoma"/>
              </a:rPr>
              <a:t>produk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40" dirty="0">
                <a:solidFill>
                  <a:schemeClr val="tx1"/>
                </a:solidFill>
                <a:latin typeface="Tahoma"/>
                <a:cs typeface="Tahoma"/>
              </a:rPr>
              <a:t>asuransi </a:t>
            </a:r>
            <a:r>
              <a:rPr sz="2400" spc="215" dirty="0">
                <a:solidFill>
                  <a:schemeClr val="tx1"/>
                </a:solidFill>
                <a:latin typeface="Tahoma"/>
                <a:cs typeface="Tahoma"/>
              </a:rPr>
              <a:t>kepada</a:t>
            </a:r>
            <a:r>
              <a:rPr sz="2400" spc="-1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0" dirty="0">
                <a:solidFill>
                  <a:schemeClr val="tx1"/>
                </a:solidFill>
                <a:latin typeface="Tahoma"/>
                <a:cs typeface="Tahoma"/>
              </a:rPr>
              <a:t>nasabah</a:t>
            </a:r>
            <a:r>
              <a:rPr sz="24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60" dirty="0">
                <a:solidFill>
                  <a:schemeClr val="tx1"/>
                </a:solidFill>
                <a:latin typeface="Tahoma"/>
                <a:cs typeface="Tahoma"/>
              </a:rPr>
              <a:t>Bank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chemeClr val="tx1"/>
                </a:solidFill>
                <a:latin typeface="Tahoma"/>
                <a:cs typeface="Tahoma"/>
              </a:rPr>
              <a:t>(C).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860" marR="1078230" indent="-259079">
              <a:lnSpc>
                <a:spcPct val="117900"/>
              </a:lnSpc>
              <a:spcBef>
                <a:spcPts val="10"/>
              </a:spcBef>
              <a:buFont typeface="Arial MT"/>
              <a:buChar char="•"/>
              <a:tabLst>
                <a:tab pos="530860" algn="l"/>
              </a:tabLst>
            </a:pPr>
            <a:r>
              <a:rPr sz="2400" spc="185" dirty="0">
                <a:solidFill>
                  <a:schemeClr val="tx1"/>
                </a:solidFill>
                <a:latin typeface="Tahoma"/>
                <a:cs typeface="Tahoma"/>
              </a:rPr>
              <a:t>Hotel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-90" dirty="0">
                <a:solidFill>
                  <a:schemeClr val="tx1"/>
                </a:solidFill>
                <a:latin typeface="Tahoma"/>
                <a:cs typeface="Tahoma"/>
              </a:rPr>
              <a:t>(B1)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0" dirty="0">
                <a:solidFill>
                  <a:schemeClr val="tx1"/>
                </a:solidFill>
                <a:latin typeface="Tahoma"/>
                <a:cs typeface="Tahoma"/>
              </a:rPr>
              <a:t>menjual</a:t>
            </a:r>
            <a:r>
              <a:rPr sz="24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5" dirty="0">
                <a:solidFill>
                  <a:schemeClr val="tx1"/>
                </a:solidFill>
                <a:latin typeface="Tahoma"/>
                <a:cs typeface="Tahoma"/>
              </a:rPr>
              <a:t>kamar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90" dirty="0">
                <a:solidFill>
                  <a:schemeClr val="tx1"/>
                </a:solidFill>
                <a:latin typeface="Tahoma"/>
                <a:cs typeface="Tahoma"/>
              </a:rPr>
              <a:t>melalui </a:t>
            </a:r>
            <a:r>
              <a:rPr sz="2400" spc="150" dirty="0">
                <a:solidFill>
                  <a:schemeClr val="tx1"/>
                </a:solidFill>
                <a:latin typeface="Tahoma"/>
                <a:cs typeface="Tahoma"/>
              </a:rPr>
              <a:t>traveloka/tiket.com</a:t>
            </a:r>
            <a:r>
              <a:rPr sz="24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chemeClr val="tx1"/>
                </a:solidFill>
                <a:latin typeface="Tahoma"/>
                <a:cs typeface="Tahoma"/>
              </a:rPr>
              <a:t>(B2)</a:t>
            </a:r>
            <a:r>
              <a:rPr sz="24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4" dirty="0">
                <a:solidFill>
                  <a:schemeClr val="tx1"/>
                </a:solidFill>
                <a:latin typeface="Tahoma"/>
                <a:cs typeface="Tahoma"/>
              </a:rPr>
              <a:t>ke</a:t>
            </a:r>
            <a:r>
              <a:rPr sz="24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54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r>
              <a:rPr sz="24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chemeClr val="tx1"/>
                </a:solidFill>
                <a:latin typeface="Tahoma"/>
                <a:cs typeface="Tahoma"/>
              </a:rPr>
              <a:t>(C).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21851" y="3061208"/>
            <a:ext cx="6833870" cy="261493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271145" indent="-258445">
              <a:lnSpc>
                <a:spcPct val="100000"/>
              </a:lnSpc>
              <a:spcBef>
                <a:spcPts val="615"/>
              </a:spcBef>
              <a:buFont typeface="Arial MT"/>
              <a:buChar char="•"/>
              <a:tabLst>
                <a:tab pos="271145" algn="l"/>
              </a:tabLst>
            </a:pPr>
            <a:r>
              <a:rPr sz="2400" b="1" spc="70" dirty="0">
                <a:solidFill>
                  <a:schemeClr val="tx1"/>
                </a:solidFill>
                <a:latin typeface="Tahoma"/>
                <a:cs typeface="Tahoma"/>
              </a:rPr>
              <a:t>Kelebihan</a:t>
            </a:r>
            <a:r>
              <a:rPr sz="2400" b="1" spc="-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1" spc="-305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789305" lvl="1" indent="-345440">
              <a:lnSpc>
                <a:spcPct val="100000"/>
              </a:lnSpc>
              <a:spcBef>
                <a:spcPts val="515"/>
              </a:spcBef>
              <a:buFont typeface="Segoe UI Symbol"/>
              <a:buChar char="◦"/>
              <a:tabLst>
                <a:tab pos="789305" algn="l"/>
              </a:tabLst>
            </a:pPr>
            <a:r>
              <a:rPr sz="2400" spc="170" dirty="0">
                <a:solidFill>
                  <a:schemeClr val="tx1"/>
                </a:solidFill>
                <a:latin typeface="Tahoma"/>
                <a:cs typeface="Tahoma"/>
              </a:rPr>
              <a:t>Akses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0" dirty="0">
                <a:solidFill>
                  <a:schemeClr val="tx1"/>
                </a:solidFill>
                <a:latin typeface="Tahoma"/>
                <a:cs typeface="Tahoma"/>
              </a:rPr>
              <a:t>Pasar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Lebih</a:t>
            </a:r>
            <a:r>
              <a:rPr sz="24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5" dirty="0">
                <a:solidFill>
                  <a:schemeClr val="tx1"/>
                </a:solidFill>
                <a:latin typeface="Tahoma"/>
                <a:cs typeface="Tahoma"/>
              </a:rPr>
              <a:t>Luas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3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30" dirty="0">
                <a:solidFill>
                  <a:schemeClr val="tx1"/>
                </a:solidFill>
                <a:latin typeface="Tahoma"/>
                <a:cs typeface="Tahoma"/>
              </a:rPr>
              <a:t>Cepat.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789305" lvl="1" indent="-345440">
              <a:lnSpc>
                <a:spcPct val="100000"/>
              </a:lnSpc>
              <a:spcBef>
                <a:spcPts val="515"/>
              </a:spcBef>
              <a:buFont typeface="Segoe UI Symbol"/>
              <a:buChar char="◦"/>
              <a:tabLst>
                <a:tab pos="789305" algn="l"/>
              </a:tabLst>
            </a:pPr>
            <a:r>
              <a:rPr sz="2400" spc="190" dirty="0">
                <a:solidFill>
                  <a:schemeClr val="tx1"/>
                </a:solidFill>
                <a:latin typeface="Tahoma"/>
                <a:cs typeface="Tahoma"/>
              </a:rPr>
              <a:t>Kepercayaan</a:t>
            </a:r>
            <a:r>
              <a:rPr sz="2400" spc="-1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54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r>
              <a:rPr sz="24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Lebih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05" dirty="0">
                <a:solidFill>
                  <a:schemeClr val="tx1"/>
                </a:solidFill>
                <a:latin typeface="Tahoma"/>
                <a:cs typeface="Tahoma"/>
              </a:rPr>
              <a:t>Tinggi.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789940" marR="5080" lvl="1" indent="-346075">
              <a:lnSpc>
                <a:spcPct val="118000"/>
              </a:lnSpc>
              <a:spcBef>
                <a:spcPts val="10"/>
              </a:spcBef>
              <a:buFont typeface="Segoe UI Symbol"/>
              <a:buChar char="◦"/>
              <a:tabLst>
                <a:tab pos="789940" algn="l"/>
              </a:tabLst>
            </a:pPr>
            <a:r>
              <a:rPr sz="2400" spc="170" dirty="0">
                <a:solidFill>
                  <a:schemeClr val="tx1"/>
                </a:solidFill>
                <a:latin typeface="Tahoma"/>
                <a:cs typeface="Tahoma"/>
              </a:rPr>
              <a:t>Teknologi</a:t>
            </a:r>
            <a:r>
              <a:rPr sz="2400" spc="2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3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400" spc="2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35" dirty="0">
                <a:solidFill>
                  <a:schemeClr val="tx1"/>
                </a:solidFill>
                <a:latin typeface="Tahoma"/>
                <a:cs typeface="Tahoma"/>
              </a:rPr>
              <a:t>Infrastruktur</a:t>
            </a:r>
            <a:r>
              <a:rPr sz="2400" spc="2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60" dirty="0">
                <a:solidFill>
                  <a:schemeClr val="tx1"/>
                </a:solidFill>
                <a:latin typeface="Tahoma"/>
                <a:cs typeface="Tahoma"/>
              </a:rPr>
              <a:t>Siap</a:t>
            </a:r>
            <a:r>
              <a:rPr sz="2400" spc="2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5" dirty="0">
                <a:solidFill>
                  <a:schemeClr val="tx1"/>
                </a:solidFill>
                <a:latin typeface="Tahoma"/>
                <a:cs typeface="Tahoma"/>
              </a:rPr>
              <a:t>Pakai </a:t>
            </a: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45" dirty="0">
                <a:solidFill>
                  <a:schemeClr val="tx1"/>
                </a:solidFill>
                <a:latin typeface="Tahoma"/>
                <a:cs typeface="Tahoma"/>
              </a:rPr>
              <a:t>dibangun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85" dirty="0">
                <a:solidFill>
                  <a:schemeClr val="tx1"/>
                </a:solidFill>
                <a:latin typeface="Tahoma"/>
                <a:cs typeface="Tahoma"/>
              </a:rPr>
              <a:t>oleh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40" dirty="0">
                <a:solidFill>
                  <a:schemeClr val="tx1"/>
                </a:solidFill>
                <a:latin typeface="Tahoma"/>
                <a:cs typeface="Tahoma"/>
              </a:rPr>
              <a:t>partner/platform.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789305" lvl="1" indent="-345440">
              <a:lnSpc>
                <a:spcPct val="100000"/>
              </a:lnSpc>
              <a:spcBef>
                <a:spcPts val="515"/>
              </a:spcBef>
              <a:buFont typeface="Segoe UI Symbol"/>
              <a:buChar char="◦"/>
              <a:tabLst>
                <a:tab pos="789305" algn="l"/>
              </a:tabLst>
            </a:pPr>
            <a:r>
              <a:rPr sz="2400" spc="150" dirty="0">
                <a:solidFill>
                  <a:schemeClr val="tx1"/>
                </a:solidFill>
                <a:latin typeface="Tahoma"/>
                <a:cs typeface="Tahoma"/>
              </a:rPr>
              <a:t>biaya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pemasaran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85" dirty="0">
                <a:solidFill>
                  <a:schemeClr val="tx1"/>
                </a:solidFill>
                <a:latin typeface="Tahoma"/>
                <a:cs typeface="Tahoma"/>
              </a:rPr>
              <a:t>lebih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chemeClr val="tx1"/>
                </a:solidFill>
                <a:latin typeface="Tahoma"/>
                <a:cs typeface="Tahoma"/>
              </a:rPr>
              <a:t>rendah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21851" y="6083553"/>
            <a:ext cx="6835775" cy="218376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271145" indent="-258445">
              <a:lnSpc>
                <a:spcPct val="100000"/>
              </a:lnSpc>
              <a:spcBef>
                <a:spcPts val="615"/>
              </a:spcBef>
              <a:buFont typeface="Arial MT"/>
              <a:buChar char="•"/>
              <a:tabLst>
                <a:tab pos="271145" algn="l"/>
              </a:tabLst>
            </a:pPr>
            <a:r>
              <a:rPr sz="2400" b="1" spc="85" dirty="0">
                <a:solidFill>
                  <a:schemeClr val="tx1"/>
                </a:solidFill>
                <a:latin typeface="Tahoma"/>
                <a:cs typeface="Tahoma"/>
              </a:rPr>
              <a:t>Kelemahan</a:t>
            </a:r>
            <a:r>
              <a:rPr sz="2400" b="1" spc="-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1" spc="-305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789940" marR="5715" lvl="1" indent="-346075">
              <a:lnSpc>
                <a:spcPts val="3410"/>
              </a:lnSpc>
              <a:spcBef>
                <a:spcPts val="190"/>
              </a:spcBef>
              <a:buFont typeface="Segoe UI Symbol"/>
              <a:buChar char="◦"/>
              <a:tabLst>
                <a:tab pos="789940" algn="l"/>
                <a:tab pos="3538854" algn="l"/>
                <a:tab pos="4697095" algn="l"/>
                <a:tab pos="5664200" algn="l"/>
              </a:tabLst>
            </a:pP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Ketergantungan</a:t>
            </a:r>
            <a:r>
              <a:rPr sz="24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2400" spc="160" dirty="0">
                <a:solidFill>
                  <a:schemeClr val="tx1"/>
                </a:solidFill>
                <a:latin typeface="Tahoma"/>
                <a:cs typeface="Tahoma"/>
              </a:rPr>
              <a:t>Tinggi</a:t>
            </a:r>
            <a:r>
              <a:rPr sz="24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2400" spc="195" dirty="0">
                <a:solidFill>
                  <a:schemeClr val="tx1"/>
                </a:solidFill>
                <a:latin typeface="Tahoma"/>
                <a:cs typeface="Tahoma"/>
              </a:rPr>
              <a:t>pada</a:t>
            </a:r>
            <a:r>
              <a:rPr sz="24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2400" spc="185" dirty="0">
                <a:solidFill>
                  <a:schemeClr val="tx1"/>
                </a:solidFill>
                <a:latin typeface="Tahoma"/>
                <a:cs typeface="Tahoma"/>
              </a:rPr>
              <a:t>Partner atau</a:t>
            </a:r>
            <a:r>
              <a:rPr sz="24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50" dirty="0">
                <a:solidFill>
                  <a:schemeClr val="tx1"/>
                </a:solidFill>
                <a:latin typeface="Tahoma"/>
                <a:cs typeface="Tahoma"/>
              </a:rPr>
              <a:t>Platform.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789305" lvl="1" indent="-345440">
              <a:lnSpc>
                <a:spcPct val="100000"/>
              </a:lnSpc>
              <a:spcBef>
                <a:spcPts val="315"/>
              </a:spcBef>
              <a:buFont typeface="Segoe UI Symbol"/>
              <a:buChar char="◦"/>
              <a:tabLst>
                <a:tab pos="789305" algn="l"/>
              </a:tabLst>
            </a:pPr>
            <a:r>
              <a:rPr sz="2400" spc="170" dirty="0">
                <a:solidFill>
                  <a:schemeClr val="tx1"/>
                </a:solidFill>
                <a:latin typeface="Tahoma"/>
                <a:cs typeface="Tahoma"/>
              </a:rPr>
              <a:t>Akses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chemeClr val="tx1"/>
                </a:solidFill>
                <a:latin typeface="Tahoma"/>
                <a:cs typeface="Tahoma"/>
              </a:rPr>
              <a:t>Data</a:t>
            </a:r>
            <a:r>
              <a:rPr sz="24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54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85" dirty="0">
                <a:solidFill>
                  <a:schemeClr val="tx1"/>
                </a:solidFill>
                <a:latin typeface="Tahoma"/>
                <a:cs typeface="Tahoma"/>
              </a:rPr>
              <a:t>Terbatas.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789305" lvl="1" indent="-345440">
              <a:lnSpc>
                <a:spcPct val="100000"/>
              </a:lnSpc>
              <a:spcBef>
                <a:spcPts val="515"/>
              </a:spcBef>
              <a:buFont typeface="Segoe UI Symbol"/>
              <a:buChar char="◦"/>
              <a:tabLst>
                <a:tab pos="789305" algn="l"/>
                <a:tab pos="2054860" algn="l"/>
                <a:tab pos="4171315" algn="l"/>
                <a:tab pos="5767705" algn="l"/>
              </a:tabLst>
            </a:pPr>
            <a:r>
              <a:rPr sz="2400" spc="215" dirty="0">
                <a:solidFill>
                  <a:schemeClr val="tx1"/>
                </a:solidFill>
                <a:latin typeface="Tahoma"/>
                <a:cs typeface="Tahoma"/>
              </a:rPr>
              <a:t>Margin</a:t>
            </a:r>
            <a:r>
              <a:rPr sz="24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2400" spc="229" dirty="0">
                <a:solidFill>
                  <a:schemeClr val="tx1"/>
                </a:solidFill>
                <a:latin typeface="Tahoma"/>
                <a:cs typeface="Tahoma"/>
              </a:rPr>
              <a:t>Keuntungan</a:t>
            </a:r>
            <a:r>
              <a:rPr sz="24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2400" spc="240" dirty="0">
                <a:solidFill>
                  <a:schemeClr val="tx1"/>
                </a:solidFill>
                <a:latin typeface="Tahoma"/>
                <a:cs typeface="Tahoma"/>
              </a:rPr>
              <a:t>Menurun</a:t>
            </a:r>
            <a:r>
              <a:rPr sz="24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2400" spc="170" dirty="0">
                <a:solidFill>
                  <a:schemeClr val="tx1"/>
                </a:solidFill>
                <a:latin typeface="Tahoma"/>
                <a:cs typeface="Tahoma"/>
              </a:rPr>
              <a:t>karena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53143" y="8243468"/>
            <a:ext cx="6405245" cy="175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140" marR="5080">
              <a:lnSpc>
                <a:spcPct val="117900"/>
              </a:lnSpc>
              <a:spcBef>
                <a:spcPts val="100"/>
              </a:spcBef>
              <a:tabLst>
                <a:tab pos="1923414" algn="l"/>
                <a:tab pos="4310380" algn="l"/>
                <a:tab pos="6024880" algn="l"/>
              </a:tabLst>
            </a:pPr>
            <a:r>
              <a:rPr sz="2400" spc="160" dirty="0">
                <a:solidFill>
                  <a:schemeClr val="tx1"/>
                </a:solidFill>
                <a:latin typeface="Tahoma"/>
                <a:cs typeface="Tahoma"/>
              </a:rPr>
              <a:t>harus</a:t>
            </a:r>
            <a:r>
              <a:rPr sz="24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2400" spc="235" dirty="0">
                <a:solidFill>
                  <a:schemeClr val="tx1"/>
                </a:solidFill>
                <a:latin typeface="Tahoma"/>
                <a:cs typeface="Tahoma"/>
              </a:rPr>
              <a:t>membayar</a:t>
            </a:r>
            <a:r>
              <a:rPr sz="24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2400" spc="190" dirty="0">
                <a:solidFill>
                  <a:schemeClr val="tx1"/>
                </a:solidFill>
                <a:latin typeface="Tahoma"/>
                <a:cs typeface="Tahoma"/>
              </a:rPr>
              <a:t>komisi</a:t>
            </a:r>
            <a:r>
              <a:rPr sz="24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2400" spc="175" dirty="0">
                <a:solidFill>
                  <a:schemeClr val="tx1"/>
                </a:solidFill>
                <a:latin typeface="Tahoma"/>
                <a:cs typeface="Tahoma"/>
              </a:rPr>
              <a:t>ke </a:t>
            </a:r>
            <a:r>
              <a:rPr sz="2400" spc="140" dirty="0">
                <a:solidFill>
                  <a:schemeClr val="tx1"/>
                </a:solidFill>
                <a:latin typeface="Tahoma"/>
                <a:cs typeface="Tahoma"/>
              </a:rPr>
              <a:t>partner/platform.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358140" marR="7620" indent="-346075">
              <a:lnSpc>
                <a:spcPts val="3410"/>
              </a:lnSpc>
              <a:spcBef>
                <a:spcPts val="85"/>
              </a:spcBef>
              <a:buFont typeface="Segoe UI Symbol"/>
              <a:buChar char="◦"/>
              <a:tabLst>
                <a:tab pos="358140" algn="l"/>
              </a:tabLst>
            </a:pPr>
            <a:r>
              <a:rPr sz="2400" spc="200" dirty="0">
                <a:solidFill>
                  <a:schemeClr val="tx1"/>
                </a:solidFill>
                <a:latin typeface="Tahoma"/>
                <a:cs typeface="Tahoma"/>
              </a:rPr>
              <a:t>Persaingan</a:t>
            </a:r>
            <a:r>
              <a:rPr sz="2400" spc="1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85" dirty="0">
                <a:solidFill>
                  <a:schemeClr val="tx1"/>
                </a:solidFill>
                <a:latin typeface="Tahoma"/>
                <a:cs typeface="Tahoma"/>
              </a:rPr>
              <a:t>Ketat</a:t>
            </a:r>
            <a:r>
              <a:rPr sz="2400" spc="1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40" dirty="0">
                <a:solidFill>
                  <a:schemeClr val="tx1"/>
                </a:solidFill>
                <a:latin typeface="Tahoma"/>
                <a:cs typeface="Tahoma"/>
              </a:rPr>
              <a:t>dalam</a:t>
            </a:r>
            <a:r>
              <a:rPr sz="2400" spc="1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5" dirty="0">
                <a:solidFill>
                  <a:schemeClr val="tx1"/>
                </a:solidFill>
                <a:latin typeface="Tahoma"/>
                <a:cs typeface="Tahoma"/>
              </a:rPr>
              <a:t>Satu</a:t>
            </a:r>
            <a:r>
              <a:rPr sz="2400" spc="1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chemeClr val="tx1"/>
                </a:solidFill>
                <a:latin typeface="Tahoma"/>
                <a:cs typeface="Tahoma"/>
              </a:rPr>
              <a:t>Platform </a:t>
            </a:r>
            <a:r>
              <a:rPr sz="2400" spc="180" dirty="0">
                <a:solidFill>
                  <a:schemeClr val="tx1"/>
                </a:solidFill>
                <a:latin typeface="Tahoma"/>
                <a:cs typeface="Tahoma"/>
              </a:rPr>
              <a:t>karena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9" dirty="0">
                <a:solidFill>
                  <a:schemeClr val="tx1"/>
                </a:solidFill>
                <a:latin typeface="Tahoma"/>
                <a:cs typeface="Tahoma"/>
              </a:rPr>
              <a:t>produk</a:t>
            </a:r>
            <a:r>
              <a:rPr sz="24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95" dirty="0">
                <a:solidFill>
                  <a:schemeClr val="tx1"/>
                </a:solidFill>
                <a:latin typeface="Tahoma"/>
                <a:cs typeface="Tahoma"/>
              </a:rPr>
              <a:t>mudah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80" dirty="0">
                <a:solidFill>
                  <a:schemeClr val="tx1"/>
                </a:solidFill>
                <a:latin typeface="Tahoma"/>
                <a:cs typeface="Tahoma"/>
              </a:rPr>
              <a:t>dibandingkan.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5476" y="2151888"/>
            <a:ext cx="11907520" cy="1905"/>
          </a:xfrm>
          <a:custGeom>
            <a:avLst/>
            <a:gdLst/>
            <a:ahLst/>
            <a:cxnLst/>
            <a:rect l="l" t="t" r="r" b="b"/>
            <a:pathLst>
              <a:path w="11907519" h="1905">
                <a:moveTo>
                  <a:pt x="0" y="0"/>
                </a:moveTo>
                <a:lnTo>
                  <a:pt x="11907012" y="1523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6122395" y="330060"/>
            <a:ext cx="2294890" cy="9662160"/>
            <a:chOff x="16122395" y="330060"/>
            <a:chExt cx="2294890" cy="9662160"/>
          </a:xfrm>
        </p:grpSpPr>
        <p:sp>
          <p:nvSpPr>
            <p:cNvPr id="4" name="object 4"/>
            <p:cNvSpPr/>
            <p:nvPr/>
          </p:nvSpPr>
          <p:spPr>
            <a:xfrm>
              <a:off x="16251173" y="458838"/>
              <a:ext cx="2037080" cy="9404985"/>
            </a:xfrm>
            <a:custGeom>
              <a:avLst/>
              <a:gdLst/>
              <a:ahLst/>
              <a:cxnLst/>
              <a:rect l="l" t="t" r="r" b="b"/>
              <a:pathLst>
                <a:path w="2037080" h="9404985">
                  <a:moveTo>
                    <a:pt x="2036826" y="9404375"/>
                  </a:moveTo>
                  <a:lnTo>
                    <a:pt x="133604" y="8170684"/>
                  </a:lnTo>
                  <a:lnTo>
                    <a:pt x="94779" y="8140637"/>
                  </a:lnTo>
                  <a:lnTo>
                    <a:pt x="61938" y="8105054"/>
                  </a:lnTo>
                  <a:lnTo>
                    <a:pt x="35559" y="8064814"/>
                  </a:lnTo>
                  <a:lnTo>
                    <a:pt x="16124" y="8020796"/>
                  </a:lnTo>
                  <a:lnTo>
                    <a:pt x="4111" y="7973879"/>
                  </a:lnTo>
                  <a:lnTo>
                    <a:pt x="0" y="7924939"/>
                  </a:lnTo>
                  <a:lnTo>
                    <a:pt x="0" y="1479435"/>
                  </a:lnTo>
                  <a:lnTo>
                    <a:pt x="4111" y="1430496"/>
                  </a:lnTo>
                  <a:lnTo>
                    <a:pt x="16124" y="1383579"/>
                  </a:lnTo>
                  <a:lnTo>
                    <a:pt x="35559" y="1339561"/>
                  </a:lnTo>
                  <a:lnTo>
                    <a:pt x="61938" y="1299321"/>
                  </a:lnTo>
                  <a:lnTo>
                    <a:pt x="94779" y="1263738"/>
                  </a:lnTo>
                  <a:lnTo>
                    <a:pt x="133604" y="1233690"/>
                  </a:lnTo>
                  <a:lnTo>
                    <a:pt x="2036826" y="0"/>
                  </a:lnTo>
                </a:path>
              </a:pathLst>
            </a:custGeom>
            <a:ln w="2575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808195" y="1147528"/>
              <a:ext cx="1480185" cy="7621905"/>
            </a:xfrm>
            <a:custGeom>
              <a:avLst/>
              <a:gdLst/>
              <a:ahLst/>
              <a:cxnLst/>
              <a:rect l="l" t="t" r="r" b="b"/>
              <a:pathLst>
                <a:path w="1480184" h="7621905">
                  <a:moveTo>
                    <a:pt x="1479803" y="0"/>
                  </a:moveTo>
                  <a:lnTo>
                    <a:pt x="136271" y="896536"/>
                  </a:lnTo>
                  <a:lnTo>
                    <a:pt x="96631" y="928064"/>
                  </a:lnTo>
                  <a:lnTo>
                    <a:pt x="63123" y="965158"/>
                  </a:lnTo>
                  <a:lnTo>
                    <a:pt x="36226" y="1006931"/>
                  </a:lnTo>
                  <a:lnTo>
                    <a:pt x="16420" y="1052492"/>
                  </a:lnTo>
                  <a:lnTo>
                    <a:pt x="4185" y="1100953"/>
                  </a:lnTo>
                  <a:lnTo>
                    <a:pt x="0" y="1151425"/>
                  </a:lnTo>
                  <a:lnTo>
                    <a:pt x="0" y="6470185"/>
                  </a:lnTo>
                  <a:lnTo>
                    <a:pt x="4185" y="6520657"/>
                  </a:lnTo>
                  <a:lnTo>
                    <a:pt x="16420" y="6569118"/>
                  </a:lnTo>
                  <a:lnTo>
                    <a:pt x="36226" y="6614679"/>
                  </a:lnTo>
                  <a:lnTo>
                    <a:pt x="63123" y="6656452"/>
                  </a:lnTo>
                  <a:lnTo>
                    <a:pt x="96631" y="6693546"/>
                  </a:lnTo>
                  <a:lnTo>
                    <a:pt x="136271" y="6725074"/>
                  </a:lnTo>
                  <a:lnTo>
                    <a:pt x="1479803" y="7621628"/>
                  </a:lnTo>
                  <a:lnTo>
                    <a:pt x="14798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59299" y="1710181"/>
              <a:ext cx="1028700" cy="6656324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0" y="0"/>
            <a:ext cx="2338705" cy="2113280"/>
          </a:xfrm>
          <a:custGeom>
            <a:avLst/>
            <a:gdLst/>
            <a:ahLst/>
            <a:cxnLst/>
            <a:rect l="l" t="t" r="r" b="b"/>
            <a:pathLst>
              <a:path w="2338705" h="2113280">
                <a:moveTo>
                  <a:pt x="2338578" y="0"/>
                </a:moveTo>
                <a:lnTo>
                  <a:pt x="2338578" y="1324355"/>
                </a:lnTo>
                <a:lnTo>
                  <a:pt x="2333078" y="1376401"/>
                </a:lnTo>
                <a:lnTo>
                  <a:pt x="2317136" y="1425344"/>
                </a:lnTo>
                <a:lnTo>
                  <a:pt x="2291586" y="1469727"/>
                </a:lnTo>
                <a:lnTo>
                  <a:pt x="2257265" y="1508093"/>
                </a:lnTo>
                <a:lnTo>
                  <a:pt x="2215007" y="1538985"/>
                </a:lnTo>
                <a:lnTo>
                  <a:pt x="1283335" y="2080768"/>
                </a:lnTo>
                <a:lnTo>
                  <a:pt x="1235628" y="2102104"/>
                </a:lnTo>
                <a:lnTo>
                  <a:pt x="1185341" y="2112772"/>
                </a:lnTo>
                <a:lnTo>
                  <a:pt x="1134197" y="2112772"/>
                </a:lnTo>
                <a:lnTo>
                  <a:pt x="1083919" y="2102104"/>
                </a:lnTo>
                <a:lnTo>
                  <a:pt x="1036231" y="2080768"/>
                </a:lnTo>
                <a:lnTo>
                  <a:pt x="104477" y="1538985"/>
                </a:lnTo>
                <a:lnTo>
                  <a:pt x="62263" y="1508093"/>
                </a:lnTo>
                <a:lnTo>
                  <a:pt x="27958" y="1469727"/>
                </a:lnTo>
                <a:lnTo>
                  <a:pt x="2406" y="1425344"/>
                </a:lnTo>
                <a:lnTo>
                  <a:pt x="0" y="1417960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246376"/>
            <a:ext cx="12146280" cy="67817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55" dirty="0"/>
              <a:t>KLASIFIKASI</a:t>
            </a:r>
            <a:r>
              <a:rPr spc="-315" dirty="0"/>
              <a:t> </a:t>
            </a:r>
            <a:r>
              <a:rPr dirty="0"/>
              <a:t>E-</a:t>
            </a:r>
            <a:r>
              <a:rPr spc="375" dirty="0"/>
              <a:t>COMMERCE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629400" y="1640524"/>
            <a:ext cx="4492625" cy="8616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450" b="1" spc="90" dirty="0">
                <a:solidFill>
                  <a:schemeClr val="tx1"/>
                </a:solidFill>
                <a:latin typeface="Tahoma"/>
                <a:cs typeface="Tahoma"/>
              </a:rPr>
              <a:t>(LANJUTAN)</a:t>
            </a:r>
            <a:endParaRPr sz="545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019044"/>
            <a:ext cx="15969996" cy="146608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3675" y="2418334"/>
            <a:ext cx="15606394" cy="1727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0965">
              <a:lnSpc>
                <a:spcPct val="100000"/>
              </a:lnSpc>
              <a:spcBef>
                <a:spcPts val="95"/>
              </a:spcBef>
            </a:pPr>
            <a:r>
              <a:rPr sz="2750" b="1" spc="-120" dirty="0">
                <a:solidFill>
                  <a:srgbClr val="1E2C63"/>
                </a:solidFill>
                <a:latin typeface="Tahoma"/>
                <a:cs typeface="Tahoma"/>
              </a:rPr>
              <a:t>2.</a:t>
            </a:r>
            <a:r>
              <a:rPr sz="2750" b="1" spc="-4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750" b="1" spc="55" dirty="0">
                <a:solidFill>
                  <a:srgbClr val="1E2C63"/>
                </a:solidFill>
                <a:latin typeface="Tahoma"/>
                <a:cs typeface="Tahoma"/>
              </a:rPr>
              <a:t>Online-</a:t>
            </a:r>
            <a:r>
              <a:rPr sz="2750" b="1" spc="-10" dirty="0">
                <a:solidFill>
                  <a:srgbClr val="1E2C63"/>
                </a:solidFill>
                <a:latin typeface="Tahoma"/>
                <a:cs typeface="Tahoma"/>
              </a:rPr>
              <a:t>To-</a:t>
            </a:r>
            <a:r>
              <a:rPr sz="2750" b="1" spc="65" dirty="0">
                <a:solidFill>
                  <a:srgbClr val="1E2C63"/>
                </a:solidFill>
                <a:latin typeface="Tahoma"/>
                <a:cs typeface="Tahoma"/>
              </a:rPr>
              <a:t>Offline</a:t>
            </a:r>
            <a:r>
              <a:rPr sz="2750" b="1" spc="-2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750" b="1" spc="-10" dirty="0">
                <a:solidFill>
                  <a:srgbClr val="1E2C63"/>
                </a:solidFill>
                <a:latin typeface="Tahoma"/>
                <a:cs typeface="Tahoma"/>
              </a:rPr>
              <a:t>(O2O)</a:t>
            </a:r>
            <a:endParaRPr sz="2750" dirty="0">
              <a:latin typeface="Tahoma"/>
              <a:cs typeface="Tahoma"/>
            </a:endParaRPr>
          </a:p>
          <a:p>
            <a:pPr marL="12700" marR="5080">
              <a:lnSpc>
                <a:spcPct val="117900"/>
              </a:lnSpc>
              <a:spcBef>
                <a:spcPts val="3315"/>
              </a:spcBef>
              <a:tabLst>
                <a:tab pos="12456160" algn="l"/>
              </a:tabLst>
            </a:pPr>
            <a:r>
              <a:rPr sz="2400" b="1" spc="85" dirty="0">
                <a:latin typeface="Tahoma"/>
                <a:cs typeface="Tahoma"/>
              </a:rPr>
              <a:t>Model</a:t>
            </a:r>
            <a:r>
              <a:rPr sz="2400" b="1" spc="-25" dirty="0">
                <a:latin typeface="Tahoma"/>
                <a:cs typeface="Tahoma"/>
              </a:rPr>
              <a:t> </a:t>
            </a:r>
            <a:r>
              <a:rPr sz="2400" b="1" spc="45" dirty="0">
                <a:latin typeface="Tahoma"/>
                <a:cs typeface="Tahoma"/>
              </a:rPr>
              <a:t>Online-</a:t>
            </a:r>
            <a:r>
              <a:rPr sz="2400" b="1" dirty="0">
                <a:latin typeface="Tahoma"/>
                <a:cs typeface="Tahoma"/>
              </a:rPr>
              <a:t>to-</a:t>
            </a:r>
            <a:r>
              <a:rPr sz="2400" b="1" spc="50" dirty="0">
                <a:latin typeface="Tahoma"/>
                <a:cs typeface="Tahoma"/>
              </a:rPr>
              <a:t>Offline</a:t>
            </a:r>
            <a:r>
              <a:rPr sz="2400" b="1" dirty="0">
                <a:latin typeface="Tahoma"/>
                <a:cs typeface="Tahoma"/>
              </a:rPr>
              <a:t> </a:t>
            </a:r>
            <a:r>
              <a:rPr sz="2400" b="1" spc="-20" dirty="0">
                <a:latin typeface="Tahoma"/>
                <a:cs typeface="Tahoma"/>
              </a:rPr>
              <a:t>(O2O)</a:t>
            </a:r>
            <a:r>
              <a:rPr sz="2400" b="1" spc="-15" dirty="0">
                <a:latin typeface="Tahoma"/>
                <a:cs typeface="Tahoma"/>
              </a:rPr>
              <a:t> </a:t>
            </a:r>
            <a:r>
              <a:rPr sz="2400" b="1" spc="-25" dirty="0">
                <a:latin typeface="Tahoma"/>
                <a:cs typeface="Tahoma"/>
              </a:rPr>
              <a:t>e-</a:t>
            </a:r>
            <a:r>
              <a:rPr sz="2400" b="1" spc="120" dirty="0">
                <a:latin typeface="Tahoma"/>
                <a:cs typeface="Tahoma"/>
              </a:rPr>
              <a:t>commerce</a:t>
            </a:r>
            <a:r>
              <a:rPr sz="2400" b="1" spc="-50" dirty="0">
                <a:latin typeface="Tahoma"/>
                <a:cs typeface="Tahoma"/>
              </a:rPr>
              <a:t> </a:t>
            </a:r>
            <a:r>
              <a:rPr sz="2400" b="1" spc="55" dirty="0">
                <a:latin typeface="Tahoma"/>
                <a:cs typeface="Tahoma"/>
              </a:rPr>
              <a:t>adalah</a:t>
            </a:r>
            <a:r>
              <a:rPr sz="2400" b="1" spc="-20" dirty="0">
                <a:latin typeface="Tahoma"/>
                <a:cs typeface="Tahoma"/>
              </a:rPr>
              <a:t> </a:t>
            </a:r>
            <a:r>
              <a:rPr sz="2400" b="1" spc="95" dirty="0">
                <a:latin typeface="Tahoma"/>
                <a:cs typeface="Tahoma"/>
              </a:rPr>
              <a:t>bentuk</a:t>
            </a:r>
            <a:r>
              <a:rPr sz="2400" b="1" spc="-20" dirty="0">
                <a:latin typeface="Tahoma"/>
                <a:cs typeface="Tahoma"/>
              </a:rPr>
              <a:t> </a:t>
            </a:r>
            <a:r>
              <a:rPr sz="2400" b="1" spc="45" dirty="0">
                <a:latin typeface="Tahoma"/>
                <a:cs typeface="Tahoma"/>
              </a:rPr>
              <a:t>integrasi</a:t>
            </a:r>
            <a:r>
              <a:rPr sz="2400" b="1" spc="-20" dirty="0">
                <a:latin typeface="Tahoma"/>
                <a:cs typeface="Tahoma"/>
              </a:rPr>
              <a:t> </a:t>
            </a:r>
            <a:r>
              <a:rPr sz="2400" b="1" spc="-10" dirty="0">
                <a:latin typeface="Tahoma"/>
                <a:cs typeface="Tahoma"/>
              </a:rPr>
              <a:t>strategis</a:t>
            </a:r>
            <a:r>
              <a:rPr sz="2400" b="1" dirty="0">
                <a:latin typeface="Tahoma"/>
                <a:cs typeface="Tahoma"/>
              </a:rPr>
              <a:t>	antara</a:t>
            </a:r>
            <a:r>
              <a:rPr sz="2400" b="1" spc="80" dirty="0">
                <a:latin typeface="Tahoma"/>
                <a:cs typeface="Tahoma"/>
              </a:rPr>
              <a:t> </a:t>
            </a:r>
            <a:r>
              <a:rPr sz="2400" b="1" spc="75" dirty="0">
                <a:latin typeface="Tahoma"/>
                <a:cs typeface="Tahoma"/>
              </a:rPr>
              <a:t>dunia</a:t>
            </a:r>
            <a:r>
              <a:rPr sz="2400" b="1" spc="105" dirty="0">
                <a:latin typeface="Tahoma"/>
                <a:cs typeface="Tahoma"/>
              </a:rPr>
              <a:t> </a:t>
            </a:r>
            <a:r>
              <a:rPr sz="2400" b="1" spc="35" dirty="0">
                <a:latin typeface="Tahoma"/>
                <a:cs typeface="Tahoma"/>
              </a:rPr>
              <a:t>digital </a:t>
            </a:r>
            <a:r>
              <a:rPr sz="2400" b="1" spc="85" dirty="0">
                <a:latin typeface="Tahoma"/>
                <a:cs typeface="Tahoma"/>
              </a:rPr>
              <a:t>dan</a:t>
            </a:r>
            <a:r>
              <a:rPr sz="2400" b="1" spc="15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fisik,</a:t>
            </a:r>
            <a:r>
              <a:rPr sz="2400" b="1" spc="20" dirty="0">
                <a:latin typeface="Tahoma"/>
                <a:cs typeface="Tahoma"/>
              </a:rPr>
              <a:t> </a:t>
            </a:r>
            <a:r>
              <a:rPr sz="2400" b="1" spc="65" dirty="0">
                <a:latin typeface="Tahoma"/>
                <a:cs typeface="Tahoma"/>
              </a:rPr>
              <a:t>di</a:t>
            </a:r>
            <a:r>
              <a:rPr sz="2400" b="1" spc="5" dirty="0">
                <a:latin typeface="Tahoma"/>
                <a:cs typeface="Tahoma"/>
              </a:rPr>
              <a:t> </a:t>
            </a:r>
            <a:r>
              <a:rPr sz="2400" b="1" spc="100" dirty="0">
                <a:latin typeface="Tahoma"/>
                <a:cs typeface="Tahoma"/>
              </a:rPr>
              <a:t>mana</a:t>
            </a:r>
            <a:r>
              <a:rPr sz="2400" b="1" spc="-5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aktivitas </a:t>
            </a:r>
            <a:r>
              <a:rPr sz="2400" b="1" spc="105" dirty="0">
                <a:latin typeface="Tahoma"/>
                <a:cs typeface="Tahoma"/>
              </a:rPr>
              <a:t>konsumen</a:t>
            </a:r>
            <a:r>
              <a:rPr sz="2400" b="1" spc="20" dirty="0">
                <a:latin typeface="Tahoma"/>
                <a:cs typeface="Tahoma"/>
              </a:rPr>
              <a:t> </a:t>
            </a:r>
            <a:r>
              <a:rPr sz="2400" b="1" spc="60" dirty="0">
                <a:latin typeface="Tahoma"/>
                <a:cs typeface="Tahoma"/>
              </a:rPr>
              <a:t>dimulai</a:t>
            </a:r>
            <a:r>
              <a:rPr sz="2400" b="1" spc="20" dirty="0">
                <a:latin typeface="Tahoma"/>
                <a:cs typeface="Tahoma"/>
              </a:rPr>
              <a:t> </a:t>
            </a:r>
            <a:r>
              <a:rPr sz="2400" b="1" spc="50" dirty="0">
                <a:latin typeface="Tahoma"/>
                <a:cs typeface="Tahoma"/>
              </a:rPr>
              <a:t>secara</a:t>
            </a:r>
            <a:r>
              <a:rPr sz="2400" b="1" spc="5" dirty="0">
                <a:latin typeface="Tahoma"/>
                <a:cs typeface="Tahoma"/>
              </a:rPr>
              <a:t> </a:t>
            </a:r>
            <a:r>
              <a:rPr sz="2400" b="1" spc="60" dirty="0">
                <a:latin typeface="Tahoma"/>
                <a:cs typeface="Tahoma"/>
              </a:rPr>
              <a:t>online</a:t>
            </a:r>
            <a:r>
              <a:rPr sz="2400" b="1" spc="20" dirty="0">
                <a:latin typeface="Tahoma"/>
                <a:cs typeface="Tahoma"/>
              </a:rPr>
              <a:t> </a:t>
            </a:r>
            <a:r>
              <a:rPr sz="2400" b="1" spc="85" dirty="0">
                <a:latin typeface="Tahoma"/>
                <a:cs typeface="Tahoma"/>
              </a:rPr>
              <a:t>dan</a:t>
            </a:r>
            <a:r>
              <a:rPr sz="2400" b="1" spc="30" dirty="0">
                <a:latin typeface="Tahoma"/>
                <a:cs typeface="Tahoma"/>
              </a:rPr>
              <a:t> </a:t>
            </a:r>
            <a:r>
              <a:rPr sz="2400" b="1" spc="45" dirty="0">
                <a:latin typeface="Tahoma"/>
                <a:cs typeface="Tahoma"/>
              </a:rPr>
              <a:t>diselesaikan</a:t>
            </a:r>
            <a:r>
              <a:rPr sz="2400" b="1" spc="35" dirty="0">
                <a:latin typeface="Tahoma"/>
                <a:cs typeface="Tahoma"/>
              </a:rPr>
              <a:t> </a:t>
            </a:r>
            <a:r>
              <a:rPr sz="2400" b="1" spc="50" dirty="0">
                <a:latin typeface="Tahoma"/>
                <a:cs typeface="Tahoma"/>
              </a:rPr>
              <a:t>secara</a:t>
            </a:r>
            <a:r>
              <a:rPr sz="2400" b="1" spc="-5" dirty="0">
                <a:latin typeface="Tahoma"/>
                <a:cs typeface="Tahoma"/>
              </a:rPr>
              <a:t> </a:t>
            </a:r>
            <a:r>
              <a:rPr sz="2400" b="1" spc="-10" dirty="0">
                <a:latin typeface="Tahoma"/>
                <a:cs typeface="Tahoma"/>
              </a:rPr>
              <a:t>offline.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2067" y="4533646"/>
            <a:ext cx="7529830" cy="518350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100" b="1" spc="65" dirty="0">
                <a:solidFill>
                  <a:schemeClr val="tx1"/>
                </a:solidFill>
                <a:latin typeface="Tahoma"/>
                <a:cs typeface="Tahoma"/>
              </a:rPr>
              <a:t>Menurut</a:t>
            </a:r>
            <a:r>
              <a:rPr sz="2100" b="1" spc="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chemeClr val="tx1"/>
                </a:solidFill>
                <a:latin typeface="Tahoma"/>
                <a:cs typeface="Tahoma"/>
              </a:rPr>
              <a:t>Turban</a:t>
            </a:r>
            <a:r>
              <a:rPr sz="2100" b="1" spc="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spc="50" dirty="0">
                <a:solidFill>
                  <a:schemeClr val="tx1"/>
                </a:solidFill>
                <a:latin typeface="Tahoma"/>
                <a:cs typeface="Tahoma"/>
              </a:rPr>
              <a:t>et</a:t>
            </a:r>
            <a:r>
              <a:rPr sz="2100" b="1" spc="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chemeClr val="tx1"/>
                </a:solidFill>
                <a:latin typeface="Tahoma"/>
                <a:cs typeface="Tahoma"/>
              </a:rPr>
              <a:t>al.</a:t>
            </a:r>
            <a:r>
              <a:rPr sz="2100" b="1" spc="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spc="-10" dirty="0">
                <a:solidFill>
                  <a:schemeClr val="tx1"/>
                </a:solidFill>
                <a:latin typeface="Tahoma"/>
                <a:cs typeface="Tahoma"/>
              </a:rPr>
              <a:t>(2018):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12700" marR="1169035">
              <a:lnSpc>
                <a:spcPct val="115199"/>
              </a:lnSpc>
              <a:spcBef>
                <a:spcPts val="5"/>
              </a:spcBef>
            </a:pPr>
            <a:r>
              <a:rPr sz="2100" spc="210" dirty="0">
                <a:solidFill>
                  <a:schemeClr val="tx1"/>
                </a:solidFill>
                <a:latin typeface="Tahoma"/>
                <a:cs typeface="Tahoma"/>
              </a:rPr>
              <a:t>Ada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4" dirty="0">
                <a:solidFill>
                  <a:schemeClr val="tx1"/>
                </a:solidFill>
                <a:latin typeface="Tahoma"/>
                <a:cs typeface="Tahoma"/>
              </a:rPr>
              <a:t>dua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kategori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20" dirty="0">
                <a:solidFill>
                  <a:schemeClr val="tx1"/>
                </a:solidFill>
                <a:latin typeface="Tahoma"/>
                <a:cs typeface="Tahoma"/>
              </a:rPr>
              <a:t>utama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O2O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0" dirty="0">
                <a:solidFill>
                  <a:schemeClr val="tx1"/>
                </a:solidFill>
                <a:latin typeface="Tahoma"/>
                <a:cs typeface="Tahoma"/>
              </a:rPr>
              <a:t>berdasarkan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10" dirty="0">
                <a:solidFill>
                  <a:schemeClr val="tx1"/>
                </a:solidFill>
                <a:latin typeface="Tahoma"/>
                <a:cs typeface="Tahoma"/>
              </a:rPr>
              <a:t>arah </a:t>
            </a:r>
            <a:r>
              <a:rPr sz="2100" spc="100" dirty="0">
                <a:solidFill>
                  <a:schemeClr val="tx1"/>
                </a:solidFill>
                <a:latin typeface="Tahoma"/>
                <a:cs typeface="Tahoma"/>
              </a:rPr>
              <a:t>integrasinya: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marR="480059" indent="-227329">
              <a:lnSpc>
                <a:spcPts val="2900"/>
              </a:lnSpc>
              <a:spcBef>
                <a:spcPts val="155"/>
              </a:spcBef>
              <a:buFont typeface="Arial MT"/>
              <a:buChar char="•"/>
              <a:tabLst>
                <a:tab pos="466725" algn="l"/>
              </a:tabLst>
            </a:pP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Online-</a:t>
            </a:r>
            <a:r>
              <a:rPr sz="2100" spc="120" dirty="0">
                <a:solidFill>
                  <a:schemeClr val="tx1"/>
                </a:solidFill>
                <a:latin typeface="Tahoma"/>
                <a:cs typeface="Tahoma"/>
              </a:rPr>
              <a:t>to-</a:t>
            </a:r>
            <a:r>
              <a:rPr sz="2100" spc="130" dirty="0">
                <a:solidFill>
                  <a:schemeClr val="tx1"/>
                </a:solidFill>
                <a:latin typeface="Tahoma"/>
                <a:cs typeface="Tahoma"/>
              </a:rPr>
              <a:t>Offline</a:t>
            </a:r>
            <a:r>
              <a:rPr sz="21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chemeClr val="tx1"/>
                </a:solidFill>
                <a:latin typeface="Tahoma"/>
                <a:cs typeface="Tahoma"/>
              </a:rPr>
              <a:t>(O2O):</a:t>
            </a:r>
            <a:r>
              <a:rPr sz="21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0" dirty="0">
                <a:solidFill>
                  <a:schemeClr val="tx1"/>
                </a:solidFill>
                <a:latin typeface="Tahoma"/>
                <a:cs typeface="Tahoma"/>
              </a:rPr>
              <a:t>Aktivitas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dimulai</a:t>
            </a:r>
            <a:r>
              <a:rPr sz="21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20" dirty="0">
                <a:solidFill>
                  <a:schemeClr val="tx1"/>
                </a:solidFill>
                <a:latin typeface="Tahoma"/>
                <a:cs typeface="Tahoma"/>
              </a:rPr>
              <a:t>secara </a:t>
            </a:r>
            <a:r>
              <a:rPr sz="2100" spc="165" dirty="0">
                <a:solidFill>
                  <a:schemeClr val="tx1"/>
                </a:solidFill>
                <a:latin typeface="Tahoma"/>
                <a:cs typeface="Tahoma"/>
              </a:rPr>
              <a:t>online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(mencari</a:t>
            </a:r>
            <a:r>
              <a:rPr sz="21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20" dirty="0">
                <a:solidFill>
                  <a:schemeClr val="tx1"/>
                </a:solidFill>
                <a:latin typeface="Tahoma"/>
                <a:cs typeface="Tahoma"/>
              </a:rPr>
              <a:t>informasi,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memesan),</a:t>
            </a:r>
            <a:r>
              <a:rPr sz="21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14" dirty="0">
                <a:solidFill>
                  <a:schemeClr val="tx1"/>
                </a:solidFill>
                <a:latin typeface="Tahoma"/>
                <a:cs typeface="Tahoma"/>
              </a:rPr>
              <a:t>lalu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marR="5080">
              <a:lnSpc>
                <a:spcPts val="2890"/>
              </a:lnSpc>
              <a:spcBef>
                <a:spcPts val="15"/>
              </a:spcBef>
            </a:pP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dilanjutkan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20" dirty="0">
                <a:solidFill>
                  <a:schemeClr val="tx1"/>
                </a:solidFill>
                <a:latin typeface="Tahoma"/>
                <a:cs typeface="Tahoma"/>
              </a:rPr>
              <a:t>offline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(pembelian</a:t>
            </a:r>
            <a:r>
              <a:rPr sz="21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0" dirty="0">
                <a:solidFill>
                  <a:schemeClr val="tx1"/>
                </a:solidFill>
                <a:latin typeface="Tahoma"/>
                <a:cs typeface="Tahoma"/>
              </a:rPr>
              <a:t>pengambilan </a:t>
            </a:r>
            <a:r>
              <a:rPr sz="2100" spc="100" dirty="0">
                <a:solidFill>
                  <a:schemeClr val="tx1"/>
                </a:solidFill>
                <a:latin typeface="Tahoma"/>
                <a:cs typeface="Tahoma"/>
              </a:rPr>
              <a:t>barang).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25" dirty="0">
                <a:solidFill>
                  <a:schemeClr val="tx1"/>
                </a:solidFill>
                <a:latin typeface="Tahoma"/>
                <a:cs typeface="Tahoma"/>
              </a:rPr>
              <a:t>Contoh: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Pesan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15" dirty="0">
                <a:solidFill>
                  <a:schemeClr val="tx1"/>
                </a:solidFill>
                <a:latin typeface="Tahoma"/>
                <a:cs typeface="Tahoma"/>
              </a:rPr>
              <a:t>makanan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di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0" dirty="0">
                <a:solidFill>
                  <a:schemeClr val="tx1"/>
                </a:solidFill>
                <a:latin typeface="Tahoma"/>
                <a:cs typeface="Tahoma"/>
              </a:rPr>
              <a:t>GoFood</a:t>
            </a:r>
            <a:r>
              <a:rPr sz="21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50" dirty="0">
                <a:solidFill>
                  <a:schemeClr val="tx1"/>
                </a:solidFill>
                <a:latin typeface="Tahoma"/>
                <a:cs typeface="Tahoma"/>
              </a:rPr>
              <a:t>(online),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>
              <a:lnSpc>
                <a:spcPct val="100000"/>
              </a:lnSpc>
              <a:spcBef>
                <a:spcPts val="225"/>
              </a:spcBef>
            </a:pP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tetapi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35" dirty="0">
                <a:solidFill>
                  <a:schemeClr val="tx1"/>
                </a:solidFill>
                <a:latin typeface="Tahoma"/>
                <a:cs typeface="Tahoma"/>
              </a:rPr>
              <a:t>makan</a:t>
            </a:r>
            <a:r>
              <a:rPr sz="21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langsung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di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restoran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-10" dirty="0">
                <a:solidFill>
                  <a:schemeClr val="tx1"/>
                </a:solidFill>
                <a:latin typeface="Tahoma"/>
                <a:cs typeface="Tahoma"/>
              </a:rPr>
              <a:t>(offline).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marR="347980" indent="-227329">
              <a:lnSpc>
                <a:spcPct val="115100"/>
              </a:lnSpc>
              <a:spcBef>
                <a:spcPts val="5"/>
              </a:spcBef>
              <a:buFont typeface="Arial MT"/>
              <a:buChar char="•"/>
              <a:tabLst>
                <a:tab pos="466725" algn="l"/>
              </a:tabLst>
            </a:pPr>
            <a:r>
              <a:rPr sz="2100" spc="120" dirty="0">
                <a:solidFill>
                  <a:schemeClr val="tx1"/>
                </a:solidFill>
                <a:latin typeface="Tahoma"/>
                <a:cs typeface="Tahoma"/>
              </a:rPr>
              <a:t>Offline-to-</a:t>
            </a:r>
            <a:r>
              <a:rPr sz="2100" spc="175" dirty="0">
                <a:solidFill>
                  <a:schemeClr val="tx1"/>
                </a:solidFill>
                <a:latin typeface="Tahoma"/>
                <a:cs typeface="Tahoma"/>
              </a:rPr>
              <a:t>Online</a:t>
            </a:r>
            <a:r>
              <a:rPr sz="2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14" dirty="0">
                <a:solidFill>
                  <a:schemeClr val="tx1"/>
                </a:solidFill>
                <a:latin typeface="Tahoma"/>
                <a:cs typeface="Tahoma"/>
              </a:rPr>
              <a:t>(O2O</a:t>
            </a:r>
            <a:r>
              <a:rPr sz="2100" spc="-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chemeClr val="tx1"/>
                </a:solidFill>
                <a:latin typeface="Tahoma"/>
                <a:cs typeface="Tahoma"/>
              </a:rPr>
              <a:t>reverse):</a:t>
            </a:r>
            <a:r>
              <a:rPr sz="2100" spc="-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0" dirty="0">
                <a:solidFill>
                  <a:schemeClr val="tx1"/>
                </a:solidFill>
                <a:latin typeface="Tahoma"/>
                <a:cs typeface="Tahoma"/>
              </a:rPr>
              <a:t>Aktivitas</a:t>
            </a:r>
            <a:r>
              <a:rPr sz="2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dimulai </a:t>
            </a:r>
            <a:r>
              <a:rPr sz="2100" spc="120" dirty="0">
                <a:solidFill>
                  <a:schemeClr val="tx1"/>
                </a:solidFill>
                <a:latin typeface="Tahoma"/>
                <a:cs typeface="Tahoma"/>
              </a:rPr>
              <a:t>offline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5" dirty="0">
                <a:solidFill>
                  <a:schemeClr val="tx1"/>
                </a:solidFill>
                <a:latin typeface="Tahoma"/>
                <a:cs typeface="Tahoma"/>
              </a:rPr>
              <a:t>(melihat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0" dirty="0">
                <a:solidFill>
                  <a:schemeClr val="tx1"/>
                </a:solidFill>
                <a:latin typeface="Tahoma"/>
                <a:cs typeface="Tahoma"/>
              </a:rPr>
              <a:t>produk</a:t>
            </a:r>
            <a:r>
              <a:rPr sz="21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di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65" dirty="0">
                <a:solidFill>
                  <a:schemeClr val="tx1"/>
                </a:solidFill>
                <a:latin typeface="Tahoma"/>
                <a:cs typeface="Tahoma"/>
              </a:rPr>
              <a:t>toko),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lalu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14" dirty="0">
                <a:solidFill>
                  <a:schemeClr val="tx1"/>
                </a:solidFill>
                <a:latin typeface="Tahoma"/>
                <a:cs typeface="Tahoma"/>
              </a:rPr>
              <a:t>transaksi </a:t>
            </a:r>
            <a:r>
              <a:rPr sz="2100" spc="175" dirty="0">
                <a:solidFill>
                  <a:schemeClr val="tx1"/>
                </a:solidFill>
                <a:latin typeface="Tahoma"/>
                <a:cs typeface="Tahoma"/>
              </a:rPr>
              <a:t>dilakukan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5" dirty="0">
                <a:solidFill>
                  <a:schemeClr val="tx1"/>
                </a:solidFill>
                <a:latin typeface="Tahoma"/>
                <a:cs typeface="Tahoma"/>
              </a:rPr>
              <a:t>online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10" dirty="0">
                <a:solidFill>
                  <a:schemeClr val="tx1"/>
                </a:solidFill>
                <a:latin typeface="Tahoma"/>
                <a:cs typeface="Tahoma"/>
              </a:rPr>
              <a:t>untuk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15" dirty="0">
                <a:solidFill>
                  <a:schemeClr val="tx1"/>
                </a:solidFill>
                <a:latin typeface="Tahoma"/>
                <a:cs typeface="Tahoma"/>
              </a:rPr>
              <a:t>mendapatkan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diskon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atau </a:t>
            </a:r>
            <a:r>
              <a:rPr sz="2100" spc="160" dirty="0">
                <a:solidFill>
                  <a:schemeClr val="tx1"/>
                </a:solidFill>
                <a:latin typeface="Tahoma"/>
                <a:cs typeface="Tahoma"/>
              </a:rPr>
              <a:t>pengiriman.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Contoh: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5" dirty="0">
                <a:solidFill>
                  <a:schemeClr val="tx1"/>
                </a:solidFill>
                <a:latin typeface="Tahoma"/>
                <a:cs typeface="Tahoma"/>
              </a:rPr>
              <a:t>Melihat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laptop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di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toko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90" dirty="0">
                <a:solidFill>
                  <a:schemeClr val="tx1"/>
                </a:solidFill>
                <a:latin typeface="Tahoma"/>
                <a:cs typeface="Tahoma"/>
              </a:rPr>
              <a:t>fisik </a:t>
            </a:r>
            <a:r>
              <a:rPr sz="2100" spc="110" dirty="0">
                <a:solidFill>
                  <a:schemeClr val="tx1"/>
                </a:solidFill>
                <a:latin typeface="Tahoma"/>
                <a:cs typeface="Tahoma"/>
              </a:rPr>
              <a:t>ASUS,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lalu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10" dirty="0">
                <a:solidFill>
                  <a:schemeClr val="tx1"/>
                </a:solidFill>
                <a:latin typeface="Tahoma"/>
                <a:cs typeface="Tahoma"/>
              </a:rPr>
              <a:t>membelinya</a:t>
            </a:r>
            <a:r>
              <a:rPr sz="21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di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5" dirty="0">
                <a:solidFill>
                  <a:schemeClr val="tx1"/>
                </a:solidFill>
                <a:latin typeface="Tahoma"/>
                <a:cs typeface="Tahoma"/>
              </a:rPr>
              <a:t>website</a:t>
            </a:r>
            <a:r>
              <a:rPr sz="21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resmi</a:t>
            </a:r>
            <a:r>
              <a:rPr sz="21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0" dirty="0">
                <a:solidFill>
                  <a:schemeClr val="tx1"/>
                </a:solidFill>
                <a:latin typeface="Tahoma"/>
                <a:cs typeface="Tahoma"/>
              </a:rPr>
              <a:t>untuk </a:t>
            </a:r>
            <a:r>
              <a:rPr sz="2100" spc="225" dirty="0">
                <a:solidFill>
                  <a:schemeClr val="tx1"/>
                </a:solidFill>
                <a:latin typeface="Tahoma"/>
                <a:cs typeface="Tahoma"/>
              </a:rPr>
              <a:t>promo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00" dirty="0">
                <a:solidFill>
                  <a:schemeClr val="tx1"/>
                </a:solidFill>
                <a:latin typeface="Tahoma"/>
                <a:cs typeface="Tahoma"/>
              </a:rPr>
              <a:t>online.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10804" y="4533646"/>
            <a:ext cx="7861300" cy="518350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100" b="1" spc="65" dirty="0">
                <a:solidFill>
                  <a:schemeClr val="tx1"/>
                </a:solidFill>
                <a:latin typeface="Tahoma"/>
                <a:cs typeface="Tahoma"/>
              </a:rPr>
              <a:t>Menurut</a:t>
            </a:r>
            <a:r>
              <a:rPr sz="2100" b="1" spc="-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spc="55" dirty="0">
                <a:solidFill>
                  <a:schemeClr val="tx1"/>
                </a:solidFill>
                <a:latin typeface="Tahoma"/>
                <a:cs typeface="Tahoma"/>
              </a:rPr>
              <a:t>Chaffey</a:t>
            </a:r>
            <a:r>
              <a:rPr sz="2100" b="1" spc="-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spc="-25" dirty="0">
                <a:solidFill>
                  <a:schemeClr val="tx1"/>
                </a:solidFill>
                <a:latin typeface="Tahoma"/>
                <a:cs typeface="Tahoma"/>
              </a:rPr>
              <a:t>(2019):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12700" marR="269875">
              <a:lnSpc>
                <a:spcPct val="115199"/>
              </a:lnSpc>
              <a:spcBef>
                <a:spcPts val="5"/>
              </a:spcBef>
            </a:pPr>
            <a:r>
              <a:rPr sz="2100" spc="130" dirty="0">
                <a:solidFill>
                  <a:schemeClr val="tx1"/>
                </a:solidFill>
                <a:latin typeface="Tahoma"/>
                <a:cs typeface="Tahoma"/>
              </a:rPr>
              <a:t>Chaffey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0" dirty="0">
                <a:solidFill>
                  <a:schemeClr val="tx1"/>
                </a:solidFill>
                <a:latin typeface="Tahoma"/>
                <a:cs typeface="Tahoma"/>
              </a:rPr>
              <a:t>mengklasifikasikan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O2O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berdasarkan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fungsi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dan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tujuan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0" dirty="0">
                <a:solidFill>
                  <a:schemeClr val="tx1"/>
                </a:solidFill>
                <a:latin typeface="Tahoma"/>
                <a:cs typeface="Tahoma"/>
              </a:rPr>
              <a:t>utamanya,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50" dirty="0">
                <a:solidFill>
                  <a:schemeClr val="tx1"/>
                </a:solidFill>
                <a:latin typeface="Tahoma"/>
                <a:cs typeface="Tahoma"/>
              </a:rPr>
              <a:t>yaitu: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marR="241935" indent="-227329">
              <a:lnSpc>
                <a:spcPts val="2900"/>
              </a:lnSpc>
              <a:spcBef>
                <a:spcPts val="155"/>
              </a:spcBef>
              <a:buFont typeface="Arial MT"/>
              <a:buChar char="•"/>
              <a:tabLst>
                <a:tab pos="466725" algn="l"/>
              </a:tabLst>
            </a:pP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O2O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0" dirty="0">
                <a:solidFill>
                  <a:schemeClr val="tx1"/>
                </a:solidFill>
                <a:latin typeface="Tahoma"/>
                <a:cs typeface="Tahoma"/>
              </a:rPr>
              <a:t>Marketing: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0" dirty="0">
                <a:solidFill>
                  <a:schemeClr val="tx1"/>
                </a:solidFill>
                <a:latin typeface="Tahoma"/>
                <a:cs typeface="Tahoma"/>
              </a:rPr>
              <a:t>Strategi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29" dirty="0">
                <a:solidFill>
                  <a:schemeClr val="tx1"/>
                </a:solidFill>
                <a:latin typeface="Tahoma"/>
                <a:cs typeface="Tahoma"/>
              </a:rPr>
              <a:t>menggunakan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20" dirty="0">
                <a:solidFill>
                  <a:schemeClr val="tx1"/>
                </a:solidFill>
                <a:latin typeface="Tahoma"/>
                <a:cs typeface="Tahoma"/>
              </a:rPr>
              <a:t>media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0" dirty="0">
                <a:solidFill>
                  <a:schemeClr val="tx1"/>
                </a:solidFill>
                <a:latin typeface="Tahoma"/>
                <a:cs typeface="Tahoma"/>
              </a:rPr>
              <a:t>digital </a:t>
            </a:r>
            <a:r>
              <a:rPr sz="2100" spc="210" dirty="0">
                <a:solidFill>
                  <a:schemeClr val="tx1"/>
                </a:solidFill>
                <a:latin typeface="Tahoma"/>
                <a:cs typeface="Tahoma"/>
              </a:rPr>
              <a:t>untuk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menarik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5" dirty="0">
                <a:solidFill>
                  <a:schemeClr val="tx1"/>
                </a:solidFill>
                <a:latin typeface="Tahoma"/>
                <a:cs typeface="Tahoma"/>
              </a:rPr>
              <a:t>pelanggan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0" dirty="0">
                <a:solidFill>
                  <a:schemeClr val="tx1"/>
                </a:solidFill>
                <a:latin typeface="Tahoma"/>
                <a:cs typeface="Tahoma"/>
              </a:rPr>
              <a:t>agar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0" dirty="0">
                <a:solidFill>
                  <a:schemeClr val="tx1"/>
                </a:solidFill>
                <a:latin typeface="Tahoma"/>
                <a:cs typeface="Tahoma"/>
              </a:rPr>
              <a:t>datang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ke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toko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-10" dirty="0">
                <a:solidFill>
                  <a:schemeClr val="tx1"/>
                </a:solidFill>
                <a:latin typeface="Tahoma"/>
                <a:cs typeface="Tahoma"/>
              </a:rPr>
              <a:t>fisik.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marR="803275">
              <a:lnSpc>
                <a:spcPts val="2890"/>
              </a:lnSpc>
              <a:spcBef>
                <a:spcPts val="15"/>
              </a:spcBef>
            </a:pP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Contoh: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Starbucks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29" dirty="0">
                <a:solidFill>
                  <a:schemeClr val="tx1"/>
                </a:solidFill>
                <a:latin typeface="Tahoma"/>
                <a:cs typeface="Tahoma"/>
              </a:rPr>
              <a:t>mengirim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25" dirty="0">
                <a:solidFill>
                  <a:schemeClr val="tx1"/>
                </a:solidFill>
                <a:latin typeface="Tahoma"/>
                <a:cs typeface="Tahoma"/>
              </a:rPr>
              <a:t>promo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aplikasi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0" dirty="0">
                <a:solidFill>
                  <a:schemeClr val="tx1"/>
                </a:solidFill>
                <a:latin typeface="Tahoma"/>
                <a:cs typeface="Tahoma"/>
              </a:rPr>
              <a:t>agar </a:t>
            </a:r>
            <a:r>
              <a:rPr sz="2100" spc="220" dirty="0">
                <a:solidFill>
                  <a:schemeClr val="tx1"/>
                </a:solidFill>
                <a:latin typeface="Tahoma"/>
                <a:cs typeface="Tahoma"/>
              </a:rPr>
              <a:t>pengguna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4" dirty="0">
                <a:solidFill>
                  <a:schemeClr val="tx1"/>
                </a:solidFill>
                <a:latin typeface="Tahoma"/>
                <a:cs typeface="Tahoma"/>
              </a:rPr>
              <a:t>menukarkan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25" dirty="0">
                <a:solidFill>
                  <a:schemeClr val="tx1"/>
                </a:solidFill>
                <a:latin typeface="Tahoma"/>
                <a:cs typeface="Tahoma"/>
              </a:rPr>
              <a:t>kupon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di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5" dirty="0">
                <a:solidFill>
                  <a:schemeClr val="tx1"/>
                </a:solidFill>
                <a:latin typeface="Tahoma"/>
                <a:cs typeface="Tahoma"/>
              </a:rPr>
              <a:t>gerai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65" dirty="0">
                <a:solidFill>
                  <a:schemeClr val="tx1"/>
                </a:solidFill>
                <a:latin typeface="Tahoma"/>
                <a:cs typeface="Tahoma"/>
              </a:rPr>
              <a:t>offline.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indent="-227329">
              <a:lnSpc>
                <a:spcPct val="100000"/>
              </a:lnSpc>
              <a:spcBef>
                <a:spcPts val="225"/>
              </a:spcBef>
              <a:buFont typeface="Arial MT"/>
              <a:buChar char="•"/>
              <a:tabLst>
                <a:tab pos="466725" algn="l"/>
              </a:tabLst>
            </a:pP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O2O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40" dirty="0">
                <a:solidFill>
                  <a:schemeClr val="tx1"/>
                </a:solidFill>
                <a:latin typeface="Tahoma"/>
                <a:cs typeface="Tahoma"/>
              </a:rPr>
              <a:t>Commerce</a:t>
            </a:r>
            <a:r>
              <a:rPr sz="21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70" dirty="0">
                <a:solidFill>
                  <a:schemeClr val="tx1"/>
                </a:solidFill>
                <a:latin typeface="Tahoma"/>
                <a:cs typeface="Tahoma"/>
              </a:rPr>
              <a:t>(Transactional):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29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5" dirty="0">
                <a:solidFill>
                  <a:schemeClr val="tx1"/>
                </a:solidFill>
                <a:latin typeface="Tahoma"/>
                <a:cs typeface="Tahoma"/>
              </a:rPr>
              <a:t>melakukan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marR="163830">
              <a:lnSpc>
                <a:spcPct val="114999"/>
              </a:lnSpc>
              <a:spcBef>
                <a:spcPts val="10"/>
              </a:spcBef>
            </a:pPr>
            <a:r>
              <a:rPr sz="2100" spc="200" dirty="0">
                <a:solidFill>
                  <a:schemeClr val="tx1"/>
                </a:solidFill>
                <a:latin typeface="Tahoma"/>
                <a:cs typeface="Tahoma"/>
              </a:rPr>
              <a:t>pembelian</a:t>
            </a:r>
            <a:r>
              <a:rPr sz="21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5" dirty="0">
                <a:solidFill>
                  <a:schemeClr val="tx1"/>
                </a:solidFill>
                <a:latin typeface="Tahoma"/>
                <a:cs typeface="Tahoma"/>
              </a:rPr>
              <a:t>online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15" dirty="0">
                <a:solidFill>
                  <a:schemeClr val="tx1"/>
                </a:solidFill>
                <a:latin typeface="Tahoma"/>
                <a:cs typeface="Tahoma"/>
              </a:rPr>
              <a:t>dengan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0" dirty="0">
                <a:solidFill>
                  <a:schemeClr val="tx1"/>
                </a:solidFill>
                <a:latin typeface="Tahoma"/>
                <a:cs typeface="Tahoma"/>
              </a:rPr>
              <a:t>opsi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10" dirty="0">
                <a:solidFill>
                  <a:schemeClr val="tx1"/>
                </a:solidFill>
                <a:latin typeface="Tahoma"/>
                <a:cs typeface="Tahoma"/>
              </a:rPr>
              <a:t>pengambilan</a:t>
            </a:r>
            <a:r>
              <a:rPr sz="21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10" dirty="0">
                <a:solidFill>
                  <a:schemeClr val="tx1"/>
                </a:solidFill>
                <a:latin typeface="Tahoma"/>
                <a:cs typeface="Tahoma"/>
              </a:rPr>
              <a:t>offline (click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0" dirty="0">
                <a:solidFill>
                  <a:schemeClr val="tx1"/>
                </a:solidFill>
                <a:latin typeface="Tahoma"/>
                <a:cs typeface="Tahoma"/>
              </a:rPr>
              <a:t>and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85" dirty="0">
                <a:solidFill>
                  <a:schemeClr val="tx1"/>
                </a:solidFill>
                <a:latin typeface="Tahoma"/>
                <a:cs typeface="Tahoma"/>
              </a:rPr>
              <a:t>collect).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Contoh:</a:t>
            </a:r>
            <a:r>
              <a:rPr sz="21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20" dirty="0">
                <a:solidFill>
                  <a:schemeClr val="tx1"/>
                </a:solidFill>
                <a:latin typeface="Tahoma"/>
                <a:cs typeface="Tahoma"/>
              </a:rPr>
              <a:t>Membeli</a:t>
            </a:r>
            <a:r>
              <a:rPr sz="2100" spc="-1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barang</a:t>
            </a:r>
            <a:r>
              <a:rPr sz="21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di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website </a:t>
            </a:r>
            <a:r>
              <a:rPr sz="2100" spc="60" dirty="0">
                <a:solidFill>
                  <a:schemeClr val="tx1"/>
                </a:solidFill>
                <a:latin typeface="Tahoma"/>
                <a:cs typeface="Tahoma"/>
              </a:rPr>
              <a:t>IKEA,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lalu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35" dirty="0">
                <a:solidFill>
                  <a:schemeClr val="tx1"/>
                </a:solidFill>
                <a:latin typeface="Tahoma"/>
                <a:cs typeface="Tahoma"/>
              </a:rPr>
              <a:t>mengambil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di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toko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10" dirty="0">
                <a:solidFill>
                  <a:schemeClr val="tx1"/>
                </a:solidFill>
                <a:latin typeface="Tahoma"/>
                <a:cs typeface="Tahoma"/>
              </a:rPr>
              <a:t>terdekat.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marR="320040" indent="-227329">
              <a:lnSpc>
                <a:spcPct val="114999"/>
              </a:lnSpc>
              <a:spcBef>
                <a:spcPts val="5"/>
              </a:spcBef>
              <a:buFont typeface="Arial MT"/>
              <a:buChar char="•"/>
              <a:tabLst>
                <a:tab pos="466725" algn="l"/>
              </a:tabLst>
            </a:pP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O2O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70" dirty="0">
                <a:solidFill>
                  <a:schemeClr val="tx1"/>
                </a:solidFill>
                <a:latin typeface="Tahoma"/>
                <a:cs typeface="Tahoma"/>
              </a:rPr>
              <a:t>Service:</a:t>
            </a:r>
            <a:r>
              <a:rPr sz="21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29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45" dirty="0">
                <a:solidFill>
                  <a:schemeClr val="tx1"/>
                </a:solidFill>
                <a:latin typeface="Tahoma"/>
                <a:cs typeface="Tahoma"/>
              </a:rPr>
              <a:t>memesan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80" dirty="0">
                <a:solidFill>
                  <a:schemeClr val="tx1"/>
                </a:solidFill>
                <a:latin typeface="Tahoma"/>
                <a:cs typeface="Tahoma"/>
              </a:rPr>
              <a:t>jasa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0" dirty="0">
                <a:solidFill>
                  <a:schemeClr val="tx1"/>
                </a:solidFill>
                <a:latin typeface="Tahoma"/>
                <a:cs typeface="Tahoma"/>
              </a:rPr>
              <a:t>secara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online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5" dirty="0">
                <a:solidFill>
                  <a:schemeClr val="tx1"/>
                </a:solidFill>
                <a:latin typeface="Tahoma"/>
                <a:cs typeface="Tahoma"/>
              </a:rPr>
              <a:t>dijalankan</a:t>
            </a:r>
            <a:r>
              <a:rPr sz="21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75" dirty="0">
                <a:solidFill>
                  <a:schemeClr val="tx1"/>
                </a:solidFill>
                <a:latin typeface="Tahoma"/>
                <a:cs typeface="Tahoma"/>
              </a:rPr>
              <a:t>offline.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Contoh: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25" dirty="0">
                <a:solidFill>
                  <a:schemeClr val="tx1"/>
                </a:solidFill>
                <a:latin typeface="Tahoma"/>
                <a:cs typeface="Tahoma"/>
              </a:rPr>
              <a:t>Memesan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layanan </a:t>
            </a:r>
            <a:r>
              <a:rPr sz="2100" spc="90" dirty="0">
                <a:solidFill>
                  <a:schemeClr val="tx1"/>
                </a:solidFill>
                <a:latin typeface="Tahoma"/>
                <a:cs typeface="Tahoma"/>
              </a:rPr>
              <a:t>salon,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65" dirty="0">
                <a:solidFill>
                  <a:schemeClr val="tx1"/>
                </a:solidFill>
                <a:latin typeface="Tahoma"/>
                <a:cs typeface="Tahoma"/>
              </a:rPr>
              <a:t>pijat,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transportasi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melalui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75" dirty="0">
                <a:solidFill>
                  <a:schemeClr val="tx1"/>
                </a:solidFill>
                <a:latin typeface="Tahoma"/>
                <a:cs typeface="Tahoma"/>
              </a:rPr>
              <a:t>Gojek.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076498" y="130052"/>
            <a:ext cx="2294890" cy="9662160"/>
            <a:chOff x="16122395" y="330060"/>
            <a:chExt cx="2294890" cy="9662160"/>
          </a:xfrm>
        </p:grpSpPr>
        <p:sp>
          <p:nvSpPr>
            <p:cNvPr id="3" name="object 3"/>
            <p:cNvSpPr/>
            <p:nvPr/>
          </p:nvSpPr>
          <p:spPr>
            <a:xfrm>
              <a:off x="16251173" y="458838"/>
              <a:ext cx="2037080" cy="9404985"/>
            </a:xfrm>
            <a:custGeom>
              <a:avLst/>
              <a:gdLst/>
              <a:ahLst/>
              <a:cxnLst/>
              <a:rect l="l" t="t" r="r" b="b"/>
              <a:pathLst>
                <a:path w="2037080" h="9404985">
                  <a:moveTo>
                    <a:pt x="2036826" y="9404375"/>
                  </a:moveTo>
                  <a:lnTo>
                    <a:pt x="133604" y="8170684"/>
                  </a:lnTo>
                  <a:lnTo>
                    <a:pt x="94779" y="8140637"/>
                  </a:lnTo>
                  <a:lnTo>
                    <a:pt x="61938" y="8105054"/>
                  </a:lnTo>
                  <a:lnTo>
                    <a:pt x="35559" y="8064814"/>
                  </a:lnTo>
                  <a:lnTo>
                    <a:pt x="16124" y="8020796"/>
                  </a:lnTo>
                  <a:lnTo>
                    <a:pt x="4111" y="7973879"/>
                  </a:lnTo>
                  <a:lnTo>
                    <a:pt x="0" y="7924939"/>
                  </a:lnTo>
                  <a:lnTo>
                    <a:pt x="0" y="1479435"/>
                  </a:lnTo>
                  <a:lnTo>
                    <a:pt x="4111" y="1430496"/>
                  </a:lnTo>
                  <a:lnTo>
                    <a:pt x="16124" y="1383579"/>
                  </a:lnTo>
                  <a:lnTo>
                    <a:pt x="35559" y="1339561"/>
                  </a:lnTo>
                  <a:lnTo>
                    <a:pt x="61938" y="1299321"/>
                  </a:lnTo>
                  <a:lnTo>
                    <a:pt x="94779" y="1263738"/>
                  </a:lnTo>
                  <a:lnTo>
                    <a:pt x="133604" y="1233690"/>
                  </a:lnTo>
                  <a:lnTo>
                    <a:pt x="2036826" y="0"/>
                  </a:lnTo>
                </a:path>
              </a:pathLst>
            </a:custGeom>
            <a:ln w="2575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808195" y="1147528"/>
              <a:ext cx="1480185" cy="7621905"/>
            </a:xfrm>
            <a:custGeom>
              <a:avLst/>
              <a:gdLst/>
              <a:ahLst/>
              <a:cxnLst/>
              <a:rect l="l" t="t" r="r" b="b"/>
              <a:pathLst>
                <a:path w="1480184" h="7621905">
                  <a:moveTo>
                    <a:pt x="1479803" y="0"/>
                  </a:moveTo>
                  <a:lnTo>
                    <a:pt x="136271" y="896536"/>
                  </a:lnTo>
                  <a:lnTo>
                    <a:pt x="96631" y="928064"/>
                  </a:lnTo>
                  <a:lnTo>
                    <a:pt x="63123" y="965158"/>
                  </a:lnTo>
                  <a:lnTo>
                    <a:pt x="36226" y="1006931"/>
                  </a:lnTo>
                  <a:lnTo>
                    <a:pt x="16420" y="1052492"/>
                  </a:lnTo>
                  <a:lnTo>
                    <a:pt x="4185" y="1100953"/>
                  </a:lnTo>
                  <a:lnTo>
                    <a:pt x="0" y="1151425"/>
                  </a:lnTo>
                  <a:lnTo>
                    <a:pt x="0" y="6470185"/>
                  </a:lnTo>
                  <a:lnTo>
                    <a:pt x="4185" y="6520657"/>
                  </a:lnTo>
                  <a:lnTo>
                    <a:pt x="16420" y="6569118"/>
                  </a:lnTo>
                  <a:lnTo>
                    <a:pt x="36226" y="6614679"/>
                  </a:lnTo>
                  <a:lnTo>
                    <a:pt x="63123" y="6656452"/>
                  </a:lnTo>
                  <a:lnTo>
                    <a:pt x="96631" y="6693546"/>
                  </a:lnTo>
                  <a:lnTo>
                    <a:pt x="136271" y="6725074"/>
                  </a:lnTo>
                  <a:lnTo>
                    <a:pt x="1479803" y="7621628"/>
                  </a:lnTo>
                  <a:lnTo>
                    <a:pt x="14798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59299" y="1710181"/>
              <a:ext cx="1028700" cy="6656324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0" y="0"/>
            <a:ext cx="2338705" cy="2113280"/>
          </a:xfrm>
          <a:custGeom>
            <a:avLst/>
            <a:gdLst/>
            <a:ahLst/>
            <a:cxnLst/>
            <a:rect l="l" t="t" r="r" b="b"/>
            <a:pathLst>
              <a:path w="2338705" h="2113280">
                <a:moveTo>
                  <a:pt x="2338578" y="0"/>
                </a:moveTo>
                <a:lnTo>
                  <a:pt x="2338578" y="1324355"/>
                </a:lnTo>
                <a:lnTo>
                  <a:pt x="2333078" y="1376401"/>
                </a:lnTo>
                <a:lnTo>
                  <a:pt x="2317136" y="1425344"/>
                </a:lnTo>
                <a:lnTo>
                  <a:pt x="2291586" y="1469727"/>
                </a:lnTo>
                <a:lnTo>
                  <a:pt x="2257265" y="1508093"/>
                </a:lnTo>
                <a:lnTo>
                  <a:pt x="2215007" y="1538985"/>
                </a:lnTo>
                <a:lnTo>
                  <a:pt x="1283335" y="2080768"/>
                </a:lnTo>
                <a:lnTo>
                  <a:pt x="1235628" y="2102104"/>
                </a:lnTo>
                <a:lnTo>
                  <a:pt x="1185341" y="2112772"/>
                </a:lnTo>
                <a:lnTo>
                  <a:pt x="1134197" y="2112772"/>
                </a:lnTo>
                <a:lnTo>
                  <a:pt x="1083919" y="2102104"/>
                </a:lnTo>
                <a:lnTo>
                  <a:pt x="1036231" y="2080768"/>
                </a:lnTo>
                <a:lnTo>
                  <a:pt x="104477" y="1538985"/>
                </a:lnTo>
                <a:lnTo>
                  <a:pt x="62263" y="1508093"/>
                </a:lnTo>
                <a:lnTo>
                  <a:pt x="27958" y="1469727"/>
                </a:lnTo>
                <a:lnTo>
                  <a:pt x="2406" y="1425344"/>
                </a:lnTo>
                <a:lnTo>
                  <a:pt x="0" y="1417960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4400" y="748872"/>
            <a:ext cx="16459200" cy="10406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55" dirty="0">
                <a:solidFill>
                  <a:schemeClr val="tx1"/>
                </a:solidFill>
              </a:rPr>
              <a:t>KLASIFIKASI</a:t>
            </a:r>
            <a:r>
              <a:rPr spc="-315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E-</a:t>
            </a:r>
            <a:r>
              <a:rPr spc="375" dirty="0">
                <a:solidFill>
                  <a:schemeClr val="tx1"/>
                </a:solidFill>
              </a:rPr>
              <a:t>COMMERCE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925038" y="1648729"/>
            <a:ext cx="4492625" cy="8616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450" b="1" spc="90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5450" b="1" spc="90" dirty="0">
                <a:solidFill>
                  <a:schemeClr val="tx1"/>
                </a:solidFill>
                <a:latin typeface="Tahoma"/>
                <a:cs typeface="Tahoma"/>
              </a:rPr>
              <a:t>LANJUTAN)</a:t>
            </a:r>
            <a:endParaRPr sz="545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1" y="9298933"/>
            <a:ext cx="2357755" cy="988694"/>
          </a:xfrm>
          <a:custGeom>
            <a:avLst/>
            <a:gdLst/>
            <a:ahLst/>
            <a:cxnLst/>
            <a:rect l="l" t="t" r="r" b="b"/>
            <a:pathLst>
              <a:path w="2357755" h="988695">
                <a:moveTo>
                  <a:pt x="0" y="988067"/>
                </a:moveTo>
                <a:lnTo>
                  <a:pt x="0" y="788766"/>
                </a:lnTo>
                <a:lnTo>
                  <a:pt x="5505" y="736730"/>
                </a:lnTo>
                <a:lnTo>
                  <a:pt x="21456" y="687765"/>
                </a:lnTo>
                <a:lnTo>
                  <a:pt x="47008" y="643343"/>
                </a:lnTo>
                <a:lnTo>
                  <a:pt x="81313" y="604934"/>
                </a:lnTo>
                <a:lnTo>
                  <a:pt x="123527" y="574009"/>
                </a:lnTo>
                <a:lnTo>
                  <a:pt x="1055281" y="31985"/>
                </a:lnTo>
                <a:lnTo>
                  <a:pt x="1102969" y="10661"/>
                </a:lnTo>
                <a:lnTo>
                  <a:pt x="1153247" y="0"/>
                </a:lnTo>
                <a:lnTo>
                  <a:pt x="1204391" y="0"/>
                </a:lnTo>
                <a:lnTo>
                  <a:pt x="1254678" y="10661"/>
                </a:lnTo>
                <a:lnTo>
                  <a:pt x="1302385" y="31985"/>
                </a:lnTo>
                <a:lnTo>
                  <a:pt x="2234057" y="574009"/>
                </a:lnTo>
                <a:lnTo>
                  <a:pt x="2276315" y="604934"/>
                </a:lnTo>
                <a:lnTo>
                  <a:pt x="2310636" y="643343"/>
                </a:lnTo>
                <a:lnTo>
                  <a:pt x="2336186" y="687765"/>
                </a:lnTo>
                <a:lnTo>
                  <a:pt x="2352128" y="736730"/>
                </a:lnTo>
                <a:lnTo>
                  <a:pt x="2357628" y="788766"/>
                </a:lnTo>
                <a:lnTo>
                  <a:pt x="2357628" y="988067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774940" y="3025256"/>
            <a:ext cx="6934834" cy="218376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271145" indent="-258445">
              <a:lnSpc>
                <a:spcPct val="100000"/>
              </a:lnSpc>
              <a:spcBef>
                <a:spcPts val="610"/>
              </a:spcBef>
              <a:buFont typeface="Arial MT"/>
              <a:buChar char="•"/>
              <a:tabLst>
                <a:tab pos="271145" algn="l"/>
              </a:tabLst>
            </a:pPr>
            <a:r>
              <a:rPr sz="2400" b="1" spc="70" dirty="0">
                <a:solidFill>
                  <a:schemeClr val="tx1"/>
                </a:solidFill>
                <a:latin typeface="Tahoma"/>
                <a:cs typeface="Tahoma"/>
              </a:rPr>
              <a:t>Kelebihan</a:t>
            </a:r>
            <a:r>
              <a:rPr sz="2400" b="1" spc="-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1" spc="-305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789305" lvl="1" indent="-345440">
              <a:lnSpc>
                <a:spcPct val="100000"/>
              </a:lnSpc>
              <a:spcBef>
                <a:spcPts val="520"/>
              </a:spcBef>
              <a:buFont typeface="Segoe UI Symbol"/>
              <a:buChar char="◦"/>
              <a:tabLst>
                <a:tab pos="789305" algn="l"/>
              </a:tabLst>
            </a:pPr>
            <a:r>
              <a:rPr sz="2400" spc="229" dirty="0">
                <a:solidFill>
                  <a:schemeClr val="tx1"/>
                </a:solidFill>
                <a:latin typeface="Tahoma"/>
                <a:cs typeface="Tahoma"/>
              </a:rPr>
              <a:t>Meningkatkan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95" dirty="0">
                <a:solidFill>
                  <a:schemeClr val="tx1"/>
                </a:solidFill>
                <a:latin typeface="Tahoma"/>
                <a:cs typeface="Tahoma"/>
              </a:rPr>
              <a:t>Traffic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50" dirty="0">
                <a:solidFill>
                  <a:schemeClr val="tx1"/>
                </a:solidFill>
                <a:latin typeface="Tahoma"/>
                <a:cs typeface="Tahoma"/>
              </a:rPr>
              <a:t>Toko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80" dirty="0">
                <a:solidFill>
                  <a:schemeClr val="tx1"/>
                </a:solidFill>
                <a:latin typeface="Tahoma"/>
                <a:cs typeface="Tahoma"/>
              </a:rPr>
              <a:t>Fisik.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789305" lvl="1" indent="-345440">
              <a:lnSpc>
                <a:spcPct val="100000"/>
              </a:lnSpc>
              <a:spcBef>
                <a:spcPts val="515"/>
              </a:spcBef>
              <a:buFont typeface="Segoe UI Symbol"/>
              <a:buChar char="◦"/>
              <a:tabLst>
                <a:tab pos="789305" algn="l"/>
              </a:tabLst>
            </a:pPr>
            <a:r>
              <a:rPr sz="2400" spc="175" dirty="0">
                <a:solidFill>
                  <a:schemeClr val="tx1"/>
                </a:solidFill>
                <a:latin typeface="Tahoma"/>
                <a:cs typeface="Tahoma"/>
              </a:rPr>
              <a:t>Optimalisasi</a:t>
            </a:r>
            <a:r>
              <a:rPr sz="24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5" dirty="0">
                <a:solidFill>
                  <a:schemeClr val="tx1"/>
                </a:solidFill>
                <a:latin typeface="Tahoma"/>
                <a:cs typeface="Tahoma"/>
              </a:rPr>
              <a:t>Customer</a:t>
            </a:r>
            <a:r>
              <a:rPr sz="24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35" dirty="0">
                <a:solidFill>
                  <a:schemeClr val="tx1"/>
                </a:solidFill>
                <a:latin typeface="Tahoma"/>
                <a:cs typeface="Tahoma"/>
              </a:rPr>
              <a:t>Experience.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789305" lvl="1" indent="-345440">
              <a:lnSpc>
                <a:spcPct val="100000"/>
              </a:lnSpc>
              <a:spcBef>
                <a:spcPts val="530"/>
              </a:spcBef>
              <a:buFont typeface="Segoe UI Symbol"/>
              <a:buChar char="◦"/>
              <a:tabLst>
                <a:tab pos="789305" algn="l"/>
              </a:tabLst>
            </a:pPr>
            <a:r>
              <a:rPr sz="2400" spc="245" dirty="0">
                <a:solidFill>
                  <a:schemeClr val="tx1"/>
                </a:solidFill>
                <a:latin typeface="Tahoma"/>
                <a:cs typeface="Tahoma"/>
              </a:rPr>
              <a:t>Pengurangan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0" dirty="0">
                <a:solidFill>
                  <a:schemeClr val="tx1"/>
                </a:solidFill>
                <a:latin typeface="Tahoma"/>
                <a:cs typeface="Tahoma"/>
              </a:rPr>
              <a:t>Biaya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25" dirty="0">
                <a:solidFill>
                  <a:schemeClr val="tx1"/>
                </a:solidFill>
                <a:latin typeface="Tahoma"/>
                <a:cs typeface="Tahoma"/>
              </a:rPr>
              <a:t>Logistik.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789305" lvl="1" indent="-345440">
              <a:lnSpc>
                <a:spcPct val="100000"/>
              </a:lnSpc>
              <a:spcBef>
                <a:spcPts val="515"/>
              </a:spcBef>
              <a:buFont typeface="Segoe UI Symbol"/>
              <a:buChar char="◦"/>
              <a:tabLst>
                <a:tab pos="789305" algn="l"/>
              </a:tabLst>
            </a:pPr>
            <a:r>
              <a:rPr sz="2400" spc="229" dirty="0">
                <a:solidFill>
                  <a:schemeClr val="tx1"/>
                </a:solidFill>
                <a:latin typeface="Tahoma"/>
                <a:cs typeface="Tahoma"/>
              </a:rPr>
              <a:t>Meningkatkan</a:t>
            </a:r>
            <a:r>
              <a:rPr sz="24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90" dirty="0">
                <a:solidFill>
                  <a:schemeClr val="tx1"/>
                </a:solidFill>
                <a:latin typeface="Tahoma"/>
                <a:cs typeface="Tahoma"/>
              </a:rPr>
              <a:t>Kepercayaan</a:t>
            </a:r>
            <a:r>
              <a:rPr sz="24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chemeClr val="tx1"/>
                </a:solidFill>
                <a:latin typeface="Tahoma"/>
                <a:cs typeface="Tahoma"/>
              </a:rPr>
              <a:t>Konsum</a:t>
            </a:r>
            <a:r>
              <a:rPr sz="2400" spc="195" dirty="0">
                <a:solidFill>
                  <a:srgbClr val="FFFFFF"/>
                </a:solidFill>
                <a:latin typeface="Tahoma"/>
                <a:cs typeface="Tahoma"/>
              </a:rPr>
              <a:t>en.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74940" y="5615503"/>
            <a:ext cx="7174230" cy="132016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271145" indent="-258445">
              <a:lnSpc>
                <a:spcPct val="100000"/>
              </a:lnSpc>
              <a:spcBef>
                <a:spcPts val="620"/>
              </a:spcBef>
              <a:buFont typeface="Arial MT"/>
              <a:buChar char="•"/>
              <a:tabLst>
                <a:tab pos="271145" algn="l"/>
              </a:tabLst>
            </a:pPr>
            <a:r>
              <a:rPr sz="2400" b="1" spc="85" dirty="0">
                <a:solidFill>
                  <a:schemeClr val="tx1"/>
                </a:solidFill>
                <a:latin typeface="Tahoma"/>
                <a:cs typeface="Tahoma"/>
              </a:rPr>
              <a:t>Kelemahan</a:t>
            </a:r>
            <a:r>
              <a:rPr sz="2400" b="1" spc="-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1" spc="-305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789305" lvl="1" indent="-345440">
              <a:lnSpc>
                <a:spcPct val="100000"/>
              </a:lnSpc>
              <a:spcBef>
                <a:spcPts val="515"/>
              </a:spcBef>
              <a:buFont typeface="Segoe UI Symbol"/>
              <a:buChar char="◦"/>
              <a:tabLst>
                <a:tab pos="789305" algn="l"/>
              </a:tabLst>
            </a:pPr>
            <a:r>
              <a:rPr sz="2400" spc="280" dirty="0">
                <a:solidFill>
                  <a:schemeClr val="tx1"/>
                </a:solidFill>
                <a:latin typeface="Tahoma"/>
                <a:cs typeface="Tahoma"/>
              </a:rPr>
              <a:t>Butuh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30" dirty="0">
                <a:solidFill>
                  <a:schemeClr val="tx1"/>
                </a:solidFill>
                <a:latin typeface="Tahoma"/>
                <a:cs typeface="Tahoma"/>
              </a:rPr>
              <a:t>Integrasi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chemeClr val="tx1"/>
                </a:solidFill>
                <a:latin typeface="Tahoma"/>
                <a:cs typeface="Tahoma"/>
              </a:rPr>
              <a:t>Sistem</a:t>
            </a:r>
            <a:r>
              <a:rPr sz="24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0" dirty="0">
                <a:solidFill>
                  <a:schemeClr val="tx1"/>
                </a:solidFill>
                <a:latin typeface="Tahoma"/>
                <a:cs typeface="Tahoma"/>
              </a:rPr>
              <a:t>Kompleks.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789305" lvl="1" indent="-345440">
              <a:lnSpc>
                <a:spcPct val="100000"/>
              </a:lnSpc>
              <a:spcBef>
                <a:spcPts val="520"/>
              </a:spcBef>
              <a:buFont typeface="Segoe UI Symbol"/>
              <a:buChar char="◦"/>
              <a:tabLst>
                <a:tab pos="789305" algn="l"/>
                <a:tab pos="2920365" algn="l"/>
                <a:tab pos="5126990" algn="l"/>
              </a:tabLst>
            </a:pPr>
            <a:r>
              <a:rPr sz="2400" spc="175" dirty="0">
                <a:solidFill>
                  <a:schemeClr val="tx1"/>
                </a:solidFill>
                <a:latin typeface="Tahoma"/>
                <a:cs typeface="Tahoma"/>
              </a:rPr>
              <a:t>Tantangan</a:t>
            </a:r>
            <a:r>
              <a:rPr sz="24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2400" spc="160" dirty="0">
                <a:solidFill>
                  <a:schemeClr val="tx1"/>
                </a:solidFill>
                <a:latin typeface="Tahoma"/>
                <a:cs typeface="Tahoma"/>
              </a:rPr>
              <a:t>Konsistensi</a:t>
            </a:r>
            <a:r>
              <a:rPr sz="24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2400" spc="180" dirty="0">
                <a:solidFill>
                  <a:schemeClr val="tx1"/>
                </a:solidFill>
                <a:latin typeface="Tahoma"/>
                <a:cs typeface="Tahoma"/>
              </a:rPr>
              <a:t>Pengalaman: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389097" y="6544436"/>
            <a:ext cx="6248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0" dirty="0">
                <a:solidFill>
                  <a:srgbClr val="FFFFFF"/>
                </a:solidFill>
                <a:latin typeface="Tahoma"/>
                <a:cs typeface="Tahoma"/>
              </a:rPr>
              <a:t>Jika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06231" y="6911720"/>
            <a:ext cx="7809230" cy="304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140" marR="6985" algn="just">
              <a:lnSpc>
                <a:spcPct val="117900"/>
              </a:lnSpc>
              <a:spcBef>
                <a:spcPts val="100"/>
              </a:spcBef>
            </a:pPr>
            <a:r>
              <a:rPr sz="2400" spc="170" dirty="0">
                <a:solidFill>
                  <a:srgbClr val="FFFFFF"/>
                </a:solidFill>
                <a:latin typeface="Tahoma"/>
                <a:cs typeface="Tahoma"/>
              </a:rPr>
              <a:t>layanan</a:t>
            </a:r>
            <a:r>
              <a:rPr sz="2400" spc="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35" dirty="0">
                <a:solidFill>
                  <a:srgbClr val="FFFFFF"/>
                </a:solidFill>
                <a:latin typeface="Tahoma"/>
                <a:cs typeface="Tahoma"/>
              </a:rPr>
              <a:t>offline</a:t>
            </a:r>
            <a:r>
              <a:rPr sz="2400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55" dirty="0">
                <a:solidFill>
                  <a:srgbClr val="FFFFFF"/>
                </a:solidFill>
                <a:latin typeface="Tahoma"/>
                <a:cs typeface="Tahoma"/>
              </a:rPr>
              <a:t>buruk,</a:t>
            </a:r>
            <a:r>
              <a:rPr sz="2400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70" dirty="0">
                <a:solidFill>
                  <a:srgbClr val="FFFFFF"/>
                </a:solidFill>
                <a:latin typeface="Tahoma"/>
                <a:cs typeface="Tahoma"/>
              </a:rPr>
              <a:t>reputasi</a:t>
            </a:r>
            <a:r>
              <a:rPr sz="2400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80" dirty="0">
                <a:solidFill>
                  <a:srgbClr val="FFFFFF"/>
                </a:solidFill>
                <a:latin typeface="Tahoma"/>
                <a:cs typeface="Tahoma"/>
              </a:rPr>
              <a:t>online</a:t>
            </a:r>
            <a:r>
              <a:rPr sz="2400" spc="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90" dirty="0">
                <a:solidFill>
                  <a:srgbClr val="FFFFFF"/>
                </a:solidFill>
                <a:latin typeface="Tahoma"/>
                <a:cs typeface="Tahoma"/>
              </a:rPr>
              <a:t>ikut</a:t>
            </a:r>
            <a:r>
              <a:rPr sz="2400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Tahoma"/>
                <a:cs typeface="Tahoma"/>
              </a:rPr>
              <a:t>rusak </a:t>
            </a:r>
            <a:r>
              <a:rPr sz="2400" spc="140" dirty="0">
                <a:solidFill>
                  <a:srgbClr val="FFFFFF"/>
                </a:solidFill>
                <a:latin typeface="Tahoma"/>
                <a:cs typeface="Tahoma"/>
              </a:rPr>
              <a:t>(dan</a:t>
            </a:r>
            <a:r>
              <a:rPr sz="24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95" dirty="0">
                <a:solidFill>
                  <a:srgbClr val="FFFFFF"/>
                </a:solidFill>
                <a:latin typeface="Tahoma"/>
                <a:cs typeface="Tahoma"/>
              </a:rPr>
              <a:t>sebaliknya).</a:t>
            </a:r>
            <a:endParaRPr sz="2400" dirty="0">
              <a:latin typeface="Tahoma"/>
              <a:cs typeface="Tahoma"/>
            </a:endParaRPr>
          </a:p>
          <a:p>
            <a:pPr marL="358775" indent="-346075" algn="just">
              <a:lnSpc>
                <a:spcPct val="100000"/>
              </a:lnSpc>
              <a:spcBef>
                <a:spcPts val="515"/>
              </a:spcBef>
              <a:buFont typeface="Segoe UI Symbol"/>
              <a:buChar char="◦"/>
              <a:tabLst>
                <a:tab pos="358775" algn="l"/>
              </a:tabLst>
            </a:pPr>
            <a:r>
              <a:rPr sz="2400" spc="220" dirty="0">
                <a:solidFill>
                  <a:srgbClr val="FFFFFF"/>
                </a:solidFill>
                <a:latin typeface="Tahoma"/>
                <a:cs typeface="Tahoma"/>
              </a:rPr>
              <a:t>Ketergantungan</a:t>
            </a:r>
            <a:r>
              <a:rPr sz="24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215" dirty="0">
                <a:solidFill>
                  <a:srgbClr val="FFFFFF"/>
                </a:solidFill>
                <a:latin typeface="Tahoma"/>
                <a:cs typeface="Tahoma"/>
              </a:rPr>
              <a:t>pada</a:t>
            </a:r>
            <a:r>
              <a:rPr sz="2400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70" dirty="0">
                <a:solidFill>
                  <a:srgbClr val="FFFFFF"/>
                </a:solidFill>
                <a:latin typeface="Tahoma"/>
                <a:cs typeface="Tahoma"/>
              </a:rPr>
              <a:t>Teknologi</a:t>
            </a:r>
            <a:r>
              <a:rPr sz="24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Tahoma"/>
                <a:cs typeface="Tahoma"/>
              </a:rPr>
              <a:t>Digital.</a:t>
            </a:r>
            <a:endParaRPr sz="2400" dirty="0">
              <a:latin typeface="Tahoma"/>
              <a:cs typeface="Tahoma"/>
            </a:endParaRPr>
          </a:p>
          <a:p>
            <a:pPr marL="358140" marR="5080" indent="-346075" algn="just">
              <a:lnSpc>
                <a:spcPct val="118100"/>
              </a:lnSpc>
              <a:spcBef>
                <a:spcPts val="10"/>
              </a:spcBef>
              <a:buFont typeface="Segoe UI Symbol"/>
              <a:buChar char="◦"/>
              <a:tabLst>
                <a:tab pos="358140" algn="l"/>
              </a:tabLst>
            </a:pPr>
            <a:r>
              <a:rPr sz="2400" spc="195" dirty="0">
                <a:solidFill>
                  <a:srgbClr val="FFFFFF"/>
                </a:solidFill>
                <a:latin typeface="Tahoma"/>
                <a:cs typeface="Tahoma"/>
              </a:rPr>
              <a:t>Potensi</a:t>
            </a:r>
            <a:r>
              <a:rPr sz="2400" spc="1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2400" spc="175" dirty="0">
                <a:solidFill>
                  <a:srgbClr val="FFFFFF"/>
                </a:solidFill>
                <a:latin typeface="Tahoma"/>
                <a:cs typeface="Tahoma"/>
              </a:rPr>
              <a:t>Konflik</a:t>
            </a:r>
            <a:r>
              <a:rPr sz="2400" spc="1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2400" spc="200" dirty="0">
                <a:solidFill>
                  <a:srgbClr val="FFFFFF"/>
                </a:solidFill>
                <a:latin typeface="Tahoma"/>
                <a:cs typeface="Tahoma"/>
              </a:rPr>
              <a:t>Omnichannel,</a:t>
            </a:r>
            <a:r>
              <a:rPr sz="2400" spc="1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2400" spc="185" dirty="0">
                <a:solidFill>
                  <a:srgbClr val="FFFFFF"/>
                </a:solidFill>
                <a:latin typeface="Tahoma"/>
                <a:cs typeface="Tahoma"/>
              </a:rPr>
              <a:t>sebagai</a:t>
            </a:r>
            <a:r>
              <a:rPr sz="2400" spc="15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2400" spc="210" dirty="0">
                <a:solidFill>
                  <a:srgbClr val="FFFFFF"/>
                </a:solidFill>
                <a:latin typeface="Tahoma"/>
                <a:cs typeface="Tahoma"/>
              </a:rPr>
              <a:t>contoh </a:t>
            </a:r>
            <a:r>
              <a:rPr sz="2400" spc="254" dirty="0">
                <a:solidFill>
                  <a:srgbClr val="FFFFFF"/>
                </a:solidFill>
                <a:latin typeface="Tahoma"/>
                <a:cs typeface="Tahoma"/>
              </a:rPr>
              <a:t>promo</a:t>
            </a:r>
            <a:r>
              <a:rPr sz="2400" spc="1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2400" spc="180" dirty="0">
                <a:solidFill>
                  <a:srgbClr val="FFFFFF"/>
                </a:solidFill>
                <a:latin typeface="Tahoma"/>
                <a:cs typeface="Tahoma"/>
              </a:rPr>
              <a:t>online</a:t>
            </a:r>
            <a:r>
              <a:rPr sz="2400" spc="25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2400" spc="190" dirty="0">
                <a:solidFill>
                  <a:srgbClr val="FFFFFF"/>
                </a:solidFill>
                <a:latin typeface="Tahoma"/>
                <a:cs typeface="Tahoma"/>
              </a:rPr>
              <a:t>lebih</a:t>
            </a:r>
            <a:r>
              <a:rPr sz="2400" spc="2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2400" spc="175" dirty="0">
                <a:solidFill>
                  <a:srgbClr val="FFFFFF"/>
                </a:solidFill>
                <a:latin typeface="Tahoma"/>
                <a:cs typeface="Tahoma"/>
              </a:rPr>
              <a:t>murah,</a:t>
            </a:r>
            <a:r>
              <a:rPr sz="2400" spc="25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2400" spc="225" dirty="0">
                <a:solidFill>
                  <a:srgbClr val="FFFFFF"/>
                </a:solidFill>
                <a:latin typeface="Tahoma"/>
                <a:cs typeface="Tahoma"/>
              </a:rPr>
              <a:t>pelanggan</a:t>
            </a:r>
            <a:r>
              <a:rPr sz="2400" spc="25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2400" spc="120" dirty="0">
                <a:solidFill>
                  <a:srgbClr val="FFFFFF"/>
                </a:solidFill>
                <a:latin typeface="Tahoma"/>
                <a:cs typeface="Tahoma"/>
              </a:rPr>
              <a:t>offline protes.</a:t>
            </a:r>
            <a:r>
              <a:rPr sz="24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250" dirty="0">
                <a:solidFill>
                  <a:srgbClr val="FFFFFF"/>
                </a:solidFill>
                <a:latin typeface="Tahoma"/>
                <a:cs typeface="Tahoma"/>
              </a:rPr>
              <a:t>Dan</a:t>
            </a:r>
            <a:r>
              <a:rPr sz="24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80" dirty="0">
                <a:solidFill>
                  <a:srgbClr val="FFFFFF"/>
                </a:solidFill>
                <a:latin typeface="Tahoma"/>
                <a:cs typeface="Tahoma"/>
              </a:rPr>
              <a:t>adanya</a:t>
            </a:r>
            <a:r>
              <a:rPr sz="24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rgbClr val="FFFFFF"/>
                </a:solidFill>
                <a:latin typeface="Tahoma"/>
                <a:cs typeface="Tahoma"/>
              </a:rPr>
              <a:t>ketidak</a:t>
            </a:r>
            <a:r>
              <a:rPr sz="24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Tahoma"/>
                <a:cs typeface="Tahoma"/>
              </a:rPr>
              <a:t>sesuaian</a:t>
            </a:r>
            <a:r>
              <a:rPr sz="24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75" dirty="0">
                <a:solidFill>
                  <a:srgbClr val="FFFFFF"/>
                </a:solidFill>
                <a:latin typeface="Tahoma"/>
                <a:cs typeface="Tahoma"/>
              </a:rPr>
              <a:t>stok</a:t>
            </a:r>
            <a:r>
              <a:rPr sz="24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55" dirty="0">
                <a:solidFill>
                  <a:srgbClr val="FFFFFF"/>
                </a:solidFill>
                <a:latin typeface="Tahoma"/>
                <a:cs typeface="Tahoma"/>
              </a:rPr>
              <a:t>antara </a:t>
            </a:r>
            <a:r>
              <a:rPr sz="2400" spc="130" dirty="0">
                <a:solidFill>
                  <a:srgbClr val="FFFFFF"/>
                </a:solidFill>
                <a:latin typeface="Tahoma"/>
                <a:cs typeface="Tahoma"/>
              </a:rPr>
              <a:t>offline</a:t>
            </a:r>
            <a:r>
              <a:rPr sz="2400"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235" dirty="0">
                <a:solidFill>
                  <a:srgbClr val="FFFFFF"/>
                </a:solidFill>
                <a:latin typeface="Tahoma"/>
                <a:cs typeface="Tahoma"/>
              </a:rPr>
              <a:t>dan</a:t>
            </a:r>
            <a:r>
              <a:rPr sz="2400"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Tahoma"/>
                <a:cs typeface="Tahoma"/>
              </a:rPr>
              <a:t>online.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2067" y="2418334"/>
            <a:ext cx="6878320" cy="6502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7670" indent="-394970">
              <a:lnSpc>
                <a:spcPct val="100000"/>
              </a:lnSpc>
              <a:spcBef>
                <a:spcPts val="95"/>
              </a:spcBef>
              <a:buAutoNum type="arabicPeriod" startAt="2"/>
              <a:tabLst>
                <a:tab pos="407670" algn="l"/>
              </a:tabLst>
            </a:pPr>
            <a:r>
              <a:rPr sz="2750" b="1" spc="55" dirty="0">
                <a:solidFill>
                  <a:schemeClr val="tx1"/>
                </a:solidFill>
                <a:latin typeface="Tahoma"/>
                <a:cs typeface="Tahoma"/>
              </a:rPr>
              <a:t>Online-</a:t>
            </a:r>
            <a:r>
              <a:rPr sz="2750" b="1" spc="-10" dirty="0">
                <a:solidFill>
                  <a:schemeClr val="tx1"/>
                </a:solidFill>
                <a:latin typeface="Tahoma"/>
                <a:cs typeface="Tahoma"/>
              </a:rPr>
              <a:t>To-</a:t>
            </a:r>
            <a:r>
              <a:rPr sz="2750" b="1" spc="65" dirty="0">
                <a:solidFill>
                  <a:schemeClr val="tx1"/>
                </a:solidFill>
                <a:latin typeface="Tahoma"/>
                <a:cs typeface="Tahoma"/>
              </a:rPr>
              <a:t>Offline</a:t>
            </a:r>
            <a:r>
              <a:rPr sz="2750" b="1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-20" dirty="0">
                <a:solidFill>
                  <a:schemeClr val="tx1"/>
                </a:solidFill>
                <a:latin typeface="Tahoma"/>
                <a:cs typeface="Tahoma"/>
              </a:rPr>
              <a:t>(O2O)</a:t>
            </a:r>
            <a:r>
              <a:rPr sz="2750" b="1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dirty="0">
                <a:solidFill>
                  <a:schemeClr val="tx1"/>
                </a:solidFill>
                <a:latin typeface="Tahoma"/>
                <a:cs typeface="Tahoma"/>
              </a:rPr>
              <a:t>-</a:t>
            </a:r>
            <a:r>
              <a:rPr sz="2750" b="1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-10" dirty="0">
                <a:solidFill>
                  <a:schemeClr val="tx1"/>
                </a:solidFill>
                <a:latin typeface="Tahoma"/>
                <a:cs typeface="Tahoma"/>
              </a:rPr>
              <a:t>Lanjutan..</a:t>
            </a:r>
            <a:endParaRPr sz="275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13335">
              <a:lnSpc>
                <a:spcPct val="100000"/>
              </a:lnSpc>
              <a:spcBef>
                <a:spcPts val="1995"/>
              </a:spcBef>
            </a:pPr>
            <a:r>
              <a:rPr sz="2400" b="1" spc="-10" dirty="0">
                <a:solidFill>
                  <a:schemeClr val="tx1"/>
                </a:solidFill>
                <a:latin typeface="Tahoma"/>
                <a:cs typeface="Tahoma"/>
              </a:rPr>
              <a:t>Ciri-</a:t>
            </a:r>
            <a:r>
              <a:rPr sz="2400" b="1" dirty="0">
                <a:solidFill>
                  <a:schemeClr val="tx1"/>
                </a:solidFill>
                <a:latin typeface="Tahoma"/>
                <a:cs typeface="Tahoma"/>
              </a:rPr>
              <a:t>ciri</a:t>
            </a:r>
            <a:r>
              <a:rPr sz="2400" b="1" spc="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1" spc="80" dirty="0">
                <a:solidFill>
                  <a:schemeClr val="tx1"/>
                </a:solidFill>
                <a:latin typeface="Tahoma"/>
                <a:cs typeface="Tahoma"/>
              </a:rPr>
              <a:t>utama</a:t>
            </a:r>
            <a:r>
              <a:rPr sz="2400" b="1" spc="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chemeClr val="tx1"/>
                </a:solidFill>
                <a:latin typeface="Tahoma"/>
                <a:cs typeface="Tahoma"/>
              </a:rPr>
              <a:t>O2O: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1495" lvl="1" indent="-259079">
              <a:lnSpc>
                <a:spcPct val="100000"/>
              </a:lnSpc>
              <a:spcBef>
                <a:spcPts val="515"/>
              </a:spcBef>
              <a:buFont typeface="Arial MT"/>
              <a:buChar char="•"/>
              <a:tabLst>
                <a:tab pos="531495" algn="l"/>
              </a:tabLst>
            </a:pPr>
            <a:r>
              <a:rPr sz="2400" spc="130" dirty="0">
                <a:solidFill>
                  <a:schemeClr val="tx1"/>
                </a:solidFill>
                <a:latin typeface="Tahoma"/>
                <a:cs typeface="Tahoma"/>
              </a:rPr>
              <a:t>Integrasi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85" dirty="0">
                <a:solidFill>
                  <a:schemeClr val="tx1"/>
                </a:solidFill>
                <a:latin typeface="Tahoma"/>
                <a:cs typeface="Tahoma"/>
              </a:rPr>
              <a:t>online</a:t>
            </a:r>
            <a:r>
              <a:rPr sz="24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4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4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25" dirty="0">
                <a:solidFill>
                  <a:schemeClr val="tx1"/>
                </a:solidFill>
                <a:latin typeface="Tahoma"/>
                <a:cs typeface="Tahoma"/>
              </a:rPr>
              <a:t>offline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1495" marR="877569" lvl="1" indent="-259079">
              <a:lnSpc>
                <a:spcPts val="3410"/>
              </a:lnSpc>
              <a:spcBef>
                <a:spcPts val="190"/>
              </a:spcBef>
              <a:buFont typeface="Arial MT"/>
              <a:buChar char="•"/>
              <a:tabLst>
                <a:tab pos="531495" algn="l"/>
              </a:tabLst>
            </a:pPr>
            <a:r>
              <a:rPr sz="2400" spc="170" dirty="0">
                <a:solidFill>
                  <a:schemeClr val="tx1"/>
                </a:solidFill>
                <a:latin typeface="Tahoma"/>
                <a:cs typeface="Tahoma"/>
              </a:rPr>
              <a:t>fokus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5" dirty="0">
                <a:solidFill>
                  <a:schemeClr val="tx1"/>
                </a:solidFill>
                <a:latin typeface="Tahoma"/>
                <a:cs typeface="Tahoma"/>
              </a:rPr>
              <a:t>pada</a:t>
            </a:r>
            <a:r>
              <a:rPr sz="24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9" dirty="0">
                <a:solidFill>
                  <a:schemeClr val="tx1"/>
                </a:solidFill>
                <a:latin typeface="Tahoma"/>
                <a:cs typeface="Tahoma"/>
              </a:rPr>
              <a:t>pengalaman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5" dirty="0">
                <a:solidFill>
                  <a:schemeClr val="tx1"/>
                </a:solidFill>
                <a:latin typeface="Tahoma"/>
                <a:cs typeface="Tahoma"/>
              </a:rPr>
              <a:t>pelanggan </a:t>
            </a:r>
            <a:r>
              <a:rPr sz="2400" spc="114" dirty="0">
                <a:solidFill>
                  <a:schemeClr val="tx1"/>
                </a:solidFill>
                <a:latin typeface="Tahoma"/>
                <a:cs typeface="Tahoma"/>
              </a:rPr>
              <a:t>(fleksibilitas</a:t>
            </a:r>
            <a:r>
              <a:rPr sz="2400" spc="-1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30" dirty="0">
                <a:solidFill>
                  <a:schemeClr val="tx1"/>
                </a:solidFill>
                <a:latin typeface="Tahoma"/>
                <a:cs typeface="Tahoma"/>
              </a:rPr>
              <a:t>berbelanja)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1495" lvl="1" indent="-259079">
              <a:lnSpc>
                <a:spcPct val="100000"/>
              </a:lnSpc>
              <a:spcBef>
                <a:spcPts val="315"/>
              </a:spcBef>
              <a:buFont typeface="Arial MT"/>
              <a:buChar char="•"/>
              <a:tabLst>
                <a:tab pos="531495" algn="l"/>
              </a:tabLst>
            </a:pPr>
            <a:r>
              <a:rPr sz="2400" spc="185" dirty="0">
                <a:solidFill>
                  <a:schemeClr val="tx1"/>
                </a:solidFill>
                <a:latin typeface="Tahoma"/>
                <a:cs typeface="Tahoma"/>
              </a:rPr>
              <a:t>data</a:t>
            </a:r>
            <a:r>
              <a:rPr sz="2400" spc="-1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0" dirty="0">
                <a:solidFill>
                  <a:schemeClr val="tx1"/>
                </a:solidFill>
                <a:latin typeface="Tahoma"/>
                <a:cs typeface="Tahoma"/>
              </a:rPr>
              <a:t>digital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35" dirty="0">
                <a:solidFill>
                  <a:schemeClr val="tx1"/>
                </a:solidFill>
                <a:latin typeface="Tahoma"/>
                <a:cs typeface="Tahoma"/>
              </a:rPr>
              <a:t>digunakan</a:t>
            </a:r>
            <a:r>
              <a:rPr sz="2400" spc="-1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40" dirty="0">
                <a:solidFill>
                  <a:schemeClr val="tx1"/>
                </a:solidFill>
                <a:latin typeface="Tahoma"/>
                <a:cs typeface="Tahoma"/>
              </a:rPr>
              <a:t>untuk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menarik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1495" marR="195580">
              <a:lnSpc>
                <a:spcPts val="3410"/>
              </a:lnSpc>
              <a:spcBef>
                <a:spcPts val="185"/>
              </a:spcBef>
            </a:pPr>
            <a:r>
              <a:rPr sz="2400" spc="220" dirty="0">
                <a:solidFill>
                  <a:schemeClr val="tx1"/>
                </a:solidFill>
                <a:latin typeface="Tahoma"/>
                <a:cs typeface="Tahoma"/>
              </a:rPr>
              <a:t>kunjungan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14" dirty="0">
                <a:solidFill>
                  <a:schemeClr val="tx1"/>
                </a:solidFill>
                <a:latin typeface="Tahoma"/>
                <a:cs typeface="Tahoma"/>
              </a:rPr>
              <a:t>fisik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35" dirty="0">
                <a:solidFill>
                  <a:schemeClr val="tx1"/>
                </a:solidFill>
                <a:latin typeface="Tahoma"/>
                <a:cs typeface="Tahoma"/>
              </a:rPr>
              <a:t>(misal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60" dirty="0">
                <a:solidFill>
                  <a:schemeClr val="tx1"/>
                </a:solidFill>
                <a:latin typeface="Tahoma"/>
                <a:cs typeface="Tahoma"/>
              </a:rPr>
              <a:t>dari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4" dirty="0">
                <a:solidFill>
                  <a:schemeClr val="tx1"/>
                </a:solidFill>
                <a:latin typeface="Tahoma"/>
                <a:cs typeface="Tahoma"/>
              </a:rPr>
              <a:t>promosi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65" dirty="0">
                <a:solidFill>
                  <a:schemeClr val="tx1"/>
                </a:solidFill>
                <a:latin typeface="Tahoma"/>
                <a:cs typeface="Tahoma"/>
              </a:rPr>
              <a:t>atau </a:t>
            </a:r>
            <a:r>
              <a:rPr sz="2400" spc="200" dirty="0">
                <a:solidFill>
                  <a:schemeClr val="tx1"/>
                </a:solidFill>
                <a:latin typeface="Tahoma"/>
                <a:cs typeface="Tahoma"/>
              </a:rPr>
              <a:t>point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14" dirty="0">
                <a:solidFill>
                  <a:schemeClr val="tx1"/>
                </a:solidFill>
                <a:latin typeface="Tahoma"/>
                <a:cs typeface="Tahoma"/>
              </a:rPr>
              <a:t>belanja)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1495" lvl="1" indent="-259079">
              <a:lnSpc>
                <a:spcPct val="100000"/>
              </a:lnSpc>
              <a:spcBef>
                <a:spcPts val="315"/>
              </a:spcBef>
              <a:buFont typeface="Arial MT"/>
              <a:buChar char="•"/>
              <a:tabLst>
                <a:tab pos="531495" algn="l"/>
              </a:tabLst>
            </a:pPr>
            <a:r>
              <a:rPr sz="2400" spc="245" dirty="0">
                <a:solidFill>
                  <a:schemeClr val="tx1"/>
                </a:solidFill>
                <a:latin typeface="Tahoma"/>
                <a:cs typeface="Tahoma"/>
              </a:rPr>
              <a:t>memerlukan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4" dirty="0">
                <a:solidFill>
                  <a:schemeClr val="tx1"/>
                </a:solidFill>
                <a:latin typeface="Tahoma"/>
                <a:cs typeface="Tahoma"/>
              </a:rPr>
              <a:t>peran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chemeClr val="tx1"/>
                </a:solidFill>
                <a:latin typeface="Tahoma"/>
                <a:cs typeface="Tahoma"/>
              </a:rPr>
              <a:t>teknologi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4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4" dirty="0">
                <a:solidFill>
                  <a:schemeClr val="tx1"/>
                </a:solidFill>
                <a:latin typeface="Tahoma"/>
                <a:cs typeface="Tahoma"/>
              </a:rPr>
              <a:t>tinggi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13335">
              <a:lnSpc>
                <a:spcPct val="100000"/>
              </a:lnSpc>
              <a:spcBef>
                <a:spcPts val="2545"/>
              </a:spcBef>
            </a:pPr>
            <a:r>
              <a:rPr sz="2400" b="1" spc="100" dirty="0">
                <a:solidFill>
                  <a:schemeClr val="tx1"/>
                </a:solidFill>
                <a:latin typeface="Tahoma"/>
                <a:cs typeface="Tahoma"/>
              </a:rPr>
              <a:t>Contoh</a:t>
            </a:r>
            <a:r>
              <a:rPr sz="2400" b="1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1" spc="50" dirty="0">
                <a:solidFill>
                  <a:schemeClr val="tx1"/>
                </a:solidFill>
                <a:latin typeface="Tahoma"/>
                <a:cs typeface="Tahoma"/>
              </a:rPr>
              <a:t>nyata</a:t>
            </a:r>
            <a:r>
              <a:rPr sz="2400" b="1" spc="-20" dirty="0">
                <a:solidFill>
                  <a:schemeClr val="tx1"/>
                </a:solidFill>
                <a:latin typeface="Tahoma"/>
                <a:cs typeface="Tahoma"/>
              </a:rPr>
              <a:t> O2O: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1495" lvl="1" indent="-259079">
              <a:lnSpc>
                <a:spcPct val="100000"/>
              </a:lnSpc>
              <a:spcBef>
                <a:spcPts val="515"/>
              </a:spcBef>
              <a:buFont typeface="Arial MT"/>
              <a:buChar char="•"/>
              <a:tabLst>
                <a:tab pos="531495" algn="l"/>
              </a:tabLst>
            </a:pPr>
            <a:r>
              <a:rPr sz="2400" spc="155" dirty="0">
                <a:solidFill>
                  <a:schemeClr val="tx1"/>
                </a:solidFill>
                <a:latin typeface="Tahoma"/>
                <a:cs typeface="Tahoma"/>
              </a:rPr>
              <a:t>IKEA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80" dirty="0">
                <a:solidFill>
                  <a:schemeClr val="tx1"/>
                </a:solidFill>
                <a:latin typeface="Tahoma"/>
                <a:cs typeface="Tahoma"/>
              </a:rPr>
              <a:t>click</a:t>
            </a:r>
            <a:r>
              <a:rPr sz="24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chemeClr val="tx1"/>
                </a:solidFill>
                <a:latin typeface="Tahoma"/>
                <a:cs typeface="Tahoma"/>
              </a:rPr>
              <a:t>&amp;</a:t>
            </a:r>
            <a:r>
              <a:rPr sz="2400" spc="-1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65" dirty="0">
                <a:solidFill>
                  <a:schemeClr val="tx1"/>
                </a:solidFill>
                <a:latin typeface="Tahoma"/>
                <a:cs typeface="Tahoma"/>
              </a:rPr>
              <a:t>collect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1495" lvl="1" indent="-259079">
              <a:lnSpc>
                <a:spcPct val="100000"/>
              </a:lnSpc>
              <a:spcBef>
                <a:spcPts val="515"/>
              </a:spcBef>
              <a:buFont typeface="Arial MT"/>
              <a:buChar char="•"/>
              <a:tabLst>
                <a:tab pos="531495" algn="l"/>
              </a:tabLst>
            </a:pPr>
            <a:r>
              <a:rPr sz="2400" spc="215" dirty="0">
                <a:solidFill>
                  <a:schemeClr val="tx1"/>
                </a:solidFill>
                <a:latin typeface="Tahoma"/>
                <a:cs typeface="Tahoma"/>
              </a:rPr>
              <a:t>Kopi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5" dirty="0">
                <a:solidFill>
                  <a:schemeClr val="tx1"/>
                </a:solidFill>
                <a:latin typeface="Tahoma"/>
                <a:cs typeface="Tahoma"/>
              </a:rPr>
              <a:t>kenangan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60" dirty="0">
                <a:solidFill>
                  <a:schemeClr val="tx1"/>
                </a:solidFill>
                <a:latin typeface="Tahoma"/>
                <a:cs typeface="Tahoma"/>
              </a:rPr>
              <a:t>App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1495" lvl="1" indent="-259079">
              <a:lnSpc>
                <a:spcPct val="100000"/>
              </a:lnSpc>
              <a:spcBef>
                <a:spcPts val="535"/>
              </a:spcBef>
              <a:buFont typeface="Arial MT"/>
              <a:buChar char="•"/>
              <a:tabLst>
                <a:tab pos="531495" algn="l"/>
              </a:tabLst>
            </a:pPr>
            <a:r>
              <a:rPr sz="2400" spc="175" dirty="0">
                <a:solidFill>
                  <a:schemeClr val="tx1"/>
                </a:solidFill>
                <a:latin typeface="Tahoma"/>
                <a:cs typeface="Tahoma"/>
              </a:rPr>
              <a:t>KlikIndomaret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1495" lvl="1" indent="-259079">
              <a:lnSpc>
                <a:spcPct val="100000"/>
              </a:lnSpc>
              <a:spcBef>
                <a:spcPts val="515"/>
              </a:spcBef>
              <a:buFont typeface="Arial MT"/>
              <a:buChar char="•"/>
              <a:tabLst>
                <a:tab pos="531495" algn="l"/>
              </a:tabLst>
            </a:pPr>
            <a:r>
              <a:rPr sz="2400" dirty="0">
                <a:solidFill>
                  <a:schemeClr val="tx1"/>
                </a:solidFill>
                <a:latin typeface="Tahoma"/>
                <a:cs typeface="Tahoma"/>
              </a:rPr>
              <a:t>TixID,</a:t>
            </a:r>
            <a:r>
              <a:rPr sz="2400" spc="-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5" dirty="0">
                <a:solidFill>
                  <a:schemeClr val="tx1"/>
                </a:solidFill>
                <a:latin typeface="Tahoma"/>
                <a:cs typeface="Tahoma"/>
              </a:rPr>
              <a:t>Mtix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5476" y="2151888"/>
            <a:ext cx="11907520" cy="1905"/>
          </a:xfrm>
          <a:custGeom>
            <a:avLst/>
            <a:gdLst/>
            <a:ahLst/>
            <a:cxnLst/>
            <a:rect l="l" t="t" r="r" b="b"/>
            <a:pathLst>
              <a:path w="11907519" h="1905">
                <a:moveTo>
                  <a:pt x="0" y="0"/>
                </a:moveTo>
                <a:lnTo>
                  <a:pt x="11907012" y="1523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6680180" y="674723"/>
            <a:ext cx="1736725" cy="8939530"/>
            <a:chOff x="16680180" y="674723"/>
            <a:chExt cx="1736725" cy="8939530"/>
          </a:xfrm>
        </p:grpSpPr>
        <p:sp>
          <p:nvSpPr>
            <p:cNvPr id="4" name="object 4"/>
            <p:cNvSpPr/>
            <p:nvPr/>
          </p:nvSpPr>
          <p:spPr>
            <a:xfrm>
              <a:off x="16808958" y="803501"/>
              <a:ext cx="1479550" cy="8681720"/>
            </a:xfrm>
            <a:custGeom>
              <a:avLst/>
              <a:gdLst/>
              <a:ahLst/>
              <a:cxnLst/>
              <a:rect l="l" t="t" r="r" b="b"/>
              <a:pathLst>
                <a:path w="1479550" h="8681720">
                  <a:moveTo>
                    <a:pt x="1479042" y="8681520"/>
                  </a:moveTo>
                  <a:lnTo>
                    <a:pt x="133603" y="7809257"/>
                  </a:lnTo>
                  <a:lnTo>
                    <a:pt x="94779" y="7779209"/>
                  </a:lnTo>
                  <a:lnTo>
                    <a:pt x="61938" y="7743626"/>
                  </a:lnTo>
                  <a:lnTo>
                    <a:pt x="35559" y="7703386"/>
                  </a:lnTo>
                  <a:lnTo>
                    <a:pt x="16124" y="7659368"/>
                  </a:lnTo>
                  <a:lnTo>
                    <a:pt x="4111" y="7612451"/>
                  </a:lnTo>
                  <a:lnTo>
                    <a:pt x="0" y="7563512"/>
                  </a:lnTo>
                  <a:lnTo>
                    <a:pt x="0" y="1118008"/>
                  </a:lnTo>
                  <a:lnTo>
                    <a:pt x="4111" y="1069068"/>
                  </a:lnTo>
                  <a:lnTo>
                    <a:pt x="16124" y="1022151"/>
                  </a:lnTo>
                  <a:lnTo>
                    <a:pt x="35559" y="978133"/>
                  </a:lnTo>
                  <a:lnTo>
                    <a:pt x="61938" y="937893"/>
                  </a:lnTo>
                  <a:lnTo>
                    <a:pt x="94779" y="902310"/>
                  </a:lnTo>
                  <a:lnTo>
                    <a:pt x="133603" y="872263"/>
                  </a:lnTo>
                  <a:lnTo>
                    <a:pt x="1479042" y="0"/>
                  </a:lnTo>
                </a:path>
              </a:pathLst>
            </a:custGeom>
            <a:ln w="25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361408" y="1597254"/>
              <a:ext cx="927100" cy="6882765"/>
            </a:xfrm>
            <a:custGeom>
              <a:avLst/>
              <a:gdLst/>
              <a:ahLst/>
              <a:cxnLst/>
              <a:rect l="l" t="t" r="r" b="b"/>
              <a:pathLst>
                <a:path w="927100" h="6882765">
                  <a:moveTo>
                    <a:pt x="926592" y="0"/>
                  </a:moveTo>
                  <a:lnTo>
                    <a:pt x="136271" y="527328"/>
                  </a:lnTo>
                  <a:lnTo>
                    <a:pt x="96631" y="558802"/>
                  </a:lnTo>
                  <a:lnTo>
                    <a:pt x="63123" y="595861"/>
                  </a:lnTo>
                  <a:lnTo>
                    <a:pt x="36226" y="637612"/>
                  </a:lnTo>
                  <a:lnTo>
                    <a:pt x="16420" y="683162"/>
                  </a:lnTo>
                  <a:lnTo>
                    <a:pt x="4185" y="731619"/>
                  </a:lnTo>
                  <a:lnTo>
                    <a:pt x="0" y="782090"/>
                  </a:lnTo>
                  <a:lnTo>
                    <a:pt x="0" y="6100088"/>
                  </a:lnTo>
                  <a:lnTo>
                    <a:pt x="4185" y="6150560"/>
                  </a:lnTo>
                  <a:lnTo>
                    <a:pt x="16420" y="6199021"/>
                  </a:lnTo>
                  <a:lnTo>
                    <a:pt x="36226" y="6244582"/>
                  </a:lnTo>
                  <a:lnTo>
                    <a:pt x="63123" y="6286355"/>
                  </a:lnTo>
                  <a:lnTo>
                    <a:pt x="96631" y="6323449"/>
                  </a:lnTo>
                  <a:lnTo>
                    <a:pt x="136271" y="6354977"/>
                  </a:lnTo>
                  <a:lnTo>
                    <a:pt x="926592" y="6882293"/>
                  </a:lnTo>
                  <a:lnTo>
                    <a:pt x="9265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57648" y="2051303"/>
              <a:ext cx="530351" cy="5974080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0" y="0"/>
            <a:ext cx="2338705" cy="2113280"/>
          </a:xfrm>
          <a:custGeom>
            <a:avLst/>
            <a:gdLst/>
            <a:ahLst/>
            <a:cxnLst/>
            <a:rect l="l" t="t" r="r" b="b"/>
            <a:pathLst>
              <a:path w="2338705" h="2113280">
                <a:moveTo>
                  <a:pt x="2338578" y="0"/>
                </a:moveTo>
                <a:lnTo>
                  <a:pt x="2338578" y="1324355"/>
                </a:lnTo>
                <a:lnTo>
                  <a:pt x="2333078" y="1376401"/>
                </a:lnTo>
                <a:lnTo>
                  <a:pt x="2317136" y="1425344"/>
                </a:lnTo>
                <a:lnTo>
                  <a:pt x="2291586" y="1469727"/>
                </a:lnTo>
                <a:lnTo>
                  <a:pt x="2257265" y="1508093"/>
                </a:lnTo>
                <a:lnTo>
                  <a:pt x="2215007" y="1538985"/>
                </a:lnTo>
                <a:lnTo>
                  <a:pt x="1283335" y="2080768"/>
                </a:lnTo>
                <a:lnTo>
                  <a:pt x="1235628" y="2102104"/>
                </a:lnTo>
                <a:lnTo>
                  <a:pt x="1185341" y="2112772"/>
                </a:lnTo>
                <a:lnTo>
                  <a:pt x="1134197" y="2112772"/>
                </a:lnTo>
                <a:lnTo>
                  <a:pt x="1083919" y="2102104"/>
                </a:lnTo>
                <a:lnTo>
                  <a:pt x="1036231" y="2080768"/>
                </a:lnTo>
                <a:lnTo>
                  <a:pt x="104477" y="1538985"/>
                </a:lnTo>
                <a:lnTo>
                  <a:pt x="62263" y="1508093"/>
                </a:lnTo>
                <a:lnTo>
                  <a:pt x="27958" y="1469727"/>
                </a:lnTo>
                <a:lnTo>
                  <a:pt x="2406" y="1425344"/>
                </a:lnTo>
                <a:lnTo>
                  <a:pt x="0" y="1417960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14400" y="-59231"/>
            <a:ext cx="16459200" cy="1714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55" dirty="0"/>
              <a:t>KLASIFIKASI</a:t>
            </a:r>
            <a:r>
              <a:rPr spc="-315" dirty="0"/>
              <a:t> </a:t>
            </a:r>
            <a:r>
              <a:rPr dirty="0"/>
              <a:t>E-</a:t>
            </a:r>
            <a:r>
              <a:rPr spc="375" dirty="0"/>
              <a:t>COMMERCE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idx="1"/>
          </p:nvPr>
        </p:nvSpPr>
        <p:spPr>
          <a:xfrm>
            <a:off x="433501" y="4200289"/>
            <a:ext cx="7089775" cy="5288692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spc="65" dirty="0"/>
              <a:t>Menurut</a:t>
            </a:r>
            <a:r>
              <a:rPr sz="2000" spc="50" dirty="0"/>
              <a:t> </a:t>
            </a:r>
            <a:r>
              <a:rPr sz="2000" dirty="0"/>
              <a:t>Kotler</a:t>
            </a:r>
            <a:r>
              <a:rPr sz="2000" spc="40" dirty="0"/>
              <a:t> </a:t>
            </a:r>
            <a:r>
              <a:rPr sz="2000" dirty="0"/>
              <a:t>&amp;</a:t>
            </a:r>
            <a:r>
              <a:rPr sz="2000" spc="50" dirty="0"/>
              <a:t> </a:t>
            </a:r>
            <a:r>
              <a:rPr sz="2000" dirty="0"/>
              <a:t>Keller</a:t>
            </a:r>
            <a:r>
              <a:rPr sz="2000" spc="50" dirty="0"/>
              <a:t> </a:t>
            </a:r>
            <a:r>
              <a:rPr sz="2000" spc="-10" dirty="0"/>
              <a:t>(2016)</a:t>
            </a:r>
          </a:p>
          <a:p>
            <a:pPr marL="12700" marR="243204">
              <a:lnSpc>
                <a:spcPct val="115100"/>
              </a:lnSpc>
              <a:spcBef>
                <a:spcPts val="5"/>
              </a:spcBef>
            </a:pPr>
            <a:r>
              <a:rPr sz="2000" b="0" spc="150" dirty="0">
                <a:latin typeface="Tahoma"/>
                <a:cs typeface="Tahoma"/>
              </a:rPr>
              <a:t>Kotler</a:t>
            </a:r>
            <a:r>
              <a:rPr sz="2000" b="0" spc="-114" dirty="0">
                <a:latin typeface="Tahoma"/>
                <a:cs typeface="Tahoma"/>
              </a:rPr>
              <a:t> </a:t>
            </a:r>
            <a:r>
              <a:rPr sz="2000" b="0" dirty="0">
                <a:latin typeface="Tahoma"/>
                <a:cs typeface="Tahoma"/>
              </a:rPr>
              <a:t>&amp;</a:t>
            </a:r>
            <a:r>
              <a:rPr sz="2000" b="0" spc="-105" dirty="0">
                <a:latin typeface="Tahoma"/>
                <a:cs typeface="Tahoma"/>
              </a:rPr>
              <a:t> </a:t>
            </a:r>
            <a:r>
              <a:rPr sz="2000" b="0" spc="135" dirty="0">
                <a:latin typeface="Tahoma"/>
                <a:cs typeface="Tahoma"/>
              </a:rPr>
              <a:t>Keller</a:t>
            </a:r>
            <a:r>
              <a:rPr sz="2000" b="0" spc="-114" dirty="0">
                <a:latin typeface="Tahoma"/>
                <a:cs typeface="Tahoma"/>
              </a:rPr>
              <a:t> </a:t>
            </a:r>
            <a:r>
              <a:rPr sz="2000" b="0" spc="160" dirty="0">
                <a:latin typeface="Tahoma"/>
                <a:cs typeface="Tahoma"/>
              </a:rPr>
              <a:t>mengklasifikasikan</a:t>
            </a:r>
            <a:r>
              <a:rPr sz="2000" b="0" spc="-100" dirty="0">
                <a:latin typeface="Tahoma"/>
                <a:cs typeface="Tahoma"/>
              </a:rPr>
              <a:t> </a:t>
            </a:r>
            <a:r>
              <a:rPr sz="2000" b="0" spc="195" dirty="0">
                <a:latin typeface="Tahoma"/>
                <a:cs typeface="Tahoma"/>
              </a:rPr>
              <a:t>D2C</a:t>
            </a:r>
            <a:r>
              <a:rPr sz="2000" b="0" spc="-105" dirty="0">
                <a:latin typeface="Tahoma"/>
                <a:cs typeface="Tahoma"/>
              </a:rPr>
              <a:t> </a:t>
            </a:r>
            <a:r>
              <a:rPr sz="2000" b="0" spc="160" dirty="0">
                <a:latin typeface="Tahoma"/>
                <a:cs typeface="Tahoma"/>
              </a:rPr>
              <a:t>sebagai</a:t>
            </a:r>
            <a:r>
              <a:rPr sz="2000" b="0" spc="-120" dirty="0">
                <a:latin typeface="Tahoma"/>
                <a:cs typeface="Tahoma"/>
              </a:rPr>
              <a:t> </a:t>
            </a:r>
            <a:r>
              <a:rPr sz="2000" b="0" spc="175" dirty="0">
                <a:latin typeface="Tahoma"/>
                <a:cs typeface="Tahoma"/>
              </a:rPr>
              <a:t>bagian </a:t>
            </a:r>
            <a:r>
              <a:rPr sz="2000" b="0" spc="140" dirty="0">
                <a:latin typeface="Tahoma"/>
                <a:cs typeface="Tahoma"/>
              </a:rPr>
              <a:t>dari</a:t>
            </a:r>
            <a:r>
              <a:rPr sz="2000" b="0" spc="-105" dirty="0">
                <a:latin typeface="Tahoma"/>
                <a:cs typeface="Tahoma"/>
              </a:rPr>
              <a:t> </a:t>
            </a:r>
            <a:r>
              <a:rPr sz="2000" b="0" spc="135" dirty="0">
                <a:latin typeface="Tahoma"/>
                <a:cs typeface="Tahoma"/>
              </a:rPr>
              <a:t>strategi</a:t>
            </a:r>
            <a:r>
              <a:rPr sz="2000" b="0" spc="-110" dirty="0">
                <a:latin typeface="Tahoma"/>
                <a:cs typeface="Tahoma"/>
              </a:rPr>
              <a:t> </a:t>
            </a:r>
            <a:r>
              <a:rPr sz="2000" b="0" spc="150" dirty="0">
                <a:latin typeface="Tahoma"/>
                <a:cs typeface="Tahoma"/>
              </a:rPr>
              <a:t>disintermediation,</a:t>
            </a:r>
            <a:r>
              <a:rPr sz="2000" b="0" spc="-120" dirty="0">
                <a:latin typeface="Tahoma"/>
                <a:cs typeface="Tahoma"/>
              </a:rPr>
              <a:t> </a:t>
            </a:r>
            <a:r>
              <a:rPr sz="2000" b="0" spc="135" dirty="0">
                <a:latin typeface="Tahoma"/>
                <a:cs typeface="Tahoma"/>
              </a:rPr>
              <a:t>yaitu</a:t>
            </a:r>
            <a:r>
              <a:rPr sz="2000" b="0" spc="-100" dirty="0">
                <a:latin typeface="Tahoma"/>
                <a:cs typeface="Tahoma"/>
              </a:rPr>
              <a:t> </a:t>
            </a:r>
            <a:r>
              <a:rPr sz="2000" b="0" spc="190" dirty="0">
                <a:latin typeface="Tahoma"/>
                <a:cs typeface="Tahoma"/>
              </a:rPr>
              <a:t>penghapusan </a:t>
            </a:r>
            <a:r>
              <a:rPr sz="2000" b="0" spc="145" dirty="0">
                <a:latin typeface="Tahoma"/>
                <a:cs typeface="Tahoma"/>
              </a:rPr>
              <a:t>perantara</a:t>
            </a:r>
            <a:r>
              <a:rPr sz="2000" b="0" spc="-100" dirty="0">
                <a:latin typeface="Tahoma"/>
                <a:cs typeface="Tahoma"/>
              </a:rPr>
              <a:t> </a:t>
            </a:r>
            <a:r>
              <a:rPr sz="2000" b="0" spc="140" dirty="0">
                <a:latin typeface="Tahoma"/>
                <a:cs typeface="Tahoma"/>
              </a:rPr>
              <a:t>distribusi</a:t>
            </a:r>
            <a:r>
              <a:rPr sz="2000" b="0" spc="-120" dirty="0">
                <a:latin typeface="Tahoma"/>
                <a:cs typeface="Tahoma"/>
              </a:rPr>
              <a:t> </a:t>
            </a:r>
            <a:r>
              <a:rPr sz="2000" b="0" spc="105" dirty="0">
                <a:latin typeface="Tahoma"/>
                <a:cs typeface="Tahoma"/>
              </a:rPr>
              <a:t>tradisional.</a:t>
            </a:r>
            <a:r>
              <a:rPr sz="2000" b="0" spc="-80" dirty="0">
                <a:latin typeface="Tahoma"/>
                <a:cs typeface="Tahoma"/>
              </a:rPr>
              <a:t> </a:t>
            </a:r>
            <a:r>
              <a:rPr sz="2000" b="0" spc="225" dirty="0">
                <a:latin typeface="Tahoma"/>
                <a:cs typeface="Tahoma"/>
              </a:rPr>
              <a:t>Dengan</a:t>
            </a:r>
            <a:r>
              <a:rPr sz="2000" b="0" spc="-95" dirty="0">
                <a:latin typeface="Tahoma"/>
                <a:cs typeface="Tahoma"/>
              </a:rPr>
              <a:t> </a:t>
            </a:r>
            <a:r>
              <a:rPr sz="2000" b="0" spc="100" dirty="0">
                <a:latin typeface="Tahoma"/>
                <a:cs typeface="Tahoma"/>
              </a:rPr>
              <a:t>Klasifikasi </a:t>
            </a:r>
            <a:r>
              <a:rPr sz="2000" b="0" spc="160" dirty="0">
                <a:latin typeface="Tahoma"/>
                <a:cs typeface="Tahoma"/>
              </a:rPr>
              <a:t>sebagai</a:t>
            </a:r>
            <a:r>
              <a:rPr sz="2000" b="0" spc="-110" dirty="0">
                <a:latin typeface="Tahoma"/>
                <a:cs typeface="Tahoma"/>
              </a:rPr>
              <a:t> </a:t>
            </a:r>
            <a:r>
              <a:rPr sz="2000" b="0" spc="95" dirty="0">
                <a:latin typeface="Tahoma"/>
                <a:cs typeface="Tahoma"/>
              </a:rPr>
              <a:t>berikut:</a:t>
            </a:r>
          </a:p>
          <a:p>
            <a:pPr marL="466725" marR="5080" indent="-227329">
              <a:lnSpc>
                <a:spcPct val="114999"/>
              </a:lnSpc>
              <a:spcBef>
                <a:spcPts val="5"/>
              </a:spcBef>
              <a:buFont typeface="Arial MT"/>
              <a:buChar char="•"/>
              <a:tabLst>
                <a:tab pos="466725" algn="l"/>
              </a:tabLst>
            </a:pPr>
            <a:r>
              <a:rPr sz="2000" b="0" spc="155" dirty="0">
                <a:latin typeface="Tahoma"/>
                <a:cs typeface="Tahoma"/>
              </a:rPr>
              <a:t>Digital</a:t>
            </a:r>
            <a:r>
              <a:rPr sz="2000" b="0" spc="-90" dirty="0">
                <a:latin typeface="Tahoma"/>
                <a:cs typeface="Tahoma"/>
              </a:rPr>
              <a:t> </a:t>
            </a:r>
            <a:r>
              <a:rPr sz="2000" b="0" spc="65" dirty="0">
                <a:latin typeface="Tahoma"/>
                <a:cs typeface="Tahoma"/>
              </a:rPr>
              <a:t>D2C:</a:t>
            </a:r>
            <a:r>
              <a:rPr sz="2000" b="0" spc="-80" dirty="0">
                <a:latin typeface="Tahoma"/>
                <a:cs typeface="Tahoma"/>
              </a:rPr>
              <a:t> </a:t>
            </a:r>
            <a:r>
              <a:rPr sz="2000" b="0" spc="190" dirty="0">
                <a:latin typeface="Tahoma"/>
                <a:cs typeface="Tahoma"/>
              </a:rPr>
              <a:t>Produsen</a:t>
            </a:r>
            <a:r>
              <a:rPr sz="2000" b="0" spc="-105" dirty="0">
                <a:latin typeface="Tahoma"/>
                <a:cs typeface="Tahoma"/>
              </a:rPr>
              <a:t> </a:t>
            </a:r>
            <a:r>
              <a:rPr sz="2000" b="0" spc="140" dirty="0">
                <a:latin typeface="Tahoma"/>
                <a:cs typeface="Tahoma"/>
              </a:rPr>
              <a:t>berinteraksi</a:t>
            </a:r>
            <a:r>
              <a:rPr sz="2000" b="0" spc="-100" dirty="0">
                <a:latin typeface="Tahoma"/>
                <a:cs typeface="Tahoma"/>
              </a:rPr>
              <a:t> </a:t>
            </a:r>
            <a:r>
              <a:rPr sz="2000" b="0" spc="190" dirty="0">
                <a:latin typeface="Tahoma"/>
                <a:cs typeface="Tahoma"/>
              </a:rPr>
              <a:t>langsung</a:t>
            </a:r>
            <a:r>
              <a:rPr sz="2000" b="0" spc="-80" dirty="0">
                <a:latin typeface="Tahoma"/>
                <a:cs typeface="Tahoma"/>
              </a:rPr>
              <a:t> </a:t>
            </a:r>
            <a:r>
              <a:rPr sz="2000" b="0" spc="204" dirty="0">
                <a:latin typeface="Tahoma"/>
                <a:cs typeface="Tahoma"/>
              </a:rPr>
              <a:t>dengan </a:t>
            </a:r>
            <a:r>
              <a:rPr sz="2000" b="0" spc="220" dirty="0">
                <a:latin typeface="Tahoma"/>
                <a:cs typeface="Tahoma"/>
              </a:rPr>
              <a:t>konsumen</a:t>
            </a:r>
            <a:r>
              <a:rPr sz="2000" b="0" spc="-110" dirty="0">
                <a:latin typeface="Tahoma"/>
                <a:cs typeface="Tahoma"/>
              </a:rPr>
              <a:t> </a:t>
            </a:r>
            <a:r>
              <a:rPr sz="2000" b="0" spc="180" dirty="0">
                <a:latin typeface="Tahoma"/>
                <a:cs typeface="Tahoma"/>
              </a:rPr>
              <a:t>melalui</a:t>
            </a:r>
            <a:r>
              <a:rPr sz="2000" b="0" spc="-125" dirty="0">
                <a:latin typeface="Tahoma"/>
                <a:cs typeface="Tahoma"/>
              </a:rPr>
              <a:t> </a:t>
            </a:r>
            <a:r>
              <a:rPr sz="2000" b="0" spc="150" dirty="0">
                <a:latin typeface="Tahoma"/>
                <a:cs typeface="Tahoma"/>
              </a:rPr>
              <a:t>kanal</a:t>
            </a:r>
            <a:r>
              <a:rPr sz="2000" b="0" spc="-85" dirty="0">
                <a:latin typeface="Tahoma"/>
                <a:cs typeface="Tahoma"/>
              </a:rPr>
              <a:t> </a:t>
            </a:r>
            <a:r>
              <a:rPr sz="2000" b="0" spc="150" dirty="0">
                <a:latin typeface="Tahoma"/>
                <a:cs typeface="Tahoma"/>
              </a:rPr>
              <a:t>digital</a:t>
            </a:r>
            <a:r>
              <a:rPr sz="2000" b="0" spc="-114" dirty="0">
                <a:latin typeface="Tahoma"/>
                <a:cs typeface="Tahoma"/>
              </a:rPr>
              <a:t> </a:t>
            </a:r>
            <a:r>
              <a:rPr sz="2000" b="0" spc="170" dirty="0">
                <a:latin typeface="Tahoma"/>
                <a:cs typeface="Tahoma"/>
              </a:rPr>
              <a:t>—</a:t>
            </a:r>
            <a:r>
              <a:rPr sz="2000" b="0" spc="-90" dirty="0">
                <a:latin typeface="Tahoma"/>
                <a:cs typeface="Tahoma"/>
              </a:rPr>
              <a:t> </a:t>
            </a:r>
            <a:r>
              <a:rPr sz="2000" b="0" spc="120" dirty="0">
                <a:latin typeface="Tahoma"/>
                <a:cs typeface="Tahoma"/>
              </a:rPr>
              <a:t>website,</a:t>
            </a:r>
            <a:r>
              <a:rPr sz="2000" b="0" spc="-120" dirty="0">
                <a:latin typeface="Tahoma"/>
                <a:cs typeface="Tahoma"/>
              </a:rPr>
              <a:t> </a:t>
            </a:r>
            <a:r>
              <a:rPr sz="2000" b="0" spc="85" dirty="0">
                <a:latin typeface="Tahoma"/>
                <a:cs typeface="Tahoma"/>
              </a:rPr>
              <a:t>aplikasi, </a:t>
            </a:r>
            <a:r>
              <a:rPr sz="2000" b="0" spc="155" dirty="0">
                <a:latin typeface="Tahoma"/>
                <a:cs typeface="Tahoma"/>
              </a:rPr>
              <a:t>atau</a:t>
            </a:r>
            <a:r>
              <a:rPr sz="2000" b="0" spc="-95" dirty="0">
                <a:latin typeface="Tahoma"/>
                <a:cs typeface="Tahoma"/>
              </a:rPr>
              <a:t> </a:t>
            </a:r>
            <a:r>
              <a:rPr sz="2000" b="0" spc="105" dirty="0">
                <a:latin typeface="Tahoma"/>
                <a:cs typeface="Tahoma"/>
              </a:rPr>
              <a:t>e-</a:t>
            </a:r>
            <a:r>
              <a:rPr sz="2000" b="0" spc="235" dirty="0">
                <a:latin typeface="Tahoma"/>
                <a:cs typeface="Tahoma"/>
              </a:rPr>
              <a:t>commerce</a:t>
            </a:r>
            <a:r>
              <a:rPr sz="2000" b="0" spc="-135" dirty="0">
                <a:latin typeface="Tahoma"/>
                <a:cs typeface="Tahoma"/>
              </a:rPr>
              <a:t> </a:t>
            </a:r>
            <a:r>
              <a:rPr sz="2000" b="0" spc="185" dirty="0">
                <a:latin typeface="Tahoma"/>
                <a:cs typeface="Tahoma"/>
              </a:rPr>
              <a:t>milik</a:t>
            </a:r>
            <a:r>
              <a:rPr sz="2000" b="0" spc="-105" dirty="0">
                <a:latin typeface="Tahoma"/>
                <a:cs typeface="Tahoma"/>
              </a:rPr>
              <a:t> </a:t>
            </a:r>
            <a:r>
              <a:rPr sz="2000" b="0" spc="100" dirty="0">
                <a:latin typeface="Tahoma"/>
                <a:cs typeface="Tahoma"/>
              </a:rPr>
              <a:t>sendiri.</a:t>
            </a:r>
            <a:r>
              <a:rPr sz="2000" b="0" spc="-105" dirty="0">
                <a:latin typeface="Tahoma"/>
                <a:cs typeface="Tahoma"/>
              </a:rPr>
              <a:t> </a:t>
            </a:r>
            <a:r>
              <a:rPr sz="2000" b="0" spc="135" dirty="0">
                <a:latin typeface="Tahoma"/>
                <a:cs typeface="Tahoma"/>
              </a:rPr>
              <a:t>Contoh:</a:t>
            </a:r>
            <a:r>
              <a:rPr sz="2000" b="0" spc="-95" dirty="0">
                <a:latin typeface="Tahoma"/>
                <a:cs typeface="Tahoma"/>
              </a:rPr>
              <a:t> </a:t>
            </a:r>
            <a:r>
              <a:rPr sz="2000" b="0" spc="195" dirty="0">
                <a:latin typeface="Tahoma"/>
                <a:cs typeface="Tahoma"/>
              </a:rPr>
              <a:t>Apple</a:t>
            </a:r>
            <a:r>
              <a:rPr sz="2000" b="0" spc="-100" dirty="0">
                <a:latin typeface="Tahoma"/>
                <a:cs typeface="Tahoma"/>
              </a:rPr>
              <a:t> </a:t>
            </a:r>
            <a:r>
              <a:rPr sz="2000" b="0" spc="120" dirty="0">
                <a:latin typeface="Tahoma"/>
                <a:cs typeface="Tahoma"/>
              </a:rPr>
              <a:t>Store </a:t>
            </a:r>
            <a:r>
              <a:rPr sz="2000" b="0" spc="175" dirty="0">
                <a:latin typeface="Tahoma"/>
                <a:cs typeface="Tahoma"/>
              </a:rPr>
              <a:t>Online</a:t>
            </a:r>
            <a:r>
              <a:rPr sz="2000" b="0" spc="-95" dirty="0">
                <a:latin typeface="Tahoma"/>
                <a:cs typeface="Tahoma"/>
              </a:rPr>
              <a:t> </a:t>
            </a:r>
            <a:r>
              <a:rPr sz="2000" b="0" spc="185" dirty="0">
                <a:latin typeface="Tahoma"/>
                <a:cs typeface="Tahoma"/>
              </a:rPr>
              <a:t>menjual</a:t>
            </a:r>
            <a:r>
              <a:rPr sz="2000" b="0" spc="-100" dirty="0">
                <a:latin typeface="Tahoma"/>
                <a:cs typeface="Tahoma"/>
              </a:rPr>
              <a:t> </a:t>
            </a:r>
            <a:r>
              <a:rPr sz="2000" b="0" spc="190" dirty="0">
                <a:latin typeface="Tahoma"/>
                <a:cs typeface="Tahoma"/>
              </a:rPr>
              <a:t>langsung</a:t>
            </a:r>
            <a:r>
              <a:rPr sz="2000" b="0" spc="-95" dirty="0">
                <a:latin typeface="Tahoma"/>
                <a:cs typeface="Tahoma"/>
              </a:rPr>
              <a:t> </a:t>
            </a:r>
            <a:r>
              <a:rPr sz="2000" b="0" spc="180" dirty="0">
                <a:latin typeface="Tahoma"/>
                <a:cs typeface="Tahoma"/>
              </a:rPr>
              <a:t>ke</a:t>
            </a:r>
            <a:r>
              <a:rPr sz="2000" b="0" spc="-95" dirty="0">
                <a:latin typeface="Tahoma"/>
                <a:cs typeface="Tahoma"/>
              </a:rPr>
              <a:t> </a:t>
            </a:r>
            <a:r>
              <a:rPr sz="2000" b="0" spc="195" dirty="0">
                <a:latin typeface="Tahoma"/>
                <a:cs typeface="Tahoma"/>
              </a:rPr>
              <a:t>pelanggan</a:t>
            </a:r>
            <a:r>
              <a:rPr sz="2000" b="0" spc="-100" dirty="0">
                <a:latin typeface="Tahoma"/>
                <a:cs typeface="Tahoma"/>
              </a:rPr>
              <a:t> </a:t>
            </a:r>
            <a:r>
              <a:rPr sz="2000" b="0" spc="170" dirty="0">
                <a:latin typeface="Tahoma"/>
                <a:cs typeface="Tahoma"/>
              </a:rPr>
              <a:t>tanpa </a:t>
            </a:r>
            <a:r>
              <a:rPr sz="2000" b="0" spc="65" dirty="0">
                <a:latin typeface="Tahoma"/>
                <a:cs typeface="Tahoma"/>
              </a:rPr>
              <a:t>reseller.</a:t>
            </a:r>
          </a:p>
          <a:p>
            <a:pPr marL="466725" marR="318770" indent="-227329">
              <a:lnSpc>
                <a:spcPct val="115100"/>
              </a:lnSpc>
              <a:spcBef>
                <a:spcPts val="5"/>
              </a:spcBef>
              <a:buFont typeface="Arial MT"/>
              <a:buChar char="•"/>
              <a:tabLst>
                <a:tab pos="466725" algn="l"/>
              </a:tabLst>
            </a:pPr>
            <a:r>
              <a:rPr sz="2000" b="0" spc="155" dirty="0">
                <a:latin typeface="Tahoma"/>
                <a:cs typeface="Tahoma"/>
              </a:rPr>
              <a:t>Physical</a:t>
            </a:r>
            <a:r>
              <a:rPr sz="2000" b="0" spc="-95" dirty="0">
                <a:latin typeface="Tahoma"/>
                <a:cs typeface="Tahoma"/>
              </a:rPr>
              <a:t> </a:t>
            </a:r>
            <a:r>
              <a:rPr sz="2000" b="0" spc="65" dirty="0">
                <a:latin typeface="Tahoma"/>
                <a:cs typeface="Tahoma"/>
              </a:rPr>
              <a:t>D2C:</a:t>
            </a:r>
            <a:r>
              <a:rPr sz="2000" b="0" spc="-90" dirty="0">
                <a:latin typeface="Tahoma"/>
                <a:cs typeface="Tahoma"/>
              </a:rPr>
              <a:t> </a:t>
            </a:r>
            <a:r>
              <a:rPr sz="2000" b="0" spc="190" dirty="0">
                <a:latin typeface="Tahoma"/>
                <a:cs typeface="Tahoma"/>
              </a:rPr>
              <a:t>Produsen</a:t>
            </a:r>
            <a:r>
              <a:rPr sz="2000" b="0" spc="-114" dirty="0">
                <a:latin typeface="Tahoma"/>
                <a:cs typeface="Tahoma"/>
              </a:rPr>
              <a:t> </a:t>
            </a:r>
            <a:r>
              <a:rPr sz="2000" b="0" spc="270" dirty="0">
                <a:latin typeface="Tahoma"/>
                <a:cs typeface="Tahoma"/>
              </a:rPr>
              <a:t>membuka</a:t>
            </a:r>
            <a:r>
              <a:rPr sz="2000" b="0" spc="-125" dirty="0">
                <a:latin typeface="Tahoma"/>
                <a:cs typeface="Tahoma"/>
              </a:rPr>
              <a:t> </a:t>
            </a:r>
            <a:r>
              <a:rPr sz="2000" b="0" spc="145" dirty="0">
                <a:latin typeface="Tahoma"/>
                <a:cs typeface="Tahoma"/>
              </a:rPr>
              <a:t>gerai</a:t>
            </a:r>
            <a:r>
              <a:rPr sz="2000" b="0" spc="-100" dirty="0">
                <a:latin typeface="Tahoma"/>
                <a:cs typeface="Tahoma"/>
              </a:rPr>
              <a:t> </a:t>
            </a:r>
            <a:r>
              <a:rPr sz="2000" b="0" spc="155" dirty="0">
                <a:latin typeface="Tahoma"/>
                <a:cs typeface="Tahoma"/>
              </a:rPr>
              <a:t>atau</a:t>
            </a:r>
            <a:r>
              <a:rPr sz="2000" b="0" spc="-90" dirty="0">
                <a:latin typeface="Tahoma"/>
                <a:cs typeface="Tahoma"/>
              </a:rPr>
              <a:t> </a:t>
            </a:r>
            <a:r>
              <a:rPr sz="2000" b="0" spc="155" dirty="0">
                <a:latin typeface="Tahoma"/>
                <a:cs typeface="Tahoma"/>
              </a:rPr>
              <a:t>toko </a:t>
            </a:r>
            <a:r>
              <a:rPr sz="2000" b="0" spc="100" dirty="0">
                <a:latin typeface="Tahoma"/>
                <a:cs typeface="Tahoma"/>
              </a:rPr>
              <a:t>fisik</a:t>
            </a:r>
            <a:r>
              <a:rPr sz="2000" b="0" spc="-100" dirty="0">
                <a:latin typeface="Tahoma"/>
                <a:cs typeface="Tahoma"/>
              </a:rPr>
              <a:t> </a:t>
            </a:r>
            <a:r>
              <a:rPr sz="2000" b="0" spc="185" dirty="0">
                <a:latin typeface="Tahoma"/>
                <a:cs typeface="Tahoma"/>
              </a:rPr>
              <a:t>milik</a:t>
            </a:r>
            <a:r>
              <a:rPr sz="2000" b="0" spc="-105" dirty="0">
                <a:latin typeface="Tahoma"/>
                <a:cs typeface="Tahoma"/>
              </a:rPr>
              <a:t> </a:t>
            </a:r>
            <a:r>
              <a:rPr sz="2000" b="0" spc="135" dirty="0">
                <a:latin typeface="Tahoma"/>
                <a:cs typeface="Tahoma"/>
              </a:rPr>
              <a:t>sendiri</a:t>
            </a:r>
            <a:r>
              <a:rPr sz="2000" b="0" spc="-120" dirty="0">
                <a:latin typeface="Tahoma"/>
                <a:cs typeface="Tahoma"/>
              </a:rPr>
              <a:t> </a:t>
            </a:r>
            <a:r>
              <a:rPr sz="2000" b="0" spc="130" dirty="0">
                <a:latin typeface="Tahoma"/>
                <a:cs typeface="Tahoma"/>
              </a:rPr>
              <a:t>selain</a:t>
            </a:r>
            <a:r>
              <a:rPr sz="2000" b="0" spc="-114" dirty="0">
                <a:latin typeface="Tahoma"/>
                <a:cs typeface="Tahoma"/>
              </a:rPr>
              <a:t> </a:t>
            </a:r>
            <a:r>
              <a:rPr sz="2000" b="0" spc="150" dirty="0">
                <a:latin typeface="Tahoma"/>
                <a:cs typeface="Tahoma"/>
              </a:rPr>
              <a:t>kanal</a:t>
            </a:r>
            <a:r>
              <a:rPr sz="2000" b="0" spc="-85" dirty="0">
                <a:latin typeface="Tahoma"/>
                <a:cs typeface="Tahoma"/>
              </a:rPr>
              <a:t> </a:t>
            </a:r>
            <a:r>
              <a:rPr sz="2000" b="0" spc="165" dirty="0">
                <a:latin typeface="Tahoma"/>
                <a:cs typeface="Tahoma"/>
              </a:rPr>
              <a:t>online</a:t>
            </a:r>
            <a:r>
              <a:rPr sz="2000" b="0" spc="-95" dirty="0">
                <a:latin typeface="Tahoma"/>
                <a:cs typeface="Tahoma"/>
              </a:rPr>
              <a:t> </a:t>
            </a:r>
            <a:r>
              <a:rPr sz="2000" b="0" spc="200" dirty="0">
                <a:latin typeface="Tahoma"/>
                <a:cs typeface="Tahoma"/>
              </a:rPr>
              <a:t>untuk </a:t>
            </a:r>
            <a:r>
              <a:rPr sz="2000" b="0" spc="225" dirty="0">
                <a:latin typeface="Tahoma"/>
                <a:cs typeface="Tahoma"/>
              </a:rPr>
              <a:t>memperkuat</a:t>
            </a:r>
            <a:r>
              <a:rPr sz="2000" b="0" spc="-130" dirty="0">
                <a:latin typeface="Tahoma"/>
                <a:cs typeface="Tahoma"/>
              </a:rPr>
              <a:t> </a:t>
            </a:r>
            <a:r>
              <a:rPr sz="2000" b="0" spc="229" dirty="0">
                <a:latin typeface="Tahoma"/>
                <a:cs typeface="Tahoma"/>
              </a:rPr>
              <a:t>hubungan</a:t>
            </a:r>
            <a:r>
              <a:rPr sz="2000" b="0" spc="-85" dirty="0">
                <a:latin typeface="Tahoma"/>
                <a:cs typeface="Tahoma"/>
              </a:rPr>
              <a:t> </a:t>
            </a:r>
            <a:r>
              <a:rPr sz="2000" b="0" spc="145" dirty="0">
                <a:latin typeface="Tahoma"/>
                <a:cs typeface="Tahoma"/>
              </a:rPr>
              <a:t>merek.</a:t>
            </a:r>
            <a:r>
              <a:rPr sz="2000" b="0" spc="-110" dirty="0">
                <a:latin typeface="Tahoma"/>
                <a:cs typeface="Tahoma"/>
              </a:rPr>
              <a:t> </a:t>
            </a:r>
            <a:r>
              <a:rPr sz="2000" b="0" spc="135" dirty="0">
                <a:latin typeface="Tahoma"/>
                <a:cs typeface="Tahoma"/>
              </a:rPr>
              <a:t>Contoh:</a:t>
            </a:r>
            <a:r>
              <a:rPr sz="2000" b="0" spc="-95" dirty="0">
                <a:latin typeface="Tahoma"/>
                <a:cs typeface="Tahoma"/>
              </a:rPr>
              <a:t> </a:t>
            </a:r>
            <a:r>
              <a:rPr sz="2000" b="0" spc="204" dirty="0">
                <a:latin typeface="Tahoma"/>
                <a:cs typeface="Tahoma"/>
              </a:rPr>
              <a:t>Samsung </a:t>
            </a:r>
            <a:r>
              <a:rPr sz="2000" b="0" spc="165" dirty="0">
                <a:latin typeface="Tahoma"/>
                <a:cs typeface="Tahoma"/>
              </a:rPr>
              <a:t>Experience</a:t>
            </a:r>
            <a:r>
              <a:rPr sz="2000" b="0" spc="-110" dirty="0">
                <a:latin typeface="Tahoma"/>
                <a:cs typeface="Tahoma"/>
              </a:rPr>
              <a:t> </a:t>
            </a:r>
            <a:r>
              <a:rPr sz="2000" b="0" spc="130" dirty="0">
                <a:latin typeface="Tahoma"/>
                <a:cs typeface="Tahoma"/>
              </a:rPr>
              <a:t>Store</a:t>
            </a:r>
            <a:r>
              <a:rPr sz="2000" b="0" spc="-125" dirty="0">
                <a:latin typeface="Tahoma"/>
                <a:cs typeface="Tahoma"/>
              </a:rPr>
              <a:t> </a:t>
            </a:r>
            <a:r>
              <a:rPr sz="2000" b="0" spc="185" dirty="0">
                <a:latin typeface="Tahoma"/>
                <a:cs typeface="Tahoma"/>
              </a:rPr>
              <a:t>menjual</a:t>
            </a:r>
            <a:r>
              <a:rPr sz="2000" b="0" spc="-110" dirty="0">
                <a:latin typeface="Tahoma"/>
                <a:cs typeface="Tahoma"/>
              </a:rPr>
              <a:t> </a:t>
            </a:r>
            <a:r>
              <a:rPr sz="2000" b="0" spc="190" dirty="0">
                <a:latin typeface="Tahoma"/>
                <a:cs typeface="Tahoma"/>
              </a:rPr>
              <a:t>langsung</a:t>
            </a:r>
            <a:r>
              <a:rPr sz="2000" b="0" spc="-90" dirty="0">
                <a:latin typeface="Tahoma"/>
                <a:cs typeface="Tahoma"/>
              </a:rPr>
              <a:t> </a:t>
            </a:r>
            <a:r>
              <a:rPr sz="2000" b="0" spc="180" dirty="0">
                <a:latin typeface="Tahoma"/>
                <a:cs typeface="Tahoma"/>
              </a:rPr>
              <a:t>ke</a:t>
            </a:r>
            <a:r>
              <a:rPr sz="2000" b="0" spc="-100" dirty="0">
                <a:latin typeface="Tahoma"/>
                <a:cs typeface="Tahoma"/>
              </a:rPr>
              <a:t> </a:t>
            </a:r>
            <a:r>
              <a:rPr sz="2000" b="0" spc="185" dirty="0">
                <a:latin typeface="Tahoma"/>
                <a:cs typeface="Tahoma"/>
              </a:rPr>
              <a:t>pelanggan </a:t>
            </a:r>
            <a:r>
              <a:rPr sz="2000" b="0" spc="180" dirty="0">
                <a:latin typeface="Tahoma"/>
                <a:cs typeface="Tahoma"/>
              </a:rPr>
              <a:t>tanpa</a:t>
            </a:r>
            <a:r>
              <a:rPr sz="2000" b="0" spc="-105" dirty="0">
                <a:latin typeface="Tahoma"/>
                <a:cs typeface="Tahoma"/>
              </a:rPr>
              <a:t> </a:t>
            </a:r>
            <a:r>
              <a:rPr sz="2000" b="0" spc="175" dirty="0">
                <a:latin typeface="Tahoma"/>
                <a:cs typeface="Tahoma"/>
              </a:rPr>
              <a:t>melalui</a:t>
            </a:r>
            <a:r>
              <a:rPr sz="2000" b="0" spc="-125" dirty="0">
                <a:latin typeface="Tahoma"/>
                <a:cs typeface="Tahoma"/>
              </a:rPr>
              <a:t> </a:t>
            </a:r>
            <a:r>
              <a:rPr sz="2000" b="0" spc="65" dirty="0">
                <a:latin typeface="Tahoma"/>
                <a:cs typeface="Tahoma"/>
              </a:rPr>
              <a:t>retailer.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172200" y="1111543"/>
            <a:ext cx="4797425" cy="85600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450" b="1" spc="90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lang="en-US" sz="5450" b="1" spc="90" dirty="0">
                <a:solidFill>
                  <a:schemeClr val="tx1"/>
                </a:solidFill>
                <a:latin typeface="Tahoma"/>
                <a:cs typeface="Tahoma"/>
              </a:rPr>
              <a:t>(</a:t>
            </a:r>
            <a:r>
              <a:rPr sz="5450" b="1" spc="90" dirty="0">
                <a:solidFill>
                  <a:schemeClr val="tx1"/>
                </a:solidFill>
                <a:latin typeface="Tahoma"/>
                <a:cs typeface="Tahoma"/>
              </a:rPr>
              <a:t>LANJUTAN</a:t>
            </a:r>
            <a:r>
              <a:rPr lang="en-US" sz="5450" b="1" spc="90" dirty="0">
                <a:solidFill>
                  <a:schemeClr val="tx1"/>
                </a:solidFill>
                <a:latin typeface="Tahoma"/>
                <a:cs typeface="Tahoma"/>
              </a:rPr>
              <a:t>)</a:t>
            </a:r>
            <a:endParaRPr sz="545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032760"/>
            <a:ext cx="16035528" cy="146608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472998" y="3902358"/>
            <a:ext cx="8763635" cy="555244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100" b="1" spc="65" dirty="0">
                <a:solidFill>
                  <a:schemeClr val="tx1"/>
                </a:solidFill>
                <a:latin typeface="Tahoma"/>
                <a:cs typeface="Tahoma"/>
              </a:rPr>
              <a:t>Menurut</a:t>
            </a:r>
            <a:r>
              <a:rPr sz="2100" b="1" spc="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chemeClr val="tx1"/>
                </a:solidFill>
                <a:latin typeface="Tahoma"/>
                <a:cs typeface="Tahoma"/>
              </a:rPr>
              <a:t>Turban</a:t>
            </a:r>
            <a:r>
              <a:rPr sz="2100" b="1" spc="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spc="50" dirty="0">
                <a:solidFill>
                  <a:schemeClr val="tx1"/>
                </a:solidFill>
                <a:latin typeface="Tahoma"/>
                <a:cs typeface="Tahoma"/>
              </a:rPr>
              <a:t>et</a:t>
            </a:r>
            <a:r>
              <a:rPr sz="2100" b="1" spc="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chemeClr val="tx1"/>
                </a:solidFill>
                <a:latin typeface="Tahoma"/>
                <a:cs typeface="Tahoma"/>
              </a:rPr>
              <a:t>al.</a:t>
            </a:r>
            <a:r>
              <a:rPr sz="2100" b="1" spc="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spc="-10" dirty="0">
                <a:solidFill>
                  <a:schemeClr val="tx1"/>
                </a:solidFill>
                <a:latin typeface="Tahoma"/>
                <a:cs typeface="Tahoma"/>
              </a:rPr>
              <a:t>(2018):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12700" marR="537845">
              <a:lnSpc>
                <a:spcPct val="115199"/>
              </a:lnSpc>
              <a:spcBef>
                <a:spcPts val="5"/>
              </a:spcBef>
            </a:pPr>
            <a:r>
              <a:rPr sz="2100" spc="150" dirty="0">
                <a:solidFill>
                  <a:schemeClr val="tx1"/>
                </a:solidFill>
                <a:latin typeface="Tahoma"/>
                <a:cs typeface="Tahoma"/>
              </a:rPr>
              <a:t>Turban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29" dirty="0">
                <a:solidFill>
                  <a:schemeClr val="tx1"/>
                </a:solidFill>
                <a:latin typeface="Tahoma"/>
                <a:cs typeface="Tahoma"/>
              </a:rPr>
              <a:t>mengelompokkan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D2C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berdasarkan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cara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perusahaan </a:t>
            </a:r>
            <a:r>
              <a:rPr sz="2100" spc="195" dirty="0">
                <a:solidFill>
                  <a:schemeClr val="tx1"/>
                </a:solidFill>
                <a:latin typeface="Tahoma"/>
                <a:cs typeface="Tahoma"/>
              </a:rPr>
              <a:t>mengelola</a:t>
            </a:r>
            <a:r>
              <a:rPr sz="21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0" dirty="0">
                <a:solidFill>
                  <a:schemeClr val="tx1"/>
                </a:solidFill>
                <a:latin typeface="Tahoma"/>
                <a:cs typeface="Tahoma"/>
              </a:rPr>
              <a:t>saluran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00" dirty="0">
                <a:solidFill>
                  <a:schemeClr val="tx1"/>
                </a:solidFill>
                <a:latin typeface="Tahoma"/>
                <a:cs typeface="Tahoma"/>
              </a:rPr>
              <a:t>digitalnya: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marR="55880" indent="-227329">
              <a:lnSpc>
                <a:spcPts val="2900"/>
              </a:lnSpc>
              <a:spcBef>
                <a:spcPts val="155"/>
              </a:spcBef>
              <a:buFont typeface="Arial MT"/>
              <a:buChar char="•"/>
              <a:tabLst>
                <a:tab pos="466725" algn="l"/>
              </a:tabLst>
            </a:pPr>
            <a:r>
              <a:rPr sz="2100" spc="200" dirty="0">
                <a:solidFill>
                  <a:schemeClr val="tx1"/>
                </a:solidFill>
                <a:latin typeface="Tahoma"/>
                <a:cs typeface="Tahoma"/>
              </a:rPr>
              <a:t>Pure</a:t>
            </a:r>
            <a:r>
              <a:rPr sz="21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D2C</a:t>
            </a:r>
            <a:r>
              <a:rPr sz="21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10" dirty="0">
                <a:solidFill>
                  <a:schemeClr val="tx1"/>
                </a:solidFill>
                <a:latin typeface="Tahoma"/>
                <a:cs typeface="Tahoma"/>
              </a:rPr>
              <a:t>(Native</a:t>
            </a:r>
            <a:r>
              <a:rPr sz="21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chemeClr val="tx1"/>
                </a:solidFill>
                <a:latin typeface="Tahoma"/>
                <a:cs typeface="Tahoma"/>
              </a:rPr>
              <a:t>D2C):</a:t>
            </a:r>
            <a:r>
              <a:rPr sz="21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5" dirty="0">
                <a:solidFill>
                  <a:schemeClr val="tx1"/>
                </a:solidFill>
                <a:latin typeface="Tahoma"/>
                <a:cs typeface="Tahoma"/>
              </a:rPr>
              <a:t>Perusahaan</a:t>
            </a:r>
            <a:r>
              <a:rPr sz="21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70" dirty="0">
                <a:solidFill>
                  <a:schemeClr val="tx1"/>
                </a:solidFill>
                <a:latin typeface="Tahoma"/>
                <a:cs typeface="Tahoma"/>
              </a:rPr>
              <a:t>membangun</a:t>
            </a:r>
            <a:r>
              <a:rPr sz="21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0" dirty="0">
                <a:solidFill>
                  <a:schemeClr val="tx1"/>
                </a:solidFill>
                <a:latin typeface="Tahoma"/>
                <a:cs typeface="Tahoma"/>
              </a:rPr>
              <a:t>saluran </a:t>
            </a:r>
            <a:r>
              <a:rPr sz="2100" spc="150" dirty="0">
                <a:solidFill>
                  <a:schemeClr val="tx1"/>
                </a:solidFill>
                <a:latin typeface="Tahoma"/>
                <a:cs typeface="Tahoma"/>
              </a:rPr>
              <a:t>digital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sendiri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0" dirty="0">
                <a:solidFill>
                  <a:schemeClr val="tx1"/>
                </a:solidFill>
                <a:latin typeface="Tahoma"/>
                <a:cs typeface="Tahoma"/>
              </a:rPr>
              <a:t>(website</a:t>
            </a:r>
            <a:r>
              <a:rPr sz="21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05" dirty="0">
                <a:solidFill>
                  <a:schemeClr val="tx1"/>
                </a:solidFill>
                <a:latin typeface="Tahoma"/>
                <a:cs typeface="Tahoma"/>
              </a:rPr>
              <a:t>aplikasi)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10" dirty="0">
                <a:solidFill>
                  <a:schemeClr val="tx1"/>
                </a:solidFill>
                <a:latin typeface="Tahoma"/>
                <a:cs typeface="Tahoma"/>
              </a:rPr>
              <a:t>untuk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5" dirty="0">
                <a:solidFill>
                  <a:schemeClr val="tx1"/>
                </a:solidFill>
                <a:latin typeface="Tahoma"/>
                <a:cs typeface="Tahoma"/>
              </a:rPr>
              <a:t>menjual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langsung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marR="73025">
              <a:lnSpc>
                <a:spcPts val="2890"/>
              </a:lnSpc>
              <a:spcBef>
                <a:spcPts val="15"/>
              </a:spcBef>
            </a:pPr>
            <a:r>
              <a:rPr sz="2100" spc="185" dirty="0">
                <a:solidFill>
                  <a:schemeClr val="tx1"/>
                </a:solidFill>
                <a:latin typeface="Tahoma"/>
                <a:cs typeface="Tahoma"/>
              </a:rPr>
              <a:t>kepada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20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tanpa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pihak</a:t>
            </a:r>
            <a:r>
              <a:rPr sz="21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14" dirty="0">
                <a:solidFill>
                  <a:schemeClr val="tx1"/>
                </a:solidFill>
                <a:latin typeface="Tahoma"/>
                <a:cs typeface="Tahoma"/>
              </a:rPr>
              <a:t>ketiga.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Contoh: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4" dirty="0">
                <a:solidFill>
                  <a:schemeClr val="tx1"/>
                </a:solidFill>
                <a:latin typeface="Tahoma"/>
                <a:cs typeface="Tahoma"/>
              </a:rPr>
              <a:t>Brand</a:t>
            </a:r>
            <a:r>
              <a:rPr sz="21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0" dirty="0">
                <a:solidFill>
                  <a:schemeClr val="tx1"/>
                </a:solidFill>
                <a:latin typeface="Tahoma"/>
                <a:cs typeface="Tahoma"/>
              </a:rPr>
              <a:t>fashion Zara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5" dirty="0">
                <a:solidFill>
                  <a:schemeClr val="tx1"/>
                </a:solidFill>
                <a:latin typeface="Tahoma"/>
                <a:cs typeface="Tahoma"/>
              </a:rPr>
              <a:t>menjual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melalui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25" dirty="0">
                <a:solidFill>
                  <a:schemeClr val="tx1"/>
                </a:solidFill>
                <a:latin typeface="Tahoma"/>
                <a:cs typeface="Tahoma"/>
              </a:rPr>
              <a:t>situs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resmi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4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00" dirty="0">
                <a:solidFill>
                  <a:schemeClr val="tx1"/>
                </a:solidFill>
                <a:latin typeface="Tahoma"/>
                <a:cs typeface="Tahoma"/>
              </a:rPr>
              <a:t>aplikasinya.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indent="-227329">
              <a:lnSpc>
                <a:spcPct val="100000"/>
              </a:lnSpc>
              <a:spcBef>
                <a:spcPts val="225"/>
              </a:spcBef>
              <a:buFont typeface="Arial MT"/>
              <a:buChar char="•"/>
              <a:tabLst>
                <a:tab pos="466725" algn="l"/>
              </a:tabLst>
            </a:pP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Hybrid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65" dirty="0">
                <a:solidFill>
                  <a:schemeClr val="tx1"/>
                </a:solidFill>
                <a:latin typeface="Tahoma"/>
                <a:cs typeface="Tahoma"/>
              </a:rPr>
              <a:t>D2C:</a:t>
            </a:r>
            <a:r>
              <a:rPr sz="21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5" dirty="0">
                <a:solidFill>
                  <a:schemeClr val="tx1"/>
                </a:solidFill>
                <a:latin typeface="Tahoma"/>
                <a:cs typeface="Tahoma"/>
              </a:rPr>
              <a:t>Produsen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5" dirty="0">
                <a:solidFill>
                  <a:schemeClr val="tx1"/>
                </a:solidFill>
                <a:latin typeface="Tahoma"/>
                <a:cs typeface="Tahoma"/>
              </a:rPr>
              <a:t>menjual</a:t>
            </a:r>
            <a:r>
              <a:rPr sz="21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langsung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ke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5" dirty="0">
                <a:solidFill>
                  <a:schemeClr val="tx1"/>
                </a:solidFill>
                <a:latin typeface="Tahoma"/>
                <a:cs typeface="Tahoma"/>
              </a:rPr>
              <a:t>konsumen,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5" dirty="0">
                <a:solidFill>
                  <a:schemeClr val="tx1"/>
                </a:solidFill>
                <a:latin typeface="Tahoma"/>
                <a:cs typeface="Tahoma"/>
              </a:rPr>
              <a:t>tetapi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marR="230504">
              <a:lnSpc>
                <a:spcPct val="114999"/>
              </a:lnSpc>
              <a:spcBef>
                <a:spcPts val="10"/>
              </a:spcBef>
            </a:pPr>
            <a:r>
              <a:rPr sz="2100" spc="150" dirty="0">
                <a:solidFill>
                  <a:schemeClr val="tx1"/>
                </a:solidFill>
                <a:latin typeface="Tahoma"/>
                <a:cs typeface="Tahoma"/>
              </a:rPr>
              <a:t>juga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29" dirty="0">
                <a:solidFill>
                  <a:schemeClr val="tx1"/>
                </a:solidFill>
                <a:latin typeface="Tahoma"/>
                <a:cs typeface="Tahoma"/>
              </a:rPr>
              <a:t>menggunakan</a:t>
            </a:r>
            <a:r>
              <a:rPr sz="21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platform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5" dirty="0">
                <a:solidFill>
                  <a:schemeClr val="tx1"/>
                </a:solidFill>
                <a:latin typeface="Tahoma"/>
                <a:cs typeface="Tahoma"/>
              </a:rPr>
              <a:t>pihak</a:t>
            </a:r>
            <a:r>
              <a:rPr sz="21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5" dirty="0">
                <a:solidFill>
                  <a:schemeClr val="tx1"/>
                </a:solidFill>
                <a:latin typeface="Tahoma"/>
                <a:cs typeface="Tahoma"/>
              </a:rPr>
              <a:t>ketiga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25" dirty="0">
                <a:solidFill>
                  <a:schemeClr val="tx1"/>
                </a:solidFill>
                <a:latin typeface="Tahoma"/>
                <a:cs typeface="Tahoma"/>
              </a:rPr>
              <a:t>seperti </a:t>
            </a:r>
            <a:r>
              <a:rPr sz="2100" spc="150" dirty="0">
                <a:solidFill>
                  <a:schemeClr val="tx1"/>
                </a:solidFill>
                <a:latin typeface="Tahoma"/>
                <a:cs typeface="Tahoma"/>
              </a:rPr>
              <a:t>marketplace.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Contoh: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5" dirty="0">
                <a:solidFill>
                  <a:schemeClr val="tx1"/>
                </a:solidFill>
                <a:latin typeface="Tahoma"/>
                <a:cs typeface="Tahoma"/>
              </a:rPr>
              <a:t>Nike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5" dirty="0">
                <a:solidFill>
                  <a:schemeClr val="tx1"/>
                </a:solidFill>
                <a:latin typeface="Tahoma"/>
                <a:cs typeface="Tahoma"/>
              </a:rPr>
              <a:t>menjual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di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5" dirty="0">
                <a:solidFill>
                  <a:schemeClr val="tx1"/>
                </a:solidFill>
                <a:latin typeface="Tahoma"/>
                <a:cs typeface="Tahoma"/>
              </a:rPr>
              <a:t>website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5" dirty="0">
                <a:solidFill>
                  <a:schemeClr val="tx1"/>
                </a:solidFill>
                <a:latin typeface="Tahoma"/>
                <a:cs typeface="Tahoma"/>
              </a:rPr>
              <a:t>resminya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dan </a:t>
            </a:r>
            <a:r>
              <a:rPr sz="2100" spc="150" dirty="0">
                <a:solidFill>
                  <a:schemeClr val="tx1"/>
                </a:solidFill>
                <a:latin typeface="Tahoma"/>
                <a:cs typeface="Tahoma"/>
              </a:rPr>
              <a:t>juga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di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5" dirty="0">
                <a:solidFill>
                  <a:schemeClr val="tx1"/>
                </a:solidFill>
                <a:latin typeface="Tahoma"/>
                <a:cs typeface="Tahoma"/>
              </a:rPr>
              <a:t>platform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seperti</a:t>
            </a:r>
            <a:r>
              <a:rPr sz="21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10" dirty="0">
                <a:solidFill>
                  <a:schemeClr val="tx1"/>
                </a:solidFill>
                <a:latin typeface="Tahoma"/>
                <a:cs typeface="Tahoma"/>
              </a:rPr>
              <a:t>Tokopedia.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marR="174625" indent="-227329">
              <a:lnSpc>
                <a:spcPct val="115100"/>
              </a:lnSpc>
              <a:buFont typeface="Arial MT"/>
              <a:buChar char="•"/>
              <a:tabLst>
                <a:tab pos="466725" algn="l"/>
              </a:tabLst>
            </a:pPr>
            <a:r>
              <a:rPr sz="2100" spc="130" dirty="0">
                <a:solidFill>
                  <a:schemeClr val="tx1"/>
                </a:solidFill>
                <a:latin typeface="Tahoma"/>
                <a:cs typeface="Tahoma"/>
              </a:rPr>
              <a:t>Social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65" dirty="0">
                <a:solidFill>
                  <a:schemeClr val="tx1"/>
                </a:solidFill>
                <a:latin typeface="Tahoma"/>
                <a:cs typeface="Tahoma"/>
              </a:rPr>
              <a:t>D2C: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5" dirty="0">
                <a:solidFill>
                  <a:schemeClr val="tx1"/>
                </a:solidFill>
                <a:latin typeface="Tahoma"/>
                <a:cs typeface="Tahoma"/>
              </a:rPr>
              <a:t>Penjualan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5" dirty="0">
                <a:solidFill>
                  <a:schemeClr val="tx1"/>
                </a:solidFill>
                <a:latin typeface="Tahoma"/>
                <a:cs typeface="Tahoma"/>
              </a:rPr>
              <a:t>dilakukan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5" dirty="0">
                <a:solidFill>
                  <a:schemeClr val="tx1"/>
                </a:solidFill>
                <a:latin typeface="Tahoma"/>
                <a:cs typeface="Tahoma"/>
              </a:rPr>
              <a:t>langsung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5" dirty="0">
                <a:solidFill>
                  <a:schemeClr val="tx1"/>
                </a:solidFill>
                <a:latin typeface="Tahoma"/>
                <a:cs typeface="Tahoma"/>
              </a:rPr>
              <a:t>melalui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10" dirty="0">
                <a:solidFill>
                  <a:schemeClr val="tx1"/>
                </a:solidFill>
                <a:latin typeface="Tahoma"/>
                <a:cs typeface="Tahoma"/>
              </a:rPr>
              <a:t>media </a:t>
            </a:r>
            <a:r>
              <a:rPr sz="2100" spc="105" dirty="0">
                <a:solidFill>
                  <a:schemeClr val="tx1"/>
                </a:solidFill>
                <a:latin typeface="Tahoma"/>
                <a:cs typeface="Tahoma"/>
              </a:rPr>
              <a:t>sosial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15" dirty="0">
                <a:solidFill>
                  <a:schemeClr val="tx1"/>
                </a:solidFill>
                <a:latin typeface="Tahoma"/>
                <a:cs typeface="Tahoma"/>
              </a:rPr>
              <a:t>dengan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14" dirty="0">
                <a:solidFill>
                  <a:schemeClr val="tx1"/>
                </a:solidFill>
                <a:latin typeface="Tahoma"/>
                <a:cs typeface="Tahoma"/>
              </a:rPr>
              <a:t>fitur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25" dirty="0">
                <a:solidFill>
                  <a:schemeClr val="tx1"/>
                </a:solidFill>
                <a:latin typeface="Tahoma"/>
                <a:cs typeface="Tahoma"/>
              </a:rPr>
              <a:t>social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commerce.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Contoh: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0" dirty="0">
                <a:solidFill>
                  <a:schemeClr val="tx1"/>
                </a:solidFill>
                <a:latin typeface="Tahoma"/>
                <a:cs typeface="Tahoma"/>
              </a:rPr>
              <a:t>Somethinc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dan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Scarlett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4" dirty="0">
                <a:solidFill>
                  <a:schemeClr val="tx1"/>
                </a:solidFill>
                <a:latin typeface="Tahoma"/>
                <a:cs typeface="Tahoma"/>
              </a:rPr>
              <a:t>Whitening</a:t>
            </a:r>
            <a:r>
              <a:rPr sz="21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5" dirty="0">
                <a:solidFill>
                  <a:schemeClr val="tx1"/>
                </a:solidFill>
                <a:latin typeface="Tahoma"/>
                <a:cs typeface="Tahoma"/>
              </a:rPr>
              <a:t>menjual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langsung</a:t>
            </a:r>
            <a:r>
              <a:rPr sz="21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lewat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0" dirty="0">
                <a:solidFill>
                  <a:schemeClr val="tx1"/>
                </a:solidFill>
                <a:latin typeface="Tahoma"/>
                <a:cs typeface="Tahoma"/>
              </a:rPr>
              <a:t>Instagram</a:t>
            </a:r>
            <a:r>
              <a:rPr sz="21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dan </a:t>
            </a:r>
            <a:r>
              <a:rPr sz="2100" spc="100" dirty="0">
                <a:solidFill>
                  <a:schemeClr val="tx1"/>
                </a:solidFill>
                <a:latin typeface="Tahoma"/>
                <a:cs typeface="Tahoma"/>
              </a:rPr>
              <a:t>TikTok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05" dirty="0">
                <a:solidFill>
                  <a:schemeClr val="tx1"/>
                </a:solidFill>
                <a:latin typeface="Tahoma"/>
                <a:cs typeface="Tahoma"/>
              </a:rPr>
              <a:t>Shop.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231135"/>
            <a:ext cx="11785092" cy="67818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60121" y="2259583"/>
            <a:ext cx="15701010" cy="18721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">
              <a:lnSpc>
                <a:spcPct val="100000"/>
              </a:lnSpc>
              <a:spcBef>
                <a:spcPts val="100"/>
              </a:spcBef>
            </a:pPr>
            <a:r>
              <a:rPr sz="3000" b="1" spc="-125" dirty="0">
                <a:solidFill>
                  <a:srgbClr val="1E2C63"/>
                </a:solidFill>
                <a:latin typeface="Tahoma"/>
                <a:cs typeface="Tahoma"/>
              </a:rPr>
              <a:t>3.</a:t>
            </a:r>
            <a:r>
              <a:rPr sz="3000" b="1" spc="1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3000" b="1" spc="-10" dirty="0">
                <a:solidFill>
                  <a:srgbClr val="1E2C63"/>
                </a:solidFill>
                <a:latin typeface="Tahoma"/>
                <a:cs typeface="Tahoma"/>
              </a:rPr>
              <a:t>DIRECT-</a:t>
            </a:r>
            <a:r>
              <a:rPr sz="3000" b="1" dirty="0">
                <a:solidFill>
                  <a:srgbClr val="1E2C63"/>
                </a:solidFill>
                <a:latin typeface="Tahoma"/>
                <a:cs typeface="Tahoma"/>
              </a:rPr>
              <a:t>TO-</a:t>
            </a:r>
            <a:r>
              <a:rPr sz="3000" b="1" spc="114" dirty="0">
                <a:solidFill>
                  <a:srgbClr val="1E2C63"/>
                </a:solidFill>
                <a:latin typeface="Tahoma"/>
                <a:cs typeface="Tahoma"/>
              </a:rPr>
              <a:t>CONSUMER</a:t>
            </a:r>
            <a:r>
              <a:rPr sz="3000" b="1" spc="-3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3000" b="1" spc="-10" dirty="0">
                <a:solidFill>
                  <a:srgbClr val="1E2C63"/>
                </a:solidFill>
                <a:latin typeface="Tahoma"/>
                <a:cs typeface="Tahoma"/>
              </a:rPr>
              <a:t>(D2C)</a:t>
            </a:r>
            <a:endParaRPr sz="3000" dirty="0">
              <a:latin typeface="Tahoma"/>
              <a:cs typeface="Tahoma"/>
            </a:endParaRPr>
          </a:p>
          <a:p>
            <a:pPr marL="12700" marR="5080" algn="just">
              <a:lnSpc>
                <a:spcPct val="118000"/>
              </a:lnSpc>
              <a:spcBef>
                <a:spcPts val="2665"/>
              </a:spcBef>
            </a:pPr>
            <a:r>
              <a:rPr sz="2000" spc="85" dirty="0">
                <a:solidFill>
                  <a:schemeClr val="tx1"/>
                </a:solidFill>
                <a:latin typeface="Tahoma"/>
                <a:cs typeface="Tahoma"/>
              </a:rPr>
              <a:t>Model</a:t>
            </a:r>
            <a:r>
              <a:rPr sz="2000" spc="2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tx1"/>
                </a:solidFill>
                <a:latin typeface="Tahoma"/>
                <a:cs typeface="Tahoma"/>
              </a:rPr>
              <a:t>Direct-to-</a:t>
            </a:r>
            <a:r>
              <a:rPr sz="2000" spc="90" dirty="0">
                <a:solidFill>
                  <a:schemeClr val="tx1"/>
                </a:solidFill>
                <a:latin typeface="Tahoma"/>
                <a:cs typeface="Tahoma"/>
              </a:rPr>
              <a:t>Consumer</a:t>
            </a:r>
            <a:r>
              <a:rPr sz="2000" spc="2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tx1"/>
                </a:solidFill>
                <a:latin typeface="Tahoma"/>
                <a:cs typeface="Tahoma"/>
              </a:rPr>
              <a:t>(D2C)</a:t>
            </a:r>
            <a:r>
              <a:rPr sz="2000" spc="20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000" spc="90" dirty="0">
                <a:solidFill>
                  <a:schemeClr val="tx1"/>
                </a:solidFill>
                <a:latin typeface="Tahoma"/>
                <a:cs typeface="Tahoma"/>
              </a:rPr>
              <a:t>merupakan</a:t>
            </a:r>
            <a:r>
              <a:rPr sz="2000" spc="20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000" spc="100" dirty="0">
                <a:solidFill>
                  <a:schemeClr val="tx1"/>
                </a:solidFill>
                <a:latin typeface="Tahoma"/>
                <a:cs typeface="Tahoma"/>
              </a:rPr>
              <a:t>bentuk</a:t>
            </a:r>
            <a:r>
              <a:rPr sz="2000" spc="20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000" spc="-30" dirty="0">
                <a:solidFill>
                  <a:schemeClr val="tx1"/>
                </a:solidFill>
                <a:latin typeface="Tahoma"/>
                <a:cs typeface="Tahoma"/>
              </a:rPr>
              <a:t>e-</a:t>
            </a:r>
            <a:r>
              <a:rPr sz="2000" spc="125" dirty="0">
                <a:solidFill>
                  <a:schemeClr val="tx1"/>
                </a:solidFill>
                <a:latin typeface="Tahoma"/>
                <a:cs typeface="Tahoma"/>
              </a:rPr>
              <a:t>commerce</a:t>
            </a:r>
            <a:r>
              <a:rPr sz="2000" spc="1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000" spc="110" dirty="0">
                <a:latin typeface="Tahoma"/>
                <a:cs typeface="Tahoma"/>
              </a:rPr>
              <a:t>pengembangan</a:t>
            </a:r>
            <a:r>
              <a:rPr sz="2000" spc="180" dirty="0">
                <a:latin typeface="Tahoma"/>
                <a:cs typeface="Tahoma"/>
              </a:rPr>
              <a:t> </a:t>
            </a:r>
            <a:r>
              <a:rPr sz="2000" spc="100" dirty="0">
                <a:latin typeface="Tahoma"/>
                <a:cs typeface="Tahoma"/>
              </a:rPr>
              <a:t>model</a:t>
            </a:r>
            <a:r>
              <a:rPr sz="2000" spc="20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B2C,</a:t>
            </a:r>
            <a:r>
              <a:rPr sz="2000" spc="185" dirty="0">
                <a:latin typeface="Tahoma"/>
                <a:cs typeface="Tahoma"/>
              </a:rPr>
              <a:t> </a:t>
            </a:r>
            <a:r>
              <a:rPr sz="2000" spc="45" dirty="0">
                <a:latin typeface="Tahoma"/>
                <a:cs typeface="Tahoma"/>
              </a:rPr>
              <a:t>di </a:t>
            </a:r>
            <a:r>
              <a:rPr sz="2000" spc="100" dirty="0">
                <a:latin typeface="Tahoma"/>
                <a:cs typeface="Tahoma"/>
              </a:rPr>
              <a:t>mana</a:t>
            </a:r>
            <a:r>
              <a:rPr sz="2000" spc="425" dirty="0">
                <a:latin typeface="Tahoma"/>
                <a:cs typeface="Tahoma"/>
              </a:rPr>
              <a:t>  </a:t>
            </a:r>
            <a:r>
              <a:rPr sz="2000" spc="80" dirty="0">
                <a:latin typeface="Tahoma"/>
                <a:cs typeface="Tahoma"/>
              </a:rPr>
              <a:t>produsen</a:t>
            </a:r>
            <a:r>
              <a:rPr sz="2000" spc="434" dirty="0">
                <a:latin typeface="Tahoma"/>
                <a:cs typeface="Tahoma"/>
              </a:rPr>
              <a:t>  </a:t>
            </a:r>
            <a:r>
              <a:rPr sz="2000" spc="85" dirty="0">
                <a:latin typeface="Tahoma"/>
                <a:cs typeface="Tahoma"/>
              </a:rPr>
              <a:t>meniadakan</a:t>
            </a:r>
            <a:r>
              <a:rPr sz="2000" spc="434" dirty="0">
                <a:latin typeface="Tahoma"/>
                <a:cs typeface="Tahoma"/>
              </a:rPr>
              <a:t>  </a:t>
            </a:r>
            <a:r>
              <a:rPr sz="2000" spc="50" dirty="0">
                <a:latin typeface="Tahoma"/>
                <a:cs typeface="Tahoma"/>
              </a:rPr>
              <a:t>perantara</a:t>
            </a:r>
            <a:r>
              <a:rPr sz="2000" spc="434" dirty="0">
                <a:latin typeface="Tahoma"/>
                <a:cs typeface="Tahoma"/>
              </a:rPr>
              <a:t>  </a:t>
            </a:r>
            <a:r>
              <a:rPr sz="2000" spc="95" dirty="0">
                <a:latin typeface="Tahoma"/>
                <a:cs typeface="Tahoma"/>
              </a:rPr>
              <a:t>untuk</a:t>
            </a:r>
            <a:r>
              <a:rPr sz="2000" spc="434" dirty="0">
                <a:latin typeface="Tahoma"/>
                <a:cs typeface="Tahoma"/>
              </a:rPr>
              <a:t>  </a:t>
            </a:r>
            <a:r>
              <a:rPr sz="2000" spc="55" dirty="0">
                <a:latin typeface="Tahoma"/>
                <a:cs typeface="Tahoma"/>
              </a:rPr>
              <a:t>menjual</a:t>
            </a:r>
            <a:r>
              <a:rPr sz="2000" spc="434" dirty="0">
                <a:latin typeface="Tahoma"/>
                <a:cs typeface="Tahoma"/>
              </a:rPr>
              <a:t>  </a:t>
            </a:r>
            <a:r>
              <a:rPr sz="2000" spc="85" dirty="0">
                <a:latin typeface="Tahoma"/>
                <a:cs typeface="Tahoma"/>
              </a:rPr>
              <a:t>langsung</a:t>
            </a:r>
            <a:r>
              <a:rPr sz="2000" spc="434" dirty="0">
                <a:latin typeface="Tahoma"/>
                <a:cs typeface="Tahoma"/>
              </a:rPr>
              <a:t>  </a:t>
            </a:r>
            <a:r>
              <a:rPr sz="2000" spc="100" dirty="0">
                <a:latin typeface="Tahoma"/>
                <a:cs typeface="Tahoma"/>
              </a:rPr>
              <a:t>ke</a:t>
            </a:r>
            <a:r>
              <a:rPr sz="2000" spc="440" dirty="0">
                <a:latin typeface="Tahoma"/>
                <a:cs typeface="Tahoma"/>
              </a:rPr>
              <a:t>  </a:t>
            </a:r>
            <a:r>
              <a:rPr sz="2000" spc="105" dirty="0">
                <a:latin typeface="Tahoma"/>
                <a:cs typeface="Tahoma"/>
              </a:rPr>
              <a:t>konsumen</a:t>
            </a:r>
            <a:r>
              <a:rPr sz="2000" spc="434" dirty="0">
                <a:latin typeface="Tahoma"/>
                <a:cs typeface="Tahoma"/>
              </a:rPr>
              <a:t>  </a:t>
            </a:r>
            <a:r>
              <a:rPr sz="2000" spc="95" dirty="0">
                <a:latin typeface="Tahoma"/>
                <a:cs typeface="Tahoma"/>
              </a:rPr>
              <a:t>dengan </a:t>
            </a:r>
            <a:r>
              <a:rPr sz="2000" spc="90" dirty="0">
                <a:latin typeface="Tahoma"/>
                <a:cs typeface="Tahoma"/>
              </a:rPr>
              <a:t>memanfaatkan</a:t>
            </a:r>
            <a:r>
              <a:rPr sz="2000" dirty="0">
                <a:latin typeface="Tahoma"/>
                <a:cs typeface="Tahoma"/>
              </a:rPr>
              <a:t> </a:t>
            </a:r>
            <a:r>
              <a:rPr sz="2000" spc="50" dirty="0">
                <a:latin typeface="Tahoma"/>
                <a:cs typeface="Tahoma"/>
              </a:rPr>
              <a:t>kanal</a:t>
            </a:r>
            <a:r>
              <a:rPr sz="2000" spc="2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digital.</a:t>
            </a:r>
            <a:r>
              <a:rPr sz="2000" spc="15" dirty="0">
                <a:latin typeface="Tahoma"/>
                <a:cs typeface="Tahoma"/>
              </a:rPr>
              <a:t> </a:t>
            </a:r>
            <a:r>
              <a:rPr sz="2000" spc="80" dirty="0">
                <a:latin typeface="Tahoma"/>
                <a:cs typeface="Tahoma"/>
              </a:rPr>
              <a:t>Produsen</a:t>
            </a:r>
            <a:r>
              <a:rPr sz="2000" spc="40" dirty="0">
                <a:latin typeface="Tahoma"/>
                <a:cs typeface="Tahoma"/>
              </a:rPr>
              <a:t> </a:t>
            </a:r>
            <a:r>
              <a:rPr sz="2000" spc="-960" dirty="0">
                <a:latin typeface="Tahoma"/>
                <a:cs typeface="Tahoma"/>
              </a:rPr>
              <a:t>→</a:t>
            </a:r>
            <a:r>
              <a:rPr sz="2000" spc="10" dirty="0">
                <a:latin typeface="Tahoma"/>
                <a:cs typeface="Tahoma"/>
              </a:rPr>
              <a:t> </a:t>
            </a:r>
            <a:r>
              <a:rPr sz="2000" spc="105" dirty="0">
                <a:latin typeface="Tahoma"/>
                <a:cs typeface="Tahoma"/>
              </a:rPr>
              <a:t>Konsumen</a:t>
            </a:r>
            <a:r>
              <a:rPr sz="2000" spc="2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(tanpa</a:t>
            </a:r>
            <a:r>
              <a:rPr sz="2000" spc="15" dirty="0">
                <a:latin typeface="Tahoma"/>
                <a:cs typeface="Tahoma"/>
              </a:rPr>
              <a:t> </a:t>
            </a:r>
            <a:r>
              <a:rPr sz="2000" spc="75" dirty="0">
                <a:latin typeface="Tahoma"/>
                <a:cs typeface="Tahoma"/>
              </a:rPr>
              <a:t>pihak</a:t>
            </a:r>
            <a:r>
              <a:rPr sz="2000" spc="2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ketiga).</a:t>
            </a:r>
            <a:endParaRPr sz="2000" dirty="0"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680180" y="674723"/>
            <a:ext cx="1736725" cy="8939530"/>
            <a:chOff x="16680180" y="674723"/>
            <a:chExt cx="1736725" cy="8939530"/>
          </a:xfrm>
        </p:grpSpPr>
        <p:sp>
          <p:nvSpPr>
            <p:cNvPr id="3" name="object 3"/>
            <p:cNvSpPr/>
            <p:nvPr/>
          </p:nvSpPr>
          <p:spPr>
            <a:xfrm>
              <a:off x="16808958" y="803501"/>
              <a:ext cx="1479550" cy="8681720"/>
            </a:xfrm>
            <a:custGeom>
              <a:avLst/>
              <a:gdLst/>
              <a:ahLst/>
              <a:cxnLst/>
              <a:rect l="l" t="t" r="r" b="b"/>
              <a:pathLst>
                <a:path w="1479550" h="8681720">
                  <a:moveTo>
                    <a:pt x="1479042" y="8681520"/>
                  </a:moveTo>
                  <a:lnTo>
                    <a:pt x="133603" y="7809257"/>
                  </a:lnTo>
                  <a:lnTo>
                    <a:pt x="94779" y="7779209"/>
                  </a:lnTo>
                  <a:lnTo>
                    <a:pt x="61938" y="7743626"/>
                  </a:lnTo>
                  <a:lnTo>
                    <a:pt x="35559" y="7703386"/>
                  </a:lnTo>
                  <a:lnTo>
                    <a:pt x="16124" y="7659368"/>
                  </a:lnTo>
                  <a:lnTo>
                    <a:pt x="4111" y="7612451"/>
                  </a:lnTo>
                  <a:lnTo>
                    <a:pt x="0" y="7563512"/>
                  </a:lnTo>
                  <a:lnTo>
                    <a:pt x="0" y="1118008"/>
                  </a:lnTo>
                  <a:lnTo>
                    <a:pt x="4111" y="1069068"/>
                  </a:lnTo>
                  <a:lnTo>
                    <a:pt x="16124" y="1022151"/>
                  </a:lnTo>
                  <a:lnTo>
                    <a:pt x="35559" y="978133"/>
                  </a:lnTo>
                  <a:lnTo>
                    <a:pt x="61938" y="937893"/>
                  </a:lnTo>
                  <a:lnTo>
                    <a:pt x="94779" y="902310"/>
                  </a:lnTo>
                  <a:lnTo>
                    <a:pt x="133603" y="872263"/>
                  </a:lnTo>
                  <a:lnTo>
                    <a:pt x="1479042" y="0"/>
                  </a:lnTo>
                </a:path>
              </a:pathLst>
            </a:custGeom>
            <a:ln w="25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361408" y="1597254"/>
              <a:ext cx="927100" cy="6882765"/>
            </a:xfrm>
            <a:custGeom>
              <a:avLst/>
              <a:gdLst/>
              <a:ahLst/>
              <a:cxnLst/>
              <a:rect l="l" t="t" r="r" b="b"/>
              <a:pathLst>
                <a:path w="927100" h="6882765">
                  <a:moveTo>
                    <a:pt x="926592" y="0"/>
                  </a:moveTo>
                  <a:lnTo>
                    <a:pt x="136271" y="527328"/>
                  </a:lnTo>
                  <a:lnTo>
                    <a:pt x="96631" y="558802"/>
                  </a:lnTo>
                  <a:lnTo>
                    <a:pt x="63123" y="595861"/>
                  </a:lnTo>
                  <a:lnTo>
                    <a:pt x="36226" y="637612"/>
                  </a:lnTo>
                  <a:lnTo>
                    <a:pt x="16420" y="683162"/>
                  </a:lnTo>
                  <a:lnTo>
                    <a:pt x="4185" y="731619"/>
                  </a:lnTo>
                  <a:lnTo>
                    <a:pt x="0" y="782090"/>
                  </a:lnTo>
                  <a:lnTo>
                    <a:pt x="0" y="6100088"/>
                  </a:lnTo>
                  <a:lnTo>
                    <a:pt x="4185" y="6150560"/>
                  </a:lnTo>
                  <a:lnTo>
                    <a:pt x="16420" y="6199021"/>
                  </a:lnTo>
                  <a:lnTo>
                    <a:pt x="36226" y="6244582"/>
                  </a:lnTo>
                  <a:lnTo>
                    <a:pt x="63123" y="6286355"/>
                  </a:lnTo>
                  <a:lnTo>
                    <a:pt x="96631" y="6323449"/>
                  </a:lnTo>
                  <a:lnTo>
                    <a:pt x="136271" y="6354977"/>
                  </a:lnTo>
                  <a:lnTo>
                    <a:pt x="926592" y="6882293"/>
                  </a:lnTo>
                  <a:lnTo>
                    <a:pt x="9265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57648" y="2051303"/>
              <a:ext cx="530351" cy="5974080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0" y="0"/>
            <a:ext cx="2338705" cy="2113280"/>
          </a:xfrm>
          <a:custGeom>
            <a:avLst/>
            <a:gdLst/>
            <a:ahLst/>
            <a:cxnLst/>
            <a:rect l="l" t="t" r="r" b="b"/>
            <a:pathLst>
              <a:path w="2338705" h="2113280">
                <a:moveTo>
                  <a:pt x="2338578" y="0"/>
                </a:moveTo>
                <a:lnTo>
                  <a:pt x="2338578" y="1324355"/>
                </a:lnTo>
                <a:lnTo>
                  <a:pt x="2333078" y="1376401"/>
                </a:lnTo>
                <a:lnTo>
                  <a:pt x="2317136" y="1425344"/>
                </a:lnTo>
                <a:lnTo>
                  <a:pt x="2291586" y="1469727"/>
                </a:lnTo>
                <a:lnTo>
                  <a:pt x="2257265" y="1508093"/>
                </a:lnTo>
                <a:lnTo>
                  <a:pt x="2215007" y="1538985"/>
                </a:lnTo>
                <a:lnTo>
                  <a:pt x="1283335" y="2080768"/>
                </a:lnTo>
                <a:lnTo>
                  <a:pt x="1235628" y="2102104"/>
                </a:lnTo>
                <a:lnTo>
                  <a:pt x="1185341" y="2112772"/>
                </a:lnTo>
                <a:lnTo>
                  <a:pt x="1134197" y="2112772"/>
                </a:lnTo>
                <a:lnTo>
                  <a:pt x="1083919" y="2102104"/>
                </a:lnTo>
                <a:lnTo>
                  <a:pt x="1036231" y="2080768"/>
                </a:lnTo>
                <a:lnTo>
                  <a:pt x="104477" y="1538985"/>
                </a:lnTo>
                <a:lnTo>
                  <a:pt x="62263" y="1508093"/>
                </a:lnTo>
                <a:lnTo>
                  <a:pt x="27958" y="1469727"/>
                </a:lnTo>
                <a:lnTo>
                  <a:pt x="2406" y="1425344"/>
                </a:lnTo>
                <a:lnTo>
                  <a:pt x="0" y="1417960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4400" y="748872"/>
            <a:ext cx="16459200" cy="10406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55" dirty="0">
                <a:solidFill>
                  <a:schemeClr val="tx1"/>
                </a:solidFill>
              </a:rPr>
              <a:t>KLASIFIKASI</a:t>
            </a:r>
            <a:r>
              <a:rPr spc="-315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E-</a:t>
            </a:r>
            <a:r>
              <a:rPr spc="375" dirty="0">
                <a:solidFill>
                  <a:schemeClr val="tx1"/>
                </a:solidFill>
              </a:rPr>
              <a:t>COMMERCE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sz="half" idx="2"/>
          </p:nvPr>
        </p:nvSpPr>
        <p:spPr>
          <a:xfrm>
            <a:off x="182067" y="2418334"/>
            <a:ext cx="7312659" cy="60914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8305" indent="-395605">
              <a:lnSpc>
                <a:spcPct val="100000"/>
              </a:lnSpc>
              <a:spcBef>
                <a:spcPts val="95"/>
              </a:spcBef>
              <a:buAutoNum type="arabicPeriod" startAt="3"/>
              <a:tabLst>
                <a:tab pos="408305" algn="l"/>
              </a:tabLst>
            </a:pPr>
            <a:r>
              <a:rPr spc="80" dirty="0">
                <a:solidFill>
                  <a:schemeClr val="tx1"/>
                </a:solidFill>
              </a:rPr>
              <a:t>Direct</a:t>
            </a:r>
            <a:r>
              <a:rPr spc="-65" dirty="0">
                <a:solidFill>
                  <a:schemeClr val="tx1"/>
                </a:solidFill>
              </a:rPr>
              <a:t> </a:t>
            </a:r>
            <a:r>
              <a:rPr spc="50" dirty="0">
                <a:solidFill>
                  <a:schemeClr val="tx1"/>
                </a:solidFill>
              </a:rPr>
              <a:t>To</a:t>
            </a:r>
            <a:r>
              <a:rPr spc="-75" dirty="0">
                <a:solidFill>
                  <a:schemeClr val="tx1"/>
                </a:solidFill>
              </a:rPr>
              <a:t> </a:t>
            </a:r>
            <a:r>
              <a:rPr spc="100" dirty="0">
                <a:solidFill>
                  <a:schemeClr val="tx1"/>
                </a:solidFill>
              </a:rPr>
              <a:t>Consumer</a:t>
            </a:r>
            <a:r>
              <a:rPr spc="-75" dirty="0">
                <a:solidFill>
                  <a:schemeClr val="tx1"/>
                </a:solidFill>
              </a:rPr>
              <a:t> </a:t>
            </a:r>
            <a:r>
              <a:rPr spc="-35" dirty="0">
                <a:solidFill>
                  <a:schemeClr val="tx1"/>
                </a:solidFill>
              </a:rPr>
              <a:t>(D2C)</a:t>
            </a:r>
            <a:r>
              <a:rPr spc="-45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-</a:t>
            </a:r>
            <a:r>
              <a:rPr spc="-80" dirty="0">
                <a:solidFill>
                  <a:schemeClr val="tx1"/>
                </a:solidFill>
              </a:rPr>
              <a:t> </a:t>
            </a:r>
            <a:r>
              <a:rPr spc="-10" dirty="0">
                <a:solidFill>
                  <a:schemeClr val="tx1"/>
                </a:solidFill>
              </a:rPr>
              <a:t>Lanjutan..</a:t>
            </a:r>
          </a:p>
          <a:p>
            <a:pPr marL="12700">
              <a:lnSpc>
                <a:spcPct val="100000"/>
              </a:lnSpc>
              <a:spcBef>
                <a:spcPts val="3254"/>
              </a:spcBef>
            </a:pPr>
            <a:r>
              <a:rPr sz="2400" spc="-10" dirty="0">
                <a:solidFill>
                  <a:schemeClr val="tx1"/>
                </a:solidFill>
              </a:rPr>
              <a:t>Ciri-</a:t>
            </a:r>
            <a:r>
              <a:rPr sz="2400" dirty="0">
                <a:solidFill>
                  <a:schemeClr val="tx1"/>
                </a:solidFill>
              </a:rPr>
              <a:t>ciri</a:t>
            </a:r>
            <a:r>
              <a:rPr sz="2400" spc="65" dirty="0">
                <a:solidFill>
                  <a:schemeClr val="tx1"/>
                </a:solidFill>
              </a:rPr>
              <a:t> </a:t>
            </a:r>
            <a:r>
              <a:rPr sz="2400" spc="80" dirty="0">
                <a:solidFill>
                  <a:schemeClr val="tx1"/>
                </a:solidFill>
              </a:rPr>
              <a:t>utama</a:t>
            </a:r>
            <a:r>
              <a:rPr sz="2400" spc="60" dirty="0">
                <a:solidFill>
                  <a:schemeClr val="tx1"/>
                </a:solidFill>
              </a:rPr>
              <a:t> </a:t>
            </a:r>
            <a:r>
              <a:rPr sz="2400" spc="-20" dirty="0">
                <a:solidFill>
                  <a:schemeClr val="tx1"/>
                </a:solidFill>
              </a:rPr>
              <a:t>D2C:</a:t>
            </a:r>
            <a:endParaRPr sz="2400" dirty="0">
              <a:solidFill>
                <a:schemeClr val="tx1"/>
              </a:solidFill>
            </a:endParaRPr>
          </a:p>
          <a:p>
            <a:pPr marL="530860" marR="1267460" lvl="1" indent="-259079">
              <a:lnSpc>
                <a:spcPct val="117900"/>
              </a:lnSpc>
              <a:buFont typeface="Arial MT"/>
              <a:buChar char="•"/>
              <a:tabLst>
                <a:tab pos="530860" algn="l"/>
              </a:tabLst>
            </a:pPr>
            <a:r>
              <a:rPr sz="2400" spc="220" dirty="0">
                <a:latin typeface="Tahoma"/>
                <a:cs typeface="Tahoma"/>
              </a:rPr>
              <a:t>Pemasaran</a:t>
            </a:r>
            <a:r>
              <a:rPr sz="2400" spc="-114" dirty="0">
                <a:latin typeface="Tahoma"/>
                <a:cs typeface="Tahoma"/>
              </a:rPr>
              <a:t> </a:t>
            </a:r>
            <a:r>
              <a:rPr sz="2400" spc="170" dirty="0">
                <a:latin typeface="Tahoma"/>
                <a:cs typeface="Tahoma"/>
              </a:rPr>
              <a:t>langsung,</a:t>
            </a:r>
            <a:r>
              <a:rPr sz="2400" spc="-90" dirty="0">
                <a:latin typeface="Tahoma"/>
                <a:cs typeface="Tahoma"/>
              </a:rPr>
              <a:t> </a:t>
            </a:r>
            <a:r>
              <a:rPr sz="2400" spc="200" dirty="0">
                <a:latin typeface="Tahoma"/>
                <a:cs typeface="Tahoma"/>
              </a:rPr>
              <a:t>tanpa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180" dirty="0">
                <a:latin typeface="Tahoma"/>
                <a:cs typeface="Tahoma"/>
              </a:rPr>
              <a:t>adanya </a:t>
            </a:r>
            <a:r>
              <a:rPr sz="2400" spc="120" dirty="0">
                <a:latin typeface="Tahoma"/>
                <a:cs typeface="Tahoma"/>
              </a:rPr>
              <a:t>perantara.</a:t>
            </a:r>
            <a:endParaRPr sz="2400" dirty="0">
              <a:latin typeface="Tahoma"/>
              <a:cs typeface="Tahoma"/>
            </a:endParaRPr>
          </a:p>
          <a:p>
            <a:pPr marL="530860" marR="524510" lvl="1" indent="-259079">
              <a:lnSpc>
                <a:spcPct val="117900"/>
              </a:lnSpc>
              <a:spcBef>
                <a:spcPts val="15"/>
              </a:spcBef>
              <a:buFont typeface="Arial MT"/>
              <a:buChar char="•"/>
              <a:tabLst>
                <a:tab pos="530860" algn="l"/>
              </a:tabLst>
            </a:pPr>
            <a:r>
              <a:rPr sz="2400" spc="220" dirty="0">
                <a:latin typeface="Tahoma"/>
                <a:cs typeface="Tahoma"/>
              </a:rPr>
              <a:t>Produsen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225" dirty="0">
                <a:latin typeface="Tahoma"/>
                <a:cs typeface="Tahoma"/>
              </a:rPr>
              <a:t>memiliki</a:t>
            </a:r>
            <a:r>
              <a:rPr sz="2400" spc="-95" dirty="0">
                <a:latin typeface="Tahoma"/>
                <a:cs typeface="Tahoma"/>
              </a:rPr>
              <a:t> </a:t>
            </a:r>
            <a:r>
              <a:rPr sz="2400" spc="190" dirty="0">
                <a:latin typeface="Tahoma"/>
                <a:cs typeface="Tahoma"/>
              </a:rPr>
              <a:t>kendali</a:t>
            </a:r>
            <a:r>
              <a:rPr sz="2400" spc="-105" dirty="0">
                <a:latin typeface="Tahoma"/>
                <a:cs typeface="Tahoma"/>
              </a:rPr>
              <a:t> </a:t>
            </a:r>
            <a:r>
              <a:rPr sz="2400" spc="260" dirty="0">
                <a:latin typeface="Tahoma"/>
                <a:cs typeface="Tahoma"/>
              </a:rPr>
              <a:t>penuh</a:t>
            </a:r>
            <a:r>
              <a:rPr sz="2400" spc="-105" dirty="0">
                <a:latin typeface="Tahoma"/>
                <a:cs typeface="Tahoma"/>
              </a:rPr>
              <a:t> </a:t>
            </a:r>
            <a:r>
              <a:rPr sz="2400" spc="229" dirty="0">
                <a:latin typeface="Tahoma"/>
                <a:cs typeface="Tahoma"/>
              </a:rPr>
              <a:t>dalam </a:t>
            </a:r>
            <a:r>
              <a:rPr sz="2400" spc="245" dirty="0">
                <a:latin typeface="Tahoma"/>
                <a:cs typeface="Tahoma"/>
              </a:rPr>
              <a:t>mengatur</a:t>
            </a:r>
            <a:r>
              <a:rPr sz="2400" spc="-105" dirty="0">
                <a:latin typeface="Tahoma"/>
                <a:cs typeface="Tahoma"/>
              </a:rPr>
              <a:t> </a:t>
            </a:r>
            <a:r>
              <a:rPr sz="2400" spc="120" dirty="0">
                <a:latin typeface="Tahoma"/>
                <a:cs typeface="Tahoma"/>
              </a:rPr>
              <a:t>harga,</a:t>
            </a:r>
            <a:r>
              <a:rPr sz="2400" spc="-105" dirty="0">
                <a:latin typeface="Tahoma"/>
                <a:cs typeface="Tahoma"/>
              </a:rPr>
              <a:t> </a:t>
            </a:r>
            <a:r>
              <a:rPr sz="2400" spc="155" dirty="0">
                <a:latin typeface="Tahoma"/>
                <a:cs typeface="Tahoma"/>
              </a:rPr>
              <a:t>promosi,</a:t>
            </a:r>
            <a:r>
              <a:rPr sz="2400" spc="-105" dirty="0">
                <a:latin typeface="Tahoma"/>
                <a:cs typeface="Tahoma"/>
              </a:rPr>
              <a:t> </a:t>
            </a:r>
            <a:r>
              <a:rPr sz="2400" spc="210" dirty="0">
                <a:latin typeface="Tahoma"/>
                <a:cs typeface="Tahoma"/>
              </a:rPr>
              <a:t>dan </a:t>
            </a:r>
            <a:r>
              <a:rPr sz="2400" spc="229" dirty="0">
                <a:latin typeface="Tahoma"/>
                <a:cs typeface="Tahoma"/>
              </a:rPr>
              <a:t>pengalaman</a:t>
            </a:r>
            <a:r>
              <a:rPr sz="2400" spc="-90" dirty="0">
                <a:latin typeface="Tahoma"/>
                <a:cs typeface="Tahoma"/>
              </a:rPr>
              <a:t> </a:t>
            </a:r>
            <a:r>
              <a:rPr sz="2400" spc="215" dirty="0">
                <a:latin typeface="Tahoma"/>
                <a:cs typeface="Tahoma"/>
              </a:rPr>
              <a:t>pelanggan</a:t>
            </a:r>
            <a:endParaRPr sz="2400" dirty="0">
              <a:latin typeface="Tahoma"/>
              <a:cs typeface="Tahoma"/>
            </a:endParaRPr>
          </a:p>
          <a:p>
            <a:pPr marL="530860" marR="814069" lvl="1" indent="-259079">
              <a:lnSpc>
                <a:spcPct val="117900"/>
              </a:lnSpc>
              <a:spcBef>
                <a:spcPts val="15"/>
              </a:spcBef>
              <a:buFont typeface="Arial MT"/>
              <a:buChar char="•"/>
              <a:tabLst>
                <a:tab pos="530860" algn="l"/>
              </a:tabLst>
            </a:pPr>
            <a:r>
              <a:rPr sz="2400" spc="254" dirty="0">
                <a:latin typeface="Tahoma"/>
                <a:cs typeface="Tahoma"/>
              </a:rPr>
              <a:t>Penggunaan</a:t>
            </a:r>
            <a:r>
              <a:rPr sz="2400" spc="-114" dirty="0">
                <a:latin typeface="Tahoma"/>
                <a:cs typeface="Tahoma"/>
              </a:rPr>
              <a:t> </a:t>
            </a:r>
            <a:r>
              <a:rPr sz="2400" spc="175" dirty="0">
                <a:latin typeface="Tahoma"/>
                <a:cs typeface="Tahoma"/>
              </a:rPr>
              <a:t>kanal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120" dirty="0">
                <a:latin typeface="Tahoma"/>
                <a:cs typeface="Tahoma"/>
              </a:rPr>
              <a:t>digital,</a:t>
            </a:r>
            <a:r>
              <a:rPr sz="2400" spc="-110" dirty="0">
                <a:latin typeface="Tahoma"/>
                <a:cs typeface="Tahoma"/>
              </a:rPr>
              <a:t> </a:t>
            </a:r>
            <a:r>
              <a:rPr sz="2400" spc="155" dirty="0">
                <a:latin typeface="Tahoma"/>
                <a:cs typeface="Tahoma"/>
              </a:rPr>
              <a:t>seperti</a:t>
            </a:r>
            <a:r>
              <a:rPr sz="2400" spc="-130" dirty="0">
                <a:latin typeface="Tahoma"/>
                <a:cs typeface="Tahoma"/>
              </a:rPr>
              <a:t> </a:t>
            </a:r>
            <a:r>
              <a:rPr sz="2400" spc="120" dirty="0">
                <a:latin typeface="Tahoma"/>
                <a:cs typeface="Tahoma"/>
              </a:rPr>
              <a:t>web, </a:t>
            </a:r>
            <a:r>
              <a:rPr sz="2400" spc="155" dirty="0">
                <a:latin typeface="Tahoma"/>
                <a:cs typeface="Tahoma"/>
              </a:rPr>
              <a:t>aplikasi</a:t>
            </a:r>
            <a:r>
              <a:rPr sz="2400" spc="-130" dirty="0">
                <a:latin typeface="Tahoma"/>
                <a:cs typeface="Tahoma"/>
              </a:rPr>
              <a:t> </a:t>
            </a:r>
            <a:r>
              <a:rPr sz="2400" spc="245" dirty="0">
                <a:latin typeface="Tahoma"/>
                <a:cs typeface="Tahoma"/>
              </a:rPr>
              <a:t>dan</a:t>
            </a:r>
            <a:r>
              <a:rPr sz="2400" spc="-130" dirty="0">
                <a:latin typeface="Tahoma"/>
                <a:cs typeface="Tahoma"/>
              </a:rPr>
              <a:t> </a:t>
            </a:r>
            <a:r>
              <a:rPr sz="2400" spc="215" dirty="0">
                <a:latin typeface="Tahoma"/>
                <a:cs typeface="Tahoma"/>
              </a:rPr>
              <a:t>medsos</a:t>
            </a:r>
            <a:endParaRPr sz="2400" dirty="0">
              <a:latin typeface="Tahoma"/>
              <a:cs typeface="Tahoma"/>
            </a:endParaRPr>
          </a:p>
          <a:p>
            <a:pPr marL="530860" marR="739140" lvl="1" indent="-259079">
              <a:lnSpc>
                <a:spcPts val="3410"/>
              </a:lnSpc>
              <a:spcBef>
                <a:spcPts val="190"/>
              </a:spcBef>
              <a:buFont typeface="Arial MT"/>
              <a:buChar char="•"/>
              <a:tabLst>
                <a:tab pos="530860" algn="l"/>
              </a:tabLst>
            </a:pPr>
            <a:r>
              <a:rPr sz="2400" spc="245" dirty="0">
                <a:latin typeface="Tahoma"/>
                <a:cs typeface="Tahoma"/>
              </a:rPr>
              <a:t>Brand</a:t>
            </a:r>
            <a:r>
              <a:rPr sz="2400" spc="-110" dirty="0">
                <a:latin typeface="Tahoma"/>
                <a:cs typeface="Tahoma"/>
              </a:rPr>
              <a:t> </a:t>
            </a:r>
            <a:r>
              <a:rPr sz="2400" spc="225" dirty="0">
                <a:latin typeface="Tahoma"/>
                <a:cs typeface="Tahoma"/>
              </a:rPr>
              <a:t>memiliki</a:t>
            </a:r>
            <a:r>
              <a:rPr sz="2400" spc="-105" dirty="0">
                <a:latin typeface="Tahoma"/>
                <a:cs typeface="Tahoma"/>
              </a:rPr>
              <a:t> </a:t>
            </a:r>
            <a:r>
              <a:rPr sz="2400" spc="150" dirty="0">
                <a:latin typeface="Tahoma"/>
                <a:cs typeface="Tahoma"/>
              </a:rPr>
              <a:t>akses</a:t>
            </a:r>
            <a:r>
              <a:rPr sz="2400" spc="-110" dirty="0">
                <a:latin typeface="Tahoma"/>
                <a:cs typeface="Tahoma"/>
              </a:rPr>
              <a:t> </a:t>
            </a:r>
            <a:r>
              <a:rPr sz="2400" spc="225" dirty="0">
                <a:latin typeface="Tahoma"/>
                <a:cs typeface="Tahoma"/>
              </a:rPr>
              <a:t>langsung</a:t>
            </a:r>
            <a:r>
              <a:rPr sz="2400" spc="-110" dirty="0">
                <a:latin typeface="Tahoma"/>
                <a:cs typeface="Tahoma"/>
              </a:rPr>
              <a:t> </a:t>
            </a:r>
            <a:r>
              <a:rPr sz="2400" spc="204" dirty="0">
                <a:latin typeface="Tahoma"/>
                <a:cs typeface="Tahoma"/>
              </a:rPr>
              <a:t>ke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165" dirty="0">
                <a:latin typeface="Tahoma"/>
                <a:cs typeface="Tahoma"/>
              </a:rPr>
              <a:t>data </a:t>
            </a:r>
            <a:r>
              <a:rPr sz="2400" spc="235" dirty="0">
                <a:latin typeface="Tahoma"/>
                <a:cs typeface="Tahoma"/>
              </a:rPr>
              <a:t>dan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spc="305" dirty="0">
                <a:latin typeface="Tahoma"/>
                <a:cs typeface="Tahoma"/>
              </a:rPr>
              <a:t>umpan</a:t>
            </a:r>
            <a:r>
              <a:rPr sz="2400" spc="-140" dirty="0">
                <a:latin typeface="Tahoma"/>
                <a:cs typeface="Tahoma"/>
              </a:rPr>
              <a:t> </a:t>
            </a:r>
            <a:r>
              <a:rPr sz="2400" spc="170" dirty="0">
                <a:latin typeface="Tahoma"/>
                <a:cs typeface="Tahoma"/>
              </a:rPr>
              <a:t>balik</a:t>
            </a:r>
            <a:r>
              <a:rPr sz="2400" spc="-130" dirty="0">
                <a:latin typeface="Tahoma"/>
                <a:cs typeface="Tahoma"/>
              </a:rPr>
              <a:t> </a:t>
            </a:r>
            <a:r>
              <a:rPr sz="2400" spc="215" dirty="0">
                <a:latin typeface="Tahoma"/>
                <a:cs typeface="Tahoma"/>
              </a:rPr>
              <a:t>pelanggan</a:t>
            </a:r>
            <a:endParaRPr sz="2400" dirty="0">
              <a:latin typeface="Tahoma"/>
              <a:cs typeface="Tahoma"/>
            </a:endParaRPr>
          </a:p>
          <a:p>
            <a:pPr marL="530225" lvl="1" indent="-258445">
              <a:lnSpc>
                <a:spcPct val="100000"/>
              </a:lnSpc>
              <a:spcBef>
                <a:spcPts val="310"/>
              </a:spcBef>
              <a:buFont typeface="Arial MT"/>
              <a:buChar char="•"/>
              <a:tabLst>
                <a:tab pos="530225" algn="l"/>
              </a:tabLst>
            </a:pPr>
            <a:r>
              <a:rPr sz="2400" spc="245" dirty="0">
                <a:latin typeface="Tahoma"/>
                <a:cs typeface="Tahoma"/>
              </a:rPr>
              <a:t>Pengalaman</a:t>
            </a:r>
            <a:r>
              <a:rPr sz="2400" spc="-114" dirty="0">
                <a:latin typeface="Tahoma"/>
                <a:cs typeface="Tahoma"/>
              </a:rPr>
              <a:t> </a:t>
            </a:r>
            <a:r>
              <a:rPr sz="2400" spc="225" dirty="0">
                <a:latin typeface="Tahoma"/>
                <a:cs typeface="Tahoma"/>
              </a:rPr>
              <a:t>pelanggan</a:t>
            </a:r>
            <a:r>
              <a:rPr sz="2400" spc="-125" dirty="0">
                <a:latin typeface="Tahoma"/>
                <a:cs typeface="Tahoma"/>
              </a:rPr>
              <a:t> </a:t>
            </a:r>
            <a:r>
              <a:rPr sz="2400" spc="160" dirty="0">
                <a:latin typeface="Tahoma"/>
                <a:cs typeface="Tahoma"/>
              </a:rPr>
              <a:t>terintegrasi</a:t>
            </a:r>
            <a:r>
              <a:rPr sz="2400" spc="-105" dirty="0">
                <a:latin typeface="Tahoma"/>
                <a:cs typeface="Tahoma"/>
              </a:rPr>
              <a:t> </a:t>
            </a:r>
            <a:r>
              <a:rPr sz="2400" spc="215" dirty="0">
                <a:latin typeface="Tahoma"/>
                <a:cs typeface="Tahoma"/>
              </a:rPr>
              <a:t>mulai</a:t>
            </a:r>
            <a:endParaRPr sz="2400" dirty="0">
              <a:latin typeface="Tahoma"/>
              <a:cs typeface="Tahoma"/>
            </a:endParaRPr>
          </a:p>
          <a:p>
            <a:pPr marL="530860">
              <a:lnSpc>
                <a:spcPct val="100000"/>
              </a:lnSpc>
              <a:spcBef>
                <a:spcPts val="515"/>
              </a:spcBef>
            </a:pPr>
            <a:r>
              <a:rPr sz="2400" b="0" spc="160" dirty="0">
                <a:solidFill>
                  <a:schemeClr val="tx1"/>
                </a:solidFill>
                <a:latin typeface="Tahoma"/>
                <a:cs typeface="Tahoma"/>
              </a:rPr>
              <a:t>dari</a:t>
            </a:r>
            <a:r>
              <a:rPr sz="2400" b="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0" spc="204" dirty="0">
                <a:solidFill>
                  <a:schemeClr val="tx1"/>
                </a:solidFill>
                <a:latin typeface="Tahoma"/>
                <a:cs typeface="Tahoma"/>
              </a:rPr>
              <a:t>promosi</a:t>
            </a:r>
            <a:r>
              <a:rPr sz="2400" b="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0" spc="235" dirty="0">
                <a:solidFill>
                  <a:schemeClr val="tx1"/>
                </a:solidFill>
                <a:latin typeface="Tahoma"/>
                <a:cs typeface="Tahoma"/>
              </a:rPr>
              <a:t>hingga</a:t>
            </a:r>
            <a:r>
              <a:rPr sz="2400" b="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0" spc="120" dirty="0">
                <a:solidFill>
                  <a:schemeClr val="tx1"/>
                </a:solidFill>
                <a:latin typeface="Tahoma"/>
                <a:cs typeface="Tahoma"/>
              </a:rPr>
              <a:t>aftesales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05600" y="1555060"/>
            <a:ext cx="4492625" cy="8616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450" b="1" spc="90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5450" b="1" spc="90" dirty="0">
                <a:solidFill>
                  <a:schemeClr val="tx1"/>
                </a:solidFill>
                <a:latin typeface="Tahoma"/>
                <a:cs typeface="Tahoma"/>
              </a:rPr>
              <a:t>LANJUTAN)</a:t>
            </a:r>
            <a:endParaRPr sz="545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38286" y="3604376"/>
            <a:ext cx="7699375" cy="434340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2400" b="1" spc="100" dirty="0">
                <a:solidFill>
                  <a:schemeClr val="tx1"/>
                </a:solidFill>
                <a:latin typeface="Tahoma"/>
                <a:cs typeface="Tahoma"/>
              </a:rPr>
              <a:t>Contoh</a:t>
            </a:r>
            <a:r>
              <a:rPr sz="2400" b="1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1" spc="50" dirty="0">
                <a:solidFill>
                  <a:schemeClr val="tx1"/>
                </a:solidFill>
                <a:latin typeface="Tahoma"/>
                <a:cs typeface="Tahoma"/>
              </a:rPr>
              <a:t>nyata</a:t>
            </a:r>
            <a:r>
              <a:rPr sz="2400" b="1" spc="-20" dirty="0">
                <a:solidFill>
                  <a:schemeClr val="tx1"/>
                </a:solidFill>
                <a:latin typeface="Tahoma"/>
                <a:cs typeface="Tahoma"/>
              </a:rPr>
              <a:t> D2C: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225" indent="-258445">
              <a:lnSpc>
                <a:spcPct val="100000"/>
              </a:lnSpc>
              <a:spcBef>
                <a:spcPts val="520"/>
              </a:spcBef>
              <a:buFont typeface="Arial MT"/>
              <a:buChar char="•"/>
              <a:tabLst>
                <a:tab pos="530225" algn="l"/>
              </a:tabLst>
            </a:pPr>
            <a:r>
              <a:rPr sz="2400" spc="145" dirty="0">
                <a:solidFill>
                  <a:schemeClr val="tx1"/>
                </a:solidFill>
                <a:latin typeface="Tahoma"/>
                <a:cs typeface="Tahoma"/>
              </a:rPr>
              <a:t>Nike.com.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40" dirty="0">
                <a:solidFill>
                  <a:schemeClr val="tx1"/>
                </a:solidFill>
                <a:latin typeface="Tahoma"/>
                <a:cs typeface="Tahoma"/>
              </a:rPr>
              <a:t>Consumer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55" dirty="0">
                <a:solidFill>
                  <a:schemeClr val="tx1"/>
                </a:solidFill>
                <a:latin typeface="Tahoma"/>
                <a:cs typeface="Tahoma"/>
              </a:rPr>
              <a:t>bisa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65" dirty="0">
                <a:solidFill>
                  <a:schemeClr val="tx1"/>
                </a:solidFill>
                <a:latin typeface="Tahoma"/>
                <a:cs typeface="Tahoma"/>
              </a:rPr>
              <a:t>membeli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0" dirty="0">
                <a:solidFill>
                  <a:schemeClr val="tx1"/>
                </a:solidFill>
                <a:latin typeface="Tahoma"/>
                <a:cs typeface="Tahoma"/>
              </a:rPr>
              <a:t>produk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860" marR="487045">
              <a:lnSpc>
                <a:spcPts val="3410"/>
              </a:lnSpc>
              <a:spcBef>
                <a:spcPts val="190"/>
              </a:spcBef>
            </a:pPr>
            <a:r>
              <a:rPr sz="2400" spc="190" dirty="0">
                <a:solidFill>
                  <a:schemeClr val="tx1"/>
                </a:solidFill>
                <a:latin typeface="Tahoma"/>
                <a:cs typeface="Tahoma"/>
              </a:rPr>
              <a:t>sepatu</a:t>
            </a:r>
            <a:r>
              <a:rPr sz="24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5" dirty="0">
                <a:solidFill>
                  <a:schemeClr val="tx1"/>
                </a:solidFill>
                <a:latin typeface="Tahoma"/>
                <a:cs typeface="Tahoma"/>
              </a:rPr>
              <a:t>langsung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60" dirty="0">
                <a:solidFill>
                  <a:schemeClr val="tx1"/>
                </a:solidFill>
                <a:latin typeface="Tahoma"/>
                <a:cs typeface="Tahoma"/>
              </a:rPr>
              <a:t>dari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45" dirty="0">
                <a:solidFill>
                  <a:schemeClr val="tx1"/>
                </a:solidFill>
                <a:latin typeface="Tahoma"/>
                <a:cs typeface="Tahoma"/>
              </a:rPr>
              <a:t>situs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60" dirty="0">
                <a:solidFill>
                  <a:schemeClr val="tx1"/>
                </a:solidFill>
                <a:latin typeface="Tahoma"/>
                <a:cs typeface="Tahoma"/>
              </a:rPr>
              <a:t>web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20" dirty="0">
                <a:solidFill>
                  <a:schemeClr val="tx1"/>
                </a:solidFill>
                <a:latin typeface="Tahoma"/>
                <a:cs typeface="Tahoma"/>
              </a:rPr>
              <a:t>Nike,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0" dirty="0">
                <a:solidFill>
                  <a:schemeClr val="tx1"/>
                </a:solidFill>
                <a:latin typeface="Tahoma"/>
                <a:cs typeface="Tahoma"/>
              </a:rPr>
              <a:t>bukan </a:t>
            </a:r>
            <a:r>
              <a:rPr sz="2400" spc="160" dirty="0">
                <a:solidFill>
                  <a:schemeClr val="tx1"/>
                </a:solidFill>
                <a:latin typeface="Tahoma"/>
                <a:cs typeface="Tahoma"/>
              </a:rPr>
              <a:t>dari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chemeClr val="tx1"/>
                </a:solidFill>
                <a:latin typeface="Tahoma"/>
                <a:cs typeface="Tahoma"/>
              </a:rPr>
              <a:t>toko</a:t>
            </a:r>
            <a:r>
              <a:rPr sz="24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60" dirty="0">
                <a:solidFill>
                  <a:schemeClr val="tx1"/>
                </a:solidFill>
                <a:latin typeface="Tahoma"/>
                <a:cs typeface="Tahoma"/>
              </a:rPr>
              <a:t>ritel.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225" indent="-258445">
              <a:lnSpc>
                <a:spcPct val="100000"/>
              </a:lnSpc>
              <a:spcBef>
                <a:spcPts val="310"/>
              </a:spcBef>
              <a:buFont typeface="Arial MT"/>
              <a:buChar char="•"/>
              <a:tabLst>
                <a:tab pos="530225" algn="l"/>
              </a:tabLst>
            </a:pPr>
            <a:r>
              <a:rPr sz="2400" spc="95" dirty="0">
                <a:solidFill>
                  <a:schemeClr val="tx1"/>
                </a:solidFill>
                <a:latin typeface="Tahoma"/>
                <a:cs typeface="Tahoma"/>
              </a:rPr>
              <a:t>Tesla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0" dirty="0">
                <a:solidFill>
                  <a:schemeClr val="tx1"/>
                </a:solidFill>
                <a:latin typeface="Tahoma"/>
                <a:cs typeface="Tahoma"/>
              </a:rPr>
              <a:t>menjual</a:t>
            </a:r>
            <a:r>
              <a:rPr sz="24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35" dirty="0">
                <a:solidFill>
                  <a:schemeClr val="tx1"/>
                </a:solidFill>
                <a:latin typeface="Tahoma"/>
                <a:cs typeface="Tahoma"/>
              </a:rPr>
              <a:t>mobil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50" dirty="0">
                <a:solidFill>
                  <a:schemeClr val="tx1"/>
                </a:solidFill>
                <a:latin typeface="Tahoma"/>
                <a:cs typeface="Tahoma"/>
              </a:rPr>
              <a:t>secara</a:t>
            </a:r>
            <a:r>
              <a:rPr sz="24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40" dirty="0">
                <a:solidFill>
                  <a:schemeClr val="tx1"/>
                </a:solidFill>
                <a:latin typeface="Tahoma"/>
                <a:cs typeface="Tahoma"/>
              </a:rPr>
              <a:t>eksklusif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860" marR="5080">
              <a:lnSpc>
                <a:spcPts val="3410"/>
              </a:lnSpc>
              <a:spcBef>
                <a:spcPts val="190"/>
              </a:spcBef>
            </a:pPr>
            <a:r>
              <a:rPr sz="2400" spc="200" dirty="0">
                <a:solidFill>
                  <a:schemeClr val="tx1"/>
                </a:solidFill>
                <a:latin typeface="Tahoma"/>
                <a:cs typeface="Tahoma"/>
              </a:rPr>
              <a:t>melalui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45" dirty="0">
                <a:solidFill>
                  <a:schemeClr val="tx1"/>
                </a:solidFill>
                <a:latin typeface="Tahoma"/>
                <a:cs typeface="Tahoma"/>
              </a:rPr>
              <a:t>situs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60" dirty="0">
                <a:solidFill>
                  <a:schemeClr val="tx1"/>
                </a:solidFill>
                <a:latin typeface="Tahoma"/>
                <a:cs typeface="Tahoma"/>
              </a:rPr>
              <a:t>web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3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45" dirty="0">
                <a:solidFill>
                  <a:schemeClr val="tx1"/>
                </a:solidFill>
                <a:latin typeface="Tahoma"/>
                <a:cs typeface="Tahoma"/>
              </a:rPr>
              <a:t>toko/galeri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0" dirty="0">
                <a:solidFill>
                  <a:schemeClr val="tx1"/>
                </a:solidFill>
                <a:latin typeface="Tahoma"/>
                <a:cs typeface="Tahoma"/>
              </a:rPr>
              <a:t>milik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mereka </a:t>
            </a:r>
            <a:r>
              <a:rPr sz="2400" spc="155" dirty="0">
                <a:solidFill>
                  <a:schemeClr val="tx1"/>
                </a:solidFill>
                <a:latin typeface="Tahoma"/>
                <a:cs typeface="Tahoma"/>
              </a:rPr>
              <a:t>sendiri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4" dirty="0">
                <a:solidFill>
                  <a:schemeClr val="tx1"/>
                </a:solidFill>
                <a:latin typeface="Tahoma"/>
                <a:cs typeface="Tahoma"/>
              </a:rPr>
              <a:t>tanpa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00" dirty="0">
                <a:solidFill>
                  <a:schemeClr val="tx1"/>
                </a:solidFill>
                <a:latin typeface="Tahoma"/>
                <a:cs typeface="Tahoma"/>
              </a:rPr>
              <a:t>dealer.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225" indent="-258445">
              <a:lnSpc>
                <a:spcPct val="100000"/>
              </a:lnSpc>
              <a:spcBef>
                <a:spcPts val="315"/>
              </a:spcBef>
              <a:buFont typeface="Arial MT"/>
              <a:buChar char="•"/>
              <a:tabLst>
                <a:tab pos="530225" algn="l"/>
              </a:tabLst>
            </a:pPr>
            <a:r>
              <a:rPr sz="2400" spc="135" dirty="0">
                <a:solidFill>
                  <a:schemeClr val="tx1"/>
                </a:solidFill>
                <a:latin typeface="Tahoma"/>
                <a:cs typeface="Tahoma"/>
              </a:rPr>
              <a:t>Glossier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5" dirty="0">
                <a:solidFill>
                  <a:schemeClr val="tx1"/>
                </a:solidFill>
                <a:latin typeface="Tahoma"/>
                <a:cs typeface="Tahoma"/>
              </a:rPr>
              <a:t>(Brand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0" dirty="0">
                <a:solidFill>
                  <a:schemeClr val="tx1"/>
                </a:solidFill>
                <a:latin typeface="Tahoma"/>
                <a:cs typeface="Tahoma"/>
              </a:rPr>
              <a:t>kecantikan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20" dirty="0">
                <a:solidFill>
                  <a:schemeClr val="tx1"/>
                </a:solidFill>
                <a:latin typeface="Tahoma"/>
                <a:cs typeface="Tahoma"/>
              </a:rPr>
              <a:t>asal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04" dirty="0">
                <a:solidFill>
                  <a:schemeClr val="tx1"/>
                </a:solidFill>
                <a:latin typeface="Tahoma"/>
                <a:cs typeface="Tahoma"/>
              </a:rPr>
              <a:t>AS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90" dirty="0">
                <a:solidFill>
                  <a:schemeClr val="tx1"/>
                </a:solidFill>
                <a:latin typeface="Tahoma"/>
                <a:cs typeface="Tahoma"/>
              </a:rPr>
              <a:t>menjual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530860" marR="601980">
              <a:lnSpc>
                <a:spcPts val="3410"/>
              </a:lnSpc>
              <a:spcBef>
                <a:spcPts val="80"/>
              </a:spcBef>
            </a:pPr>
            <a:r>
              <a:rPr sz="2400" spc="229" dirty="0">
                <a:solidFill>
                  <a:schemeClr val="tx1"/>
                </a:solidFill>
                <a:latin typeface="Tahoma"/>
                <a:cs typeface="Tahoma"/>
              </a:rPr>
              <a:t>produk</a:t>
            </a:r>
            <a:r>
              <a:rPr sz="2400" spc="-1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85" dirty="0">
                <a:solidFill>
                  <a:schemeClr val="tx1"/>
                </a:solidFill>
                <a:latin typeface="Tahoma"/>
                <a:cs typeface="Tahoma"/>
              </a:rPr>
              <a:t>hanya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chemeClr val="tx1"/>
                </a:solidFill>
                <a:latin typeface="Tahoma"/>
                <a:cs typeface="Tahoma"/>
              </a:rPr>
              <a:t>melalui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5" dirty="0">
                <a:solidFill>
                  <a:schemeClr val="tx1"/>
                </a:solidFill>
                <a:latin typeface="Tahoma"/>
                <a:cs typeface="Tahoma"/>
              </a:rPr>
              <a:t>kanal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0" dirty="0">
                <a:solidFill>
                  <a:schemeClr val="tx1"/>
                </a:solidFill>
                <a:latin typeface="Tahoma"/>
                <a:cs typeface="Tahoma"/>
              </a:rPr>
              <a:t>digital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mereka </a:t>
            </a:r>
            <a:r>
              <a:rPr sz="2400" spc="70" dirty="0">
                <a:solidFill>
                  <a:schemeClr val="tx1"/>
                </a:solidFill>
                <a:latin typeface="Tahoma"/>
                <a:cs typeface="Tahoma"/>
              </a:rPr>
              <a:t>sendiri).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5476" y="2151888"/>
            <a:ext cx="11907520" cy="1905"/>
          </a:xfrm>
          <a:custGeom>
            <a:avLst/>
            <a:gdLst/>
            <a:ahLst/>
            <a:cxnLst/>
            <a:rect l="l" t="t" r="r" b="b"/>
            <a:pathLst>
              <a:path w="11907519" h="1905">
                <a:moveTo>
                  <a:pt x="0" y="0"/>
                </a:moveTo>
                <a:lnTo>
                  <a:pt x="11907012" y="1523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6680180" y="674723"/>
            <a:ext cx="1736725" cy="8939530"/>
            <a:chOff x="16680180" y="674723"/>
            <a:chExt cx="1736725" cy="8939530"/>
          </a:xfrm>
        </p:grpSpPr>
        <p:sp>
          <p:nvSpPr>
            <p:cNvPr id="4" name="object 4"/>
            <p:cNvSpPr/>
            <p:nvPr/>
          </p:nvSpPr>
          <p:spPr>
            <a:xfrm>
              <a:off x="16808958" y="803501"/>
              <a:ext cx="1479550" cy="8681720"/>
            </a:xfrm>
            <a:custGeom>
              <a:avLst/>
              <a:gdLst/>
              <a:ahLst/>
              <a:cxnLst/>
              <a:rect l="l" t="t" r="r" b="b"/>
              <a:pathLst>
                <a:path w="1479550" h="8681720">
                  <a:moveTo>
                    <a:pt x="1479042" y="8681520"/>
                  </a:moveTo>
                  <a:lnTo>
                    <a:pt x="133603" y="7809257"/>
                  </a:lnTo>
                  <a:lnTo>
                    <a:pt x="94779" y="7779209"/>
                  </a:lnTo>
                  <a:lnTo>
                    <a:pt x="61938" y="7743626"/>
                  </a:lnTo>
                  <a:lnTo>
                    <a:pt x="35559" y="7703386"/>
                  </a:lnTo>
                  <a:lnTo>
                    <a:pt x="16124" y="7659368"/>
                  </a:lnTo>
                  <a:lnTo>
                    <a:pt x="4111" y="7612451"/>
                  </a:lnTo>
                  <a:lnTo>
                    <a:pt x="0" y="7563512"/>
                  </a:lnTo>
                  <a:lnTo>
                    <a:pt x="0" y="1118008"/>
                  </a:lnTo>
                  <a:lnTo>
                    <a:pt x="4111" y="1069068"/>
                  </a:lnTo>
                  <a:lnTo>
                    <a:pt x="16124" y="1022151"/>
                  </a:lnTo>
                  <a:lnTo>
                    <a:pt x="35559" y="978133"/>
                  </a:lnTo>
                  <a:lnTo>
                    <a:pt x="61938" y="937893"/>
                  </a:lnTo>
                  <a:lnTo>
                    <a:pt x="94779" y="902310"/>
                  </a:lnTo>
                  <a:lnTo>
                    <a:pt x="133603" y="872263"/>
                  </a:lnTo>
                  <a:lnTo>
                    <a:pt x="1479042" y="0"/>
                  </a:lnTo>
                </a:path>
              </a:pathLst>
            </a:custGeom>
            <a:ln w="25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361408" y="1597254"/>
              <a:ext cx="927100" cy="6882765"/>
            </a:xfrm>
            <a:custGeom>
              <a:avLst/>
              <a:gdLst/>
              <a:ahLst/>
              <a:cxnLst/>
              <a:rect l="l" t="t" r="r" b="b"/>
              <a:pathLst>
                <a:path w="927100" h="6882765">
                  <a:moveTo>
                    <a:pt x="926592" y="0"/>
                  </a:moveTo>
                  <a:lnTo>
                    <a:pt x="136271" y="527328"/>
                  </a:lnTo>
                  <a:lnTo>
                    <a:pt x="96631" y="558802"/>
                  </a:lnTo>
                  <a:lnTo>
                    <a:pt x="63123" y="595861"/>
                  </a:lnTo>
                  <a:lnTo>
                    <a:pt x="36226" y="637612"/>
                  </a:lnTo>
                  <a:lnTo>
                    <a:pt x="16420" y="683162"/>
                  </a:lnTo>
                  <a:lnTo>
                    <a:pt x="4185" y="731619"/>
                  </a:lnTo>
                  <a:lnTo>
                    <a:pt x="0" y="782090"/>
                  </a:lnTo>
                  <a:lnTo>
                    <a:pt x="0" y="6100088"/>
                  </a:lnTo>
                  <a:lnTo>
                    <a:pt x="4185" y="6150560"/>
                  </a:lnTo>
                  <a:lnTo>
                    <a:pt x="16420" y="6199021"/>
                  </a:lnTo>
                  <a:lnTo>
                    <a:pt x="36226" y="6244582"/>
                  </a:lnTo>
                  <a:lnTo>
                    <a:pt x="63123" y="6286355"/>
                  </a:lnTo>
                  <a:lnTo>
                    <a:pt x="96631" y="6323449"/>
                  </a:lnTo>
                  <a:lnTo>
                    <a:pt x="136271" y="6354977"/>
                  </a:lnTo>
                  <a:lnTo>
                    <a:pt x="926592" y="6882293"/>
                  </a:lnTo>
                  <a:lnTo>
                    <a:pt x="9265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57648" y="2051303"/>
              <a:ext cx="530351" cy="5974080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0" y="0"/>
            <a:ext cx="2338705" cy="2113280"/>
          </a:xfrm>
          <a:custGeom>
            <a:avLst/>
            <a:gdLst/>
            <a:ahLst/>
            <a:cxnLst/>
            <a:rect l="l" t="t" r="r" b="b"/>
            <a:pathLst>
              <a:path w="2338705" h="2113280">
                <a:moveTo>
                  <a:pt x="2338578" y="0"/>
                </a:moveTo>
                <a:lnTo>
                  <a:pt x="2338578" y="1324355"/>
                </a:lnTo>
                <a:lnTo>
                  <a:pt x="2333078" y="1376401"/>
                </a:lnTo>
                <a:lnTo>
                  <a:pt x="2317136" y="1425344"/>
                </a:lnTo>
                <a:lnTo>
                  <a:pt x="2291586" y="1469727"/>
                </a:lnTo>
                <a:lnTo>
                  <a:pt x="2257265" y="1508093"/>
                </a:lnTo>
                <a:lnTo>
                  <a:pt x="2215007" y="1538985"/>
                </a:lnTo>
                <a:lnTo>
                  <a:pt x="1283335" y="2080768"/>
                </a:lnTo>
                <a:lnTo>
                  <a:pt x="1235628" y="2102104"/>
                </a:lnTo>
                <a:lnTo>
                  <a:pt x="1185341" y="2112772"/>
                </a:lnTo>
                <a:lnTo>
                  <a:pt x="1134197" y="2112772"/>
                </a:lnTo>
                <a:lnTo>
                  <a:pt x="1083919" y="2102104"/>
                </a:lnTo>
                <a:lnTo>
                  <a:pt x="1036231" y="2080768"/>
                </a:lnTo>
                <a:lnTo>
                  <a:pt x="104477" y="1538985"/>
                </a:lnTo>
                <a:lnTo>
                  <a:pt x="62263" y="1508093"/>
                </a:lnTo>
                <a:lnTo>
                  <a:pt x="27958" y="1469727"/>
                </a:lnTo>
                <a:lnTo>
                  <a:pt x="2406" y="1425344"/>
                </a:lnTo>
                <a:lnTo>
                  <a:pt x="0" y="1417960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55" dirty="0"/>
              <a:t>KLASIFIKASI</a:t>
            </a:r>
            <a:r>
              <a:rPr spc="-315" dirty="0"/>
              <a:t> </a:t>
            </a:r>
            <a:r>
              <a:rPr dirty="0"/>
              <a:t>E-</a:t>
            </a:r>
            <a:r>
              <a:rPr spc="375" dirty="0"/>
              <a:t>COMMERCE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781800" y="1529304"/>
            <a:ext cx="4492625" cy="8616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450" b="1" spc="90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5450" b="1" spc="90" dirty="0">
                <a:solidFill>
                  <a:schemeClr val="tx1"/>
                </a:solidFill>
                <a:latin typeface="Tahoma"/>
                <a:cs typeface="Tahoma"/>
              </a:rPr>
              <a:t>LANJUTAN)</a:t>
            </a:r>
            <a:endParaRPr sz="545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2067" y="2418334"/>
            <a:ext cx="12025630" cy="58489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8305" indent="-395605">
              <a:lnSpc>
                <a:spcPct val="100000"/>
              </a:lnSpc>
              <a:spcBef>
                <a:spcPts val="95"/>
              </a:spcBef>
              <a:buAutoNum type="arabicPeriod" startAt="3"/>
              <a:tabLst>
                <a:tab pos="408305" algn="l"/>
              </a:tabLst>
            </a:pPr>
            <a:r>
              <a:rPr sz="2750" b="1" spc="80" dirty="0">
                <a:solidFill>
                  <a:schemeClr val="tx1"/>
                </a:solidFill>
                <a:latin typeface="Tahoma"/>
                <a:cs typeface="Tahoma"/>
              </a:rPr>
              <a:t>Direct</a:t>
            </a:r>
            <a:r>
              <a:rPr sz="2750" b="1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50" dirty="0">
                <a:solidFill>
                  <a:schemeClr val="tx1"/>
                </a:solidFill>
                <a:latin typeface="Tahoma"/>
                <a:cs typeface="Tahoma"/>
              </a:rPr>
              <a:t>To</a:t>
            </a:r>
            <a:r>
              <a:rPr sz="2750" b="1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100" dirty="0">
                <a:solidFill>
                  <a:schemeClr val="tx1"/>
                </a:solidFill>
                <a:latin typeface="Tahoma"/>
                <a:cs typeface="Tahoma"/>
              </a:rPr>
              <a:t>Consumer</a:t>
            </a:r>
            <a:r>
              <a:rPr sz="2750" b="1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-35" dirty="0">
                <a:solidFill>
                  <a:schemeClr val="tx1"/>
                </a:solidFill>
                <a:latin typeface="Tahoma"/>
                <a:cs typeface="Tahoma"/>
              </a:rPr>
              <a:t>(D2C)</a:t>
            </a:r>
            <a:r>
              <a:rPr sz="2750" b="1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dirty="0">
                <a:solidFill>
                  <a:schemeClr val="tx1"/>
                </a:solidFill>
                <a:latin typeface="Tahoma"/>
                <a:cs typeface="Tahoma"/>
              </a:rPr>
              <a:t>-</a:t>
            </a:r>
            <a:r>
              <a:rPr sz="2750" b="1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-10" dirty="0">
                <a:solidFill>
                  <a:schemeClr val="tx1"/>
                </a:solidFill>
                <a:latin typeface="Tahoma"/>
                <a:cs typeface="Tahoma"/>
              </a:rPr>
              <a:t>Lanjutan..</a:t>
            </a:r>
            <a:endParaRPr sz="275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705485" lvl="1" indent="-259079">
              <a:lnSpc>
                <a:spcPct val="100000"/>
              </a:lnSpc>
              <a:spcBef>
                <a:spcPts val="2280"/>
              </a:spcBef>
              <a:buFont typeface="Arial MT"/>
              <a:buChar char="•"/>
              <a:tabLst>
                <a:tab pos="705485" algn="l"/>
              </a:tabLst>
            </a:pPr>
            <a:r>
              <a:rPr sz="2400" b="1" spc="70" dirty="0">
                <a:solidFill>
                  <a:schemeClr val="tx1"/>
                </a:solidFill>
                <a:latin typeface="Tahoma"/>
                <a:cs typeface="Tahoma"/>
              </a:rPr>
              <a:t>Kelebihan</a:t>
            </a:r>
            <a:r>
              <a:rPr sz="2400" b="1" spc="-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1" spc="-305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1223645" lvl="2" indent="-346075">
              <a:lnSpc>
                <a:spcPct val="100000"/>
              </a:lnSpc>
              <a:spcBef>
                <a:spcPts val="515"/>
              </a:spcBef>
              <a:buFont typeface="Segoe UI Symbol"/>
              <a:buChar char="◦"/>
              <a:tabLst>
                <a:tab pos="1223645" algn="l"/>
              </a:tabLst>
            </a:pPr>
            <a:r>
              <a:rPr sz="2400" spc="225" dirty="0">
                <a:solidFill>
                  <a:schemeClr val="tx1"/>
                </a:solidFill>
                <a:latin typeface="Tahoma"/>
                <a:cs typeface="Tahoma"/>
              </a:rPr>
              <a:t>Margin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40" dirty="0">
                <a:solidFill>
                  <a:schemeClr val="tx1"/>
                </a:solidFill>
                <a:latin typeface="Tahoma"/>
                <a:cs typeface="Tahoma"/>
              </a:rPr>
              <a:t>Keuntungan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Lebih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05" dirty="0">
                <a:solidFill>
                  <a:schemeClr val="tx1"/>
                </a:solidFill>
                <a:latin typeface="Tahoma"/>
                <a:cs typeface="Tahoma"/>
              </a:rPr>
              <a:t>Tinggi.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1223645" lvl="2" indent="-346075">
              <a:lnSpc>
                <a:spcPct val="100000"/>
              </a:lnSpc>
              <a:spcBef>
                <a:spcPts val="520"/>
              </a:spcBef>
              <a:buFont typeface="Segoe UI Symbol"/>
              <a:buChar char="◦"/>
              <a:tabLst>
                <a:tab pos="1223645" algn="l"/>
              </a:tabLst>
            </a:pPr>
            <a:r>
              <a:rPr sz="2400" spc="204" dirty="0">
                <a:solidFill>
                  <a:schemeClr val="tx1"/>
                </a:solidFill>
                <a:latin typeface="Tahoma"/>
                <a:cs typeface="Tahoma"/>
              </a:rPr>
              <a:t>Adanya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85" dirty="0">
                <a:solidFill>
                  <a:schemeClr val="tx1"/>
                </a:solidFill>
                <a:latin typeface="Tahoma"/>
                <a:cs typeface="Tahoma"/>
              </a:rPr>
              <a:t>Kontrol</a:t>
            </a:r>
            <a:r>
              <a:rPr sz="24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80" dirty="0">
                <a:solidFill>
                  <a:schemeClr val="tx1"/>
                </a:solidFill>
                <a:latin typeface="Tahoma"/>
                <a:cs typeface="Tahoma"/>
              </a:rPr>
              <a:t>Penuh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40" dirty="0">
                <a:solidFill>
                  <a:schemeClr val="tx1"/>
                </a:solidFill>
                <a:latin typeface="Tahoma"/>
                <a:cs typeface="Tahoma"/>
              </a:rPr>
              <a:t>atas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45" dirty="0">
                <a:solidFill>
                  <a:schemeClr val="tx1"/>
                </a:solidFill>
                <a:latin typeface="Tahoma"/>
                <a:cs typeface="Tahoma"/>
              </a:rPr>
              <a:t>Brand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14" dirty="0">
                <a:solidFill>
                  <a:schemeClr val="tx1"/>
                </a:solidFill>
                <a:latin typeface="Tahoma"/>
                <a:cs typeface="Tahoma"/>
              </a:rPr>
              <a:t>Image.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1223645" lvl="2" indent="-346075">
              <a:lnSpc>
                <a:spcPct val="100000"/>
              </a:lnSpc>
              <a:spcBef>
                <a:spcPts val="525"/>
              </a:spcBef>
              <a:buFont typeface="Segoe UI Symbol"/>
              <a:buChar char="◦"/>
              <a:tabLst>
                <a:tab pos="1223645" algn="l"/>
              </a:tabLst>
            </a:pPr>
            <a:r>
              <a:rPr sz="2400" spc="170" dirty="0">
                <a:solidFill>
                  <a:schemeClr val="tx1"/>
                </a:solidFill>
                <a:latin typeface="Tahoma"/>
                <a:cs typeface="Tahoma"/>
              </a:rPr>
              <a:t>Akses</a:t>
            </a:r>
            <a:r>
              <a:rPr sz="24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chemeClr val="tx1"/>
                </a:solidFill>
                <a:latin typeface="Tahoma"/>
                <a:cs typeface="Tahoma"/>
              </a:rPr>
              <a:t>Data</a:t>
            </a:r>
            <a:r>
              <a:rPr sz="24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54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Lebih</a:t>
            </a:r>
            <a:r>
              <a:rPr sz="24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0" dirty="0">
                <a:solidFill>
                  <a:schemeClr val="tx1"/>
                </a:solidFill>
                <a:latin typeface="Tahoma"/>
                <a:cs typeface="Tahoma"/>
              </a:rPr>
              <a:t>Lengkap.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1223645" lvl="2" indent="-346075">
              <a:lnSpc>
                <a:spcPct val="100000"/>
              </a:lnSpc>
              <a:spcBef>
                <a:spcPts val="520"/>
              </a:spcBef>
              <a:buFont typeface="Segoe UI Symbol"/>
              <a:buChar char="◦"/>
              <a:tabLst>
                <a:tab pos="1223645" algn="l"/>
              </a:tabLst>
            </a:pP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Lebih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5" dirty="0">
                <a:solidFill>
                  <a:schemeClr val="tx1"/>
                </a:solidFill>
                <a:latin typeface="Tahoma"/>
                <a:cs typeface="Tahoma"/>
              </a:rPr>
              <a:t>Cepat</a:t>
            </a:r>
            <a:r>
              <a:rPr sz="24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20" dirty="0">
                <a:solidFill>
                  <a:schemeClr val="tx1"/>
                </a:solidFill>
                <a:latin typeface="Tahoma"/>
                <a:cs typeface="Tahoma"/>
              </a:rPr>
              <a:t>Berinovasi.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lvl="2">
              <a:lnSpc>
                <a:spcPct val="100000"/>
              </a:lnSpc>
              <a:spcBef>
                <a:spcPts val="1025"/>
              </a:spcBef>
              <a:buClr>
                <a:srgbClr val="FFFFFF"/>
              </a:buClr>
              <a:buFont typeface="Segoe UI Symbol"/>
              <a:buChar char="◦"/>
            </a:pP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705485" lvl="1" indent="-259079">
              <a:lnSpc>
                <a:spcPct val="100000"/>
              </a:lnSpc>
              <a:buFont typeface="Arial MT"/>
              <a:buChar char="•"/>
              <a:tabLst>
                <a:tab pos="705485" algn="l"/>
              </a:tabLst>
            </a:pPr>
            <a:r>
              <a:rPr sz="2400" b="1" spc="85" dirty="0">
                <a:solidFill>
                  <a:schemeClr val="tx1"/>
                </a:solidFill>
                <a:latin typeface="Tahoma"/>
                <a:cs typeface="Tahoma"/>
              </a:rPr>
              <a:t>Kelemahan</a:t>
            </a:r>
            <a:r>
              <a:rPr sz="2400" b="1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b="1" spc="-305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1223645" lvl="2" indent="-346075">
              <a:lnSpc>
                <a:spcPct val="100000"/>
              </a:lnSpc>
              <a:spcBef>
                <a:spcPts val="520"/>
              </a:spcBef>
              <a:buFont typeface="Segoe UI Symbol"/>
              <a:buChar char="◦"/>
              <a:tabLst>
                <a:tab pos="1223645" algn="l"/>
              </a:tabLst>
            </a:pPr>
            <a:r>
              <a:rPr sz="2400" spc="225" dirty="0">
                <a:solidFill>
                  <a:schemeClr val="tx1"/>
                </a:solidFill>
                <a:latin typeface="Tahoma"/>
                <a:cs typeface="Tahoma"/>
              </a:rPr>
              <a:t>Peningkatan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60" dirty="0">
                <a:solidFill>
                  <a:schemeClr val="tx1"/>
                </a:solidFill>
                <a:latin typeface="Tahoma"/>
                <a:cs typeface="Tahoma"/>
              </a:rPr>
              <a:t>Beban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30" dirty="0">
                <a:solidFill>
                  <a:schemeClr val="tx1"/>
                </a:solidFill>
                <a:latin typeface="Tahoma"/>
                <a:cs typeface="Tahoma"/>
              </a:rPr>
              <a:t>Operasional.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1223645" lvl="2" indent="-346075">
              <a:lnSpc>
                <a:spcPct val="100000"/>
              </a:lnSpc>
              <a:spcBef>
                <a:spcPts val="515"/>
              </a:spcBef>
              <a:buFont typeface="Segoe UI Symbol"/>
              <a:buChar char="◦"/>
              <a:tabLst>
                <a:tab pos="1223645" algn="l"/>
              </a:tabLst>
            </a:pPr>
            <a:r>
              <a:rPr sz="2400" spc="170" dirty="0">
                <a:solidFill>
                  <a:schemeClr val="tx1"/>
                </a:solidFill>
                <a:latin typeface="Tahoma"/>
                <a:cs typeface="Tahoma"/>
              </a:rPr>
              <a:t>Biaya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0" dirty="0">
                <a:solidFill>
                  <a:schemeClr val="tx1"/>
                </a:solidFill>
                <a:latin typeface="Tahoma"/>
                <a:cs typeface="Tahoma"/>
              </a:rPr>
              <a:t>Marketing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05" dirty="0">
                <a:solidFill>
                  <a:schemeClr val="tx1"/>
                </a:solidFill>
                <a:latin typeface="Tahoma"/>
                <a:cs typeface="Tahoma"/>
              </a:rPr>
              <a:t>Tinggi.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1223645" marR="5080" lvl="2" indent="-346075">
              <a:lnSpc>
                <a:spcPct val="117900"/>
              </a:lnSpc>
              <a:spcBef>
                <a:spcPts val="15"/>
              </a:spcBef>
              <a:buFont typeface="Segoe UI Symbol"/>
              <a:buChar char="◦"/>
              <a:tabLst>
                <a:tab pos="1223645" algn="l"/>
              </a:tabLst>
            </a:pPr>
            <a:r>
              <a:rPr sz="2400" spc="280" dirty="0">
                <a:solidFill>
                  <a:schemeClr val="tx1"/>
                </a:solidFill>
                <a:latin typeface="Tahoma"/>
                <a:cs typeface="Tahoma"/>
              </a:rPr>
              <a:t>Butuh</a:t>
            </a:r>
            <a:r>
              <a:rPr sz="2400" spc="3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35" dirty="0">
                <a:solidFill>
                  <a:schemeClr val="tx1"/>
                </a:solidFill>
                <a:latin typeface="Tahoma"/>
                <a:cs typeface="Tahoma"/>
              </a:rPr>
              <a:t>Infrastruktur</a:t>
            </a:r>
            <a:r>
              <a:rPr sz="2400" spc="2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80" dirty="0">
                <a:solidFill>
                  <a:schemeClr val="tx1"/>
                </a:solidFill>
                <a:latin typeface="Tahoma"/>
                <a:cs typeface="Tahoma"/>
              </a:rPr>
              <a:t>Logistik</a:t>
            </a:r>
            <a:r>
              <a:rPr sz="2400" spc="3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2400" spc="3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30" dirty="0">
                <a:solidFill>
                  <a:schemeClr val="tx1"/>
                </a:solidFill>
                <a:latin typeface="Tahoma"/>
                <a:cs typeface="Tahoma"/>
              </a:rPr>
              <a:t>Kuat,</a:t>
            </a:r>
            <a:r>
              <a:rPr sz="2400" spc="2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60" dirty="0">
                <a:solidFill>
                  <a:schemeClr val="tx1"/>
                </a:solidFill>
                <a:latin typeface="Tahoma"/>
                <a:cs typeface="Tahoma"/>
              </a:rPr>
              <a:t>seperti</a:t>
            </a:r>
            <a:r>
              <a:rPr sz="2400" spc="3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chemeClr val="tx1"/>
                </a:solidFill>
                <a:latin typeface="Tahoma"/>
                <a:cs typeface="Tahoma"/>
              </a:rPr>
              <a:t>gudang,</a:t>
            </a:r>
            <a:r>
              <a:rPr sz="2400" spc="3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5" dirty="0">
                <a:solidFill>
                  <a:schemeClr val="tx1"/>
                </a:solidFill>
                <a:latin typeface="Tahoma"/>
                <a:cs typeface="Tahoma"/>
              </a:rPr>
              <a:t>pengiriman, </a:t>
            </a:r>
            <a:r>
              <a:rPr sz="2400" spc="23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20" dirty="0">
                <a:solidFill>
                  <a:schemeClr val="tx1"/>
                </a:solidFill>
                <a:latin typeface="Tahoma"/>
                <a:cs typeface="Tahoma"/>
              </a:rPr>
              <a:t>customer</a:t>
            </a:r>
            <a:r>
              <a:rPr sz="24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80" dirty="0">
                <a:solidFill>
                  <a:schemeClr val="tx1"/>
                </a:solidFill>
                <a:latin typeface="Tahoma"/>
                <a:cs typeface="Tahoma"/>
              </a:rPr>
              <a:t>service.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1223645" lvl="2" indent="-346075">
              <a:lnSpc>
                <a:spcPct val="100000"/>
              </a:lnSpc>
              <a:spcBef>
                <a:spcPts val="515"/>
              </a:spcBef>
              <a:buFont typeface="Segoe UI Symbol"/>
              <a:buChar char="◦"/>
              <a:tabLst>
                <a:tab pos="1223645" algn="l"/>
              </a:tabLst>
            </a:pPr>
            <a:r>
              <a:rPr sz="2400" spc="185" dirty="0">
                <a:solidFill>
                  <a:schemeClr val="tx1"/>
                </a:solidFill>
                <a:latin typeface="Tahoma"/>
                <a:cs typeface="Tahoma"/>
              </a:rPr>
              <a:t>Keterbatasan</a:t>
            </a:r>
            <a:r>
              <a:rPr sz="2400" spc="-1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45" dirty="0">
                <a:solidFill>
                  <a:schemeClr val="tx1"/>
                </a:solidFill>
                <a:latin typeface="Tahoma"/>
                <a:cs typeface="Tahoma"/>
              </a:rPr>
              <a:t>Skala</a:t>
            </a:r>
            <a:r>
              <a:rPr sz="24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3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4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chemeClr val="tx1"/>
                </a:solidFill>
                <a:latin typeface="Tahoma"/>
                <a:cs typeface="Tahoma"/>
              </a:rPr>
              <a:t>Jangkauan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42341" y="110616"/>
            <a:ext cx="13360400" cy="2391410"/>
          </a:xfrm>
          <a:custGeom>
            <a:avLst/>
            <a:gdLst/>
            <a:ahLst/>
            <a:cxnLst/>
            <a:rect l="l" t="t" r="r" b="b"/>
            <a:pathLst>
              <a:path w="13360400" h="2391410">
                <a:moveTo>
                  <a:pt x="13360124" y="0"/>
                </a:moveTo>
                <a:lnTo>
                  <a:pt x="0" y="0"/>
                </a:lnTo>
                <a:lnTo>
                  <a:pt x="710173" y="2362707"/>
                </a:lnTo>
                <a:lnTo>
                  <a:pt x="715806" y="2374278"/>
                </a:lnTo>
                <a:lnTo>
                  <a:pt x="724571" y="2383266"/>
                </a:lnTo>
                <a:lnTo>
                  <a:pt x="735694" y="2389086"/>
                </a:lnTo>
                <a:lnTo>
                  <a:pt x="748400" y="2391155"/>
                </a:lnTo>
                <a:lnTo>
                  <a:pt x="12611851" y="2391155"/>
                </a:lnTo>
                <a:lnTo>
                  <a:pt x="12649951" y="2362707"/>
                </a:lnTo>
                <a:lnTo>
                  <a:pt x="133601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3564890"/>
            <a:ext cx="18288000" cy="6722109"/>
            <a:chOff x="0" y="3564890"/>
            <a:chExt cx="18288000" cy="6722109"/>
          </a:xfrm>
        </p:grpSpPr>
        <p:sp>
          <p:nvSpPr>
            <p:cNvPr id="4" name="object 4"/>
            <p:cNvSpPr/>
            <p:nvPr/>
          </p:nvSpPr>
          <p:spPr>
            <a:xfrm>
              <a:off x="0" y="9470136"/>
              <a:ext cx="18288000" cy="817244"/>
            </a:xfrm>
            <a:custGeom>
              <a:avLst/>
              <a:gdLst/>
              <a:ahLst/>
              <a:cxnLst/>
              <a:rect l="l" t="t" r="r" b="b"/>
              <a:pathLst>
                <a:path w="18288000" h="817245">
                  <a:moveTo>
                    <a:pt x="17641443" y="0"/>
                  </a:moveTo>
                  <a:lnTo>
                    <a:pt x="646544" y="0"/>
                  </a:lnTo>
                  <a:lnTo>
                    <a:pt x="0" y="701155"/>
                  </a:lnTo>
                  <a:lnTo>
                    <a:pt x="0" y="816863"/>
                  </a:lnTo>
                  <a:lnTo>
                    <a:pt x="18288000" y="816863"/>
                  </a:lnTo>
                  <a:lnTo>
                    <a:pt x="18288000" y="701155"/>
                  </a:lnTo>
                  <a:lnTo>
                    <a:pt x="176414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527292" y="4105376"/>
              <a:ext cx="11541760" cy="6181725"/>
            </a:xfrm>
            <a:custGeom>
              <a:avLst/>
              <a:gdLst/>
              <a:ahLst/>
              <a:cxnLst/>
              <a:rect l="l" t="t" r="r" b="b"/>
              <a:pathLst>
                <a:path w="11541760" h="6181725">
                  <a:moveTo>
                    <a:pt x="5391912" y="1640484"/>
                  </a:moveTo>
                  <a:lnTo>
                    <a:pt x="5386502" y="1589951"/>
                  </a:lnTo>
                  <a:lnTo>
                    <a:pt x="5370842" y="1542478"/>
                  </a:lnTo>
                  <a:lnTo>
                    <a:pt x="5345798" y="1499501"/>
                  </a:lnTo>
                  <a:lnTo>
                    <a:pt x="5312181" y="1462481"/>
                  </a:lnTo>
                  <a:lnTo>
                    <a:pt x="5270881" y="1432839"/>
                  </a:lnTo>
                  <a:lnTo>
                    <a:pt x="2816987" y="42824"/>
                  </a:lnTo>
                  <a:lnTo>
                    <a:pt x="2770187" y="22402"/>
                  </a:lnTo>
                  <a:lnTo>
                    <a:pt x="2720962" y="12192"/>
                  </a:lnTo>
                  <a:lnTo>
                    <a:pt x="2670937" y="12192"/>
                  </a:lnTo>
                  <a:lnTo>
                    <a:pt x="2621711" y="22402"/>
                  </a:lnTo>
                  <a:lnTo>
                    <a:pt x="2574925" y="42824"/>
                  </a:lnTo>
                  <a:lnTo>
                    <a:pt x="121031" y="1432839"/>
                  </a:lnTo>
                  <a:lnTo>
                    <a:pt x="79717" y="1462481"/>
                  </a:lnTo>
                  <a:lnTo>
                    <a:pt x="46101" y="1499501"/>
                  </a:lnTo>
                  <a:lnTo>
                    <a:pt x="21056" y="1542478"/>
                  </a:lnTo>
                  <a:lnTo>
                    <a:pt x="5397" y="1589951"/>
                  </a:lnTo>
                  <a:lnTo>
                    <a:pt x="0" y="1640484"/>
                  </a:lnTo>
                  <a:lnTo>
                    <a:pt x="0" y="6123317"/>
                  </a:lnTo>
                  <a:lnTo>
                    <a:pt x="5397" y="6173851"/>
                  </a:lnTo>
                  <a:lnTo>
                    <a:pt x="7962" y="6181623"/>
                  </a:lnTo>
                  <a:lnTo>
                    <a:pt x="5383936" y="6181623"/>
                  </a:lnTo>
                  <a:lnTo>
                    <a:pt x="5386502" y="6173851"/>
                  </a:lnTo>
                  <a:lnTo>
                    <a:pt x="5391912" y="6123317"/>
                  </a:lnTo>
                  <a:lnTo>
                    <a:pt x="5391912" y="1640484"/>
                  </a:lnTo>
                  <a:close/>
                </a:path>
                <a:path w="11541760" h="6181725">
                  <a:moveTo>
                    <a:pt x="11541252" y="1628038"/>
                  </a:moveTo>
                  <a:lnTo>
                    <a:pt x="11535842" y="1577492"/>
                  </a:lnTo>
                  <a:lnTo>
                    <a:pt x="11520183" y="1529994"/>
                  </a:lnTo>
                  <a:lnTo>
                    <a:pt x="11495138" y="1487004"/>
                  </a:lnTo>
                  <a:lnTo>
                    <a:pt x="11461521" y="1449984"/>
                  </a:lnTo>
                  <a:lnTo>
                    <a:pt x="11420221" y="1420393"/>
                  </a:lnTo>
                  <a:lnTo>
                    <a:pt x="8965565" y="30632"/>
                  </a:lnTo>
                  <a:lnTo>
                    <a:pt x="8918765" y="10210"/>
                  </a:lnTo>
                  <a:lnTo>
                    <a:pt x="8869540" y="0"/>
                  </a:lnTo>
                  <a:lnTo>
                    <a:pt x="8819515" y="0"/>
                  </a:lnTo>
                  <a:lnTo>
                    <a:pt x="8770290" y="10210"/>
                  </a:lnTo>
                  <a:lnTo>
                    <a:pt x="8723503" y="30632"/>
                  </a:lnTo>
                  <a:lnTo>
                    <a:pt x="6268847" y="1420393"/>
                  </a:lnTo>
                  <a:lnTo>
                    <a:pt x="6227534" y="1449984"/>
                  </a:lnTo>
                  <a:lnTo>
                    <a:pt x="6193917" y="1486992"/>
                  </a:lnTo>
                  <a:lnTo>
                    <a:pt x="6168872" y="1529994"/>
                  </a:lnTo>
                  <a:lnTo>
                    <a:pt x="6153213" y="1577492"/>
                  </a:lnTo>
                  <a:lnTo>
                    <a:pt x="6147816" y="1628038"/>
                  </a:lnTo>
                  <a:lnTo>
                    <a:pt x="6147816" y="6109919"/>
                  </a:lnTo>
                  <a:lnTo>
                    <a:pt x="6153213" y="6160452"/>
                  </a:lnTo>
                  <a:lnTo>
                    <a:pt x="6160198" y="6181623"/>
                  </a:lnTo>
                  <a:lnTo>
                    <a:pt x="11528857" y="6181623"/>
                  </a:lnTo>
                  <a:lnTo>
                    <a:pt x="11535842" y="6160452"/>
                  </a:lnTo>
                  <a:lnTo>
                    <a:pt x="11541252" y="6109919"/>
                  </a:lnTo>
                  <a:lnTo>
                    <a:pt x="11541252" y="1628038"/>
                  </a:lnTo>
                  <a:close/>
                </a:path>
              </a:pathLst>
            </a:custGeom>
            <a:solidFill>
              <a:srgbClr val="F0F0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79135" y="7123163"/>
              <a:ext cx="626110" cy="425450"/>
            </a:xfrm>
            <a:custGeom>
              <a:avLst/>
              <a:gdLst/>
              <a:ahLst/>
              <a:cxnLst/>
              <a:rect l="l" t="t" r="r" b="b"/>
              <a:pathLst>
                <a:path w="626110" h="425450">
                  <a:moveTo>
                    <a:pt x="353910" y="212559"/>
                  </a:moveTo>
                  <a:lnTo>
                    <a:pt x="163347" y="0"/>
                  </a:lnTo>
                  <a:lnTo>
                    <a:pt x="0" y="0"/>
                  </a:lnTo>
                  <a:lnTo>
                    <a:pt x="190563" y="212559"/>
                  </a:lnTo>
                  <a:lnTo>
                    <a:pt x="0" y="425119"/>
                  </a:lnTo>
                  <a:lnTo>
                    <a:pt x="163347" y="425119"/>
                  </a:lnTo>
                  <a:lnTo>
                    <a:pt x="353910" y="212559"/>
                  </a:lnTo>
                  <a:close/>
                </a:path>
                <a:path w="626110" h="425450">
                  <a:moveTo>
                    <a:pt x="626110" y="212559"/>
                  </a:moveTo>
                  <a:lnTo>
                    <a:pt x="435571" y="0"/>
                  </a:lnTo>
                  <a:lnTo>
                    <a:pt x="272237" y="0"/>
                  </a:lnTo>
                  <a:lnTo>
                    <a:pt x="462800" y="212559"/>
                  </a:lnTo>
                  <a:lnTo>
                    <a:pt x="272237" y="425119"/>
                  </a:lnTo>
                  <a:lnTo>
                    <a:pt x="435571" y="425119"/>
                  </a:lnTo>
                  <a:lnTo>
                    <a:pt x="626110" y="2125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46619" y="6742176"/>
              <a:ext cx="3794760" cy="0"/>
            </a:xfrm>
            <a:custGeom>
              <a:avLst/>
              <a:gdLst/>
              <a:ahLst/>
              <a:cxnLst/>
              <a:rect l="l" t="t" r="r" b="b"/>
              <a:pathLst>
                <a:path w="3794759">
                  <a:moveTo>
                    <a:pt x="0" y="0"/>
                  </a:moveTo>
                  <a:lnTo>
                    <a:pt x="3794759" y="0"/>
                  </a:lnTo>
                </a:path>
              </a:pathLst>
            </a:custGeom>
            <a:ln w="57912">
              <a:solidFill>
                <a:srgbClr val="1E2C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38743" y="3564890"/>
              <a:ext cx="1831975" cy="2052320"/>
            </a:xfrm>
            <a:custGeom>
              <a:avLst/>
              <a:gdLst/>
              <a:ahLst/>
              <a:cxnLst/>
              <a:rect l="l" t="t" r="r" b="b"/>
              <a:pathLst>
                <a:path w="1831975" h="2052320">
                  <a:moveTo>
                    <a:pt x="941472" y="0"/>
                  </a:moveTo>
                  <a:lnTo>
                    <a:pt x="890375" y="0"/>
                  </a:lnTo>
                  <a:lnTo>
                    <a:pt x="840138" y="10668"/>
                  </a:lnTo>
                  <a:lnTo>
                    <a:pt x="792479" y="32003"/>
                  </a:lnTo>
                  <a:lnTo>
                    <a:pt x="123444" y="421258"/>
                  </a:lnTo>
                  <a:lnTo>
                    <a:pt x="81247" y="452176"/>
                  </a:lnTo>
                  <a:lnTo>
                    <a:pt x="46963" y="490598"/>
                  </a:lnTo>
                  <a:lnTo>
                    <a:pt x="21433" y="535037"/>
                  </a:lnTo>
                  <a:lnTo>
                    <a:pt x="5498" y="584005"/>
                  </a:lnTo>
                  <a:lnTo>
                    <a:pt x="0" y="636015"/>
                  </a:lnTo>
                  <a:lnTo>
                    <a:pt x="0" y="1416303"/>
                  </a:lnTo>
                  <a:lnTo>
                    <a:pt x="5498" y="1468314"/>
                  </a:lnTo>
                  <a:lnTo>
                    <a:pt x="21433" y="1517282"/>
                  </a:lnTo>
                  <a:lnTo>
                    <a:pt x="46963" y="1561721"/>
                  </a:lnTo>
                  <a:lnTo>
                    <a:pt x="81247" y="1600143"/>
                  </a:lnTo>
                  <a:lnTo>
                    <a:pt x="123444" y="1631060"/>
                  </a:lnTo>
                  <a:lnTo>
                    <a:pt x="792479" y="2020315"/>
                  </a:lnTo>
                  <a:lnTo>
                    <a:pt x="840138" y="2041651"/>
                  </a:lnTo>
                  <a:lnTo>
                    <a:pt x="890375" y="2052319"/>
                  </a:lnTo>
                  <a:lnTo>
                    <a:pt x="941472" y="2052319"/>
                  </a:lnTo>
                  <a:lnTo>
                    <a:pt x="991709" y="2041651"/>
                  </a:lnTo>
                  <a:lnTo>
                    <a:pt x="1039367" y="2020315"/>
                  </a:lnTo>
                  <a:lnTo>
                    <a:pt x="1708403" y="1631060"/>
                  </a:lnTo>
                  <a:lnTo>
                    <a:pt x="1750600" y="1600143"/>
                  </a:lnTo>
                  <a:lnTo>
                    <a:pt x="1784884" y="1561721"/>
                  </a:lnTo>
                  <a:lnTo>
                    <a:pt x="1810414" y="1517282"/>
                  </a:lnTo>
                  <a:lnTo>
                    <a:pt x="1826349" y="1468314"/>
                  </a:lnTo>
                  <a:lnTo>
                    <a:pt x="1831848" y="1416303"/>
                  </a:lnTo>
                  <a:lnTo>
                    <a:pt x="1831848" y="636015"/>
                  </a:lnTo>
                  <a:lnTo>
                    <a:pt x="1826349" y="584005"/>
                  </a:lnTo>
                  <a:lnTo>
                    <a:pt x="1810414" y="535037"/>
                  </a:lnTo>
                  <a:lnTo>
                    <a:pt x="1784884" y="490598"/>
                  </a:lnTo>
                  <a:lnTo>
                    <a:pt x="1750600" y="452176"/>
                  </a:lnTo>
                  <a:lnTo>
                    <a:pt x="1708403" y="421258"/>
                  </a:lnTo>
                  <a:lnTo>
                    <a:pt x="1039367" y="32003"/>
                  </a:lnTo>
                  <a:lnTo>
                    <a:pt x="991709" y="10668"/>
                  </a:lnTo>
                  <a:lnTo>
                    <a:pt x="941472" y="0"/>
                  </a:lnTo>
                  <a:close/>
                </a:path>
              </a:pathLst>
            </a:custGeom>
            <a:solidFill>
              <a:srgbClr val="1E2C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02752" y="3638296"/>
              <a:ext cx="1703831" cy="1902713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0" y="0"/>
            <a:ext cx="1179195" cy="2319020"/>
          </a:xfrm>
          <a:custGeom>
            <a:avLst/>
            <a:gdLst/>
            <a:ahLst/>
            <a:cxnLst/>
            <a:rect l="l" t="t" r="r" b="b"/>
            <a:pathLst>
              <a:path w="1179195" h="2319020">
                <a:moveTo>
                  <a:pt x="1178814" y="0"/>
                </a:moveTo>
                <a:lnTo>
                  <a:pt x="1178814" y="1529842"/>
                </a:lnTo>
                <a:lnTo>
                  <a:pt x="1173312" y="1581838"/>
                </a:lnTo>
                <a:lnTo>
                  <a:pt x="1157373" y="1630775"/>
                </a:lnTo>
                <a:lnTo>
                  <a:pt x="1131839" y="1675176"/>
                </a:lnTo>
                <a:lnTo>
                  <a:pt x="1097556" y="1713567"/>
                </a:lnTo>
                <a:lnTo>
                  <a:pt x="1055370" y="1744472"/>
                </a:lnTo>
                <a:lnTo>
                  <a:pt x="124209" y="2286507"/>
                </a:lnTo>
                <a:lnTo>
                  <a:pt x="76555" y="2307843"/>
                </a:lnTo>
                <a:lnTo>
                  <a:pt x="26314" y="2318511"/>
                </a:lnTo>
                <a:lnTo>
                  <a:pt x="0" y="2318511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10710" y="0"/>
            <a:ext cx="1177290" cy="2319020"/>
          </a:xfrm>
          <a:custGeom>
            <a:avLst/>
            <a:gdLst/>
            <a:ahLst/>
            <a:cxnLst/>
            <a:rect l="l" t="t" r="r" b="b"/>
            <a:pathLst>
              <a:path w="1177290" h="2319020">
                <a:moveTo>
                  <a:pt x="1177290" y="2318511"/>
                </a:moveTo>
                <a:lnTo>
                  <a:pt x="1152503" y="2318511"/>
                </a:lnTo>
                <a:lnTo>
                  <a:pt x="1102266" y="2307843"/>
                </a:lnTo>
                <a:lnTo>
                  <a:pt x="1054607" y="2286507"/>
                </a:lnTo>
                <a:lnTo>
                  <a:pt x="123444" y="1744472"/>
                </a:lnTo>
                <a:lnTo>
                  <a:pt x="81247" y="1713567"/>
                </a:lnTo>
                <a:lnTo>
                  <a:pt x="46963" y="1675176"/>
                </a:lnTo>
                <a:lnTo>
                  <a:pt x="21433" y="1630775"/>
                </a:lnTo>
                <a:lnTo>
                  <a:pt x="5498" y="1581838"/>
                </a:lnTo>
                <a:lnTo>
                  <a:pt x="0" y="1529842"/>
                </a:lnTo>
                <a:lnTo>
                  <a:pt x="0" y="0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1331595" cy="2471420"/>
          </a:xfrm>
          <a:custGeom>
            <a:avLst/>
            <a:gdLst/>
            <a:ahLst/>
            <a:cxnLst/>
            <a:rect l="l" t="t" r="r" b="b"/>
            <a:pathLst>
              <a:path w="1331595" h="2471420">
                <a:moveTo>
                  <a:pt x="1312292" y="0"/>
                </a:moveTo>
                <a:lnTo>
                  <a:pt x="1325715" y="41221"/>
                </a:lnTo>
                <a:lnTo>
                  <a:pt x="1331214" y="93218"/>
                </a:lnTo>
                <a:lnTo>
                  <a:pt x="1331214" y="1682242"/>
                </a:lnTo>
                <a:lnTo>
                  <a:pt x="1325715" y="1734238"/>
                </a:lnTo>
                <a:lnTo>
                  <a:pt x="1309780" y="1783175"/>
                </a:lnTo>
                <a:lnTo>
                  <a:pt x="1284250" y="1827576"/>
                </a:lnTo>
                <a:lnTo>
                  <a:pt x="1249966" y="1865967"/>
                </a:lnTo>
                <a:lnTo>
                  <a:pt x="1207770" y="1896872"/>
                </a:lnTo>
                <a:lnTo>
                  <a:pt x="276606" y="2438907"/>
                </a:lnTo>
                <a:lnTo>
                  <a:pt x="228955" y="2460243"/>
                </a:lnTo>
                <a:lnTo>
                  <a:pt x="178714" y="2470911"/>
                </a:lnTo>
                <a:lnTo>
                  <a:pt x="127610" y="2470911"/>
                </a:lnTo>
                <a:lnTo>
                  <a:pt x="77368" y="2460243"/>
                </a:lnTo>
                <a:lnTo>
                  <a:pt x="29714" y="2438907"/>
                </a:lnTo>
                <a:lnTo>
                  <a:pt x="0" y="2421611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984863" y="7072871"/>
            <a:ext cx="626110" cy="425450"/>
          </a:xfrm>
          <a:custGeom>
            <a:avLst/>
            <a:gdLst/>
            <a:ahLst/>
            <a:cxnLst/>
            <a:rect l="l" t="t" r="r" b="b"/>
            <a:pathLst>
              <a:path w="626109" h="425450">
                <a:moveTo>
                  <a:pt x="353910" y="212559"/>
                </a:moveTo>
                <a:lnTo>
                  <a:pt x="163347" y="0"/>
                </a:lnTo>
                <a:lnTo>
                  <a:pt x="0" y="0"/>
                </a:lnTo>
                <a:lnTo>
                  <a:pt x="190563" y="212559"/>
                </a:lnTo>
                <a:lnTo>
                  <a:pt x="0" y="425119"/>
                </a:lnTo>
                <a:lnTo>
                  <a:pt x="163347" y="425119"/>
                </a:lnTo>
                <a:lnTo>
                  <a:pt x="353910" y="212559"/>
                </a:lnTo>
                <a:close/>
              </a:path>
              <a:path w="626109" h="425450">
                <a:moveTo>
                  <a:pt x="626110" y="212559"/>
                </a:moveTo>
                <a:lnTo>
                  <a:pt x="435571" y="0"/>
                </a:lnTo>
                <a:lnTo>
                  <a:pt x="272237" y="0"/>
                </a:lnTo>
                <a:lnTo>
                  <a:pt x="462800" y="212559"/>
                </a:lnTo>
                <a:lnTo>
                  <a:pt x="272237" y="425119"/>
                </a:lnTo>
                <a:lnTo>
                  <a:pt x="435571" y="425119"/>
                </a:lnTo>
                <a:lnTo>
                  <a:pt x="626110" y="2125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263652" y="3564890"/>
            <a:ext cx="5392420" cy="6722109"/>
            <a:chOff x="263652" y="3564890"/>
            <a:chExt cx="5392420" cy="6722109"/>
          </a:xfrm>
        </p:grpSpPr>
        <p:sp>
          <p:nvSpPr>
            <p:cNvPr id="15" name="object 15"/>
            <p:cNvSpPr/>
            <p:nvPr/>
          </p:nvSpPr>
          <p:spPr>
            <a:xfrm>
              <a:off x="263652" y="4155668"/>
              <a:ext cx="5392420" cy="6131560"/>
            </a:xfrm>
            <a:custGeom>
              <a:avLst/>
              <a:gdLst/>
              <a:ahLst/>
              <a:cxnLst/>
              <a:rect l="l" t="t" r="r" b="b"/>
              <a:pathLst>
                <a:path w="5392420" h="6131559">
                  <a:moveTo>
                    <a:pt x="2720972" y="0"/>
                  </a:moveTo>
                  <a:lnTo>
                    <a:pt x="2670939" y="0"/>
                  </a:lnTo>
                  <a:lnTo>
                    <a:pt x="2621715" y="10210"/>
                  </a:lnTo>
                  <a:lnTo>
                    <a:pt x="2574925" y="30632"/>
                  </a:lnTo>
                  <a:lnTo>
                    <a:pt x="121018" y="1420647"/>
                  </a:lnTo>
                  <a:lnTo>
                    <a:pt x="79712" y="1450277"/>
                  </a:lnTo>
                  <a:lnTo>
                    <a:pt x="46110" y="1487301"/>
                  </a:lnTo>
                  <a:lnTo>
                    <a:pt x="21058" y="1530274"/>
                  </a:lnTo>
                  <a:lnTo>
                    <a:pt x="5406" y="1577753"/>
                  </a:lnTo>
                  <a:lnTo>
                    <a:pt x="0" y="1628292"/>
                  </a:lnTo>
                  <a:lnTo>
                    <a:pt x="0" y="6111120"/>
                  </a:lnTo>
                  <a:lnTo>
                    <a:pt x="2161" y="6131331"/>
                  </a:lnTo>
                  <a:lnTo>
                    <a:pt x="5389749" y="6131331"/>
                  </a:lnTo>
                  <a:lnTo>
                    <a:pt x="5391912" y="6111120"/>
                  </a:lnTo>
                  <a:lnTo>
                    <a:pt x="5391912" y="1628292"/>
                  </a:lnTo>
                  <a:lnTo>
                    <a:pt x="5386505" y="1577753"/>
                  </a:lnTo>
                  <a:lnTo>
                    <a:pt x="5370852" y="1530274"/>
                  </a:lnTo>
                  <a:lnTo>
                    <a:pt x="5345798" y="1487301"/>
                  </a:lnTo>
                  <a:lnTo>
                    <a:pt x="5312192" y="1450277"/>
                  </a:lnTo>
                  <a:lnTo>
                    <a:pt x="5270881" y="1420647"/>
                  </a:lnTo>
                  <a:lnTo>
                    <a:pt x="2816987" y="30632"/>
                  </a:lnTo>
                  <a:lnTo>
                    <a:pt x="2770196" y="10210"/>
                  </a:lnTo>
                  <a:lnTo>
                    <a:pt x="2720972" y="0"/>
                  </a:lnTo>
                  <a:close/>
                </a:path>
              </a:pathLst>
            </a:custGeom>
            <a:solidFill>
              <a:srgbClr val="F0F0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88719" y="6714744"/>
              <a:ext cx="3793490" cy="0"/>
            </a:xfrm>
            <a:custGeom>
              <a:avLst/>
              <a:gdLst/>
              <a:ahLst/>
              <a:cxnLst/>
              <a:rect l="l" t="t" r="r" b="b"/>
              <a:pathLst>
                <a:path w="3793490">
                  <a:moveTo>
                    <a:pt x="0" y="0"/>
                  </a:moveTo>
                  <a:lnTo>
                    <a:pt x="3793235" y="0"/>
                  </a:lnTo>
                </a:path>
              </a:pathLst>
            </a:custGeom>
            <a:ln w="57912">
              <a:solidFill>
                <a:srgbClr val="1E2C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68652" y="3564890"/>
              <a:ext cx="1831975" cy="2052320"/>
            </a:xfrm>
            <a:custGeom>
              <a:avLst/>
              <a:gdLst/>
              <a:ahLst/>
              <a:cxnLst/>
              <a:rect l="l" t="t" r="r" b="b"/>
              <a:pathLst>
                <a:path w="1831975" h="2052320">
                  <a:moveTo>
                    <a:pt x="941472" y="0"/>
                  </a:moveTo>
                  <a:lnTo>
                    <a:pt x="890375" y="0"/>
                  </a:lnTo>
                  <a:lnTo>
                    <a:pt x="840138" y="10668"/>
                  </a:lnTo>
                  <a:lnTo>
                    <a:pt x="792480" y="32003"/>
                  </a:lnTo>
                  <a:lnTo>
                    <a:pt x="123443" y="421258"/>
                  </a:lnTo>
                  <a:lnTo>
                    <a:pt x="81247" y="452176"/>
                  </a:lnTo>
                  <a:lnTo>
                    <a:pt x="46963" y="490598"/>
                  </a:lnTo>
                  <a:lnTo>
                    <a:pt x="21433" y="535037"/>
                  </a:lnTo>
                  <a:lnTo>
                    <a:pt x="5498" y="584005"/>
                  </a:lnTo>
                  <a:lnTo>
                    <a:pt x="0" y="636015"/>
                  </a:lnTo>
                  <a:lnTo>
                    <a:pt x="0" y="1416303"/>
                  </a:lnTo>
                  <a:lnTo>
                    <a:pt x="5498" y="1468314"/>
                  </a:lnTo>
                  <a:lnTo>
                    <a:pt x="21433" y="1517282"/>
                  </a:lnTo>
                  <a:lnTo>
                    <a:pt x="46963" y="1561721"/>
                  </a:lnTo>
                  <a:lnTo>
                    <a:pt x="81247" y="1600143"/>
                  </a:lnTo>
                  <a:lnTo>
                    <a:pt x="123443" y="1631060"/>
                  </a:lnTo>
                  <a:lnTo>
                    <a:pt x="792480" y="2020315"/>
                  </a:lnTo>
                  <a:lnTo>
                    <a:pt x="840138" y="2041651"/>
                  </a:lnTo>
                  <a:lnTo>
                    <a:pt x="890375" y="2052319"/>
                  </a:lnTo>
                  <a:lnTo>
                    <a:pt x="941472" y="2052319"/>
                  </a:lnTo>
                  <a:lnTo>
                    <a:pt x="991709" y="2041651"/>
                  </a:lnTo>
                  <a:lnTo>
                    <a:pt x="1039368" y="2020315"/>
                  </a:lnTo>
                  <a:lnTo>
                    <a:pt x="1708403" y="1631060"/>
                  </a:lnTo>
                  <a:lnTo>
                    <a:pt x="1750600" y="1600143"/>
                  </a:lnTo>
                  <a:lnTo>
                    <a:pt x="1784884" y="1561721"/>
                  </a:lnTo>
                  <a:lnTo>
                    <a:pt x="1810414" y="1517282"/>
                  </a:lnTo>
                  <a:lnTo>
                    <a:pt x="1826349" y="1468314"/>
                  </a:lnTo>
                  <a:lnTo>
                    <a:pt x="1831848" y="1416303"/>
                  </a:lnTo>
                  <a:lnTo>
                    <a:pt x="1831848" y="636015"/>
                  </a:lnTo>
                  <a:lnTo>
                    <a:pt x="1826349" y="584005"/>
                  </a:lnTo>
                  <a:lnTo>
                    <a:pt x="1810414" y="535037"/>
                  </a:lnTo>
                  <a:lnTo>
                    <a:pt x="1784884" y="490598"/>
                  </a:lnTo>
                  <a:lnTo>
                    <a:pt x="1750600" y="452176"/>
                  </a:lnTo>
                  <a:lnTo>
                    <a:pt x="1708403" y="421258"/>
                  </a:lnTo>
                  <a:lnTo>
                    <a:pt x="1039368" y="32003"/>
                  </a:lnTo>
                  <a:lnTo>
                    <a:pt x="991709" y="10668"/>
                  </a:lnTo>
                  <a:lnTo>
                    <a:pt x="941472" y="0"/>
                  </a:lnTo>
                  <a:close/>
                </a:path>
              </a:pathLst>
            </a:custGeom>
            <a:solidFill>
              <a:srgbClr val="1E2C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3516" y="3650488"/>
              <a:ext cx="1703832" cy="1902713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13530071" y="6761988"/>
            <a:ext cx="3793490" cy="0"/>
          </a:xfrm>
          <a:custGeom>
            <a:avLst/>
            <a:gdLst/>
            <a:ahLst/>
            <a:cxnLst/>
            <a:rect l="l" t="t" r="r" b="b"/>
            <a:pathLst>
              <a:path w="3793490">
                <a:moveTo>
                  <a:pt x="0" y="0"/>
                </a:moveTo>
                <a:lnTo>
                  <a:pt x="3793236" y="0"/>
                </a:lnTo>
              </a:path>
            </a:pathLst>
          </a:custGeom>
          <a:ln w="57912">
            <a:solidFill>
              <a:srgbClr val="1E2C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14657832" y="3455161"/>
            <a:ext cx="1831975" cy="2051050"/>
            <a:chOff x="14657832" y="3455161"/>
            <a:chExt cx="1831975" cy="2051050"/>
          </a:xfrm>
        </p:grpSpPr>
        <p:sp>
          <p:nvSpPr>
            <p:cNvPr id="21" name="object 21"/>
            <p:cNvSpPr/>
            <p:nvPr/>
          </p:nvSpPr>
          <p:spPr>
            <a:xfrm>
              <a:off x="14657832" y="3455161"/>
              <a:ext cx="1831975" cy="2051050"/>
            </a:xfrm>
            <a:custGeom>
              <a:avLst/>
              <a:gdLst/>
              <a:ahLst/>
              <a:cxnLst/>
              <a:rect l="l" t="t" r="r" b="b"/>
              <a:pathLst>
                <a:path w="1831975" h="2051050">
                  <a:moveTo>
                    <a:pt x="941472" y="0"/>
                  </a:moveTo>
                  <a:lnTo>
                    <a:pt x="890375" y="0"/>
                  </a:lnTo>
                  <a:lnTo>
                    <a:pt x="840138" y="10668"/>
                  </a:lnTo>
                  <a:lnTo>
                    <a:pt x="792479" y="32003"/>
                  </a:lnTo>
                  <a:lnTo>
                    <a:pt x="123444" y="421004"/>
                  </a:lnTo>
                  <a:lnTo>
                    <a:pt x="81247" y="451897"/>
                  </a:lnTo>
                  <a:lnTo>
                    <a:pt x="46963" y="490263"/>
                  </a:lnTo>
                  <a:lnTo>
                    <a:pt x="21433" y="534646"/>
                  </a:lnTo>
                  <a:lnTo>
                    <a:pt x="5498" y="583589"/>
                  </a:lnTo>
                  <a:lnTo>
                    <a:pt x="0" y="635634"/>
                  </a:lnTo>
                  <a:lnTo>
                    <a:pt x="0" y="1415160"/>
                  </a:lnTo>
                  <a:lnTo>
                    <a:pt x="5498" y="1467207"/>
                  </a:lnTo>
                  <a:lnTo>
                    <a:pt x="21433" y="1516157"/>
                  </a:lnTo>
                  <a:lnTo>
                    <a:pt x="46963" y="1560559"/>
                  </a:lnTo>
                  <a:lnTo>
                    <a:pt x="81247" y="1598963"/>
                  </a:lnTo>
                  <a:lnTo>
                    <a:pt x="123444" y="1629917"/>
                  </a:lnTo>
                  <a:lnTo>
                    <a:pt x="792479" y="2018791"/>
                  </a:lnTo>
                  <a:lnTo>
                    <a:pt x="840138" y="2040127"/>
                  </a:lnTo>
                  <a:lnTo>
                    <a:pt x="890375" y="2050795"/>
                  </a:lnTo>
                  <a:lnTo>
                    <a:pt x="941472" y="2050795"/>
                  </a:lnTo>
                  <a:lnTo>
                    <a:pt x="991709" y="2040127"/>
                  </a:lnTo>
                  <a:lnTo>
                    <a:pt x="1039367" y="2018791"/>
                  </a:lnTo>
                  <a:lnTo>
                    <a:pt x="1708403" y="1629917"/>
                  </a:lnTo>
                  <a:lnTo>
                    <a:pt x="1750600" y="1598963"/>
                  </a:lnTo>
                  <a:lnTo>
                    <a:pt x="1784884" y="1560559"/>
                  </a:lnTo>
                  <a:lnTo>
                    <a:pt x="1810414" y="1516157"/>
                  </a:lnTo>
                  <a:lnTo>
                    <a:pt x="1826349" y="1467207"/>
                  </a:lnTo>
                  <a:lnTo>
                    <a:pt x="1831848" y="1415160"/>
                  </a:lnTo>
                  <a:lnTo>
                    <a:pt x="1831848" y="635634"/>
                  </a:lnTo>
                  <a:lnTo>
                    <a:pt x="1826349" y="583589"/>
                  </a:lnTo>
                  <a:lnTo>
                    <a:pt x="1810414" y="534646"/>
                  </a:lnTo>
                  <a:lnTo>
                    <a:pt x="1784884" y="490263"/>
                  </a:lnTo>
                  <a:lnTo>
                    <a:pt x="1750600" y="451897"/>
                  </a:lnTo>
                  <a:lnTo>
                    <a:pt x="1708403" y="421004"/>
                  </a:lnTo>
                  <a:lnTo>
                    <a:pt x="1039367" y="32003"/>
                  </a:lnTo>
                  <a:lnTo>
                    <a:pt x="991709" y="10668"/>
                  </a:lnTo>
                  <a:lnTo>
                    <a:pt x="941472" y="0"/>
                  </a:lnTo>
                  <a:close/>
                </a:path>
              </a:pathLst>
            </a:custGeom>
            <a:solidFill>
              <a:srgbClr val="1E2C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23364" y="3528567"/>
              <a:ext cx="1702307" cy="1902714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828801" y="424033"/>
            <a:ext cx="12619228" cy="77219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49905" marR="5080" indent="-3037840">
              <a:lnSpc>
                <a:spcPct val="116700"/>
              </a:lnSpc>
              <a:spcBef>
                <a:spcPts val="95"/>
              </a:spcBef>
            </a:pPr>
            <a:r>
              <a:rPr sz="4500" spc="195" dirty="0">
                <a:solidFill>
                  <a:srgbClr val="1E2C63"/>
                </a:solidFill>
              </a:rPr>
              <a:t>KERANGKA</a:t>
            </a:r>
            <a:r>
              <a:rPr sz="4500" spc="-25" dirty="0">
                <a:solidFill>
                  <a:srgbClr val="1E2C63"/>
                </a:solidFill>
              </a:rPr>
              <a:t> </a:t>
            </a:r>
            <a:r>
              <a:rPr sz="4500" spc="185" dirty="0">
                <a:solidFill>
                  <a:srgbClr val="1E2C63"/>
                </a:solidFill>
              </a:rPr>
              <a:t>KERJA</a:t>
            </a:r>
            <a:r>
              <a:rPr sz="4500" spc="-20" dirty="0">
                <a:solidFill>
                  <a:srgbClr val="1E2C63"/>
                </a:solidFill>
              </a:rPr>
              <a:t> </a:t>
            </a:r>
            <a:r>
              <a:rPr sz="4500" spc="125" dirty="0">
                <a:solidFill>
                  <a:srgbClr val="1E2C63"/>
                </a:solidFill>
              </a:rPr>
              <a:t>(FRAMEWORK) </a:t>
            </a:r>
            <a:r>
              <a:rPr sz="4500" dirty="0">
                <a:solidFill>
                  <a:srgbClr val="1E2C63"/>
                </a:solidFill>
              </a:rPr>
              <a:t>E-</a:t>
            </a:r>
            <a:r>
              <a:rPr sz="4500" spc="225" dirty="0">
                <a:solidFill>
                  <a:srgbClr val="1E2C63"/>
                </a:solidFill>
              </a:rPr>
              <a:t>COMMERCE</a:t>
            </a:r>
            <a:endParaRPr sz="4500" dirty="0"/>
          </a:p>
        </p:txBody>
      </p:sp>
      <p:sp>
        <p:nvSpPr>
          <p:cNvPr id="24" name="object 24"/>
          <p:cNvSpPr txBox="1"/>
          <p:nvPr/>
        </p:nvSpPr>
        <p:spPr>
          <a:xfrm>
            <a:off x="6970903" y="5776976"/>
            <a:ext cx="4369435" cy="610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850" b="1" spc="70" dirty="0">
                <a:solidFill>
                  <a:srgbClr val="1E2C63"/>
                </a:solidFill>
                <a:latin typeface="Tahoma"/>
                <a:cs typeface="Tahoma"/>
              </a:rPr>
              <a:t>Kebijakan</a:t>
            </a:r>
            <a:r>
              <a:rPr sz="3850" b="1" spc="-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3850" b="1" spc="130" dirty="0">
                <a:solidFill>
                  <a:srgbClr val="1E2C63"/>
                </a:solidFill>
                <a:latin typeface="Tahoma"/>
                <a:cs typeface="Tahoma"/>
              </a:rPr>
              <a:t>Publik</a:t>
            </a:r>
            <a:endParaRPr sz="385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05041" y="6761733"/>
            <a:ext cx="4787900" cy="3479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8000"/>
              </a:lnSpc>
              <a:spcBef>
                <a:spcPts val="95"/>
              </a:spcBef>
            </a:pPr>
            <a:r>
              <a:rPr sz="2400" spc="190" dirty="0">
                <a:solidFill>
                  <a:srgbClr val="1E2C63"/>
                </a:solidFill>
                <a:latin typeface="Tahoma"/>
                <a:cs typeface="Tahoma"/>
              </a:rPr>
              <a:t>Fungsi-</a:t>
            </a:r>
            <a:r>
              <a:rPr sz="2400" spc="175" dirty="0">
                <a:solidFill>
                  <a:srgbClr val="1E2C63"/>
                </a:solidFill>
                <a:latin typeface="Tahoma"/>
                <a:cs typeface="Tahoma"/>
              </a:rPr>
              <a:t>fungsi</a:t>
            </a:r>
            <a:r>
              <a:rPr sz="2400" spc="-10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225" dirty="0">
                <a:solidFill>
                  <a:srgbClr val="1E2C63"/>
                </a:solidFill>
                <a:latin typeface="Tahoma"/>
                <a:cs typeface="Tahoma"/>
              </a:rPr>
              <a:t>penting</a:t>
            </a:r>
            <a:r>
              <a:rPr sz="2400" spc="-10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75" dirty="0">
                <a:solidFill>
                  <a:srgbClr val="1E2C63"/>
                </a:solidFill>
                <a:latin typeface="Tahoma"/>
                <a:cs typeface="Tahoma"/>
              </a:rPr>
              <a:t>yg </a:t>
            </a:r>
            <a:r>
              <a:rPr sz="2400" spc="290" dirty="0">
                <a:solidFill>
                  <a:srgbClr val="1E2C63"/>
                </a:solidFill>
                <a:latin typeface="Tahoma"/>
                <a:cs typeface="Tahoma"/>
              </a:rPr>
              <a:t>mendukung</a:t>
            </a:r>
            <a:r>
              <a:rPr sz="2400" spc="-9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85" dirty="0">
                <a:solidFill>
                  <a:srgbClr val="1E2C63"/>
                </a:solidFill>
                <a:latin typeface="Tahoma"/>
                <a:cs typeface="Tahoma"/>
              </a:rPr>
              <a:t>transaksi: </a:t>
            </a:r>
            <a:r>
              <a:rPr sz="2400" spc="250" dirty="0">
                <a:solidFill>
                  <a:srgbClr val="1E2C63"/>
                </a:solidFill>
                <a:latin typeface="Tahoma"/>
                <a:cs typeface="Tahoma"/>
              </a:rPr>
              <a:t>Keamanan</a:t>
            </a:r>
            <a:r>
              <a:rPr sz="2400" spc="-13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60" dirty="0">
                <a:solidFill>
                  <a:srgbClr val="1E2C63"/>
                </a:solidFill>
                <a:latin typeface="Tahoma"/>
                <a:cs typeface="Tahoma"/>
              </a:rPr>
              <a:t>(Security), </a:t>
            </a:r>
            <a:r>
              <a:rPr sz="2400" spc="225" dirty="0">
                <a:solidFill>
                  <a:srgbClr val="1E2C63"/>
                </a:solidFill>
                <a:latin typeface="Tahoma"/>
                <a:cs typeface="Tahoma"/>
              </a:rPr>
              <a:t>Pembayaran</a:t>
            </a:r>
            <a:r>
              <a:rPr sz="2400" spc="-114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80" dirty="0">
                <a:solidFill>
                  <a:srgbClr val="1E2C63"/>
                </a:solidFill>
                <a:latin typeface="Tahoma"/>
                <a:cs typeface="Tahoma"/>
              </a:rPr>
              <a:t>Elektronik</a:t>
            </a:r>
            <a:r>
              <a:rPr sz="2400" spc="-10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25" dirty="0">
                <a:solidFill>
                  <a:srgbClr val="1E2C63"/>
                </a:solidFill>
                <a:latin typeface="Tahoma"/>
                <a:cs typeface="Tahoma"/>
              </a:rPr>
              <a:t>(E- </a:t>
            </a:r>
            <a:r>
              <a:rPr sz="2400" spc="155" dirty="0">
                <a:solidFill>
                  <a:srgbClr val="1E2C63"/>
                </a:solidFill>
                <a:latin typeface="Tahoma"/>
                <a:cs typeface="Tahoma"/>
              </a:rPr>
              <a:t>Payment),</a:t>
            </a:r>
            <a:r>
              <a:rPr sz="2400" spc="-10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85" dirty="0">
                <a:solidFill>
                  <a:srgbClr val="1E2C63"/>
                </a:solidFill>
                <a:latin typeface="Tahoma"/>
                <a:cs typeface="Tahoma"/>
              </a:rPr>
              <a:t>Logistik/Pengiriman </a:t>
            </a:r>
            <a:r>
              <a:rPr sz="2400" spc="85" dirty="0">
                <a:solidFill>
                  <a:srgbClr val="1E2C63"/>
                </a:solidFill>
                <a:latin typeface="Tahoma"/>
                <a:cs typeface="Tahoma"/>
              </a:rPr>
              <a:t>(Logistics),</a:t>
            </a:r>
            <a:r>
              <a:rPr sz="2400" spc="-12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rgbClr val="1E2C63"/>
                </a:solidFill>
                <a:latin typeface="Tahoma"/>
                <a:cs typeface="Tahoma"/>
              </a:rPr>
              <a:t>Pemasaran </a:t>
            </a:r>
            <a:r>
              <a:rPr sz="2400" spc="114" dirty="0">
                <a:solidFill>
                  <a:srgbClr val="1E2C63"/>
                </a:solidFill>
                <a:latin typeface="Tahoma"/>
                <a:cs typeface="Tahoma"/>
              </a:rPr>
              <a:t>(Marketing),</a:t>
            </a:r>
            <a:r>
              <a:rPr sz="2400" spc="-10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235" dirty="0">
                <a:solidFill>
                  <a:srgbClr val="1E2C63"/>
                </a:solidFill>
                <a:latin typeface="Tahoma"/>
                <a:cs typeface="Tahoma"/>
              </a:rPr>
              <a:t>dan</a:t>
            </a:r>
            <a:r>
              <a:rPr sz="2400" spc="-114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75" dirty="0">
                <a:solidFill>
                  <a:srgbClr val="1E2C63"/>
                </a:solidFill>
                <a:latin typeface="Tahoma"/>
                <a:cs typeface="Tahoma"/>
              </a:rPr>
              <a:t>Kebijakan </a:t>
            </a:r>
            <a:r>
              <a:rPr sz="2400" spc="229" dirty="0">
                <a:solidFill>
                  <a:srgbClr val="1E2C63"/>
                </a:solidFill>
                <a:latin typeface="Tahoma"/>
                <a:cs typeface="Tahoma"/>
              </a:rPr>
              <a:t>Publik</a:t>
            </a:r>
            <a:r>
              <a:rPr sz="2400" spc="-12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05" dirty="0">
                <a:solidFill>
                  <a:srgbClr val="1E2C63"/>
                </a:solidFill>
                <a:latin typeface="Tahoma"/>
                <a:cs typeface="Tahoma"/>
              </a:rPr>
              <a:t>(Legal/Peraturan).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3592" y="1792351"/>
            <a:ext cx="16976090" cy="1602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42240" algn="ctr">
              <a:lnSpc>
                <a:spcPct val="100000"/>
              </a:lnSpc>
              <a:spcBef>
                <a:spcPts val="100"/>
              </a:spcBef>
            </a:pPr>
            <a:r>
              <a:rPr sz="2400" spc="160" dirty="0">
                <a:solidFill>
                  <a:schemeClr val="tx1"/>
                </a:solidFill>
                <a:latin typeface="Tahoma"/>
                <a:cs typeface="Tahoma"/>
              </a:rPr>
              <a:t>Sumber:</a:t>
            </a:r>
            <a:r>
              <a:rPr sz="24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5" dirty="0">
                <a:solidFill>
                  <a:schemeClr val="tx1"/>
                </a:solidFill>
                <a:latin typeface="Tahoma"/>
                <a:cs typeface="Tahoma"/>
              </a:rPr>
              <a:t>Turban</a:t>
            </a:r>
            <a:r>
              <a:rPr sz="24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75" dirty="0">
                <a:solidFill>
                  <a:schemeClr val="tx1"/>
                </a:solidFill>
                <a:latin typeface="Tahoma"/>
                <a:cs typeface="Tahoma"/>
              </a:rPr>
              <a:t>et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114" dirty="0">
                <a:solidFill>
                  <a:schemeClr val="tx1"/>
                </a:solidFill>
                <a:latin typeface="Tahoma"/>
                <a:cs typeface="Tahoma"/>
              </a:rPr>
              <a:t>al</a:t>
            </a:r>
            <a:r>
              <a:rPr sz="24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-225" dirty="0">
                <a:solidFill>
                  <a:schemeClr val="tx1"/>
                </a:solidFill>
                <a:latin typeface="Tahoma"/>
                <a:cs typeface="Tahoma"/>
              </a:rPr>
              <a:t>.</a:t>
            </a:r>
            <a:r>
              <a:rPr sz="24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Tahoma"/>
                <a:cs typeface="Tahoma"/>
              </a:rPr>
              <a:t>(2015)</a:t>
            </a:r>
            <a:endParaRPr sz="24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147955" marR="5080" indent="-135890">
              <a:lnSpc>
                <a:spcPct val="118800"/>
              </a:lnSpc>
              <a:spcBef>
                <a:spcPts val="2540"/>
              </a:spcBef>
            </a:pPr>
            <a:r>
              <a:rPr sz="2450" spc="215" dirty="0">
                <a:solidFill>
                  <a:schemeClr val="tx1"/>
                </a:solidFill>
                <a:latin typeface="Tahoma"/>
                <a:cs typeface="Tahoma"/>
              </a:rPr>
              <a:t>Suatu</a:t>
            </a:r>
            <a:r>
              <a:rPr sz="245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210" dirty="0">
                <a:solidFill>
                  <a:schemeClr val="tx1"/>
                </a:solidFill>
                <a:latin typeface="Tahoma"/>
                <a:cs typeface="Tahoma"/>
              </a:rPr>
              <a:t>perusahaan</a:t>
            </a:r>
            <a:r>
              <a:rPr sz="245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310" dirty="0">
                <a:solidFill>
                  <a:schemeClr val="tx1"/>
                </a:solidFill>
                <a:latin typeface="Tahoma"/>
                <a:cs typeface="Tahoma"/>
              </a:rPr>
              <a:t>membutuhkan</a:t>
            </a:r>
            <a:r>
              <a:rPr sz="245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145" dirty="0">
                <a:solidFill>
                  <a:schemeClr val="tx1"/>
                </a:solidFill>
                <a:latin typeface="Tahoma"/>
                <a:cs typeface="Tahoma"/>
              </a:rPr>
              <a:t>informasi,</a:t>
            </a:r>
            <a:r>
              <a:rPr sz="245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140" dirty="0">
                <a:solidFill>
                  <a:schemeClr val="tx1"/>
                </a:solidFill>
                <a:latin typeface="Tahoma"/>
                <a:cs typeface="Tahoma"/>
              </a:rPr>
              <a:t>infrastruktur,</a:t>
            </a:r>
            <a:r>
              <a:rPr sz="2450" spc="-1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26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45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190" dirty="0">
                <a:solidFill>
                  <a:schemeClr val="tx1"/>
                </a:solidFill>
                <a:latin typeface="Tahoma"/>
                <a:cs typeface="Tahoma"/>
              </a:rPr>
              <a:t>layanan</a:t>
            </a:r>
            <a:r>
              <a:rPr sz="245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295" dirty="0">
                <a:solidFill>
                  <a:schemeClr val="tx1"/>
                </a:solidFill>
                <a:latin typeface="Tahoma"/>
                <a:cs typeface="Tahoma"/>
              </a:rPr>
              <a:t>pendukung</a:t>
            </a:r>
            <a:r>
              <a:rPr sz="245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235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245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204" dirty="0">
                <a:solidFill>
                  <a:schemeClr val="tx1"/>
                </a:solidFill>
                <a:latin typeface="Tahoma"/>
                <a:cs typeface="Tahoma"/>
              </a:rPr>
              <a:t>tepat</a:t>
            </a:r>
            <a:r>
              <a:rPr sz="245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270" dirty="0">
                <a:solidFill>
                  <a:schemeClr val="tx1"/>
                </a:solidFill>
                <a:latin typeface="Tahoma"/>
                <a:cs typeface="Tahoma"/>
              </a:rPr>
              <a:t>untuk</a:t>
            </a:r>
            <a:r>
              <a:rPr sz="245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215" dirty="0">
                <a:solidFill>
                  <a:schemeClr val="tx1"/>
                </a:solidFill>
                <a:latin typeface="Tahoma"/>
                <a:cs typeface="Tahoma"/>
              </a:rPr>
              <a:t>dapat </a:t>
            </a:r>
            <a:r>
              <a:rPr sz="2450" spc="250" dirty="0">
                <a:solidFill>
                  <a:schemeClr val="tx1"/>
                </a:solidFill>
                <a:latin typeface="Tahoma"/>
                <a:cs typeface="Tahoma"/>
              </a:rPr>
              <a:t>melakukan</a:t>
            </a:r>
            <a:r>
              <a:rPr sz="245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210" dirty="0">
                <a:solidFill>
                  <a:schemeClr val="tx1"/>
                </a:solidFill>
                <a:latin typeface="Tahoma"/>
                <a:cs typeface="Tahoma"/>
              </a:rPr>
              <a:t>kegiatan</a:t>
            </a:r>
            <a:r>
              <a:rPr sz="245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125" dirty="0">
                <a:solidFill>
                  <a:schemeClr val="tx1"/>
                </a:solidFill>
                <a:latin typeface="Tahoma"/>
                <a:cs typeface="Tahoma"/>
              </a:rPr>
              <a:t>e-</a:t>
            </a:r>
            <a:r>
              <a:rPr sz="2450" spc="235" dirty="0">
                <a:solidFill>
                  <a:schemeClr val="tx1"/>
                </a:solidFill>
                <a:latin typeface="Tahoma"/>
                <a:cs typeface="Tahoma"/>
              </a:rPr>
              <a:t>commerce.</a:t>
            </a:r>
            <a:r>
              <a:rPr sz="245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295" dirty="0">
                <a:solidFill>
                  <a:schemeClr val="tx1"/>
                </a:solidFill>
                <a:latin typeface="Tahoma"/>
                <a:cs typeface="Tahoma"/>
              </a:rPr>
              <a:t>Komponen</a:t>
            </a:r>
            <a:r>
              <a:rPr sz="245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195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245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155" dirty="0">
                <a:solidFill>
                  <a:schemeClr val="tx1"/>
                </a:solidFill>
                <a:latin typeface="Tahoma"/>
                <a:cs typeface="Tahoma"/>
              </a:rPr>
              <a:t>pilar</a:t>
            </a:r>
            <a:r>
              <a:rPr sz="245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290" dirty="0">
                <a:solidFill>
                  <a:schemeClr val="tx1"/>
                </a:solidFill>
                <a:latin typeface="Tahoma"/>
                <a:cs typeface="Tahoma"/>
              </a:rPr>
              <a:t>pendukung</a:t>
            </a:r>
            <a:r>
              <a:rPr sz="245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125" dirty="0">
                <a:solidFill>
                  <a:schemeClr val="tx1"/>
                </a:solidFill>
                <a:latin typeface="Tahoma"/>
                <a:cs typeface="Tahoma"/>
              </a:rPr>
              <a:t>e-</a:t>
            </a:r>
            <a:r>
              <a:rPr sz="2450" spc="295" dirty="0">
                <a:solidFill>
                  <a:schemeClr val="tx1"/>
                </a:solidFill>
                <a:latin typeface="Tahoma"/>
                <a:cs typeface="Tahoma"/>
              </a:rPr>
              <a:t>commerce</a:t>
            </a:r>
            <a:r>
              <a:rPr sz="245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200" dirty="0">
                <a:solidFill>
                  <a:schemeClr val="tx1"/>
                </a:solidFill>
                <a:latin typeface="Tahoma"/>
                <a:cs typeface="Tahoma"/>
              </a:rPr>
              <a:t>adalah</a:t>
            </a:r>
            <a:r>
              <a:rPr sz="245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200" dirty="0">
                <a:solidFill>
                  <a:schemeClr val="tx1"/>
                </a:solidFill>
                <a:latin typeface="Tahoma"/>
                <a:cs typeface="Tahoma"/>
              </a:rPr>
              <a:t>sebagai</a:t>
            </a:r>
            <a:r>
              <a:rPr sz="245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125" dirty="0">
                <a:solidFill>
                  <a:schemeClr val="tx1"/>
                </a:solidFill>
                <a:latin typeface="Tahoma"/>
                <a:cs typeface="Tahoma"/>
              </a:rPr>
              <a:t>berikut:</a:t>
            </a:r>
            <a:endParaRPr sz="245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98956" y="5522798"/>
            <a:ext cx="4314190" cy="113093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490855" marR="5080" indent="-478790">
              <a:lnSpc>
                <a:spcPts val="4090"/>
              </a:lnSpc>
              <a:spcBef>
                <a:spcPts val="670"/>
              </a:spcBef>
            </a:pPr>
            <a:r>
              <a:rPr sz="3850" b="1" spc="95" dirty="0">
                <a:solidFill>
                  <a:srgbClr val="1E2C63"/>
                </a:solidFill>
                <a:latin typeface="Tahoma"/>
                <a:cs typeface="Tahoma"/>
              </a:rPr>
              <a:t>Pelaksana</a:t>
            </a:r>
            <a:r>
              <a:rPr sz="3850" b="1" spc="-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3850" b="1" spc="70" dirty="0">
                <a:solidFill>
                  <a:srgbClr val="1E2C63"/>
                </a:solidFill>
                <a:latin typeface="Tahoma"/>
                <a:cs typeface="Tahoma"/>
              </a:rPr>
              <a:t>Bisnis </a:t>
            </a:r>
            <a:r>
              <a:rPr sz="3850" b="1" dirty="0">
                <a:solidFill>
                  <a:srgbClr val="1E2C63"/>
                </a:solidFill>
                <a:latin typeface="Tahoma"/>
                <a:cs typeface="Tahoma"/>
              </a:rPr>
              <a:t>E-</a:t>
            </a:r>
            <a:r>
              <a:rPr sz="3850" b="1" spc="165" dirty="0">
                <a:solidFill>
                  <a:srgbClr val="1E2C63"/>
                </a:solidFill>
                <a:latin typeface="Tahoma"/>
                <a:cs typeface="Tahoma"/>
              </a:rPr>
              <a:t>Commerce</a:t>
            </a:r>
            <a:endParaRPr sz="385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87476" y="6668922"/>
            <a:ext cx="4883785" cy="2502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100"/>
              </a:spcBef>
              <a:tabLst>
                <a:tab pos="1783714" algn="l"/>
              </a:tabLst>
            </a:pPr>
            <a:r>
              <a:rPr sz="2800" spc="170" dirty="0">
                <a:solidFill>
                  <a:srgbClr val="1E2C63"/>
                </a:solidFill>
                <a:latin typeface="Tahoma"/>
                <a:cs typeface="Tahoma"/>
              </a:rPr>
              <a:t>Manusia,</a:t>
            </a:r>
            <a:r>
              <a:rPr sz="2800" dirty="0">
                <a:solidFill>
                  <a:srgbClr val="1E2C63"/>
                </a:solidFill>
                <a:latin typeface="Tahoma"/>
                <a:cs typeface="Tahoma"/>
              </a:rPr>
              <a:t>	</a:t>
            </a:r>
            <a:r>
              <a:rPr sz="2800" spc="160" dirty="0">
                <a:solidFill>
                  <a:srgbClr val="1E2C63"/>
                </a:solidFill>
                <a:latin typeface="Tahoma"/>
                <a:cs typeface="Tahoma"/>
              </a:rPr>
              <a:t>Penjual,</a:t>
            </a:r>
            <a:r>
              <a:rPr sz="2800" spc="-14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800" spc="210" dirty="0">
                <a:solidFill>
                  <a:srgbClr val="1E2C63"/>
                </a:solidFill>
                <a:latin typeface="Tahoma"/>
                <a:cs typeface="Tahoma"/>
              </a:rPr>
              <a:t>Pembeli, </a:t>
            </a:r>
            <a:r>
              <a:rPr sz="2800" spc="160" dirty="0">
                <a:solidFill>
                  <a:srgbClr val="1E2C63"/>
                </a:solidFill>
                <a:latin typeface="Tahoma"/>
                <a:cs typeface="Tahoma"/>
              </a:rPr>
              <a:t>Perantara,</a:t>
            </a:r>
            <a:r>
              <a:rPr sz="2800" spc="-9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800" spc="215" dirty="0">
                <a:solidFill>
                  <a:srgbClr val="1E2C63"/>
                </a:solidFill>
                <a:latin typeface="Tahoma"/>
                <a:cs typeface="Tahoma"/>
              </a:rPr>
              <a:t>Sistem </a:t>
            </a:r>
            <a:r>
              <a:rPr sz="2800" spc="160" dirty="0">
                <a:solidFill>
                  <a:srgbClr val="1E2C63"/>
                </a:solidFill>
                <a:latin typeface="Tahoma"/>
                <a:cs typeface="Tahoma"/>
              </a:rPr>
              <a:t>Informasi</a:t>
            </a:r>
            <a:r>
              <a:rPr sz="2800" spc="-8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800" spc="275" dirty="0">
                <a:solidFill>
                  <a:srgbClr val="1E2C63"/>
                </a:solidFill>
                <a:latin typeface="Tahoma"/>
                <a:cs typeface="Tahoma"/>
              </a:rPr>
              <a:t>dan</a:t>
            </a:r>
            <a:r>
              <a:rPr sz="2800" spc="-11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800" spc="195" dirty="0">
                <a:solidFill>
                  <a:srgbClr val="1E2C63"/>
                </a:solidFill>
                <a:latin typeface="Tahoma"/>
                <a:cs typeface="Tahoma"/>
              </a:rPr>
              <a:t>pakar </a:t>
            </a:r>
            <a:r>
              <a:rPr sz="2800" spc="175" dirty="0">
                <a:solidFill>
                  <a:srgbClr val="1E2C63"/>
                </a:solidFill>
                <a:latin typeface="Tahoma"/>
                <a:cs typeface="Tahoma"/>
              </a:rPr>
              <a:t>teknologi,</a:t>
            </a:r>
            <a:r>
              <a:rPr sz="2800" spc="-14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800" spc="210" dirty="0">
                <a:solidFill>
                  <a:srgbClr val="1E2C63"/>
                </a:solidFill>
                <a:latin typeface="Tahoma"/>
                <a:cs typeface="Tahoma"/>
              </a:rPr>
              <a:t>karyawan</a:t>
            </a:r>
            <a:r>
              <a:rPr sz="2800" spc="-9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800" spc="160" dirty="0">
                <a:solidFill>
                  <a:srgbClr val="1E2C63"/>
                </a:solidFill>
                <a:latin typeface="Tahoma"/>
                <a:cs typeface="Tahoma"/>
              </a:rPr>
              <a:t>lain </a:t>
            </a:r>
            <a:r>
              <a:rPr sz="2800" spc="275" dirty="0">
                <a:solidFill>
                  <a:srgbClr val="1E2C63"/>
                </a:solidFill>
                <a:latin typeface="Tahoma"/>
                <a:cs typeface="Tahoma"/>
              </a:rPr>
              <a:t>dan</a:t>
            </a:r>
            <a:r>
              <a:rPr sz="2800" spc="-114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800" spc="180" dirty="0">
                <a:solidFill>
                  <a:srgbClr val="1E2C63"/>
                </a:solidFill>
                <a:latin typeface="Tahoma"/>
                <a:cs typeface="Tahoma"/>
              </a:rPr>
              <a:t>peserta</a:t>
            </a:r>
            <a:r>
              <a:rPr sz="2800" spc="-12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800" spc="175" dirty="0">
                <a:solidFill>
                  <a:srgbClr val="1E2C63"/>
                </a:solidFill>
                <a:latin typeface="Tahoma"/>
                <a:cs typeface="Tahoma"/>
              </a:rPr>
              <a:t>lainnya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482955" y="5539866"/>
            <a:ext cx="4023995" cy="113093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629920" marR="5080" indent="-617855">
              <a:lnSpc>
                <a:spcPts val="4090"/>
              </a:lnSpc>
              <a:spcBef>
                <a:spcPts val="665"/>
              </a:spcBef>
            </a:pPr>
            <a:r>
              <a:rPr sz="3850" b="1" spc="120" dirty="0">
                <a:solidFill>
                  <a:srgbClr val="1E2C63"/>
                </a:solidFill>
                <a:latin typeface="Tahoma"/>
                <a:cs typeface="Tahoma"/>
              </a:rPr>
              <a:t>Pemasaran</a:t>
            </a:r>
            <a:r>
              <a:rPr sz="3850" b="1" spc="-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3850" b="1" spc="114" dirty="0">
                <a:solidFill>
                  <a:srgbClr val="1E2C63"/>
                </a:solidFill>
                <a:latin typeface="Tahoma"/>
                <a:cs typeface="Tahoma"/>
              </a:rPr>
              <a:t>dan </a:t>
            </a:r>
            <a:r>
              <a:rPr sz="3850" b="1" spc="85" dirty="0">
                <a:solidFill>
                  <a:srgbClr val="1E2C63"/>
                </a:solidFill>
                <a:latin typeface="Tahoma"/>
                <a:cs typeface="Tahoma"/>
              </a:rPr>
              <a:t>Periklanan</a:t>
            </a:r>
            <a:endParaRPr sz="385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066521" y="6781291"/>
            <a:ext cx="4829175" cy="304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ctr">
              <a:lnSpc>
                <a:spcPct val="118100"/>
              </a:lnSpc>
              <a:spcBef>
                <a:spcPts val="95"/>
              </a:spcBef>
              <a:tabLst>
                <a:tab pos="1889760" algn="l"/>
              </a:tabLst>
            </a:pPr>
            <a:r>
              <a:rPr sz="2400" spc="160" dirty="0">
                <a:solidFill>
                  <a:srgbClr val="1E2C63"/>
                </a:solidFill>
                <a:latin typeface="Tahoma"/>
                <a:cs typeface="Tahoma"/>
              </a:rPr>
              <a:t>seperti</a:t>
            </a:r>
            <a:r>
              <a:rPr sz="2400" spc="-10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45" dirty="0">
                <a:solidFill>
                  <a:srgbClr val="1E2C63"/>
                </a:solidFill>
                <a:latin typeface="Tahoma"/>
                <a:cs typeface="Tahoma"/>
              </a:rPr>
              <a:t>bisinis</a:t>
            </a:r>
            <a:r>
              <a:rPr sz="2400" spc="-10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10" dirty="0">
                <a:solidFill>
                  <a:srgbClr val="1E2C63"/>
                </a:solidFill>
                <a:latin typeface="Tahoma"/>
                <a:cs typeface="Tahoma"/>
              </a:rPr>
              <a:t>lainnya,</a:t>
            </a:r>
            <a:r>
              <a:rPr sz="2400" spc="-8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14" dirty="0">
                <a:solidFill>
                  <a:srgbClr val="1E2C63"/>
                </a:solidFill>
                <a:latin typeface="Tahoma"/>
                <a:cs typeface="Tahoma"/>
              </a:rPr>
              <a:t>E- </a:t>
            </a:r>
            <a:r>
              <a:rPr sz="2400" spc="265" dirty="0">
                <a:solidFill>
                  <a:srgbClr val="1E2C63"/>
                </a:solidFill>
                <a:latin typeface="Tahoma"/>
                <a:cs typeface="Tahoma"/>
              </a:rPr>
              <a:t>Commerce</a:t>
            </a:r>
            <a:r>
              <a:rPr sz="2400" dirty="0">
                <a:solidFill>
                  <a:srgbClr val="1E2C63"/>
                </a:solidFill>
                <a:latin typeface="Tahoma"/>
                <a:cs typeface="Tahoma"/>
              </a:rPr>
              <a:t>	</a:t>
            </a:r>
            <a:r>
              <a:rPr sz="2400" spc="145" dirty="0">
                <a:solidFill>
                  <a:srgbClr val="1E2C63"/>
                </a:solidFill>
                <a:latin typeface="Tahoma"/>
                <a:cs typeface="Tahoma"/>
              </a:rPr>
              <a:t>biasanya </a:t>
            </a:r>
            <a:r>
              <a:rPr sz="2400" spc="290" dirty="0">
                <a:solidFill>
                  <a:srgbClr val="1E2C63"/>
                </a:solidFill>
                <a:latin typeface="Tahoma"/>
                <a:cs typeface="Tahoma"/>
              </a:rPr>
              <a:t>membutuhkan</a:t>
            </a:r>
            <a:r>
              <a:rPr sz="2400" spc="-13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250" dirty="0">
                <a:solidFill>
                  <a:srgbClr val="1E2C63"/>
                </a:solidFill>
                <a:latin typeface="Tahoma"/>
                <a:cs typeface="Tahoma"/>
              </a:rPr>
              <a:t>dukungan </a:t>
            </a:r>
            <a:r>
              <a:rPr sz="2400" spc="210" dirty="0">
                <a:solidFill>
                  <a:srgbClr val="1E2C63"/>
                </a:solidFill>
                <a:latin typeface="Tahoma"/>
                <a:cs typeface="Tahoma"/>
              </a:rPr>
              <a:t>pemasaran</a:t>
            </a:r>
            <a:r>
              <a:rPr sz="2400" spc="-12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235" dirty="0">
                <a:solidFill>
                  <a:srgbClr val="1E2C63"/>
                </a:solidFill>
                <a:latin typeface="Tahoma"/>
                <a:cs typeface="Tahoma"/>
              </a:rPr>
              <a:t>dan</a:t>
            </a:r>
            <a:r>
              <a:rPr sz="2400" spc="-12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30" dirty="0">
                <a:solidFill>
                  <a:srgbClr val="1E2C63"/>
                </a:solidFill>
                <a:latin typeface="Tahoma"/>
                <a:cs typeface="Tahoma"/>
              </a:rPr>
              <a:t>periklanan. </a:t>
            </a:r>
            <a:r>
              <a:rPr sz="2400" spc="160" dirty="0">
                <a:solidFill>
                  <a:srgbClr val="1E2C63"/>
                </a:solidFill>
                <a:latin typeface="Tahoma"/>
                <a:cs typeface="Tahoma"/>
              </a:rPr>
              <a:t>seperti</a:t>
            </a:r>
            <a:r>
              <a:rPr sz="2400" spc="-10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215" dirty="0">
                <a:solidFill>
                  <a:srgbClr val="1E2C63"/>
                </a:solidFill>
                <a:latin typeface="Tahoma"/>
                <a:cs typeface="Tahoma"/>
              </a:rPr>
              <a:t>pada</a:t>
            </a:r>
            <a:r>
              <a:rPr sz="2400" spc="-12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45" dirty="0">
                <a:solidFill>
                  <a:srgbClr val="1E2C63"/>
                </a:solidFill>
                <a:latin typeface="Tahoma"/>
                <a:cs typeface="Tahoma"/>
              </a:rPr>
              <a:t>transaksi</a:t>
            </a:r>
            <a:r>
              <a:rPr sz="2400" spc="-10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70" dirty="0">
                <a:solidFill>
                  <a:srgbClr val="1E2C63"/>
                </a:solidFill>
                <a:latin typeface="Tahoma"/>
                <a:cs typeface="Tahoma"/>
              </a:rPr>
              <a:t>online </a:t>
            </a:r>
            <a:r>
              <a:rPr sz="2400" spc="120" dirty="0">
                <a:solidFill>
                  <a:srgbClr val="1E2C63"/>
                </a:solidFill>
                <a:latin typeface="Tahoma"/>
                <a:cs typeface="Tahoma"/>
              </a:rPr>
              <a:t>B2C,</a:t>
            </a:r>
            <a:r>
              <a:rPr sz="2400" spc="-13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250" dirty="0">
                <a:solidFill>
                  <a:srgbClr val="1E2C63"/>
                </a:solidFill>
                <a:latin typeface="Tahoma"/>
                <a:cs typeface="Tahoma"/>
              </a:rPr>
              <a:t>dimana</a:t>
            </a:r>
            <a:r>
              <a:rPr sz="2400" spc="-12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75" dirty="0">
                <a:solidFill>
                  <a:srgbClr val="1E2C63"/>
                </a:solidFill>
                <a:latin typeface="Tahoma"/>
                <a:cs typeface="Tahoma"/>
              </a:rPr>
              <a:t>penjual</a:t>
            </a:r>
            <a:r>
              <a:rPr sz="2400" spc="-13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E2C63"/>
                </a:solidFill>
                <a:latin typeface="Tahoma"/>
                <a:cs typeface="Tahoma"/>
              </a:rPr>
              <a:t>&amp;</a:t>
            </a:r>
            <a:r>
              <a:rPr sz="2400" spc="-12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229" dirty="0">
                <a:solidFill>
                  <a:srgbClr val="1E2C63"/>
                </a:solidFill>
                <a:latin typeface="Tahoma"/>
                <a:cs typeface="Tahoma"/>
              </a:rPr>
              <a:t>pembeli </a:t>
            </a:r>
            <a:r>
              <a:rPr sz="2400" spc="185" dirty="0">
                <a:solidFill>
                  <a:srgbClr val="1E2C63"/>
                </a:solidFill>
                <a:latin typeface="Tahoma"/>
                <a:cs typeface="Tahoma"/>
              </a:rPr>
              <a:t>tidak</a:t>
            </a:r>
            <a:r>
              <a:rPr sz="2400" spc="-13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70" dirty="0">
                <a:solidFill>
                  <a:srgbClr val="1E2C63"/>
                </a:solidFill>
                <a:latin typeface="Tahoma"/>
                <a:cs typeface="Tahoma"/>
              </a:rPr>
              <a:t>saling</a:t>
            </a:r>
            <a:r>
              <a:rPr sz="2400" spc="-114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235" dirty="0">
                <a:solidFill>
                  <a:srgbClr val="1E2C63"/>
                </a:solidFill>
                <a:latin typeface="Tahoma"/>
                <a:cs typeface="Tahoma"/>
              </a:rPr>
              <a:t>mengenal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006727"/>
            <a:ext cx="481965" cy="280670"/>
            <a:chOff x="0" y="10006727"/>
            <a:chExt cx="481965" cy="280670"/>
          </a:xfrm>
        </p:grpSpPr>
        <p:sp>
          <p:nvSpPr>
            <p:cNvPr id="3" name="object 3"/>
            <p:cNvSpPr/>
            <p:nvPr/>
          </p:nvSpPr>
          <p:spPr>
            <a:xfrm>
              <a:off x="0" y="10006727"/>
              <a:ext cx="481965" cy="280670"/>
            </a:xfrm>
            <a:custGeom>
              <a:avLst/>
              <a:gdLst/>
              <a:ahLst/>
              <a:cxnLst/>
              <a:rect l="l" t="t" r="r" b="b"/>
              <a:pathLst>
                <a:path w="481965" h="280670">
                  <a:moveTo>
                    <a:pt x="0" y="0"/>
                  </a:moveTo>
                  <a:lnTo>
                    <a:pt x="0" y="280272"/>
                  </a:lnTo>
                  <a:lnTo>
                    <a:pt x="481816" y="2802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C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148481"/>
              <a:ext cx="238111" cy="13851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452871" y="207263"/>
            <a:ext cx="8267700" cy="1617345"/>
            <a:chOff x="5452871" y="207263"/>
            <a:chExt cx="8267700" cy="1617345"/>
          </a:xfrm>
        </p:grpSpPr>
        <p:sp>
          <p:nvSpPr>
            <p:cNvPr id="6" name="object 6"/>
            <p:cNvSpPr/>
            <p:nvPr/>
          </p:nvSpPr>
          <p:spPr>
            <a:xfrm>
              <a:off x="5452872" y="207263"/>
              <a:ext cx="8267700" cy="1617345"/>
            </a:xfrm>
            <a:custGeom>
              <a:avLst/>
              <a:gdLst/>
              <a:ahLst/>
              <a:cxnLst/>
              <a:rect l="l" t="t" r="r" b="b"/>
              <a:pathLst>
                <a:path w="8267700" h="1617345">
                  <a:moveTo>
                    <a:pt x="8267700" y="618617"/>
                  </a:moveTo>
                  <a:lnTo>
                    <a:pt x="8265300" y="570293"/>
                  </a:lnTo>
                  <a:lnTo>
                    <a:pt x="8258226" y="522782"/>
                  </a:lnTo>
                  <a:lnTo>
                    <a:pt x="8246580" y="476402"/>
                  </a:lnTo>
                  <a:lnTo>
                    <a:pt x="8230514" y="431469"/>
                  </a:lnTo>
                  <a:lnTo>
                    <a:pt x="8210143" y="388327"/>
                  </a:lnTo>
                  <a:lnTo>
                    <a:pt x="8185607" y="347281"/>
                  </a:lnTo>
                  <a:lnTo>
                    <a:pt x="8157045" y="308673"/>
                  </a:lnTo>
                  <a:lnTo>
                    <a:pt x="8124571" y="272796"/>
                  </a:lnTo>
                  <a:lnTo>
                    <a:pt x="8088706" y="240322"/>
                  </a:lnTo>
                  <a:lnTo>
                    <a:pt x="8050098" y="211734"/>
                  </a:lnTo>
                  <a:lnTo>
                    <a:pt x="8009090" y="187185"/>
                  </a:lnTo>
                  <a:lnTo>
                    <a:pt x="7965973" y="166789"/>
                  </a:lnTo>
                  <a:lnTo>
                    <a:pt x="7936839" y="156349"/>
                  </a:lnTo>
                  <a:lnTo>
                    <a:pt x="7929499" y="150774"/>
                  </a:lnTo>
                  <a:lnTo>
                    <a:pt x="7892643" y="125869"/>
                  </a:lnTo>
                  <a:lnTo>
                    <a:pt x="7854366" y="102984"/>
                  </a:lnTo>
                  <a:lnTo>
                    <a:pt x="7814767" y="82181"/>
                  </a:lnTo>
                  <a:lnTo>
                    <a:pt x="7773911" y="63538"/>
                  </a:lnTo>
                  <a:lnTo>
                    <a:pt x="7731887" y="47142"/>
                  </a:lnTo>
                  <a:lnTo>
                    <a:pt x="7688758" y="33058"/>
                  </a:lnTo>
                  <a:lnTo>
                    <a:pt x="7644600" y="21361"/>
                  </a:lnTo>
                  <a:lnTo>
                    <a:pt x="7599489" y="12128"/>
                  </a:lnTo>
                  <a:lnTo>
                    <a:pt x="7553503" y="5448"/>
                  </a:lnTo>
                  <a:lnTo>
                    <a:pt x="7506716" y="1384"/>
                  </a:lnTo>
                  <a:lnTo>
                    <a:pt x="7459218" y="0"/>
                  </a:lnTo>
                  <a:lnTo>
                    <a:pt x="7411707" y="1384"/>
                  </a:lnTo>
                  <a:lnTo>
                    <a:pt x="7364920" y="5448"/>
                  </a:lnTo>
                  <a:lnTo>
                    <a:pt x="7318934" y="12128"/>
                  </a:lnTo>
                  <a:lnTo>
                    <a:pt x="7273823" y="21361"/>
                  </a:lnTo>
                  <a:lnTo>
                    <a:pt x="7229665" y="33058"/>
                  </a:lnTo>
                  <a:lnTo>
                    <a:pt x="7186536" y="47142"/>
                  </a:lnTo>
                  <a:lnTo>
                    <a:pt x="7144512" y="63538"/>
                  </a:lnTo>
                  <a:lnTo>
                    <a:pt x="7103656" y="82181"/>
                  </a:lnTo>
                  <a:lnTo>
                    <a:pt x="7064057" y="102984"/>
                  </a:lnTo>
                  <a:lnTo>
                    <a:pt x="7025780" y="125869"/>
                  </a:lnTo>
                  <a:lnTo>
                    <a:pt x="7020344" y="129540"/>
                  </a:lnTo>
                  <a:lnTo>
                    <a:pt x="488696" y="129540"/>
                  </a:lnTo>
                  <a:lnTo>
                    <a:pt x="440410" y="131940"/>
                  </a:lnTo>
                  <a:lnTo>
                    <a:pt x="392938" y="139039"/>
                  </a:lnTo>
                  <a:lnTo>
                    <a:pt x="346595" y="150698"/>
                  </a:lnTo>
                  <a:lnTo>
                    <a:pt x="301713" y="166789"/>
                  </a:lnTo>
                  <a:lnTo>
                    <a:pt x="258597" y="187185"/>
                  </a:lnTo>
                  <a:lnTo>
                    <a:pt x="217589" y="211734"/>
                  </a:lnTo>
                  <a:lnTo>
                    <a:pt x="178981" y="240322"/>
                  </a:lnTo>
                  <a:lnTo>
                    <a:pt x="143129" y="272796"/>
                  </a:lnTo>
                  <a:lnTo>
                    <a:pt x="110642" y="308673"/>
                  </a:lnTo>
                  <a:lnTo>
                    <a:pt x="82080" y="347281"/>
                  </a:lnTo>
                  <a:lnTo>
                    <a:pt x="57543" y="388327"/>
                  </a:lnTo>
                  <a:lnTo>
                    <a:pt x="37172" y="431469"/>
                  </a:lnTo>
                  <a:lnTo>
                    <a:pt x="21107" y="476402"/>
                  </a:lnTo>
                  <a:lnTo>
                    <a:pt x="9461" y="522782"/>
                  </a:lnTo>
                  <a:lnTo>
                    <a:pt x="2387" y="570293"/>
                  </a:lnTo>
                  <a:lnTo>
                    <a:pt x="0" y="618617"/>
                  </a:lnTo>
                  <a:lnTo>
                    <a:pt x="0" y="842899"/>
                  </a:lnTo>
                  <a:lnTo>
                    <a:pt x="2387" y="891235"/>
                  </a:lnTo>
                  <a:lnTo>
                    <a:pt x="9461" y="938745"/>
                  </a:lnTo>
                  <a:lnTo>
                    <a:pt x="21107" y="985126"/>
                  </a:lnTo>
                  <a:lnTo>
                    <a:pt x="37172" y="1030058"/>
                  </a:lnTo>
                  <a:lnTo>
                    <a:pt x="57543" y="1073200"/>
                  </a:lnTo>
                  <a:lnTo>
                    <a:pt x="82080" y="1114247"/>
                  </a:lnTo>
                  <a:lnTo>
                    <a:pt x="110642" y="1152855"/>
                  </a:lnTo>
                  <a:lnTo>
                    <a:pt x="143129" y="1188720"/>
                  </a:lnTo>
                  <a:lnTo>
                    <a:pt x="178981" y="1221206"/>
                  </a:lnTo>
                  <a:lnTo>
                    <a:pt x="217589" y="1249794"/>
                  </a:lnTo>
                  <a:lnTo>
                    <a:pt x="258597" y="1274343"/>
                  </a:lnTo>
                  <a:lnTo>
                    <a:pt x="301713" y="1294739"/>
                  </a:lnTo>
                  <a:lnTo>
                    <a:pt x="346595" y="1310830"/>
                  </a:lnTo>
                  <a:lnTo>
                    <a:pt x="392938" y="1322489"/>
                  </a:lnTo>
                  <a:lnTo>
                    <a:pt x="440410" y="1329588"/>
                  </a:lnTo>
                  <a:lnTo>
                    <a:pt x="488696" y="1331976"/>
                  </a:lnTo>
                  <a:lnTo>
                    <a:pt x="6843446" y="1331976"/>
                  </a:lnTo>
                  <a:lnTo>
                    <a:pt x="6857035" y="1347990"/>
                  </a:lnTo>
                  <a:lnTo>
                    <a:pt x="6887527" y="1380172"/>
                  </a:lnTo>
                  <a:lnTo>
                    <a:pt x="6919709" y="1410665"/>
                  </a:lnTo>
                  <a:lnTo>
                    <a:pt x="6953542" y="1439367"/>
                  </a:lnTo>
                  <a:lnTo>
                    <a:pt x="6988924" y="1466202"/>
                  </a:lnTo>
                  <a:lnTo>
                    <a:pt x="7025780" y="1491107"/>
                  </a:lnTo>
                  <a:lnTo>
                    <a:pt x="7064057" y="1513992"/>
                  </a:lnTo>
                  <a:lnTo>
                    <a:pt x="7103656" y="1534795"/>
                  </a:lnTo>
                  <a:lnTo>
                    <a:pt x="7144512" y="1553438"/>
                  </a:lnTo>
                  <a:lnTo>
                    <a:pt x="7186536" y="1569834"/>
                  </a:lnTo>
                  <a:lnTo>
                    <a:pt x="7229665" y="1583918"/>
                  </a:lnTo>
                  <a:lnTo>
                    <a:pt x="7273823" y="1595615"/>
                  </a:lnTo>
                  <a:lnTo>
                    <a:pt x="7318934" y="1604848"/>
                  </a:lnTo>
                  <a:lnTo>
                    <a:pt x="7364920" y="1611528"/>
                  </a:lnTo>
                  <a:lnTo>
                    <a:pt x="7411707" y="1615592"/>
                  </a:lnTo>
                  <a:lnTo>
                    <a:pt x="7459218" y="1616964"/>
                  </a:lnTo>
                  <a:lnTo>
                    <a:pt x="7506716" y="1615592"/>
                  </a:lnTo>
                  <a:lnTo>
                    <a:pt x="7553503" y="1611528"/>
                  </a:lnTo>
                  <a:lnTo>
                    <a:pt x="7599489" y="1604848"/>
                  </a:lnTo>
                  <a:lnTo>
                    <a:pt x="7644600" y="1595615"/>
                  </a:lnTo>
                  <a:lnTo>
                    <a:pt x="7688758" y="1583918"/>
                  </a:lnTo>
                  <a:lnTo>
                    <a:pt x="7731887" y="1569834"/>
                  </a:lnTo>
                  <a:lnTo>
                    <a:pt x="7773924" y="1553438"/>
                  </a:lnTo>
                  <a:lnTo>
                    <a:pt x="7814767" y="1534795"/>
                  </a:lnTo>
                  <a:lnTo>
                    <a:pt x="7854366" y="1513992"/>
                  </a:lnTo>
                  <a:lnTo>
                    <a:pt x="7892643" y="1491107"/>
                  </a:lnTo>
                  <a:lnTo>
                    <a:pt x="7929499" y="1466202"/>
                  </a:lnTo>
                  <a:lnTo>
                    <a:pt x="7964881" y="1439367"/>
                  </a:lnTo>
                  <a:lnTo>
                    <a:pt x="7998714" y="1410665"/>
                  </a:lnTo>
                  <a:lnTo>
                    <a:pt x="8030908" y="1380172"/>
                  </a:lnTo>
                  <a:lnTo>
                    <a:pt x="8061388" y="1347990"/>
                  </a:lnTo>
                  <a:lnTo>
                    <a:pt x="8090090" y="1314157"/>
                  </a:lnTo>
                  <a:lnTo>
                    <a:pt x="8116925" y="1278775"/>
                  </a:lnTo>
                  <a:lnTo>
                    <a:pt x="8141830" y="1241920"/>
                  </a:lnTo>
                  <a:lnTo>
                    <a:pt x="8164716" y="1203642"/>
                  </a:lnTo>
                  <a:lnTo>
                    <a:pt x="8185518" y="1164043"/>
                  </a:lnTo>
                  <a:lnTo>
                    <a:pt x="8204162" y="1123188"/>
                  </a:lnTo>
                  <a:lnTo>
                    <a:pt x="8220557" y="1081163"/>
                  </a:lnTo>
                  <a:lnTo>
                    <a:pt x="8234642" y="1038034"/>
                  </a:lnTo>
                  <a:lnTo>
                    <a:pt x="8246338" y="993876"/>
                  </a:lnTo>
                  <a:lnTo>
                    <a:pt x="8254962" y="951750"/>
                  </a:lnTo>
                  <a:lnTo>
                    <a:pt x="8258226" y="938745"/>
                  </a:lnTo>
                  <a:lnTo>
                    <a:pt x="8265300" y="891235"/>
                  </a:lnTo>
                  <a:lnTo>
                    <a:pt x="8267700" y="842899"/>
                  </a:lnTo>
                  <a:lnTo>
                    <a:pt x="8267700" y="808482"/>
                  </a:lnTo>
                  <a:lnTo>
                    <a:pt x="8267700" y="618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33147" y="336803"/>
              <a:ext cx="1356359" cy="135636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6100571" y="1824227"/>
            <a:ext cx="8269605" cy="1617345"/>
            <a:chOff x="6100571" y="1824227"/>
            <a:chExt cx="8269605" cy="1617345"/>
          </a:xfrm>
        </p:grpSpPr>
        <p:sp>
          <p:nvSpPr>
            <p:cNvPr id="9" name="object 9"/>
            <p:cNvSpPr/>
            <p:nvPr/>
          </p:nvSpPr>
          <p:spPr>
            <a:xfrm>
              <a:off x="6100572" y="1824227"/>
              <a:ext cx="8269605" cy="1617345"/>
            </a:xfrm>
            <a:custGeom>
              <a:avLst/>
              <a:gdLst/>
              <a:ahLst/>
              <a:cxnLst/>
              <a:rect l="l" t="t" r="r" b="b"/>
              <a:pathLst>
                <a:path w="8269605" h="1617345">
                  <a:moveTo>
                    <a:pt x="8269224" y="619506"/>
                  </a:moveTo>
                  <a:lnTo>
                    <a:pt x="8266824" y="571233"/>
                  </a:lnTo>
                  <a:lnTo>
                    <a:pt x="8259724" y="523786"/>
                  </a:lnTo>
                  <a:lnTo>
                    <a:pt x="8248078" y="477469"/>
                  </a:lnTo>
                  <a:lnTo>
                    <a:pt x="8231987" y="432600"/>
                  </a:lnTo>
                  <a:lnTo>
                    <a:pt x="8211617" y="389509"/>
                  </a:lnTo>
                  <a:lnTo>
                    <a:pt x="8187080" y="348513"/>
                  </a:lnTo>
                  <a:lnTo>
                    <a:pt x="8158531" y="309930"/>
                  </a:lnTo>
                  <a:lnTo>
                    <a:pt x="8126095" y="274066"/>
                  </a:lnTo>
                  <a:lnTo>
                    <a:pt x="8090230" y="241642"/>
                  </a:lnTo>
                  <a:lnTo>
                    <a:pt x="8051622" y="213093"/>
                  </a:lnTo>
                  <a:lnTo>
                    <a:pt x="8010601" y="188582"/>
                  </a:lnTo>
                  <a:lnTo>
                    <a:pt x="7967485" y="168236"/>
                  </a:lnTo>
                  <a:lnTo>
                    <a:pt x="7941437" y="158927"/>
                  </a:lnTo>
                  <a:lnTo>
                    <a:pt x="7930693" y="150774"/>
                  </a:lnTo>
                  <a:lnTo>
                    <a:pt x="7893786" y="125869"/>
                  </a:lnTo>
                  <a:lnTo>
                    <a:pt x="7855483" y="102984"/>
                  </a:lnTo>
                  <a:lnTo>
                    <a:pt x="7815847" y="82181"/>
                  </a:lnTo>
                  <a:lnTo>
                    <a:pt x="7774965" y="63538"/>
                  </a:lnTo>
                  <a:lnTo>
                    <a:pt x="7732890" y="47142"/>
                  </a:lnTo>
                  <a:lnTo>
                    <a:pt x="7689723" y="33058"/>
                  </a:lnTo>
                  <a:lnTo>
                    <a:pt x="7645514" y="21361"/>
                  </a:lnTo>
                  <a:lnTo>
                    <a:pt x="7600366" y="12128"/>
                  </a:lnTo>
                  <a:lnTo>
                    <a:pt x="7554341" y="5448"/>
                  </a:lnTo>
                  <a:lnTo>
                    <a:pt x="7507516" y="1384"/>
                  </a:lnTo>
                  <a:lnTo>
                    <a:pt x="7459980" y="0"/>
                  </a:lnTo>
                  <a:lnTo>
                    <a:pt x="7412431" y="1384"/>
                  </a:lnTo>
                  <a:lnTo>
                    <a:pt x="7365606" y="5448"/>
                  </a:lnTo>
                  <a:lnTo>
                    <a:pt x="7319581" y="12128"/>
                  </a:lnTo>
                  <a:lnTo>
                    <a:pt x="7274433" y="21361"/>
                  </a:lnTo>
                  <a:lnTo>
                    <a:pt x="7230224" y="33058"/>
                  </a:lnTo>
                  <a:lnTo>
                    <a:pt x="7187057" y="47142"/>
                  </a:lnTo>
                  <a:lnTo>
                    <a:pt x="7144982" y="63538"/>
                  </a:lnTo>
                  <a:lnTo>
                    <a:pt x="7104100" y="82181"/>
                  </a:lnTo>
                  <a:lnTo>
                    <a:pt x="7064464" y="102984"/>
                  </a:lnTo>
                  <a:lnTo>
                    <a:pt x="7026161" y="125869"/>
                  </a:lnTo>
                  <a:lnTo>
                    <a:pt x="7018452" y="131064"/>
                  </a:lnTo>
                  <a:lnTo>
                    <a:pt x="488823" y="131064"/>
                  </a:lnTo>
                  <a:lnTo>
                    <a:pt x="440499" y="133464"/>
                  </a:lnTo>
                  <a:lnTo>
                    <a:pt x="392988" y="140538"/>
                  </a:lnTo>
                  <a:lnTo>
                    <a:pt x="346633" y="152171"/>
                  </a:lnTo>
                  <a:lnTo>
                    <a:pt x="301726" y="168236"/>
                  </a:lnTo>
                  <a:lnTo>
                    <a:pt x="258610" y="188582"/>
                  </a:lnTo>
                  <a:lnTo>
                    <a:pt x="217589" y="213093"/>
                  </a:lnTo>
                  <a:lnTo>
                    <a:pt x="178981" y="241642"/>
                  </a:lnTo>
                  <a:lnTo>
                    <a:pt x="143129" y="274066"/>
                  </a:lnTo>
                  <a:lnTo>
                    <a:pt x="110680" y="309930"/>
                  </a:lnTo>
                  <a:lnTo>
                    <a:pt x="82130" y="348513"/>
                  </a:lnTo>
                  <a:lnTo>
                    <a:pt x="57594" y="389509"/>
                  </a:lnTo>
                  <a:lnTo>
                    <a:pt x="37223" y="432600"/>
                  </a:lnTo>
                  <a:lnTo>
                    <a:pt x="21132" y="477469"/>
                  </a:lnTo>
                  <a:lnTo>
                    <a:pt x="9486" y="523786"/>
                  </a:lnTo>
                  <a:lnTo>
                    <a:pt x="2387" y="571233"/>
                  </a:lnTo>
                  <a:lnTo>
                    <a:pt x="0" y="619506"/>
                  </a:lnTo>
                  <a:lnTo>
                    <a:pt x="0" y="843534"/>
                  </a:lnTo>
                  <a:lnTo>
                    <a:pt x="2387" y="891819"/>
                  </a:lnTo>
                  <a:lnTo>
                    <a:pt x="9486" y="939266"/>
                  </a:lnTo>
                  <a:lnTo>
                    <a:pt x="21132" y="985583"/>
                  </a:lnTo>
                  <a:lnTo>
                    <a:pt x="37223" y="1030452"/>
                  </a:lnTo>
                  <a:lnTo>
                    <a:pt x="57594" y="1073543"/>
                  </a:lnTo>
                  <a:lnTo>
                    <a:pt x="82130" y="1114539"/>
                  </a:lnTo>
                  <a:lnTo>
                    <a:pt x="110680" y="1153121"/>
                  </a:lnTo>
                  <a:lnTo>
                    <a:pt x="143129" y="1188974"/>
                  </a:lnTo>
                  <a:lnTo>
                    <a:pt x="178981" y="1221409"/>
                  </a:lnTo>
                  <a:lnTo>
                    <a:pt x="217589" y="1249959"/>
                  </a:lnTo>
                  <a:lnTo>
                    <a:pt x="258610" y="1274470"/>
                  </a:lnTo>
                  <a:lnTo>
                    <a:pt x="301726" y="1294815"/>
                  </a:lnTo>
                  <a:lnTo>
                    <a:pt x="346633" y="1310881"/>
                  </a:lnTo>
                  <a:lnTo>
                    <a:pt x="392988" y="1322514"/>
                  </a:lnTo>
                  <a:lnTo>
                    <a:pt x="440499" y="1329588"/>
                  </a:lnTo>
                  <a:lnTo>
                    <a:pt x="488823" y="1331976"/>
                  </a:lnTo>
                  <a:lnTo>
                    <a:pt x="6843649" y="1331976"/>
                  </a:lnTo>
                  <a:lnTo>
                    <a:pt x="6857251" y="1347990"/>
                  </a:lnTo>
                  <a:lnTo>
                    <a:pt x="6887756" y="1380172"/>
                  </a:lnTo>
                  <a:lnTo>
                    <a:pt x="6919989" y="1410665"/>
                  </a:lnTo>
                  <a:lnTo>
                    <a:pt x="6953847" y="1439367"/>
                  </a:lnTo>
                  <a:lnTo>
                    <a:pt x="6989254" y="1466202"/>
                  </a:lnTo>
                  <a:lnTo>
                    <a:pt x="7026161" y="1491107"/>
                  </a:lnTo>
                  <a:lnTo>
                    <a:pt x="7064464" y="1513992"/>
                  </a:lnTo>
                  <a:lnTo>
                    <a:pt x="7104100" y="1534795"/>
                  </a:lnTo>
                  <a:lnTo>
                    <a:pt x="7144982" y="1553438"/>
                  </a:lnTo>
                  <a:lnTo>
                    <a:pt x="7187057" y="1569834"/>
                  </a:lnTo>
                  <a:lnTo>
                    <a:pt x="7230224" y="1583918"/>
                  </a:lnTo>
                  <a:lnTo>
                    <a:pt x="7274433" y="1595615"/>
                  </a:lnTo>
                  <a:lnTo>
                    <a:pt x="7319581" y="1604848"/>
                  </a:lnTo>
                  <a:lnTo>
                    <a:pt x="7365606" y="1611528"/>
                  </a:lnTo>
                  <a:lnTo>
                    <a:pt x="7412431" y="1615592"/>
                  </a:lnTo>
                  <a:lnTo>
                    <a:pt x="7459980" y="1616964"/>
                  </a:lnTo>
                  <a:lnTo>
                    <a:pt x="7507516" y="1615592"/>
                  </a:lnTo>
                  <a:lnTo>
                    <a:pt x="7554341" y="1611528"/>
                  </a:lnTo>
                  <a:lnTo>
                    <a:pt x="7600366" y="1604848"/>
                  </a:lnTo>
                  <a:lnTo>
                    <a:pt x="7645514" y="1595615"/>
                  </a:lnTo>
                  <a:lnTo>
                    <a:pt x="7689723" y="1583918"/>
                  </a:lnTo>
                  <a:lnTo>
                    <a:pt x="7732890" y="1569834"/>
                  </a:lnTo>
                  <a:lnTo>
                    <a:pt x="7774965" y="1553438"/>
                  </a:lnTo>
                  <a:lnTo>
                    <a:pt x="7815847" y="1534795"/>
                  </a:lnTo>
                  <a:lnTo>
                    <a:pt x="7855483" y="1513992"/>
                  </a:lnTo>
                  <a:lnTo>
                    <a:pt x="7893786" y="1491107"/>
                  </a:lnTo>
                  <a:lnTo>
                    <a:pt x="7930693" y="1466202"/>
                  </a:lnTo>
                  <a:lnTo>
                    <a:pt x="7966100" y="1439367"/>
                  </a:lnTo>
                  <a:lnTo>
                    <a:pt x="7999958" y="1410665"/>
                  </a:lnTo>
                  <a:lnTo>
                    <a:pt x="8032191" y="1380172"/>
                  </a:lnTo>
                  <a:lnTo>
                    <a:pt x="8062696" y="1347990"/>
                  </a:lnTo>
                  <a:lnTo>
                    <a:pt x="8091424" y="1314157"/>
                  </a:lnTo>
                  <a:lnTo>
                    <a:pt x="8118297" y="1278775"/>
                  </a:lnTo>
                  <a:lnTo>
                    <a:pt x="8143227" y="1241920"/>
                  </a:lnTo>
                  <a:lnTo>
                    <a:pt x="8166138" y="1203642"/>
                  </a:lnTo>
                  <a:lnTo>
                    <a:pt x="8186966" y="1164043"/>
                  </a:lnTo>
                  <a:lnTo>
                    <a:pt x="8205622" y="1123188"/>
                  </a:lnTo>
                  <a:lnTo>
                    <a:pt x="8222043" y="1081163"/>
                  </a:lnTo>
                  <a:lnTo>
                    <a:pt x="8236140" y="1038034"/>
                  </a:lnTo>
                  <a:lnTo>
                    <a:pt x="8247850" y="993876"/>
                  </a:lnTo>
                  <a:lnTo>
                    <a:pt x="8255965" y="954189"/>
                  </a:lnTo>
                  <a:lnTo>
                    <a:pt x="8259724" y="939266"/>
                  </a:lnTo>
                  <a:lnTo>
                    <a:pt x="8266824" y="891819"/>
                  </a:lnTo>
                  <a:lnTo>
                    <a:pt x="8269224" y="843534"/>
                  </a:lnTo>
                  <a:lnTo>
                    <a:pt x="8269224" y="808482"/>
                  </a:lnTo>
                  <a:lnTo>
                    <a:pt x="8269224" y="6195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82371" y="1955291"/>
              <a:ext cx="1356360" cy="1356359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6758940" y="3461003"/>
            <a:ext cx="8267700" cy="1617345"/>
            <a:chOff x="6758940" y="3461003"/>
            <a:chExt cx="8267700" cy="1617345"/>
          </a:xfrm>
        </p:grpSpPr>
        <p:sp>
          <p:nvSpPr>
            <p:cNvPr id="12" name="object 12"/>
            <p:cNvSpPr/>
            <p:nvPr/>
          </p:nvSpPr>
          <p:spPr>
            <a:xfrm>
              <a:off x="6758940" y="3461003"/>
              <a:ext cx="8267700" cy="1617345"/>
            </a:xfrm>
            <a:custGeom>
              <a:avLst/>
              <a:gdLst/>
              <a:ahLst/>
              <a:cxnLst/>
              <a:rect l="l" t="t" r="r" b="b"/>
              <a:pathLst>
                <a:path w="8267700" h="1617345">
                  <a:moveTo>
                    <a:pt x="8267700" y="618617"/>
                  </a:moveTo>
                  <a:lnTo>
                    <a:pt x="8265300" y="570293"/>
                  </a:lnTo>
                  <a:lnTo>
                    <a:pt x="8258226" y="522782"/>
                  </a:lnTo>
                  <a:lnTo>
                    <a:pt x="8246580" y="476402"/>
                  </a:lnTo>
                  <a:lnTo>
                    <a:pt x="8230514" y="431469"/>
                  </a:lnTo>
                  <a:lnTo>
                    <a:pt x="8210143" y="388327"/>
                  </a:lnTo>
                  <a:lnTo>
                    <a:pt x="8185607" y="347281"/>
                  </a:lnTo>
                  <a:lnTo>
                    <a:pt x="8157045" y="308673"/>
                  </a:lnTo>
                  <a:lnTo>
                    <a:pt x="8124571" y="272796"/>
                  </a:lnTo>
                  <a:lnTo>
                    <a:pt x="8088706" y="240322"/>
                  </a:lnTo>
                  <a:lnTo>
                    <a:pt x="8050098" y="211734"/>
                  </a:lnTo>
                  <a:lnTo>
                    <a:pt x="8009090" y="187185"/>
                  </a:lnTo>
                  <a:lnTo>
                    <a:pt x="7965973" y="166789"/>
                  </a:lnTo>
                  <a:lnTo>
                    <a:pt x="7936839" y="156349"/>
                  </a:lnTo>
                  <a:lnTo>
                    <a:pt x="7929499" y="150774"/>
                  </a:lnTo>
                  <a:lnTo>
                    <a:pt x="7892643" y="125869"/>
                  </a:lnTo>
                  <a:lnTo>
                    <a:pt x="7854366" y="102984"/>
                  </a:lnTo>
                  <a:lnTo>
                    <a:pt x="7814767" y="82181"/>
                  </a:lnTo>
                  <a:lnTo>
                    <a:pt x="7773911" y="63538"/>
                  </a:lnTo>
                  <a:lnTo>
                    <a:pt x="7731887" y="47142"/>
                  </a:lnTo>
                  <a:lnTo>
                    <a:pt x="7688758" y="33058"/>
                  </a:lnTo>
                  <a:lnTo>
                    <a:pt x="7644600" y="21361"/>
                  </a:lnTo>
                  <a:lnTo>
                    <a:pt x="7599489" y="12128"/>
                  </a:lnTo>
                  <a:lnTo>
                    <a:pt x="7553503" y="5448"/>
                  </a:lnTo>
                  <a:lnTo>
                    <a:pt x="7506716" y="1384"/>
                  </a:lnTo>
                  <a:lnTo>
                    <a:pt x="7459218" y="0"/>
                  </a:lnTo>
                  <a:lnTo>
                    <a:pt x="7411707" y="1384"/>
                  </a:lnTo>
                  <a:lnTo>
                    <a:pt x="7364920" y="5448"/>
                  </a:lnTo>
                  <a:lnTo>
                    <a:pt x="7318934" y="12128"/>
                  </a:lnTo>
                  <a:lnTo>
                    <a:pt x="7273823" y="21361"/>
                  </a:lnTo>
                  <a:lnTo>
                    <a:pt x="7229665" y="33058"/>
                  </a:lnTo>
                  <a:lnTo>
                    <a:pt x="7186536" y="47142"/>
                  </a:lnTo>
                  <a:lnTo>
                    <a:pt x="7144512" y="63538"/>
                  </a:lnTo>
                  <a:lnTo>
                    <a:pt x="7103656" y="82181"/>
                  </a:lnTo>
                  <a:lnTo>
                    <a:pt x="7064057" y="102984"/>
                  </a:lnTo>
                  <a:lnTo>
                    <a:pt x="7025780" y="125869"/>
                  </a:lnTo>
                  <a:lnTo>
                    <a:pt x="7020344" y="129540"/>
                  </a:lnTo>
                  <a:lnTo>
                    <a:pt x="488696" y="129540"/>
                  </a:lnTo>
                  <a:lnTo>
                    <a:pt x="440410" y="131940"/>
                  </a:lnTo>
                  <a:lnTo>
                    <a:pt x="392938" y="139039"/>
                  </a:lnTo>
                  <a:lnTo>
                    <a:pt x="346595" y="150698"/>
                  </a:lnTo>
                  <a:lnTo>
                    <a:pt x="301713" y="166789"/>
                  </a:lnTo>
                  <a:lnTo>
                    <a:pt x="258597" y="187185"/>
                  </a:lnTo>
                  <a:lnTo>
                    <a:pt x="217589" y="211734"/>
                  </a:lnTo>
                  <a:lnTo>
                    <a:pt x="178981" y="240322"/>
                  </a:lnTo>
                  <a:lnTo>
                    <a:pt x="143129" y="272796"/>
                  </a:lnTo>
                  <a:lnTo>
                    <a:pt x="110642" y="308673"/>
                  </a:lnTo>
                  <a:lnTo>
                    <a:pt x="82080" y="347281"/>
                  </a:lnTo>
                  <a:lnTo>
                    <a:pt x="57543" y="388327"/>
                  </a:lnTo>
                  <a:lnTo>
                    <a:pt x="37172" y="431469"/>
                  </a:lnTo>
                  <a:lnTo>
                    <a:pt x="21107" y="476402"/>
                  </a:lnTo>
                  <a:lnTo>
                    <a:pt x="9461" y="522782"/>
                  </a:lnTo>
                  <a:lnTo>
                    <a:pt x="2387" y="570293"/>
                  </a:lnTo>
                  <a:lnTo>
                    <a:pt x="0" y="618617"/>
                  </a:lnTo>
                  <a:lnTo>
                    <a:pt x="0" y="842899"/>
                  </a:lnTo>
                  <a:lnTo>
                    <a:pt x="2387" y="891235"/>
                  </a:lnTo>
                  <a:lnTo>
                    <a:pt x="9461" y="938745"/>
                  </a:lnTo>
                  <a:lnTo>
                    <a:pt x="21107" y="985126"/>
                  </a:lnTo>
                  <a:lnTo>
                    <a:pt x="37172" y="1030058"/>
                  </a:lnTo>
                  <a:lnTo>
                    <a:pt x="57543" y="1073200"/>
                  </a:lnTo>
                  <a:lnTo>
                    <a:pt x="82080" y="1114247"/>
                  </a:lnTo>
                  <a:lnTo>
                    <a:pt x="110642" y="1152855"/>
                  </a:lnTo>
                  <a:lnTo>
                    <a:pt x="143129" y="1188720"/>
                  </a:lnTo>
                  <a:lnTo>
                    <a:pt x="178981" y="1221206"/>
                  </a:lnTo>
                  <a:lnTo>
                    <a:pt x="217589" y="1249794"/>
                  </a:lnTo>
                  <a:lnTo>
                    <a:pt x="258597" y="1274343"/>
                  </a:lnTo>
                  <a:lnTo>
                    <a:pt x="301713" y="1294739"/>
                  </a:lnTo>
                  <a:lnTo>
                    <a:pt x="346595" y="1310830"/>
                  </a:lnTo>
                  <a:lnTo>
                    <a:pt x="392938" y="1322489"/>
                  </a:lnTo>
                  <a:lnTo>
                    <a:pt x="440410" y="1329588"/>
                  </a:lnTo>
                  <a:lnTo>
                    <a:pt x="488696" y="1331976"/>
                  </a:lnTo>
                  <a:lnTo>
                    <a:pt x="6843446" y="1331976"/>
                  </a:lnTo>
                  <a:lnTo>
                    <a:pt x="6857035" y="1347990"/>
                  </a:lnTo>
                  <a:lnTo>
                    <a:pt x="6887527" y="1380172"/>
                  </a:lnTo>
                  <a:lnTo>
                    <a:pt x="6919709" y="1410665"/>
                  </a:lnTo>
                  <a:lnTo>
                    <a:pt x="6953542" y="1439367"/>
                  </a:lnTo>
                  <a:lnTo>
                    <a:pt x="6988924" y="1466202"/>
                  </a:lnTo>
                  <a:lnTo>
                    <a:pt x="7025780" y="1491107"/>
                  </a:lnTo>
                  <a:lnTo>
                    <a:pt x="7064057" y="1513992"/>
                  </a:lnTo>
                  <a:lnTo>
                    <a:pt x="7103656" y="1534795"/>
                  </a:lnTo>
                  <a:lnTo>
                    <a:pt x="7144512" y="1553438"/>
                  </a:lnTo>
                  <a:lnTo>
                    <a:pt x="7186536" y="1569834"/>
                  </a:lnTo>
                  <a:lnTo>
                    <a:pt x="7229665" y="1583918"/>
                  </a:lnTo>
                  <a:lnTo>
                    <a:pt x="7273823" y="1595615"/>
                  </a:lnTo>
                  <a:lnTo>
                    <a:pt x="7318934" y="1604848"/>
                  </a:lnTo>
                  <a:lnTo>
                    <a:pt x="7364920" y="1611528"/>
                  </a:lnTo>
                  <a:lnTo>
                    <a:pt x="7411707" y="1615592"/>
                  </a:lnTo>
                  <a:lnTo>
                    <a:pt x="7459218" y="1616964"/>
                  </a:lnTo>
                  <a:lnTo>
                    <a:pt x="7506716" y="1615592"/>
                  </a:lnTo>
                  <a:lnTo>
                    <a:pt x="7553503" y="1611528"/>
                  </a:lnTo>
                  <a:lnTo>
                    <a:pt x="7599489" y="1604848"/>
                  </a:lnTo>
                  <a:lnTo>
                    <a:pt x="7644600" y="1595615"/>
                  </a:lnTo>
                  <a:lnTo>
                    <a:pt x="7688758" y="1583918"/>
                  </a:lnTo>
                  <a:lnTo>
                    <a:pt x="7731887" y="1569834"/>
                  </a:lnTo>
                  <a:lnTo>
                    <a:pt x="7773924" y="1553438"/>
                  </a:lnTo>
                  <a:lnTo>
                    <a:pt x="7814767" y="1534795"/>
                  </a:lnTo>
                  <a:lnTo>
                    <a:pt x="7854366" y="1513992"/>
                  </a:lnTo>
                  <a:lnTo>
                    <a:pt x="7892643" y="1491107"/>
                  </a:lnTo>
                  <a:lnTo>
                    <a:pt x="7929499" y="1466202"/>
                  </a:lnTo>
                  <a:lnTo>
                    <a:pt x="7964881" y="1439367"/>
                  </a:lnTo>
                  <a:lnTo>
                    <a:pt x="7998714" y="1410665"/>
                  </a:lnTo>
                  <a:lnTo>
                    <a:pt x="8030908" y="1380185"/>
                  </a:lnTo>
                  <a:lnTo>
                    <a:pt x="8061388" y="1347990"/>
                  </a:lnTo>
                  <a:lnTo>
                    <a:pt x="8090090" y="1314157"/>
                  </a:lnTo>
                  <a:lnTo>
                    <a:pt x="8116925" y="1278775"/>
                  </a:lnTo>
                  <a:lnTo>
                    <a:pt x="8141830" y="1241920"/>
                  </a:lnTo>
                  <a:lnTo>
                    <a:pt x="8164716" y="1203642"/>
                  </a:lnTo>
                  <a:lnTo>
                    <a:pt x="8185518" y="1164043"/>
                  </a:lnTo>
                  <a:lnTo>
                    <a:pt x="8204162" y="1123200"/>
                  </a:lnTo>
                  <a:lnTo>
                    <a:pt x="8220557" y="1081163"/>
                  </a:lnTo>
                  <a:lnTo>
                    <a:pt x="8234642" y="1038034"/>
                  </a:lnTo>
                  <a:lnTo>
                    <a:pt x="8246338" y="993876"/>
                  </a:lnTo>
                  <a:lnTo>
                    <a:pt x="8254962" y="951750"/>
                  </a:lnTo>
                  <a:lnTo>
                    <a:pt x="8258226" y="938745"/>
                  </a:lnTo>
                  <a:lnTo>
                    <a:pt x="8265300" y="891235"/>
                  </a:lnTo>
                  <a:lnTo>
                    <a:pt x="8267700" y="842899"/>
                  </a:lnTo>
                  <a:lnTo>
                    <a:pt x="8267700" y="808482"/>
                  </a:lnTo>
                  <a:lnTo>
                    <a:pt x="8267700" y="618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40740" y="3590543"/>
              <a:ext cx="1356359" cy="1357883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0" y="0"/>
            <a:ext cx="15661005" cy="10287000"/>
            <a:chOff x="0" y="0"/>
            <a:chExt cx="15661005" cy="10287000"/>
          </a:xfrm>
        </p:grpSpPr>
        <p:sp>
          <p:nvSpPr>
            <p:cNvPr id="15" name="object 15"/>
            <p:cNvSpPr/>
            <p:nvPr/>
          </p:nvSpPr>
          <p:spPr>
            <a:xfrm>
              <a:off x="7392924" y="5155691"/>
              <a:ext cx="8267700" cy="1617345"/>
            </a:xfrm>
            <a:custGeom>
              <a:avLst/>
              <a:gdLst/>
              <a:ahLst/>
              <a:cxnLst/>
              <a:rect l="l" t="t" r="r" b="b"/>
              <a:pathLst>
                <a:path w="8267700" h="1617345">
                  <a:moveTo>
                    <a:pt x="8267700" y="619506"/>
                  </a:moveTo>
                  <a:lnTo>
                    <a:pt x="8265300" y="571233"/>
                  </a:lnTo>
                  <a:lnTo>
                    <a:pt x="8258226" y="523786"/>
                  </a:lnTo>
                  <a:lnTo>
                    <a:pt x="8246580" y="477469"/>
                  </a:lnTo>
                  <a:lnTo>
                    <a:pt x="8230514" y="432600"/>
                  </a:lnTo>
                  <a:lnTo>
                    <a:pt x="8210143" y="389509"/>
                  </a:lnTo>
                  <a:lnTo>
                    <a:pt x="8185607" y="348513"/>
                  </a:lnTo>
                  <a:lnTo>
                    <a:pt x="8157045" y="309930"/>
                  </a:lnTo>
                  <a:lnTo>
                    <a:pt x="8124571" y="274066"/>
                  </a:lnTo>
                  <a:lnTo>
                    <a:pt x="8088706" y="241642"/>
                  </a:lnTo>
                  <a:lnTo>
                    <a:pt x="8050098" y="213093"/>
                  </a:lnTo>
                  <a:lnTo>
                    <a:pt x="8009090" y="188582"/>
                  </a:lnTo>
                  <a:lnTo>
                    <a:pt x="7965973" y="168236"/>
                  </a:lnTo>
                  <a:lnTo>
                    <a:pt x="7940497" y="159131"/>
                  </a:lnTo>
                  <a:lnTo>
                    <a:pt x="7929499" y="150774"/>
                  </a:lnTo>
                  <a:lnTo>
                    <a:pt x="7892643" y="125869"/>
                  </a:lnTo>
                  <a:lnTo>
                    <a:pt x="7854366" y="102984"/>
                  </a:lnTo>
                  <a:lnTo>
                    <a:pt x="7814767" y="82181"/>
                  </a:lnTo>
                  <a:lnTo>
                    <a:pt x="7773911" y="63538"/>
                  </a:lnTo>
                  <a:lnTo>
                    <a:pt x="7731887" y="47142"/>
                  </a:lnTo>
                  <a:lnTo>
                    <a:pt x="7688758" y="33058"/>
                  </a:lnTo>
                  <a:lnTo>
                    <a:pt x="7644600" y="21361"/>
                  </a:lnTo>
                  <a:lnTo>
                    <a:pt x="7599489" y="12128"/>
                  </a:lnTo>
                  <a:lnTo>
                    <a:pt x="7553503" y="5448"/>
                  </a:lnTo>
                  <a:lnTo>
                    <a:pt x="7506716" y="1384"/>
                  </a:lnTo>
                  <a:lnTo>
                    <a:pt x="7459218" y="0"/>
                  </a:lnTo>
                  <a:lnTo>
                    <a:pt x="7411707" y="1384"/>
                  </a:lnTo>
                  <a:lnTo>
                    <a:pt x="7364920" y="5448"/>
                  </a:lnTo>
                  <a:lnTo>
                    <a:pt x="7318934" y="12128"/>
                  </a:lnTo>
                  <a:lnTo>
                    <a:pt x="7273823" y="21361"/>
                  </a:lnTo>
                  <a:lnTo>
                    <a:pt x="7229665" y="33058"/>
                  </a:lnTo>
                  <a:lnTo>
                    <a:pt x="7186536" y="47142"/>
                  </a:lnTo>
                  <a:lnTo>
                    <a:pt x="7144512" y="63538"/>
                  </a:lnTo>
                  <a:lnTo>
                    <a:pt x="7103656" y="82181"/>
                  </a:lnTo>
                  <a:lnTo>
                    <a:pt x="7064057" y="102984"/>
                  </a:lnTo>
                  <a:lnTo>
                    <a:pt x="7025780" y="125869"/>
                  </a:lnTo>
                  <a:lnTo>
                    <a:pt x="7018083" y="131064"/>
                  </a:lnTo>
                  <a:lnTo>
                    <a:pt x="488696" y="131064"/>
                  </a:lnTo>
                  <a:lnTo>
                    <a:pt x="440410" y="133464"/>
                  </a:lnTo>
                  <a:lnTo>
                    <a:pt x="392938" y="140538"/>
                  </a:lnTo>
                  <a:lnTo>
                    <a:pt x="346595" y="152171"/>
                  </a:lnTo>
                  <a:lnTo>
                    <a:pt x="301713" y="168236"/>
                  </a:lnTo>
                  <a:lnTo>
                    <a:pt x="258597" y="188582"/>
                  </a:lnTo>
                  <a:lnTo>
                    <a:pt x="217589" y="213093"/>
                  </a:lnTo>
                  <a:lnTo>
                    <a:pt x="178981" y="241642"/>
                  </a:lnTo>
                  <a:lnTo>
                    <a:pt x="143129" y="274066"/>
                  </a:lnTo>
                  <a:lnTo>
                    <a:pt x="110642" y="309930"/>
                  </a:lnTo>
                  <a:lnTo>
                    <a:pt x="82080" y="348513"/>
                  </a:lnTo>
                  <a:lnTo>
                    <a:pt x="57543" y="389509"/>
                  </a:lnTo>
                  <a:lnTo>
                    <a:pt x="37172" y="432600"/>
                  </a:lnTo>
                  <a:lnTo>
                    <a:pt x="21107" y="477469"/>
                  </a:lnTo>
                  <a:lnTo>
                    <a:pt x="9461" y="523786"/>
                  </a:lnTo>
                  <a:lnTo>
                    <a:pt x="2387" y="571233"/>
                  </a:lnTo>
                  <a:lnTo>
                    <a:pt x="0" y="619506"/>
                  </a:lnTo>
                  <a:lnTo>
                    <a:pt x="0" y="843534"/>
                  </a:lnTo>
                  <a:lnTo>
                    <a:pt x="2387" y="891819"/>
                  </a:lnTo>
                  <a:lnTo>
                    <a:pt x="9461" y="939266"/>
                  </a:lnTo>
                  <a:lnTo>
                    <a:pt x="21107" y="985583"/>
                  </a:lnTo>
                  <a:lnTo>
                    <a:pt x="37172" y="1030452"/>
                  </a:lnTo>
                  <a:lnTo>
                    <a:pt x="57543" y="1073543"/>
                  </a:lnTo>
                  <a:lnTo>
                    <a:pt x="82080" y="1114539"/>
                  </a:lnTo>
                  <a:lnTo>
                    <a:pt x="110642" y="1153121"/>
                  </a:lnTo>
                  <a:lnTo>
                    <a:pt x="143129" y="1188974"/>
                  </a:lnTo>
                  <a:lnTo>
                    <a:pt x="178981" y="1221409"/>
                  </a:lnTo>
                  <a:lnTo>
                    <a:pt x="217589" y="1249959"/>
                  </a:lnTo>
                  <a:lnTo>
                    <a:pt x="258597" y="1274470"/>
                  </a:lnTo>
                  <a:lnTo>
                    <a:pt x="301713" y="1294815"/>
                  </a:lnTo>
                  <a:lnTo>
                    <a:pt x="346595" y="1310881"/>
                  </a:lnTo>
                  <a:lnTo>
                    <a:pt x="392938" y="1322514"/>
                  </a:lnTo>
                  <a:lnTo>
                    <a:pt x="440410" y="1329588"/>
                  </a:lnTo>
                  <a:lnTo>
                    <a:pt x="488696" y="1331976"/>
                  </a:lnTo>
                  <a:lnTo>
                    <a:pt x="6843446" y="1331976"/>
                  </a:lnTo>
                  <a:lnTo>
                    <a:pt x="6857035" y="1347990"/>
                  </a:lnTo>
                  <a:lnTo>
                    <a:pt x="6887527" y="1380172"/>
                  </a:lnTo>
                  <a:lnTo>
                    <a:pt x="6919709" y="1410665"/>
                  </a:lnTo>
                  <a:lnTo>
                    <a:pt x="6953542" y="1439367"/>
                  </a:lnTo>
                  <a:lnTo>
                    <a:pt x="6988924" y="1466202"/>
                  </a:lnTo>
                  <a:lnTo>
                    <a:pt x="7025780" y="1491107"/>
                  </a:lnTo>
                  <a:lnTo>
                    <a:pt x="7064057" y="1513992"/>
                  </a:lnTo>
                  <a:lnTo>
                    <a:pt x="7103656" y="1534795"/>
                  </a:lnTo>
                  <a:lnTo>
                    <a:pt x="7144512" y="1553438"/>
                  </a:lnTo>
                  <a:lnTo>
                    <a:pt x="7186536" y="1569834"/>
                  </a:lnTo>
                  <a:lnTo>
                    <a:pt x="7229665" y="1583918"/>
                  </a:lnTo>
                  <a:lnTo>
                    <a:pt x="7273823" y="1595615"/>
                  </a:lnTo>
                  <a:lnTo>
                    <a:pt x="7318934" y="1604848"/>
                  </a:lnTo>
                  <a:lnTo>
                    <a:pt x="7364920" y="1611528"/>
                  </a:lnTo>
                  <a:lnTo>
                    <a:pt x="7411707" y="1615592"/>
                  </a:lnTo>
                  <a:lnTo>
                    <a:pt x="7459218" y="1616964"/>
                  </a:lnTo>
                  <a:lnTo>
                    <a:pt x="7506716" y="1615592"/>
                  </a:lnTo>
                  <a:lnTo>
                    <a:pt x="7553503" y="1611528"/>
                  </a:lnTo>
                  <a:lnTo>
                    <a:pt x="7599489" y="1604848"/>
                  </a:lnTo>
                  <a:lnTo>
                    <a:pt x="7644600" y="1595615"/>
                  </a:lnTo>
                  <a:lnTo>
                    <a:pt x="7688758" y="1583918"/>
                  </a:lnTo>
                  <a:lnTo>
                    <a:pt x="7731887" y="1569834"/>
                  </a:lnTo>
                  <a:lnTo>
                    <a:pt x="7773911" y="1553438"/>
                  </a:lnTo>
                  <a:lnTo>
                    <a:pt x="7814767" y="1534795"/>
                  </a:lnTo>
                  <a:lnTo>
                    <a:pt x="7854366" y="1513992"/>
                  </a:lnTo>
                  <a:lnTo>
                    <a:pt x="7892643" y="1491107"/>
                  </a:lnTo>
                  <a:lnTo>
                    <a:pt x="7929499" y="1466202"/>
                  </a:lnTo>
                  <a:lnTo>
                    <a:pt x="7964881" y="1439367"/>
                  </a:lnTo>
                  <a:lnTo>
                    <a:pt x="7998714" y="1410665"/>
                  </a:lnTo>
                  <a:lnTo>
                    <a:pt x="8030896" y="1380185"/>
                  </a:lnTo>
                  <a:lnTo>
                    <a:pt x="8061388" y="1347990"/>
                  </a:lnTo>
                  <a:lnTo>
                    <a:pt x="8090090" y="1314157"/>
                  </a:lnTo>
                  <a:lnTo>
                    <a:pt x="8116925" y="1278775"/>
                  </a:lnTo>
                  <a:lnTo>
                    <a:pt x="8141830" y="1241920"/>
                  </a:lnTo>
                  <a:lnTo>
                    <a:pt x="8164716" y="1203642"/>
                  </a:lnTo>
                  <a:lnTo>
                    <a:pt x="8185518" y="1164043"/>
                  </a:lnTo>
                  <a:lnTo>
                    <a:pt x="8204162" y="1123200"/>
                  </a:lnTo>
                  <a:lnTo>
                    <a:pt x="8220557" y="1081163"/>
                  </a:lnTo>
                  <a:lnTo>
                    <a:pt x="8234642" y="1038034"/>
                  </a:lnTo>
                  <a:lnTo>
                    <a:pt x="8246338" y="993876"/>
                  </a:lnTo>
                  <a:lnTo>
                    <a:pt x="8254403" y="954455"/>
                  </a:lnTo>
                  <a:lnTo>
                    <a:pt x="8258226" y="939266"/>
                  </a:lnTo>
                  <a:lnTo>
                    <a:pt x="8265300" y="891819"/>
                  </a:lnTo>
                  <a:lnTo>
                    <a:pt x="8267700" y="843534"/>
                  </a:lnTo>
                  <a:lnTo>
                    <a:pt x="8267700" y="808482"/>
                  </a:lnTo>
                  <a:lnTo>
                    <a:pt x="8267700" y="6195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74723" y="5286755"/>
              <a:ext cx="1356360" cy="135636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0" y="0"/>
              <a:ext cx="8026400" cy="10287000"/>
            </a:xfrm>
            <a:custGeom>
              <a:avLst/>
              <a:gdLst/>
              <a:ahLst/>
              <a:cxnLst/>
              <a:rect l="l" t="t" r="r" b="b"/>
              <a:pathLst>
                <a:path w="8026400" h="10287000">
                  <a:moveTo>
                    <a:pt x="4596640" y="0"/>
                  </a:moveTo>
                  <a:lnTo>
                    <a:pt x="0" y="0"/>
                  </a:lnTo>
                  <a:lnTo>
                    <a:pt x="0" y="10286999"/>
                  </a:lnTo>
                  <a:lnTo>
                    <a:pt x="8025886" y="10286999"/>
                  </a:lnTo>
                  <a:lnTo>
                    <a:pt x="45966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7630667" cy="10287000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2770357" y="499999"/>
            <a:ext cx="285115" cy="8870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50" b="0" spc="-1100" dirty="0">
                <a:latin typeface="Tahoma"/>
                <a:cs typeface="Tahoma"/>
              </a:rPr>
              <a:t>1</a:t>
            </a:r>
            <a:endParaRPr sz="565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72200" y="366420"/>
            <a:ext cx="5685918" cy="104067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675"/>
              </a:spcBef>
            </a:pPr>
            <a:r>
              <a:rPr sz="3100" b="1" spc="110" dirty="0">
                <a:latin typeface="Tahoma"/>
                <a:cs typeface="Tahoma"/>
              </a:rPr>
              <a:t>Pendahuluan</a:t>
            </a:r>
            <a:r>
              <a:rPr sz="3100" b="1" spc="-25" dirty="0">
                <a:latin typeface="Tahoma"/>
                <a:cs typeface="Tahoma"/>
              </a:rPr>
              <a:t> </a:t>
            </a:r>
            <a:r>
              <a:rPr sz="3100" b="1" spc="120" dirty="0">
                <a:latin typeface="Tahoma"/>
                <a:cs typeface="Tahoma"/>
              </a:rPr>
              <a:t>dan</a:t>
            </a:r>
            <a:r>
              <a:rPr sz="3100" b="1" spc="-20" dirty="0">
                <a:latin typeface="Tahoma"/>
                <a:cs typeface="Tahoma"/>
              </a:rPr>
              <a:t> </a:t>
            </a:r>
            <a:r>
              <a:rPr sz="3100" b="1" spc="45" dirty="0" err="1">
                <a:latin typeface="Tahoma"/>
                <a:cs typeface="Tahoma"/>
              </a:rPr>
              <a:t>Definisi</a:t>
            </a:r>
            <a:r>
              <a:rPr lang="en-US" sz="3100" spc="45" dirty="0">
                <a:latin typeface="Tahoma"/>
                <a:cs typeface="Tahoma"/>
              </a:rPr>
              <a:t> </a:t>
            </a:r>
            <a:r>
              <a:rPr sz="3100" b="1" dirty="0">
                <a:latin typeface="Tahoma"/>
                <a:cs typeface="Tahoma"/>
              </a:rPr>
              <a:t>E-</a:t>
            </a:r>
            <a:r>
              <a:rPr sz="3100" b="1" spc="140" dirty="0">
                <a:latin typeface="Tahoma"/>
                <a:cs typeface="Tahoma"/>
              </a:rPr>
              <a:t>Commerce</a:t>
            </a:r>
            <a:endParaRPr sz="3100" dirty="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344525" y="2117598"/>
            <a:ext cx="433705" cy="8870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50" spc="4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endParaRPr sz="565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75169" y="2240660"/>
            <a:ext cx="5433695" cy="548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400" b="1" spc="60" dirty="0">
                <a:latin typeface="Tahoma"/>
                <a:cs typeface="Tahoma"/>
              </a:rPr>
              <a:t>Klasifikasi</a:t>
            </a:r>
            <a:r>
              <a:rPr sz="3400" b="1" spc="100" dirty="0">
                <a:latin typeface="Tahoma"/>
                <a:cs typeface="Tahoma"/>
              </a:rPr>
              <a:t> </a:t>
            </a:r>
            <a:r>
              <a:rPr sz="3400" b="1" dirty="0">
                <a:latin typeface="Tahoma"/>
                <a:cs typeface="Tahoma"/>
              </a:rPr>
              <a:t>E-</a:t>
            </a:r>
            <a:r>
              <a:rPr sz="3400" b="1" spc="190" dirty="0">
                <a:latin typeface="Tahoma"/>
                <a:cs typeface="Tahoma"/>
              </a:rPr>
              <a:t>Commerce</a:t>
            </a:r>
            <a:endParaRPr sz="3400" dirty="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017879" y="3754374"/>
            <a:ext cx="430530" cy="8870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50" spc="40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565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58000" y="3628771"/>
            <a:ext cx="6307709" cy="113172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665"/>
              </a:spcBef>
            </a:pPr>
            <a:r>
              <a:rPr sz="3400" b="1" dirty="0" err="1">
                <a:latin typeface="Tahoma"/>
                <a:cs typeface="Tahoma"/>
              </a:rPr>
              <a:t>Klasifikasi</a:t>
            </a:r>
            <a:r>
              <a:rPr sz="3400" b="1" spc="420" dirty="0">
                <a:latin typeface="Tahoma"/>
                <a:cs typeface="Tahoma"/>
              </a:rPr>
              <a:t> </a:t>
            </a:r>
            <a:r>
              <a:rPr sz="3400" b="1" dirty="0">
                <a:latin typeface="Tahoma"/>
                <a:cs typeface="Tahoma"/>
              </a:rPr>
              <a:t>E-</a:t>
            </a:r>
            <a:r>
              <a:rPr sz="3400" b="1" spc="135" dirty="0">
                <a:latin typeface="Tahoma"/>
                <a:cs typeface="Tahoma"/>
              </a:rPr>
              <a:t>Commerce</a:t>
            </a:r>
            <a:r>
              <a:rPr lang="en-US" sz="3400" dirty="0">
                <a:latin typeface="Tahoma"/>
                <a:cs typeface="Tahoma"/>
              </a:rPr>
              <a:t> </a:t>
            </a:r>
            <a:r>
              <a:rPr sz="3400" b="1" spc="-10" dirty="0" err="1">
                <a:latin typeface="Tahoma"/>
                <a:cs typeface="Tahoma"/>
              </a:rPr>
              <a:t>Lanjutan</a:t>
            </a:r>
            <a:endParaRPr sz="3400" dirty="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618335" y="5449316"/>
            <a:ext cx="500380" cy="8870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50" spc="595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565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382000" y="5584393"/>
            <a:ext cx="5418454" cy="5405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400" b="1" spc="135" dirty="0">
                <a:latin typeface="Tahoma"/>
                <a:cs typeface="Tahoma"/>
              </a:rPr>
              <a:t>Kerangka</a:t>
            </a:r>
            <a:r>
              <a:rPr sz="3400" b="1" spc="50" dirty="0">
                <a:latin typeface="Tahoma"/>
                <a:cs typeface="Tahoma"/>
              </a:rPr>
              <a:t> </a:t>
            </a:r>
            <a:r>
              <a:rPr sz="3400" b="1" dirty="0">
                <a:latin typeface="Tahoma"/>
                <a:cs typeface="Tahoma"/>
              </a:rPr>
              <a:t>E-</a:t>
            </a:r>
            <a:r>
              <a:rPr sz="3400" b="1" spc="185" dirty="0">
                <a:latin typeface="Tahoma"/>
                <a:cs typeface="Tahoma"/>
              </a:rPr>
              <a:t>Commerce</a:t>
            </a:r>
            <a:endParaRPr sz="3400" dirty="0">
              <a:latin typeface="Tahoma"/>
              <a:cs typeface="Tahoma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8156447" y="6856476"/>
            <a:ext cx="8267700" cy="1617345"/>
            <a:chOff x="8156447" y="6856476"/>
            <a:chExt cx="8267700" cy="1617345"/>
          </a:xfrm>
        </p:grpSpPr>
        <p:sp>
          <p:nvSpPr>
            <p:cNvPr id="28" name="object 28"/>
            <p:cNvSpPr/>
            <p:nvPr/>
          </p:nvSpPr>
          <p:spPr>
            <a:xfrm>
              <a:off x="8156448" y="6856475"/>
              <a:ext cx="8267700" cy="1617345"/>
            </a:xfrm>
            <a:custGeom>
              <a:avLst/>
              <a:gdLst/>
              <a:ahLst/>
              <a:cxnLst/>
              <a:rect l="l" t="t" r="r" b="b"/>
              <a:pathLst>
                <a:path w="8267700" h="1617345">
                  <a:moveTo>
                    <a:pt x="8267700" y="619506"/>
                  </a:moveTo>
                  <a:lnTo>
                    <a:pt x="8265300" y="571233"/>
                  </a:lnTo>
                  <a:lnTo>
                    <a:pt x="8258226" y="523786"/>
                  </a:lnTo>
                  <a:lnTo>
                    <a:pt x="8246580" y="477469"/>
                  </a:lnTo>
                  <a:lnTo>
                    <a:pt x="8230514" y="432600"/>
                  </a:lnTo>
                  <a:lnTo>
                    <a:pt x="8210143" y="389509"/>
                  </a:lnTo>
                  <a:lnTo>
                    <a:pt x="8185607" y="348513"/>
                  </a:lnTo>
                  <a:lnTo>
                    <a:pt x="8157045" y="309930"/>
                  </a:lnTo>
                  <a:lnTo>
                    <a:pt x="8124571" y="274066"/>
                  </a:lnTo>
                  <a:lnTo>
                    <a:pt x="8088706" y="241642"/>
                  </a:lnTo>
                  <a:lnTo>
                    <a:pt x="8050098" y="213093"/>
                  </a:lnTo>
                  <a:lnTo>
                    <a:pt x="8009090" y="188582"/>
                  </a:lnTo>
                  <a:lnTo>
                    <a:pt x="7965973" y="168236"/>
                  </a:lnTo>
                  <a:lnTo>
                    <a:pt x="7940497" y="159131"/>
                  </a:lnTo>
                  <a:lnTo>
                    <a:pt x="7929499" y="150774"/>
                  </a:lnTo>
                  <a:lnTo>
                    <a:pt x="7892643" y="125869"/>
                  </a:lnTo>
                  <a:lnTo>
                    <a:pt x="7854366" y="102984"/>
                  </a:lnTo>
                  <a:lnTo>
                    <a:pt x="7814767" y="82181"/>
                  </a:lnTo>
                  <a:lnTo>
                    <a:pt x="7773911" y="63538"/>
                  </a:lnTo>
                  <a:lnTo>
                    <a:pt x="7731887" y="47142"/>
                  </a:lnTo>
                  <a:lnTo>
                    <a:pt x="7688758" y="33058"/>
                  </a:lnTo>
                  <a:lnTo>
                    <a:pt x="7644600" y="21361"/>
                  </a:lnTo>
                  <a:lnTo>
                    <a:pt x="7599489" y="12128"/>
                  </a:lnTo>
                  <a:lnTo>
                    <a:pt x="7553503" y="5448"/>
                  </a:lnTo>
                  <a:lnTo>
                    <a:pt x="7506716" y="1384"/>
                  </a:lnTo>
                  <a:lnTo>
                    <a:pt x="7459218" y="0"/>
                  </a:lnTo>
                  <a:lnTo>
                    <a:pt x="7411707" y="1384"/>
                  </a:lnTo>
                  <a:lnTo>
                    <a:pt x="7364920" y="5448"/>
                  </a:lnTo>
                  <a:lnTo>
                    <a:pt x="7318934" y="12128"/>
                  </a:lnTo>
                  <a:lnTo>
                    <a:pt x="7273823" y="21361"/>
                  </a:lnTo>
                  <a:lnTo>
                    <a:pt x="7229665" y="33058"/>
                  </a:lnTo>
                  <a:lnTo>
                    <a:pt x="7186536" y="47142"/>
                  </a:lnTo>
                  <a:lnTo>
                    <a:pt x="7144512" y="63538"/>
                  </a:lnTo>
                  <a:lnTo>
                    <a:pt x="7103656" y="82181"/>
                  </a:lnTo>
                  <a:lnTo>
                    <a:pt x="7064057" y="102984"/>
                  </a:lnTo>
                  <a:lnTo>
                    <a:pt x="7025780" y="125869"/>
                  </a:lnTo>
                  <a:lnTo>
                    <a:pt x="7018083" y="131064"/>
                  </a:lnTo>
                  <a:lnTo>
                    <a:pt x="488696" y="131064"/>
                  </a:lnTo>
                  <a:lnTo>
                    <a:pt x="440410" y="133464"/>
                  </a:lnTo>
                  <a:lnTo>
                    <a:pt x="392938" y="140538"/>
                  </a:lnTo>
                  <a:lnTo>
                    <a:pt x="346595" y="152171"/>
                  </a:lnTo>
                  <a:lnTo>
                    <a:pt x="301713" y="168236"/>
                  </a:lnTo>
                  <a:lnTo>
                    <a:pt x="258597" y="188582"/>
                  </a:lnTo>
                  <a:lnTo>
                    <a:pt x="217589" y="213093"/>
                  </a:lnTo>
                  <a:lnTo>
                    <a:pt x="178981" y="241642"/>
                  </a:lnTo>
                  <a:lnTo>
                    <a:pt x="143129" y="274066"/>
                  </a:lnTo>
                  <a:lnTo>
                    <a:pt x="110642" y="309930"/>
                  </a:lnTo>
                  <a:lnTo>
                    <a:pt x="82080" y="348513"/>
                  </a:lnTo>
                  <a:lnTo>
                    <a:pt x="57543" y="389509"/>
                  </a:lnTo>
                  <a:lnTo>
                    <a:pt x="37172" y="432600"/>
                  </a:lnTo>
                  <a:lnTo>
                    <a:pt x="21107" y="477469"/>
                  </a:lnTo>
                  <a:lnTo>
                    <a:pt x="9461" y="523786"/>
                  </a:lnTo>
                  <a:lnTo>
                    <a:pt x="2387" y="571233"/>
                  </a:lnTo>
                  <a:lnTo>
                    <a:pt x="0" y="619506"/>
                  </a:lnTo>
                  <a:lnTo>
                    <a:pt x="0" y="843534"/>
                  </a:lnTo>
                  <a:lnTo>
                    <a:pt x="2387" y="891819"/>
                  </a:lnTo>
                  <a:lnTo>
                    <a:pt x="9461" y="939266"/>
                  </a:lnTo>
                  <a:lnTo>
                    <a:pt x="21107" y="985583"/>
                  </a:lnTo>
                  <a:lnTo>
                    <a:pt x="37172" y="1030452"/>
                  </a:lnTo>
                  <a:lnTo>
                    <a:pt x="57543" y="1073543"/>
                  </a:lnTo>
                  <a:lnTo>
                    <a:pt x="82080" y="1114539"/>
                  </a:lnTo>
                  <a:lnTo>
                    <a:pt x="110642" y="1153121"/>
                  </a:lnTo>
                  <a:lnTo>
                    <a:pt x="143129" y="1188974"/>
                  </a:lnTo>
                  <a:lnTo>
                    <a:pt x="178981" y="1221409"/>
                  </a:lnTo>
                  <a:lnTo>
                    <a:pt x="217589" y="1249959"/>
                  </a:lnTo>
                  <a:lnTo>
                    <a:pt x="258597" y="1274470"/>
                  </a:lnTo>
                  <a:lnTo>
                    <a:pt x="301713" y="1294815"/>
                  </a:lnTo>
                  <a:lnTo>
                    <a:pt x="346595" y="1310881"/>
                  </a:lnTo>
                  <a:lnTo>
                    <a:pt x="392938" y="1322514"/>
                  </a:lnTo>
                  <a:lnTo>
                    <a:pt x="440410" y="1329588"/>
                  </a:lnTo>
                  <a:lnTo>
                    <a:pt x="488696" y="1331976"/>
                  </a:lnTo>
                  <a:lnTo>
                    <a:pt x="6843446" y="1331976"/>
                  </a:lnTo>
                  <a:lnTo>
                    <a:pt x="6857035" y="1347990"/>
                  </a:lnTo>
                  <a:lnTo>
                    <a:pt x="6887527" y="1380172"/>
                  </a:lnTo>
                  <a:lnTo>
                    <a:pt x="6919709" y="1410665"/>
                  </a:lnTo>
                  <a:lnTo>
                    <a:pt x="6953542" y="1439367"/>
                  </a:lnTo>
                  <a:lnTo>
                    <a:pt x="6988924" y="1466202"/>
                  </a:lnTo>
                  <a:lnTo>
                    <a:pt x="7025780" y="1491107"/>
                  </a:lnTo>
                  <a:lnTo>
                    <a:pt x="7064057" y="1513992"/>
                  </a:lnTo>
                  <a:lnTo>
                    <a:pt x="7103656" y="1534795"/>
                  </a:lnTo>
                  <a:lnTo>
                    <a:pt x="7144512" y="1553438"/>
                  </a:lnTo>
                  <a:lnTo>
                    <a:pt x="7186536" y="1569834"/>
                  </a:lnTo>
                  <a:lnTo>
                    <a:pt x="7229665" y="1583918"/>
                  </a:lnTo>
                  <a:lnTo>
                    <a:pt x="7273823" y="1595615"/>
                  </a:lnTo>
                  <a:lnTo>
                    <a:pt x="7318934" y="1604848"/>
                  </a:lnTo>
                  <a:lnTo>
                    <a:pt x="7364920" y="1611528"/>
                  </a:lnTo>
                  <a:lnTo>
                    <a:pt x="7411707" y="1615592"/>
                  </a:lnTo>
                  <a:lnTo>
                    <a:pt x="7459218" y="1616964"/>
                  </a:lnTo>
                  <a:lnTo>
                    <a:pt x="7506716" y="1615592"/>
                  </a:lnTo>
                  <a:lnTo>
                    <a:pt x="7553503" y="1611528"/>
                  </a:lnTo>
                  <a:lnTo>
                    <a:pt x="7599489" y="1604848"/>
                  </a:lnTo>
                  <a:lnTo>
                    <a:pt x="7644600" y="1595615"/>
                  </a:lnTo>
                  <a:lnTo>
                    <a:pt x="7688758" y="1583918"/>
                  </a:lnTo>
                  <a:lnTo>
                    <a:pt x="7731887" y="1569834"/>
                  </a:lnTo>
                  <a:lnTo>
                    <a:pt x="7773924" y="1553438"/>
                  </a:lnTo>
                  <a:lnTo>
                    <a:pt x="7814767" y="1534795"/>
                  </a:lnTo>
                  <a:lnTo>
                    <a:pt x="7854366" y="1513992"/>
                  </a:lnTo>
                  <a:lnTo>
                    <a:pt x="7892643" y="1491107"/>
                  </a:lnTo>
                  <a:lnTo>
                    <a:pt x="7929499" y="1466202"/>
                  </a:lnTo>
                  <a:lnTo>
                    <a:pt x="7964881" y="1439367"/>
                  </a:lnTo>
                  <a:lnTo>
                    <a:pt x="7998714" y="1410665"/>
                  </a:lnTo>
                  <a:lnTo>
                    <a:pt x="8030908" y="1380172"/>
                  </a:lnTo>
                  <a:lnTo>
                    <a:pt x="8061388" y="1347990"/>
                  </a:lnTo>
                  <a:lnTo>
                    <a:pt x="8090090" y="1314157"/>
                  </a:lnTo>
                  <a:lnTo>
                    <a:pt x="8116925" y="1278775"/>
                  </a:lnTo>
                  <a:lnTo>
                    <a:pt x="8141830" y="1241920"/>
                  </a:lnTo>
                  <a:lnTo>
                    <a:pt x="8164716" y="1203642"/>
                  </a:lnTo>
                  <a:lnTo>
                    <a:pt x="8185518" y="1164043"/>
                  </a:lnTo>
                  <a:lnTo>
                    <a:pt x="8204162" y="1123188"/>
                  </a:lnTo>
                  <a:lnTo>
                    <a:pt x="8220557" y="1081163"/>
                  </a:lnTo>
                  <a:lnTo>
                    <a:pt x="8234642" y="1038034"/>
                  </a:lnTo>
                  <a:lnTo>
                    <a:pt x="8246338" y="993876"/>
                  </a:lnTo>
                  <a:lnTo>
                    <a:pt x="8254403" y="954455"/>
                  </a:lnTo>
                  <a:lnTo>
                    <a:pt x="8258226" y="939266"/>
                  </a:lnTo>
                  <a:lnTo>
                    <a:pt x="8265300" y="891819"/>
                  </a:lnTo>
                  <a:lnTo>
                    <a:pt x="8267700" y="843534"/>
                  </a:lnTo>
                  <a:lnTo>
                    <a:pt x="8267700" y="808482"/>
                  </a:lnTo>
                  <a:lnTo>
                    <a:pt x="8267700" y="6195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38247" y="6987540"/>
              <a:ext cx="1356359" cy="1356360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15415640" y="7150048"/>
            <a:ext cx="432434" cy="887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650" spc="40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endParaRPr sz="565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664445" y="7273543"/>
            <a:ext cx="4897120" cy="548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195830" algn="l"/>
              </a:tabLst>
            </a:pPr>
            <a:r>
              <a:rPr sz="3400" b="1" spc="90" dirty="0">
                <a:latin typeface="Tahoma"/>
                <a:cs typeface="Tahoma"/>
              </a:rPr>
              <a:t>Layanan</a:t>
            </a:r>
            <a:r>
              <a:rPr sz="3400" b="1" dirty="0">
                <a:latin typeface="Tahoma"/>
                <a:cs typeface="Tahoma"/>
              </a:rPr>
              <a:t>	</a:t>
            </a:r>
            <a:r>
              <a:rPr sz="3400" b="1" spc="185" dirty="0">
                <a:latin typeface="Tahoma"/>
                <a:cs typeface="Tahoma"/>
              </a:rPr>
              <a:t>Pendukung</a:t>
            </a:r>
            <a:endParaRPr sz="3400">
              <a:latin typeface="Tahoma"/>
              <a:cs typeface="Tahoma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8918447" y="8447531"/>
            <a:ext cx="8267700" cy="1618615"/>
            <a:chOff x="8918447" y="8447531"/>
            <a:chExt cx="8267700" cy="1618615"/>
          </a:xfrm>
        </p:grpSpPr>
        <p:sp>
          <p:nvSpPr>
            <p:cNvPr id="33" name="object 33"/>
            <p:cNvSpPr/>
            <p:nvPr/>
          </p:nvSpPr>
          <p:spPr>
            <a:xfrm>
              <a:off x="8918448" y="8447531"/>
              <a:ext cx="8267700" cy="1618615"/>
            </a:xfrm>
            <a:custGeom>
              <a:avLst/>
              <a:gdLst/>
              <a:ahLst/>
              <a:cxnLst/>
              <a:rect l="l" t="t" r="r" b="b"/>
              <a:pathLst>
                <a:path w="8267700" h="1618615">
                  <a:moveTo>
                    <a:pt x="8267700" y="620115"/>
                  </a:moveTo>
                  <a:lnTo>
                    <a:pt x="8265300" y="571804"/>
                  </a:lnTo>
                  <a:lnTo>
                    <a:pt x="8258226" y="524294"/>
                  </a:lnTo>
                  <a:lnTo>
                    <a:pt x="8246580" y="477913"/>
                  </a:lnTo>
                  <a:lnTo>
                    <a:pt x="8230514" y="432993"/>
                  </a:lnTo>
                  <a:lnTo>
                    <a:pt x="8210143" y="389851"/>
                  </a:lnTo>
                  <a:lnTo>
                    <a:pt x="8185607" y="348805"/>
                  </a:lnTo>
                  <a:lnTo>
                    <a:pt x="8157045" y="310197"/>
                  </a:lnTo>
                  <a:lnTo>
                    <a:pt x="8124571" y="274320"/>
                  </a:lnTo>
                  <a:lnTo>
                    <a:pt x="8088706" y="241846"/>
                  </a:lnTo>
                  <a:lnTo>
                    <a:pt x="8050098" y="213258"/>
                  </a:lnTo>
                  <a:lnTo>
                    <a:pt x="8009090" y="188709"/>
                  </a:lnTo>
                  <a:lnTo>
                    <a:pt x="7965973" y="168313"/>
                  </a:lnTo>
                  <a:lnTo>
                    <a:pt x="7940243" y="159092"/>
                  </a:lnTo>
                  <a:lnTo>
                    <a:pt x="7929499" y="150926"/>
                  </a:lnTo>
                  <a:lnTo>
                    <a:pt x="7892643" y="125996"/>
                  </a:lnTo>
                  <a:lnTo>
                    <a:pt x="7854366" y="103085"/>
                  </a:lnTo>
                  <a:lnTo>
                    <a:pt x="7814767" y="82257"/>
                  </a:lnTo>
                  <a:lnTo>
                    <a:pt x="7773911" y="63601"/>
                  </a:lnTo>
                  <a:lnTo>
                    <a:pt x="7731887" y="47180"/>
                  </a:lnTo>
                  <a:lnTo>
                    <a:pt x="7688758" y="33083"/>
                  </a:lnTo>
                  <a:lnTo>
                    <a:pt x="7644600" y="21374"/>
                  </a:lnTo>
                  <a:lnTo>
                    <a:pt x="7599489" y="12141"/>
                  </a:lnTo>
                  <a:lnTo>
                    <a:pt x="7553503" y="5448"/>
                  </a:lnTo>
                  <a:lnTo>
                    <a:pt x="7506716" y="1384"/>
                  </a:lnTo>
                  <a:lnTo>
                    <a:pt x="7459218" y="0"/>
                  </a:lnTo>
                  <a:lnTo>
                    <a:pt x="7411707" y="1384"/>
                  </a:lnTo>
                  <a:lnTo>
                    <a:pt x="7364920" y="5448"/>
                  </a:lnTo>
                  <a:lnTo>
                    <a:pt x="7318934" y="12141"/>
                  </a:lnTo>
                  <a:lnTo>
                    <a:pt x="7273823" y="21374"/>
                  </a:lnTo>
                  <a:lnTo>
                    <a:pt x="7229665" y="33083"/>
                  </a:lnTo>
                  <a:lnTo>
                    <a:pt x="7186536" y="47180"/>
                  </a:lnTo>
                  <a:lnTo>
                    <a:pt x="7144512" y="63601"/>
                  </a:lnTo>
                  <a:lnTo>
                    <a:pt x="7103656" y="82257"/>
                  </a:lnTo>
                  <a:lnTo>
                    <a:pt x="7064057" y="103085"/>
                  </a:lnTo>
                  <a:lnTo>
                    <a:pt x="7025780" y="125996"/>
                  </a:lnTo>
                  <a:lnTo>
                    <a:pt x="7018287" y="131064"/>
                  </a:lnTo>
                  <a:lnTo>
                    <a:pt x="488696" y="131064"/>
                  </a:lnTo>
                  <a:lnTo>
                    <a:pt x="440410" y="133464"/>
                  </a:lnTo>
                  <a:lnTo>
                    <a:pt x="392938" y="140563"/>
                  </a:lnTo>
                  <a:lnTo>
                    <a:pt x="346595" y="152222"/>
                  </a:lnTo>
                  <a:lnTo>
                    <a:pt x="301713" y="168313"/>
                  </a:lnTo>
                  <a:lnTo>
                    <a:pt x="258597" y="188709"/>
                  </a:lnTo>
                  <a:lnTo>
                    <a:pt x="217589" y="213258"/>
                  </a:lnTo>
                  <a:lnTo>
                    <a:pt x="178981" y="241846"/>
                  </a:lnTo>
                  <a:lnTo>
                    <a:pt x="143129" y="274320"/>
                  </a:lnTo>
                  <a:lnTo>
                    <a:pt x="110642" y="310197"/>
                  </a:lnTo>
                  <a:lnTo>
                    <a:pt x="82080" y="348805"/>
                  </a:lnTo>
                  <a:lnTo>
                    <a:pt x="57543" y="389851"/>
                  </a:lnTo>
                  <a:lnTo>
                    <a:pt x="37172" y="432993"/>
                  </a:lnTo>
                  <a:lnTo>
                    <a:pt x="21107" y="477913"/>
                  </a:lnTo>
                  <a:lnTo>
                    <a:pt x="9461" y="524294"/>
                  </a:lnTo>
                  <a:lnTo>
                    <a:pt x="2387" y="571804"/>
                  </a:lnTo>
                  <a:lnTo>
                    <a:pt x="0" y="620115"/>
                  </a:lnTo>
                  <a:lnTo>
                    <a:pt x="0" y="844448"/>
                  </a:lnTo>
                  <a:lnTo>
                    <a:pt x="2387" y="892797"/>
                  </a:lnTo>
                  <a:lnTo>
                    <a:pt x="9461" y="940308"/>
                  </a:lnTo>
                  <a:lnTo>
                    <a:pt x="21107" y="986688"/>
                  </a:lnTo>
                  <a:lnTo>
                    <a:pt x="37172" y="1031608"/>
                  </a:lnTo>
                  <a:lnTo>
                    <a:pt x="57543" y="1074737"/>
                  </a:lnTo>
                  <a:lnTo>
                    <a:pt x="82080" y="1115771"/>
                  </a:lnTo>
                  <a:lnTo>
                    <a:pt x="110642" y="1154391"/>
                  </a:lnTo>
                  <a:lnTo>
                    <a:pt x="143129" y="1190256"/>
                  </a:lnTo>
                  <a:lnTo>
                    <a:pt x="178981" y="1222756"/>
                  </a:lnTo>
                  <a:lnTo>
                    <a:pt x="217589" y="1251343"/>
                  </a:lnTo>
                  <a:lnTo>
                    <a:pt x="258597" y="1275892"/>
                  </a:lnTo>
                  <a:lnTo>
                    <a:pt x="301713" y="1296276"/>
                  </a:lnTo>
                  <a:lnTo>
                    <a:pt x="346595" y="1312367"/>
                  </a:lnTo>
                  <a:lnTo>
                    <a:pt x="392938" y="1324025"/>
                  </a:lnTo>
                  <a:lnTo>
                    <a:pt x="440410" y="1331112"/>
                  </a:lnTo>
                  <a:lnTo>
                    <a:pt x="488696" y="1333500"/>
                  </a:lnTo>
                  <a:lnTo>
                    <a:pt x="6843674" y="1333500"/>
                  </a:lnTo>
                  <a:lnTo>
                    <a:pt x="6857035" y="1349248"/>
                  </a:lnTo>
                  <a:lnTo>
                    <a:pt x="6887527" y="1381480"/>
                  </a:lnTo>
                  <a:lnTo>
                    <a:pt x="6919709" y="1411986"/>
                  </a:lnTo>
                  <a:lnTo>
                    <a:pt x="6953542" y="1440713"/>
                  </a:lnTo>
                  <a:lnTo>
                    <a:pt x="6988924" y="1467573"/>
                  </a:lnTo>
                  <a:lnTo>
                    <a:pt x="7025780" y="1492504"/>
                  </a:lnTo>
                  <a:lnTo>
                    <a:pt x="7064057" y="1515414"/>
                  </a:lnTo>
                  <a:lnTo>
                    <a:pt x="7103656" y="1536242"/>
                  </a:lnTo>
                  <a:lnTo>
                    <a:pt x="7144512" y="1554899"/>
                  </a:lnTo>
                  <a:lnTo>
                    <a:pt x="7186536" y="1571320"/>
                  </a:lnTo>
                  <a:lnTo>
                    <a:pt x="7229665" y="1585417"/>
                  </a:lnTo>
                  <a:lnTo>
                    <a:pt x="7273823" y="1597126"/>
                  </a:lnTo>
                  <a:lnTo>
                    <a:pt x="7318934" y="1606359"/>
                  </a:lnTo>
                  <a:lnTo>
                    <a:pt x="7364920" y="1613052"/>
                  </a:lnTo>
                  <a:lnTo>
                    <a:pt x="7411707" y="1617116"/>
                  </a:lnTo>
                  <a:lnTo>
                    <a:pt x="7459218" y="1618488"/>
                  </a:lnTo>
                  <a:lnTo>
                    <a:pt x="7506716" y="1617116"/>
                  </a:lnTo>
                  <a:lnTo>
                    <a:pt x="7553503" y="1613052"/>
                  </a:lnTo>
                  <a:lnTo>
                    <a:pt x="7599489" y="1606359"/>
                  </a:lnTo>
                  <a:lnTo>
                    <a:pt x="7644600" y="1597126"/>
                  </a:lnTo>
                  <a:lnTo>
                    <a:pt x="7688758" y="1585417"/>
                  </a:lnTo>
                  <a:lnTo>
                    <a:pt x="7731887" y="1571320"/>
                  </a:lnTo>
                  <a:lnTo>
                    <a:pt x="7773924" y="1554899"/>
                  </a:lnTo>
                  <a:lnTo>
                    <a:pt x="7814767" y="1536242"/>
                  </a:lnTo>
                  <a:lnTo>
                    <a:pt x="7854366" y="1515414"/>
                  </a:lnTo>
                  <a:lnTo>
                    <a:pt x="7892643" y="1492504"/>
                  </a:lnTo>
                  <a:lnTo>
                    <a:pt x="7929499" y="1467573"/>
                  </a:lnTo>
                  <a:lnTo>
                    <a:pt x="7964881" y="1440713"/>
                  </a:lnTo>
                  <a:lnTo>
                    <a:pt x="7998714" y="1411986"/>
                  </a:lnTo>
                  <a:lnTo>
                    <a:pt x="8030908" y="1381480"/>
                  </a:lnTo>
                  <a:lnTo>
                    <a:pt x="8061388" y="1349248"/>
                  </a:lnTo>
                  <a:lnTo>
                    <a:pt x="8090090" y="1315389"/>
                  </a:lnTo>
                  <a:lnTo>
                    <a:pt x="8116925" y="1279982"/>
                  </a:lnTo>
                  <a:lnTo>
                    <a:pt x="8141830" y="1243076"/>
                  </a:lnTo>
                  <a:lnTo>
                    <a:pt x="8164716" y="1204772"/>
                  </a:lnTo>
                  <a:lnTo>
                    <a:pt x="8185518" y="1165136"/>
                  </a:lnTo>
                  <a:lnTo>
                    <a:pt x="8204162" y="1124242"/>
                  </a:lnTo>
                  <a:lnTo>
                    <a:pt x="8220557" y="1082179"/>
                  </a:lnTo>
                  <a:lnTo>
                    <a:pt x="8234642" y="1038999"/>
                  </a:lnTo>
                  <a:lnTo>
                    <a:pt x="8246338" y="994803"/>
                  </a:lnTo>
                  <a:lnTo>
                    <a:pt x="8254212" y="956259"/>
                  </a:lnTo>
                  <a:lnTo>
                    <a:pt x="8258226" y="940308"/>
                  </a:lnTo>
                  <a:lnTo>
                    <a:pt x="8265300" y="892797"/>
                  </a:lnTo>
                  <a:lnTo>
                    <a:pt x="8267700" y="844448"/>
                  </a:lnTo>
                  <a:lnTo>
                    <a:pt x="8267700" y="809244"/>
                  </a:lnTo>
                  <a:lnTo>
                    <a:pt x="8267700" y="6201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700247" y="8578595"/>
              <a:ext cx="1356359" cy="1356360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16162401" y="8742374"/>
            <a:ext cx="462915" cy="8870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50" spc="285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endParaRPr sz="565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581635" y="8865514"/>
            <a:ext cx="2743200" cy="548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400" b="1" spc="114" dirty="0">
                <a:latin typeface="Tahoma"/>
                <a:cs typeface="Tahoma"/>
              </a:rPr>
              <a:t>Kesimpulan</a:t>
            </a:r>
            <a:endParaRPr sz="3400"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16337" y="0"/>
            <a:ext cx="13360400" cy="2391410"/>
          </a:xfrm>
          <a:custGeom>
            <a:avLst/>
            <a:gdLst/>
            <a:ahLst/>
            <a:cxnLst/>
            <a:rect l="l" t="t" r="r" b="b"/>
            <a:pathLst>
              <a:path w="13360400" h="2391410">
                <a:moveTo>
                  <a:pt x="13360124" y="0"/>
                </a:moveTo>
                <a:lnTo>
                  <a:pt x="0" y="0"/>
                </a:lnTo>
                <a:lnTo>
                  <a:pt x="710173" y="2362707"/>
                </a:lnTo>
                <a:lnTo>
                  <a:pt x="715806" y="2374278"/>
                </a:lnTo>
                <a:lnTo>
                  <a:pt x="724571" y="2383266"/>
                </a:lnTo>
                <a:lnTo>
                  <a:pt x="735694" y="2389086"/>
                </a:lnTo>
                <a:lnTo>
                  <a:pt x="748400" y="2391155"/>
                </a:lnTo>
                <a:lnTo>
                  <a:pt x="12611851" y="2391155"/>
                </a:lnTo>
                <a:lnTo>
                  <a:pt x="12649951" y="2362707"/>
                </a:lnTo>
                <a:lnTo>
                  <a:pt x="133601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450323"/>
            <a:ext cx="18288000" cy="836930"/>
          </a:xfrm>
          <a:custGeom>
            <a:avLst/>
            <a:gdLst/>
            <a:ahLst/>
            <a:cxnLst/>
            <a:rect l="l" t="t" r="r" b="b"/>
            <a:pathLst>
              <a:path w="18288000" h="836929">
                <a:moveTo>
                  <a:pt x="17661255" y="0"/>
                </a:moveTo>
                <a:lnTo>
                  <a:pt x="664895" y="0"/>
                </a:lnTo>
                <a:lnTo>
                  <a:pt x="0" y="720995"/>
                </a:lnTo>
                <a:lnTo>
                  <a:pt x="0" y="836676"/>
                </a:lnTo>
                <a:lnTo>
                  <a:pt x="18288000" y="836676"/>
                </a:lnTo>
                <a:lnTo>
                  <a:pt x="18288000" y="679670"/>
                </a:lnTo>
                <a:lnTo>
                  <a:pt x="176612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06383" y="6320015"/>
            <a:ext cx="628015" cy="425450"/>
          </a:xfrm>
          <a:custGeom>
            <a:avLst/>
            <a:gdLst/>
            <a:ahLst/>
            <a:cxnLst/>
            <a:rect l="l" t="t" r="r" b="b"/>
            <a:pathLst>
              <a:path w="628015" h="425450">
                <a:moveTo>
                  <a:pt x="354774" y="212559"/>
                </a:moveTo>
                <a:lnTo>
                  <a:pt x="163741" y="0"/>
                </a:lnTo>
                <a:lnTo>
                  <a:pt x="0" y="0"/>
                </a:lnTo>
                <a:lnTo>
                  <a:pt x="191033" y="212559"/>
                </a:lnTo>
                <a:lnTo>
                  <a:pt x="0" y="425119"/>
                </a:lnTo>
                <a:lnTo>
                  <a:pt x="163741" y="425119"/>
                </a:lnTo>
                <a:lnTo>
                  <a:pt x="354774" y="212559"/>
                </a:lnTo>
                <a:close/>
              </a:path>
              <a:path w="628015" h="425450">
                <a:moveTo>
                  <a:pt x="627646" y="212559"/>
                </a:moveTo>
                <a:lnTo>
                  <a:pt x="436638" y="0"/>
                </a:lnTo>
                <a:lnTo>
                  <a:pt x="272897" y="0"/>
                </a:lnTo>
                <a:lnTo>
                  <a:pt x="463931" y="212559"/>
                </a:lnTo>
                <a:lnTo>
                  <a:pt x="272897" y="425119"/>
                </a:lnTo>
                <a:lnTo>
                  <a:pt x="436638" y="425119"/>
                </a:lnTo>
                <a:lnTo>
                  <a:pt x="627646" y="2125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179195" cy="2319020"/>
          </a:xfrm>
          <a:custGeom>
            <a:avLst/>
            <a:gdLst/>
            <a:ahLst/>
            <a:cxnLst/>
            <a:rect l="l" t="t" r="r" b="b"/>
            <a:pathLst>
              <a:path w="1179195" h="2319020">
                <a:moveTo>
                  <a:pt x="1178814" y="0"/>
                </a:moveTo>
                <a:lnTo>
                  <a:pt x="1178814" y="1529842"/>
                </a:lnTo>
                <a:lnTo>
                  <a:pt x="1173312" y="1581838"/>
                </a:lnTo>
                <a:lnTo>
                  <a:pt x="1157373" y="1630775"/>
                </a:lnTo>
                <a:lnTo>
                  <a:pt x="1131839" y="1675176"/>
                </a:lnTo>
                <a:lnTo>
                  <a:pt x="1097556" y="1713567"/>
                </a:lnTo>
                <a:lnTo>
                  <a:pt x="1055370" y="1744472"/>
                </a:lnTo>
                <a:lnTo>
                  <a:pt x="124209" y="2286507"/>
                </a:lnTo>
                <a:lnTo>
                  <a:pt x="76555" y="2307843"/>
                </a:lnTo>
                <a:lnTo>
                  <a:pt x="26314" y="2318511"/>
                </a:lnTo>
                <a:lnTo>
                  <a:pt x="0" y="2318511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110710" y="0"/>
            <a:ext cx="1177290" cy="2319020"/>
          </a:xfrm>
          <a:custGeom>
            <a:avLst/>
            <a:gdLst/>
            <a:ahLst/>
            <a:cxnLst/>
            <a:rect l="l" t="t" r="r" b="b"/>
            <a:pathLst>
              <a:path w="1177290" h="2319020">
                <a:moveTo>
                  <a:pt x="1177290" y="2318511"/>
                </a:moveTo>
                <a:lnTo>
                  <a:pt x="1152503" y="2318511"/>
                </a:lnTo>
                <a:lnTo>
                  <a:pt x="1102266" y="2307843"/>
                </a:lnTo>
                <a:lnTo>
                  <a:pt x="1054607" y="2286507"/>
                </a:lnTo>
                <a:lnTo>
                  <a:pt x="123444" y="1744472"/>
                </a:lnTo>
                <a:lnTo>
                  <a:pt x="81247" y="1713567"/>
                </a:lnTo>
                <a:lnTo>
                  <a:pt x="46963" y="1675176"/>
                </a:lnTo>
                <a:lnTo>
                  <a:pt x="21433" y="1630775"/>
                </a:lnTo>
                <a:lnTo>
                  <a:pt x="5498" y="1581838"/>
                </a:lnTo>
                <a:lnTo>
                  <a:pt x="0" y="1529842"/>
                </a:lnTo>
                <a:lnTo>
                  <a:pt x="0" y="0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1331595" cy="2471420"/>
          </a:xfrm>
          <a:custGeom>
            <a:avLst/>
            <a:gdLst/>
            <a:ahLst/>
            <a:cxnLst/>
            <a:rect l="l" t="t" r="r" b="b"/>
            <a:pathLst>
              <a:path w="1331595" h="2471420">
                <a:moveTo>
                  <a:pt x="1312292" y="0"/>
                </a:moveTo>
                <a:lnTo>
                  <a:pt x="1325715" y="41221"/>
                </a:lnTo>
                <a:lnTo>
                  <a:pt x="1331214" y="93218"/>
                </a:lnTo>
                <a:lnTo>
                  <a:pt x="1331214" y="1682242"/>
                </a:lnTo>
                <a:lnTo>
                  <a:pt x="1325715" y="1734238"/>
                </a:lnTo>
                <a:lnTo>
                  <a:pt x="1309780" y="1783175"/>
                </a:lnTo>
                <a:lnTo>
                  <a:pt x="1284250" y="1827576"/>
                </a:lnTo>
                <a:lnTo>
                  <a:pt x="1249966" y="1865967"/>
                </a:lnTo>
                <a:lnTo>
                  <a:pt x="1207770" y="1896872"/>
                </a:lnTo>
                <a:lnTo>
                  <a:pt x="276606" y="2438907"/>
                </a:lnTo>
                <a:lnTo>
                  <a:pt x="228955" y="2460243"/>
                </a:lnTo>
                <a:lnTo>
                  <a:pt x="178714" y="2470911"/>
                </a:lnTo>
                <a:lnTo>
                  <a:pt x="127610" y="2470911"/>
                </a:lnTo>
                <a:lnTo>
                  <a:pt x="77368" y="2460243"/>
                </a:lnTo>
                <a:lnTo>
                  <a:pt x="29714" y="2438907"/>
                </a:lnTo>
                <a:lnTo>
                  <a:pt x="0" y="2421611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948823" y="603840"/>
            <a:ext cx="12695428" cy="77219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49905" marR="5080" indent="-3037840">
              <a:lnSpc>
                <a:spcPct val="116700"/>
              </a:lnSpc>
              <a:spcBef>
                <a:spcPts val="95"/>
              </a:spcBef>
            </a:pPr>
            <a:r>
              <a:rPr sz="4500" spc="195" dirty="0">
                <a:solidFill>
                  <a:srgbClr val="1E2C63"/>
                </a:solidFill>
              </a:rPr>
              <a:t>KERANGKA</a:t>
            </a:r>
            <a:r>
              <a:rPr sz="4500" spc="-25" dirty="0">
                <a:solidFill>
                  <a:srgbClr val="1E2C63"/>
                </a:solidFill>
              </a:rPr>
              <a:t> </a:t>
            </a:r>
            <a:r>
              <a:rPr sz="4500" spc="185" dirty="0">
                <a:solidFill>
                  <a:srgbClr val="1E2C63"/>
                </a:solidFill>
              </a:rPr>
              <a:t>KERJA</a:t>
            </a:r>
            <a:r>
              <a:rPr sz="4500" spc="-20" dirty="0">
                <a:solidFill>
                  <a:srgbClr val="1E2C63"/>
                </a:solidFill>
              </a:rPr>
              <a:t> </a:t>
            </a:r>
            <a:r>
              <a:rPr sz="4500" spc="125" dirty="0">
                <a:solidFill>
                  <a:srgbClr val="1E2C63"/>
                </a:solidFill>
              </a:rPr>
              <a:t>(FRAMEWORK) </a:t>
            </a:r>
            <a:r>
              <a:rPr sz="4500" dirty="0">
                <a:solidFill>
                  <a:srgbClr val="1E2C63"/>
                </a:solidFill>
              </a:rPr>
              <a:t>E-</a:t>
            </a:r>
            <a:r>
              <a:rPr sz="4500" spc="225" dirty="0">
                <a:solidFill>
                  <a:srgbClr val="1E2C63"/>
                </a:solidFill>
              </a:rPr>
              <a:t>COMMERCE</a:t>
            </a:r>
            <a:endParaRPr sz="4500" dirty="0"/>
          </a:p>
        </p:txBody>
      </p:sp>
      <p:sp>
        <p:nvSpPr>
          <p:cNvPr id="9" name="object 9"/>
          <p:cNvSpPr txBox="1"/>
          <p:nvPr/>
        </p:nvSpPr>
        <p:spPr>
          <a:xfrm>
            <a:off x="6915150" y="1792351"/>
            <a:ext cx="43027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60" dirty="0">
                <a:solidFill>
                  <a:srgbClr val="1E2C63"/>
                </a:solidFill>
                <a:latin typeface="Tahoma"/>
                <a:cs typeface="Tahoma"/>
              </a:rPr>
              <a:t>Sumber:</a:t>
            </a:r>
            <a:r>
              <a:rPr sz="2400" spc="-13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75" dirty="0">
                <a:solidFill>
                  <a:srgbClr val="1E2C63"/>
                </a:solidFill>
                <a:latin typeface="Tahoma"/>
                <a:cs typeface="Tahoma"/>
              </a:rPr>
              <a:t>Turban</a:t>
            </a:r>
            <a:r>
              <a:rPr sz="2400" spc="-13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75" dirty="0">
                <a:solidFill>
                  <a:srgbClr val="1E2C63"/>
                </a:solidFill>
                <a:latin typeface="Tahoma"/>
                <a:cs typeface="Tahoma"/>
              </a:rPr>
              <a:t>et</a:t>
            </a:r>
            <a:r>
              <a:rPr sz="2400" spc="-114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14" dirty="0">
                <a:solidFill>
                  <a:srgbClr val="1E2C63"/>
                </a:solidFill>
                <a:latin typeface="Tahoma"/>
                <a:cs typeface="Tahoma"/>
              </a:rPr>
              <a:t>al</a:t>
            </a:r>
            <a:r>
              <a:rPr sz="2400" spc="-12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-225" dirty="0">
                <a:solidFill>
                  <a:srgbClr val="1E2C63"/>
                </a:solidFill>
                <a:latin typeface="Tahoma"/>
                <a:cs typeface="Tahoma"/>
              </a:rPr>
              <a:t>.</a:t>
            </a:r>
            <a:r>
              <a:rPr sz="2400" spc="-114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-30" dirty="0">
                <a:solidFill>
                  <a:srgbClr val="1E2C63"/>
                </a:solidFill>
                <a:latin typeface="Tahoma"/>
                <a:cs typeface="Tahoma"/>
              </a:rPr>
              <a:t>(2015)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87751" y="2642870"/>
            <a:ext cx="5854065" cy="7644130"/>
            <a:chOff x="2587751" y="2642870"/>
            <a:chExt cx="5854065" cy="7644130"/>
          </a:xfrm>
        </p:grpSpPr>
        <p:sp>
          <p:nvSpPr>
            <p:cNvPr id="11" name="object 11"/>
            <p:cNvSpPr/>
            <p:nvPr/>
          </p:nvSpPr>
          <p:spPr>
            <a:xfrm>
              <a:off x="2587751" y="3376899"/>
              <a:ext cx="5854065" cy="6910705"/>
            </a:xfrm>
            <a:custGeom>
              <a:avLst/>
              <a:gdLst/>
              <a:ahLst/>
              <a:cxnLst/>
              <a:rect l="l" t="t" r="r" b="b"/>
              <a:pathLst>
                <a:path w="5854065" h="6910705">
                  <a:moveTo>
                    <a:pt x="2950207" y="0"/>
                  </a:moveTo>
                  <a:lnTo>
                    <a:pt x="2903476" y="0"/>
                  </a:lnTo>
                  <a:lnTo>
                    <a:pt x="2857402" y="8900"/>
                  </a:lnTo>
                  <a:lnTo>
                    <a:pt x="2813304" y="26700"/>
                  </a:lnTo>
                  <a:lnTo>
                    <a:pt x="113537" y="1435384"/>
                  </a:lnTo>
                  <a:lnTo>
                    <a:pt x="74956" y="1461254"/>
                  </a:lnTo>
                  <a:lnTo>
                    <a:pt x="43452" y="1494336"/>
                  </a:lnTo>
                  <a:lnTo>
                    <a:pt x="19885" y="1533216"/>
                  </a:lnTo>
                  <a:lnTo>
                    <a:pt x="5114" y="1576478"/>
                  </a:lnTo>
                  <a:lnTo>
                    <a:pt x="0" y="1622709"/>
                  </a:lnTo>
                  <a:lnTo>
                    <a:pt x="0" y="6127374"/>
                  </a:lnTo>
                  <a:lnTo>
                    <a:pt x="5114" y="6173606"/>
                  </a:lnTo>
                  <a:lnTo>
                    <a:pt x="19885" y="6216866"/>
                  </a:lnTo>
                  <a:lnTo>
                    <a:pt x="43452" y="6255750"/>
                  </a:lnTo>
                  <a:lnTo>
                    <a:pt x="74956" y="6288854"/>
                  </a:lnTo>
                  <a:lnTo>
                    <a:pt x="113537" y="6314775"/>
                  </a:lnTo>
                  <a:lnTo>
                    <a:pt x="1254570" y="6910100"/>
                  </a:lnTo>
                  <a:lnTo>
                    <a:pt x="4599113" y="6910100"/>
                  </a:lnTo>
                  <a:lnTo>
                    <a:pt x="5740146" y="6314775"/>
                  </a:lnTo>
                  <a:lnTo>
                    <a:pt x="5778727" y="6288854"/>
                  </a:lnTo>
                  <a:lnTo>
                    <a:pt x="5810231" y="6255750"/>
                  </a:lnTo>
                  <a:lnTo>
                    <a:pt x="5833798" y="6216866"/>
                  </a:lnTo>
                  <a:lnTo>
                    <a:pt x="5848569" y="6173606"/>
                  </a:lnTo>
                  <a:lnTo>
                    <a:pt x="5853683" y="6127374"/>
                  </a:lnTo>
                  <a:lnTo>
                    <a:pt x="5853683" y="1622709"/>
                  </a:lnTo>
                  <a:lnTo>
                    <a:pt x="5848569" y="1576478"/>
                  </a:lnTo>
                  <a:lnTo>
                    <a:pt x="5833798" y="1533216"/>
                  </a:lnTo>
                  <a:lnTo>
                    <a:pt x="5810231" y="1494336"/>
                  </a:lnTo>
                  <a:lnTo>
                    <a:pt x="5778727" y="1461254"/>
                  </a:lnTo>
                  <a:lnTo>
                    <a:pt x="5740146" y="1435384"/>
                  </a:lnTo>
                  <a:lnTo>
                    <a:pt x="3040380" y="26700"/>
                  </a:lnTo>
                  <a:lnTo>
                    <a:pt x="2996281" y="8900"/>
                  </a:lnTo>
                  <a:lnTo>
                    <a:pt x="2950207" y="0"/>
                  </a:lnTo>
                  <a:close/>
                </a:path>
              </a:pathLst>
            </a:custGeom>
            <a:solidFill>
              <a:srgbClr val="F0F0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70119" y="2642870"/>
              <a:ext cx="1831975" cy="2051050"/>
            </a:xfrm>
            <a:custGeom>
              <a:avLst/>
              <a:gdLst/>
              <a:ahLst/>
              <a:cxnLst/>
              <a:rect l="l" t="t" r="r" b="b"/>
              <a:pathLst>
                <a:path w="1831975" h="2051050">
                  <a:moveTo>
                    <a:pt x="941472" y="0"/>
                  </a:moveTo>
                  <a:lnTo>
                    <a:pt x="890375" y="0"/>
                  </a:lnTo>
                  <a:lnTo>
                    <a:pt x="840138" y="10668"/>
                  </a:lnTo>
                  <a:lnTo>
                    <a:pt x="792479" y="32003"/>
                  </a:lnTo>
                  <a:lnTo>
                    <a:pt x="123443" y="421004"/>
                  </a:lnTo>
                  <a:lnTo>
                    <a:pt x="81247" y="451897"/>
                  </a:lnTo>
                  <a:lnTo>
                    <a:pt x="46963" y="490263"/>
                  </a:lnTo>
                  <a:lnTo>
                    <a:pt x="21433" y="534646"/>
                  </a:lnTo>
                  <a:lnTo>
                    <a:pt x="5498" y="583589"/>
                  </a:lnTo>
                  <a:lnTo>
                    <a:pt x="0" y="635634"/>
                  </a:lnTo>
                  <a:lnTo>
                    <a:pt x="0" y="1415160"/>
                  </a:lnTo>
                  <a:lnTo>
                    <a:pt x="5498" y="1467207"/>
                  </a:lnTo>
                  <a:lnTo>
                    <a:pt x="21433" y="1516157"/>
                  </a:lnTo>
                  <a:lnTo>
                    <a:pt x="46963" y="1560559"/>
                  </a:lnTo>
                  <a:lnTo>
                    <a:pt x="81247" y="1598963"/>
                  </a:lnTo>
                  <a:lnTo>
                    <a:pt x="123443" y="1629917"/>
                  </a:lnTo>
                  <a:lnTo>
                    <a:pt x="792479" y="2018791"/>
                  </a:lnTo>
                  <a:lnTo>
                    <a:pt x="840138" y="2040127"/>
                  </a:lnTo>
                  <a:lnTo>
                    <a:pt x="890375" y="2050795"/>
                  </a:lnTo>
                  <a:lnTo>
                    <a:pt x="941472" y="2050795"/>
                  </a:lnTo>
                  <a:lnTo>
                    <a:pt x="991709" y="2040127"/>
                  </a:lnTo>
                  <a:lnTo>
                    <a:pt x="1039367" y="2018791"/>
                  </a:lnTo>
                  <a:lnTo>
                    <a:pt x="1708403" y="1629917"/>
                  </a:lnTo>
                  <a:lnTo>
                    <a:pt x="1750600" y="1598963"/>
                  </a:lnTo>
                  <a:lnTo>
                    <a:pt x="1784884" y="1560559"/>
                  </a:lnTo>
                  <a:lnTo>
                    <a:pt x="1810414" y="1516157"/>
                  </a:lnTo>
                  <a:lnTo>
                    <a:pt x="1826349" y="1467207"/>
                  </a:lnTo>
                  <a:lnTo>
                    <a:pt x="1831848" y="1415160"/>
                  </a:lnTo>
                  <a:lnTo>
                    <a:pt x="1831848" y="635634"/>
                  </a:lnTo>
                  <a:lnTo>
                    <a:pt x="1826349" y="583589"/>
                  </a:lnTo>
                  <a:lnTo>
                    <a:pt x="1810414" y="534646"/>
                  </a:lnTo>
                  <a:lnTo>
                    <a:pt x="1784884" y="490263"/>
                  </a:lnTo>
                  <a:lnTo>
                    <a:pt x="1750600" y="451897"/>
                  </a:lnTo>
                  <a:lnTo>
                    <a:pt x="1708403" y="421004"/>
                  </a:lnTo>
                  <a:lnTo>
                    <a:pt x="1039367" y="32003"/>
                  </a:lnTo>
                  <a:lnTo>
                    <a:pt x="991709" y="10668"/>
                  </a:lnTo>
                  <a:lnTo>
                    <a:pt x="941472" y="0"/>
                  </a:lnTo>
                  <a:close/>
                </a:path>
              </a:pathLst>
            </a:custGeom>
            <a:solidFill>
              <a:srgbClr val="1E2C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24983" y="2728468"/>
              <a:ext cx="1702308" cy="190271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825876" y="4749241"/>
            <a:ext cx="5451475" cy="52736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8110" algn="ctr">
              <a:lnSpc>
                <a:spcPts val="4355"/>
              </a:lnSpc>
              <a:spcBef>
                <a:spcPts val="90"/>
              </a:spcBef>
            </a:pPr>
            <a:r>
              <a:rPr sz="3850" b="1" spc="100" dirty="0">
                <a:solidFill>
                  <a:srgbClr val="1E2C63"/>
                </a:solidFill>
                <a:latin typeface="Tahoma"/>
                <a:cs typeface="Tahoma"/>
              </a:rPr>
              <a:t>Layanan</a:t>
            </a:r>
            <a:r>
              <a:rPr sz="3850" b="1" spc="-4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3850" b="1" spc="180" dirty="0">
                <a:solidFill>
                  <a:srgbClr val="1E2C63"/>
                </a:solidFill>
                <a:latin typeface="Tahoma"/>
                <a:cs typeface="Tahoma"/>
              </a:rPr>
              <a:t>Pendukung</a:t>
            </a:r>
            <a:endParaRPr sz="3850">
              <a:latin typeface="Tahoma"/>
              <a:cs typeface="Tahoma"/>
            </a:endParaRPr>
          </a:p>
          <a:p>
            <a:pPr marL="151130" algn="ctr">
              <a:lnSpc>
                <a:spcPts val="4355"/>
              </a:lnSpc>
              <a:tabLst>
                <a:tab pos="3944620" algn="l"/>
              </a:tabLst>
            </a:pPr>
            <a:r>
              <a:rPr sz="3850" b="1" u="heavy" spc="575" dirty="0">
                <a:solidFill>
                  <a:srgbClr val="1E2C63"/>
                </a:solidFill>
                <a:uFill>
                  <a:solidFill>
                    <a:srgbClr val="1E2C63"/>
                  </a:solidFill>
                </a:uFill>
                <a:latin typeface="Tahoma"/>
                <a:cs typeface="Tahoma"/>
              </a:rPr>
              <a:t> </a:t>
            </a:r>
            <a:r>
              <a:rPr sz="3850" b="1" u="heavy" dirty="0">
                <a:solidFill>
                  <a:srgbClr val="1E2C63"/>
                </a:solidFill>
                <a:uFill>
                  <a:solidFill>
                    <a:srgbClr val="1E2C63"/>
                  </a:solidFill>
                </a:uFill>
                <a:latin typeface="Tahoma"/>
                <a:cs typeface="Tahoma"/>
              </a:rPr>
              <a:t>E-</a:t>
            </a:r>
            <a:r>
              <a:rPr sz="3850" b="1" u="heavy" spc="175" dirty="0">
                <a:solidFill>
                  <a:srgbClr val="1E2C63"/>
                </a:solidFill>
                <a:uFill>
                  <a:solidFill>
                    <a:srgbClr val="1E2C63"/>
                  </a:solidFill>
                </a:uFill>
                <a:latin typeface="Tahoma"/>
                <a:cs typeface="Tahoma"/>
              </a:rPr>
              <a:t>Commerce</a:t>
            </a:r>
            <a:r>
              <a:rPr sz="3850" b="1" u="heavy" dirty="0">
                <a:solidFill>
                  <a:srgbClr val="1E2C63"/>
                </a:solidFill>
                <a:uFill>
                  <a:solidFill>
                    <a:srgbClr val="1E2C63"/>
                  </a:solidFill>
                </a:uFill>
                <a:latin typeface="Tahoma"/>
                <a:cs typeface="Tahoma"/>
              </a:rPr>
              <a:t>	</a:t>
            </a:r>
            <a:endParaRPr sz="3850">
              <a:latin typeface="Tahoma"/>
              <a:cs typeface="Tahoma"/>
            </a:endParaRPr>
          </a:p>
          <a:p>
            <a:pPr marL="12700" marR="196215" algn="ctr">
              <a:lnSpc>
                <a:spcPct val="118000"/>
              </a:lnSpc>
              <a:spcBef>
                <a:spcPts val="2025"/>
              </a:spcBef>
            </a:pPr>
            <a:r>
              <a:rPr sz="2400" spc="160" dirty="0">
                <a:solidFill>
                  <a:srgbClr val="1E2C63"/>
                </a:solidFill>
                <a:latin typeface="Tahoma"/>
                <a:cs typeface="Tahoma"/>
              </a:rPr>
              <a:t>Seperti</a:t>
            </a:r>
            <a:r>
              <a:rPr sz="2400" spc="-10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40" dirty="0">
                <a:solidFill>
                  <a:srgbClr val="1E2C63"/>
                </a:solidFill>
                <a:latin typeface="Tahoma"/>
                <a:cs typeface="Tahoma"/>
              </a:rPr>
              <a:t>logistik,pembayaran, </a:t>
            </a:r>
            <a:r>
              <a:rPr sz="2400" spc="270" dirty="0">
                <a:solidFill>
                  <a:srgbClr val="1E2C63"/>
                </a:solidFill>
                <a:latin typeface="Tahoma"/>
                <a:cs typeface="Tahoma"/>
              </a:rPr>
              <a:t>pengembangan</a:t>
            </a:r>
            <a:r>
              <a:rPr sz="2400" spc="-114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90" dirty="0">
                <a:solidFill>
                  <a:srgbClr val="1E2C63"/>
                </a:solidFill>
                <a:latin typeface="Tahoma"/>
                <a:cs typeface="Tahoma"/>
              </a:rPr>
              <a:t>sistem</a:t>
            </a:r>
            <a:r>
              <a:rPr sz="2400" spc="-114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35" dirty="0">
                <a:solidFill>
                  <a:srgbClr val="1E2C63"/>
                </a:solidFill>
                <a:latin typeface="Tahoma"/>
                <a:cs typeface="Tahoma"/>
              </a:rPr>
              <a:t>aplikasi website,</a:t>
            </a:r>
            <a:r>
              <a:rPr sz="2400" spc="-114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45" dirty="0">
                <a:solidFill>
                  <a:srgbClr val="1E2C63"/>
                </a:solidFill>
                <a:latin typeface="Tahoma"/>
                <a:cs typeface="Tahoma"/>
              </a:rPr>
              <a:t>aplikasi</a:t>
            </a:r>
            <a:r>
              <a:rPr sz="2400" spc="-12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65" dirty="0">
                <a:solidFill>
                  <a:srgbClr val="1E2C63"/>
                </a:solidFill>
                <a:latin typeface="Tahoma"/>
                <a:cs typeface="Tahoma"/>
              </a:rPr>
              <a:t>mobile,</a:t>
            </a:r>
            <a:r>
              <a:rPr sz="2400" spc="-10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25" dirty="0">
                <a:solidFill>
                  <a:srgbClr val="1E2C63"/>
                </a:solidFill>
                <a:latin typeface="Tahoma"/>
                <a:cs typeface="Tahoma"/>
              </a:rPr>
              <a:t>katalog, </a:t>
            </a:r>
            <a:r>
              <a:rPr sz="2400" spc="185" dirty="0">
                <a:solidFill>
                  <a:srgbClr val="1E2C63"/>
                </a:solidFill>
                <a:latin typeface="Tahoma"/>
                <a:cs typeface="Tahoma"/>
              </a:rPr>
              <a:t>sistem</a:t>
            </a:r>
            <a:r>
              <a:rPr sz="2400" spc="-114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90" dirty="0">
                <a:solidFill>
                  <a:srgbClr val="1E2C63"/>
                </a:solidFill>
                <a:latin typeface="Tahoma"/>
                <a:cs typeface="Tahoma"/>
              </a:rPr>
              <a:t>pemesanan.</a:t>
            </a:r>
            <a:r>
              <a:rPr sz="2400" spc="-12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45" dirty="0">
                <a:solidFill>
                  <a:srgbClr val="1E2C63"/>
                </a:solidFill>
                <a:latin typeface="Tahoma"/>
                <a:cs typeface="Tahoma"/>
              </a:rPr>
              <a:t>berserta </a:t>
            </a:r>
            <a:r>
              <a:rPr sz="2400" spc="135" dirty="0">
                <a:solidFill>
                  <a:srgbClr val="1E2C63"/>
                </a:solidFill>
                <a:latin typeface="Tahoma"/>
                <a:cs typeface="Tahoma"/>
              </a:rPr>
              <a:t>Infrastruktur</a:t>
            </a:r>
            <a:r>
              <a:rPr sz="2400" spc="-10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35" dirty="0">
                <a:solidFill>
                  <a:srgbClr val="1E2C63"/>
                </a:solidFill>
                <a:latin typeface="Tahoma"/>
                <a:cs typeface="Tahoma"/>
              </a:rPr>
              <a:t>E-</a:t>
            </a:r>
            <a:r>
              <a:rPr sz="2400" spc="195" dirty="0">
                <a:solidFill>
                  <a:srgbClr val="1E2C63"/>
                </a:solidFill>
                <a:latin typeface="Tahoma"/>
                <a:cs typeface="Tahoma"/>
              </a:rPr>
              <a:t>Commerce: </a:t>
            </a:r>
            <a:r>
              <a:rPr sz="2400" spc="190" dirty="0">
                <a:solidFill>
                  <a:srgbClr val="1E2C63"/>
                </a:solidFill>
                <a:latin typeface="Tahoma"/>
                <a:cs typeface="Tahoma"/>
              </a:rPr>
              <a:t>Jaringan</a:t>
            </a:r>
            <a:r>
              <a:rPr sz="2400" spc="-114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30" dirty="0">
                <a:solidFill>
                  <a:srgbClr val="1E2C63"/>
                </a:solidFill>
                <a:latin typeface="Tahoma"/>
                <a:cs typeface="Tahoma"/>
              </a:rPr>
              <a:t>Internet/Telekomunikasi, </a:t>
            </a:r>
            <a:r>
              <a:rPr sz="2400" spc="195" dirty="0">
                <a:solidFill>
                  <a:srgbClr val="1E2C63"/>
                </a:solidFill>
                <a:latin typeface="Tahoma"/>
                <a:cs typeface="Tahoma"/>
              </a:rPr>
              <a:t>Hardware</a:t>
            </a:r>
            <a:r>
              <a:rPr sz="2400" spc="1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E2C63"/>
                </a:solidFill>
                <a:latin typeface="Tahoma"/>
                <a:cs typeface="Tahoma"/>
              </a:rPr>
              <a:t>(Server),</a:t>
            </a:r>
            <a:r>
              <a:rPr sz="2400" spc="2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50" dirty="0">
                <a:solidFill>
                  <a:srgbClr val="1E2C63"/>
                </a:solidFill>
                <a:latin typeface="Tahoma"/>
                <a:cs typeface="Tahoma"/>
              </a:rPr>
              <a:t>Software </a:t>
            </a:r>
            <a:r>
              <a:rPr sz="2400" spc="155" dirty="0">
                <a:solidFill>
                  <a:srgbClr val="1E2C63"/>
                </a:solidFill>
                <a:latin typeface="Tahoma"/>
                <a:cs typeface="Tahoma"/>
              </a:rPr>
              <a:t>(DBMS,</a:t>
            </a:r>
            <a:r>
              <a:rPr sz="2400" spc="-10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45" dirty="0">
                <a:solidFill>
                  <a:srgbClr val="1E2C63"/>
                </a:solidFill>
                <a:latin typeface="Tahoma"/>
                <a:cs typeface="Tahoma"/>
              </a:rPr>
              <a:t>Middleware),</a:t>
            </a:r>
            <a:r>
              <a:rPr sz="2400" spc="-13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235" dirty="0">
                <a:solidFill>
                  <a:srgbClr val="1E2C63"/>
                </a:solidFill>
                <a:latin typeface="Tahoma"/>
                <a:cs typeface="Tahoma"/>
              </a:rPr>
              <a:t>dan</a:t>
            </a:r>
            <a:r>
              <a:rPr sz="2400" spc="-10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185" dirty="0">
                <a:solidFill>
                  <a:srgbClr val="1E2C63"/>
                </a:solidFill>
                <a:latin typeface="Tahoma"/>
                <a:cs typeface="Tahoma"/>
              </a:rPr>
              <a:t>Protokol </a:t>
            </a:r>
            <a:r>
              <a:rPr sz="2400" dirty="0">
                <a:solidFill>
                  <a:srgbClr val="1E2C63"/>
                </a:solidFill>
                <a:latin typeface="Tahoma"/>
                <a:cs typeface="Tahoma"/>
              </a:rPr>
              <a:t>(TCP/IP,</a:t>
            </a:r>
            <a:r>
              <a:rPr sz="2400" spc="229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400" spc="40" dirty="0">
                <a:solidFill>
                  <a:srgbClr val="1E2C63"/>
                </a:solidFill>
                <a:latin typeface="Tahoma"/>
                <a:cs typeface="Tahoma"/>
              </a:rPr>
              <a:t>HTTP).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992868" y="2700782"/>
            <a:ext cx="5854065" cy="7586345"/>
            <a:chOff x="9992868" y="2700782"/>
            <a:chExt cx="5854065" cy="7586345"/>
          </a:xfrm>
        </p:grpSpPr>
        <p:sp>
          <p:nvSpPr>
            <p:cNvPr id="16" name="object 16"/>
            <p:cNvSpPr/>
            <p:nvPr/>
          </p:nvSpPr>
          <p:spPr>
            <a:xfrm>
              <a:off x="10736580" y="5870448"/>
              <a:ext cx="3793490" cy="0"/>
            </a:xfrm>
            <a:custGeom>
              <a:avLst/>
              <a:gdLst/>
              <a:ahLst/>
              <a:cxnLst/>
              <a:rect l="l" t="t" r="r" b="b"/>
              <a:pathLst>
                <a:path w="3793490">
                  <a:moveTo>
                    <a:pt x="0" y="0"/>
                  </a:moveTo>
                  <a:lnTo>
                    <a:pt x="3793235" y="0"/>
                  </a:lnTo>
                </a:path>
              </a:pathLst>
            </a:custGeom>
            <a:ln w="57912">
              <a:solidFill>
                <a:srgbClr val="1E2C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992868" y="3367755"/>
              <a:ext cx="5854065" cy="6919595"/>
            </a:xfrm>
            <a:custGeom>
              <a:avLst/>
              <a:gdLst/>
              <a:ahLst/>
              <a:cxnLst/>
              <a:rect l="l" t="t" r="r" b="b"/>
              <a:pathLst>
                <a:path w="5854065" h="6919595">
                  <a:moveTo>
                    <a:pt x="2950207" y="0"/>
                  </a:moveTo>
                  <a:lnTo>
                    <a:pt x="2903476" y="0"/>
                  </a:lnTo>
                  <a:lnTo>
                    <a:pt x="2857402" y="8900"/>
                  </a:lnTo>
                  <a:lnTo>
                    <a:pt x="2813304" y="26700"/>
                  </a:lnTo>
                  <a:lnTo>
                    <a:pt x="113537" y="1435003"/>
                  </a:lnTo>
                  <a:lnTo>
                    <a:pt x="74956" y="1460935"/>
                  </a:lnTo>
                  <a:lnTo>
                    <a:pt x="43452" y="1494055"/>
                  </a:lnTo>
                  <a:lnTo>
                    <a:pt x="19885" y="1532954"/>
                  </a:lnTo>
                  <a:lnTo>
                    <a:pt x="5114" y="1576223"/>
                  </a:lnTo>
                  <a:lnTo>
                    <a:pt x="0" y="1622455"/>
                  </a:lnTo>
                  <a:lnTo>
                    <a:pt x="0" y="6126167"/>
                  </a:lnTo>
                  <a:lnTo>
                    <a:pt x="5114" y="6172392"/>
                  </a:lnTo>
                  <a:lnTo>
                    <a:pt x="19885" y="6215645"/>
                  </a:lnTo>
                  <a:lnTo>
                    <a:pt x="43452" y="6254520"/>
                  </a:lnTo>
                  <a:lnTo>
                    <a:pt x="74956" y="6287617"/>
                  </a:lnTo>
                  <a:lnTo>
                    <a:pt x="113537" y="6313530"/>
                  </a:lnTo>
                  <a:lnTo>
                    <a:pt x="1274712" y="6919244"/>
                  </a:lnTo>
                  <a:lnTo>
                    <a:pt x="4578971" y="6919244"/>
                  </a:lnTo>
                  <a:lnTo>
                    <a:pt x="5740145" y="6313530"/>
                  </a:lnTo>
                  <a:lnTo>
                    <a:pt x="5778727" y="6287617"/>
                  </a:lnTo>
                  <a:lnTo>
                    <a:pt x="5810231" y="6254520"/>
                  </a:lnTo>
                  <a:lnTo>
                    <a:pt x="5833798" y="6215645"/>
                  </a:lnTo>
                  <a:lnTo>
                    <a:pt x="5848569" y="6172392"/>
                  </a:lnTo>
                  <a:lnTo>
                    <a:pt x="5853683" y="6126167"/>
                  </a:lnTo>
                  <a:lnTo>
                    <a:pt x="5853683" y="1622455"/>
                  </a:lnTo>
                  <a:lnTo>
                    <a:pt x="5848569" y="1576223"/>
                  </a:lnTo>
                  <a:lnTo>
                    <a:pt x="5833798" y="1532954"/>
                  </a:lnTo>
                  <a:lnTo>
                    <a:pt x="5810231" y="1494055"/>
                  </a:lnTo>
                  <a:lnTo>
                    <a:pt x="5778727" y="1460935"/>
                  </a:lnTo>
                  <a:lnTo>
                    <a:pt x="5740145" y="1435003"/>
                  </a:lnTo>
                  <a:lnTo>
                    <a:pt x="3040379" y="26700"/>
                  </a:lnTo>
                  <a:lnTo>
                    <a:pt x="2996281" y="8900"/>
                  </a:lnTo>
                  <a:lnTo>
                    <a:pt x="2950207" y="0"/>
                  </a:lnTo>
                  <a:close/>
                </a:path>
              </a:pathLst>
            </a:custGeom>
            <a:solidFill>
              <a:srgbClr val="F0F0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030456" y="2700782"/>
              <a:ext cx="1831975" cy="2052320"/>
            </a:xfrm>
            <a:custGeom>
              <a:avLst/>
              <a:gdLst/>
              <a:ahLst/>
              <a:cxnLst/>
              <a:rect l="l" t="t" r="r" b="b"/>
              <a:pathLst>
                <a:path w="1831975" h="2052320">
                  <a:moveTo>
                    <a:pt x="941472" y="0"/>
                  </a:moveTo>
                  <a:lnTo>
                    <a:pt x="890375" y="0"/>
                  </a:lnTo>
                  <a:lnTo>
                    <a:pt x="840138" y="10668"/>
                  </a:lnTo>
                  <a:lnTo>
                    <a:pt x="792479" y="32003"/>
                  </a:lnTo>
                  <a:lnTo>
                    <a:pt x="123444" y="421259"/>
                  </a:lnTo>
                  <a:lnTo>
                    <a:pt x="81247" y="452176"/>
                  </a:lnTo>
                  <a:lnTo>
                    <a:pt x="46963" y="490598"/>
                  </a:lnTo>
                  <a:lnTo>
                    <a:pt x="21433" y="535037"/>
                  </a:lnTo>
                  <a:lnTo>
                    <a:pt x="5498" y="584005"/>
                  </a:lnTo>
                  <a:lnTo>
                    <a:pt x="0" y="636016"/>
                  </a:lnTo>
                  <a:lnTo>
                    <a:pt x="0" y="1416304"/>
                  </a:lnTo>
                  <a:lnTo>
                    <a:pt x="5498" y="1468314"/>
                  </a:lnTo>
                  <a:lnTo>
                    <a:pt x="21433" y="1517282"/>
                  </a:lnTo>
                  <a:lnTo>
                    <a:pt x="46963" y="1561721"/>
                  </a:lnTo>
                  <a:lnTo>
                    <a:pt x="81247" y="1600143"/>
                  </a:lnTo>
                  <a:lnTo>
                    <a:pt x="123444" y="1631061"/>
                  </a:lnTo>
                  <a:lnTo>
                    <a:pt x="792479" y="2020316"/>
                  </a:lnTo>
                  <a:lnTo>
                    <a:pt x="840138" y="2041652"/>
                  </a:lnTo>
                  <a:lnTo>
                    <a:pt x="890375" y="2052320"/>
                  </a:lnTo>
                  <a:lnTo>
                    <a:pt x="941472" y="2052320"/>
                  </a:lnTo>
                  <a:lnTo>
                    <a:pt x="991709" y="2041652"/>
                  </a:lnTo>
                  <a:lnTo>
                    <a:pt x="1039367" y="2020316"/>
                  </a:lnTo>
                  <a:lnTo>
                    <a:pt x="1708403" y="1631061"/>
                  </a:lnTo>
                  <a:lnTo>
                    <a:pt x="1750600" y="1600143"/>
                  </a:lnTo>
                  <a:lnTo>
                    <a:pt x="1784884" y="1561721"/>
                  </a:lnTo>
                  <a:lnTo>
                    <a:pt x="1810414" y="1517282"/>
                  </a:lnTo>
                  <a:lnTo>
                    <a:pt x="1826349" y="1468314"/>
                  </a:lnTo>
                  <a:lnTo>
                    <a:pt x="1831848" y="1416304"/>
                  </a:lnTo>
                  <a:lnTo>
                    <a:pt x="1831848" y="636016"/>
                  </a:lnTo>
                  <a:lnTo>
                    <a:pt x="1826349" y="584005"/>
                  </a:lnTo>
                  <a:lnTo>
                    <a:pt x="1810414" y="535037"/>
                  </a:lnTo>
                  <a:lnTo>
                    <a:pt x="1784884" y="490598"/>
                  </a:lnTo>
                  <a:lnTo>
                    <a:pt x="1750600" y="452176"/>
                  </a:lnTo>
                  <a:lnTo>
                    <a:pt x="1708403" y="421259"/>
                  </a:lnTo>
                  <a:lnTo>
                    <a:pt x="1039367" y="32003"/>
                  </a:lnTo>
                  <a:lnTo>
                    <a:pt x="991709" y="10668"/>
                  </a:lnTo>
                  <a:lnTo>
                    <a:pt x="941472" y="0"/>
                  </a:lnTo>
                  <a:close/>
                </a:path>
              </a:pathLst>
            </a:custGeom>
            <a:solidFill>
              <a:srgbClr val="1E2C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94464" y="2812288"/>
              <a:ext cx="1702307" cy="190271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0337038" y="5873902"/>
            <a:ext cx="5165090" cy="4025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905" algn="ctr">
              <a:lnSpc>
                <a:spcPct val="116599"/>
              </a:lnSpc>
              <a:spcBef>
                <a:spcPts val="95"/>
              </a:spcBef>
              <a:tabLst>
                <a:tab pos="3187065" algn="l"/>
              </a:tabLst>
            </a:pPr>
            <a:r>
              <a:rPr sz="2500" spc="200" dirty="0">
                <a:solidFill>
                  <a:srgbClr val="1E2C63"/>
                </a:solidFill>
                <a:latin typeface="Tahoma"/>
                <a:cs typeface="Tahoma"/>
              </a:rPr>
              <a:t>Usaha</a:t>
            </a:r>
            <a:r>
              <a:rPr sz="2500" spc="-13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spc="175" dirty="0">
                <a:solidFill>
                  <a:srgbClr val="1E2C63"/>
                </a:solidFill>
                <a:latin typeface="Tahoma"/>
                <a:cs typeface="Tahoma"/>
              </a:rPr>
              <a:t>Kemitraan,</a:t>
            </a:r>
            <a:r>
              <a:rPr sz="2500" spc="-12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spc="180" dirty="0">
                <a:solidFill>
                  <a:srgbClr val="1E2C63"/>
                </a:solidFill>
                <a:latin typeface="Tahoma"/>
                <a:cs typeface="Tahoma"/>
              </a:rPr>
              <a:t>patungan, </a:t>
            </a:r>
            <a:r>
              <a:rPr sz="2500" spc="190" dirty="0">
                <a:solidFill>
                  <a:srgbClr val="1E2C63"/>
                </a:solidFill>
                <a:latin typeface="Tahoma"/>
                <a:cs typeface="Tahoma"/>
              </a:rPr>
              <a:t>pertukaran</a:t>
            </a:r>
            <a:r>
              <a:rPr sz="2500" spc="-10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spc="245" dirty="0">
                <a:solidFill>
                  <a:srgbClr val="1E2C63"/>
                </a:solidFill>
                <a:latin typeface="Tahoma"/>
                <a:cs typeface="Tahoma"/>
              </a:rPr>
              <a:t>dan</a:t>
            </a:r>
            <a:r>
              <a:rPr sz="2500" spc="-12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spc="200" dirty="0">
                <a:solidFill>
                  <a:srgbClr val="1E2C63"/>
                </a:solidFill>
                <a:latin typeface="Tahoma"/>
                <a:cs typeface="Tahoma"/>
              </a:rPr>
              <a:t>kemitraan </a:t>
            </a:r>
            <a:r>
              <a:rPr sz="2500" spc="160" dirty="0">
                <a:solidFill>
                  <a:srgbClr val="1E2C63"/>
                </a:solidFill>
                <a:latin typeface="Tahoma"/>
                <a:cs typeface="Tahoma"/>
              </a:rPr>
              <a:t>bisnis</a:t>
            </a:r>
            <a:r>
              <a:rPr sz="2500" spc="-11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spc="155" dirty="0">
                <a:solidFill>
                  <a:srgbClr val="1E2C63"/>
                </a:solidFill>
                <a:latin typeface="Tahoma"/>
                <a:cs typeface="Tahoma"/>
              </a:rPr>
              <a:t>dari</a:t>
            </a:r>
            <a:r>
              <a:rPr sz="2500" spc="-11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spc="200" dirty="0">
                <a:solidFill>
                  <a:srgbClr val="1E2C63"/>
                </a:solidFill>
                <a:latin typeface="Tahoma"/>
                <a:cs typeface="Tahoma"/>
              </a:rPr>
              <a:t>berbagai</a:t>
            </a:r>
            <a:r>
              <a:rPr sz="2500" spc="-10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spc="130" dirty="0">
                <a:solidFill>
                  <a:srgbClr val="1E2C63"/>
                </a:solidFill>
                <a:latin typeface="Tahoma"/>
                <a:cs typeface="Tahoma"/>
              </a:rPr>
              <a:t>jenis</a:t>
            </a:r>
            <a:r>
              <a:rPr sz="2500" spc="-10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spc="380" dirty="0">
                <a:solidFill>
                  <a:srgbClr val="1E2C63"/>
                </a:solidFill>
                <a:latin typeface="Tahoma"/>
                <a:cs typeface="Tahoma"/>
              </a:rPr>
              <a:t>umum </a:t>
            </a:r>
            <a:r>
              <a:rPr sz="2500" spc="140" dirty="0">
                <a:solidFill>
                  <a:srgbClr val="1E2C63"/>
                </a:solidFill>
                <a:latin typeface="Tahoma"/>
                <a:cs typeface="Tahoma"/>
              </a:rPr>
              <a:t>terjadi</a:t>
            </a:r>
            <a:r>
              <a:rPr sz="2500" spc="-10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spc="195" dirty="0">
                <a:solidFill>
                  <a:srgbClr val="1E2C63"/>
                </a:solidFill>
                <a:latin typeface="Tahoma"/>
                <a:cs typeface="Tahoma"/>
              </a:rPr>
              <a:t>di</a:t>
            </a:r>
            <a:r>
              <a:rPr sz="2500" spc="-12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spc="150" dirty="0">
                <a:solidFill>
                  <a:srgbClr val="1E2C63"/>
                </a:solidFill>
                <a:latin typeface="Tahoma"/>
                <a:cs typeface="Tahoma"/>
              </a:rPr>
              <a:t>E-</a:t>
            </a:r>
            <a:r>
              <a:rPr sz="2500" spc="225" dirty="0">
                <a:solidFill>
                  <a:srgbClr val="1E2C63"/>
                </a:solidFill>
                <a:latin typeface="Tahoma"/>
                <a:cs typeface="Tahoma"/>
              </a:rPr>
              <a:t>Commerce.</a:t>
            </a:r>
            <a:r>
              <a:rPr sz="2500" spc="-10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spc="105" dirty="0">
                <a:solidFill>
                  <a:srgbClr val="1E2C63"/>
                </a:solidFill>
                <a:latin typeface="Tahoma"/>
                <a:cs typeface="Tahoma"/>
              </a:rPr>
              <a:t>Interaksi </a:t>
            </a:r>
            <a:r>
              <a:rPr sz="2500" spc="165" dirty="0">
                <a:solidFill>
                  <a:srgbClr val="1E2C63"/>
                </a:solidFill>
                <a:latin typeface="Tahoma"/>
                <a:cs typeface="Tahoma"/>
              </a:rPr>
              <a:t>antara</a:t>
            </a:r>
            <a:r>
              <a:rPr sz="2500" spc="-13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spc="185" dirty="0">
                <a:solidFill>
                  <a:srgbClr val="1E2C63"/>
                </a:solidFill>
                <a:latin typeface="Tahoma"/>
                <a:cs typeface="Tahoma"/>
              </a:rPr>
              <a:t>perusahaan</a:t>
            </a:r>
            <a:r>
              <a:rPr sz="2500" dirty="0">
                <a:solidFill>
                  <a:srgbClr val="1E2C63"/>
                </a:solidFill>
                <a:latin typeface="Tahoma"/>
                <a:cs typeface="Tahoma"/>
              </a:rPr>
              <a:t>	</a:t>
            </a:r>
            <a:r>
              <a:rPr sz="2500" spc="220" dirty="0">
                <a:solidFill>
                  <a:srgbClr val="1E2C63"/>
                </a:solidFill>
                <a:latin typeface="Tahoma"/>
                <a:cs typeface="Tahoma"/>
              </a:rPr>
              <a:t>dan </a:t>
            </a:r>
            <a:r>
              <a:rPr sz="2500" spc="215" dirty="0">
                <a:solidFill>
                  <a:srgbClr val="1E2C63"/>
                </a:solidFill>
                <a:latin typeface="Tahoma"/>
                <a:cs typeface="Tahoma"/>
              </a:rPr>
              <a:t>pemasoknya,konsumen</a:t>
            </a:r>
            <a:r>
              <a:rPr sz="2500" spc="-5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spc="220" dirty="0">
                <a:solidFill>
                  <a:srgbClr val="1E2C63"/>
                </a:solidFill>
                <a:latin typeface="Tahoma"/>
                <a:cs typeface="Tahoma"/>
              </a:rPr>
              <a:t>dan </a:t>
            </a:r>
            <a:r>
              <a:rPr sz="2500" spc="204" dirty="0">
                <a:solidFill>
                  <a:srgbClr val="1E2C63"/>
                </a:solidFill>
                <a:latin typeface="Tahoma"/>
                <a:cs typeface="Tahoma"/>
              </a:rPr>
              <a:t>mitra</a:t>
            </a:r>
            <a:r>
              <a:rPr sz="2500" spc="-12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spc="95" dirty="0">
                <a:solidFill>
                  <a:srgbClr val="1E2C63"/>
                </a:solidFill>
                <a:latin typeface="Tahoma"/>
                <a:cs typeface="Tahoma"/>
              </a:rPr>
              <a:t>lainnya:</a:t>
            </a:r>
            <a:r>
              <a:rPr sz="2500" spc="-13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spc="235" dirty="0">
                <a:solidFill>
                  <a:srgbClr val="1E2C63"/>
                </a:solidFill>
                <a:latin typeface="Tahoma"/>
                <a:cs typeface="Tahoma"/>
              </a:rPr>
              <a:t>program</a:t>
            </a:r>
            <a:r>
              <a:rPr sz="2500" spc="-10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spc="70" dirty="0">
                <a:solidFill>
                  <a:srgbClr val="1E2C63"/>
                </a:solidFill>
                <a:latin typeface="Tahoma"/>
                <a:cs typeface="Tahoma"/>
              </a:rPr>
              <a:t>affiliate, </a:t>
            </a:r>
            <a:r>
              <a:rPr sz="2500" spc="140" dirty="0">
                <a:solidFill>
                  <a:srgbClr val="1E2C63"/>
                </a:solidFill>
                <a:latin typeface="Tahoma"/>
                <a:cs typeface="Tahoma"/>
              </a:rPr>
              <a:t>join</a:t>
            </a:r>
            <a:r>
              <a:rPr sz="2500" spc="-12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spc="130" dirty="0">
                <a:solidFill>
                  <a:srgbClr val="1E2C63"/>
                </a:solidFill>
                <a:latin typeface="Tahoma"/>
                <a:cs typeface="Tahoma"/>
              </a:rPr>
              <a:t>ventures,</a:t>
            </a:r>
            <a:r>
              <a:rPr sz="2500" spc="-114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spc="150" dirty="0">
                <a:solidFill>
                  <a:srgbClr val="1E2C63"/>
                </a:solidFill>
                <a:latin typeface="Tahoma"/>
                <a:cs typeface="Tahoma"/>
              </a:rPr>
              <a:t>Exchanges,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05"/>
              </a:spcBef>
              <a:tabLst>
                <a:tab pos="2486660" algn="l"/>
              </a:tabLst>
            </a:pPr>
            <a:r>
              <a:rPr sz="2500" spc="140" dirty="0">
                <a:solidFill>
                  <a:srgbClr val="1E2C63"/>
                </a:solidFill>
                <a:latin typeface="Tahoma"/>
                <a:cs typeface="Tahoma"/>
              </a:rPr>
              <a:t>E-</a:t>
            </a:r>
            <a:r>
              <a:rPr sz="2500" spc="200" dirty="0">
                <a:solidFill>
                  <a:srgbClr val="1E2C63"/>
                </a:solidFill>
                <a:latin typeface="Tahoma"/>
                <a:cs typeface="Tahoma"/>
              </a:rPr>
              <a:t>Marketplace</a:t>
            </a:r>
            <a:r>
              <a:rPr sz="2500" dirty="0">
                <a:solidFill>
                  <a:srgbClr val="1E2C63"/>
                </a:solidFill>
                <a:latin typeface="Tahoma"/>
                <a:cs typeface="Tahoma"/>
              </a:rPr>
              <a:t>	&amp;</a:t>
            </a:r>
            <a:r>
              <a:rPr sz="2500" spc="-17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spc="160" dirty="0">
                <a:solidFill>
                  <a:srgbClr val="1E2C63"/>
                </a:solidFill>
                <a:latin typeface="Tahoma"/>
                <a:cs typeface="Tahoma"/>
              </a:rPr>
              <a:t>Consortia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946383" y="4688840"/>
            <a:ext cx="3947160" cy="113093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306705" marR="5080" indent="-294640">
              <a:lnSpc>
                <a:spcPts val="4090"/>
              </a:lnSpc>
              <a:spcBef>
                <a:spcPts val="665"/>
              </a:spcBef>
            </a:pPr>
            <a:r>
              <a:rPr sz="3850" b="1" spc="100" dirty="0">
                <a:solidFill>
                  <a:srgbClr val="1E2C63"/>
                </a:solidFill>
                <a:latin typeface="Tahoma"/>
                <a:cs typeface="Tahoma"/>
              </a:rPr>
              <a:t>Rekanan</a:t>
            </a:r>
            <a:r>
              <a:rPr sz="3850" b="1" spc="-1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3850" b="1" spc="85" dirty="0">
                <a:solidFill>
                  <a:srgbClr val="1E2C63"/>
                </a:solidFill>
                <a:latin typeface="Tahoma"/>
                <a:cs typeface="Tahoma"/>
              </a:rPr>
              <a:t>Bisnis </a:t>
            </a:r>
            <a:r>
              <a:rPr sz="3850" b="1" dirty="0">
                <a:solidFill>
                  <a:srgbClr val="1E2C63"/>
                </a:solidFill>
                <a:latin typeface="Tahoma"/>
                <a:cs typeface="Tahoma"/>
              </a:rPr>
              <a:t>E-</a:t>
            </a:r>
            <a:r>
              <a:rPr sz="3850" b="1" spc="170" dirty="0">
                <a:solidFill>
                  <a:srgbClr val="1E2C63"/>
                </a:solidFill>
                <a:latin typeface="Tahoma"/>
                <a:cs typeface="Tahoma"/>
              </a:rPr>
              <a:t>Commerce</a:t>
            </a:r>
            <a:endParaRPr sz="3850">
              <a:latin typeface="Tahoma"/>
              <a:cs typeface="Tahom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984992" y="5846064"/>
            <a:ext cx="3793490" cy="0"/>
          </a:xfrm>
          <a:custGeom>
            <a:avLst/>
            <a:gdLst/>
            <a:ahLst/>
            <a:cxnLst/>
            <a:rect l="l" t="t" r="r" b="b"/>
            <a:pathLst>
              <a:path w="3793490">
                <a:moveTo>
                  <a:pt x="0" y="0"/>
                </a:moveTo>
                <a:lnTo>
                  <a:pt x="3793236" y="0"/>
                </a:lnTo>
              </a:path>
            </a:pathLst>
          </a:custGeom>
          <a:ln w="57912">
            <a:solidFill>
              <a:srgbClr val="1E2C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41548" y="0"/>
            <a:ext cx="12918948" cy="10287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85672" y="2664205"/>
            <a:ext cx="7801609" cy="7623175"/>
            <a:chOff x="1185672" y="2664205"/>
            <a:chExt cx="7801609" cy="7623175"/>
          </a:xfrm>
        </p:grpSpPr>
        <p:sp>
          <p:nvSpPr>
            <p:cNvPr id="3" name="object 3"/>
            <p:cNvSpPr/>
            <p:nvPr/>
          </p:nvSpPr>
          <p:spPr>
            <a:xfrm>
              <a:off x="1575815" y="2664205"/>
              <a:ext cx="7021195" cy="7623175"/>
            </a:xfrm>
            <a:custGeom>
              <a:avLst/>
              <a:gdLst/>
              <a:ahLst/>
              <a:cxnLst/>
              <a:rect l="l" t="t" r="r" b="b"/>
              <a:pathLst>
                <a:path w="7021195" h="7623175">
                  <a:moveTo>
                    <a:pt x="3536082" y="0"/>
                  </a:moveTo>
                  <a:lnTo>
                    <a:pt x="3484985" y="0"/>
                  </a:lnTo>
                  <a:lnTo>
                    <a:pt x="3434748" y="10668"/>
                  </a:lnTo>
                  <a:lnTo>
                    <a:pt x="3387090" y="32003"/>
                  </a:lnTo>
                  <a:lnTo>
                    <a:pt x="123444" y="1930781"/>
                  </a:lnTo>
                  <a:lnTo>
                    <a:pt x="81247" y="1961686"/>
                  </a:lnTo>
                  <a:lnTo>
                    <a:pt x="46963" y="2000084"/>
                  </a:lnTo>
                  <a:lnTo>
                    <a:pt x="21433" y="2044504"/>
                  </a:lnTo>
                  <a:lnTo>
                    <a:pt x="5498" y="2093479"/>
                  </a:lnTo>
                  <a:lnTo>
                    <a:pt x="0" y="2145538"/>
                  </a:lnTo>
                  <a:lnTo>
                    <a:pt x="0" y="7622794"/>
                  </a:lnTo>
                  <a:lnTo>
                    <a:pt x="7021067" y="7622794"/>
                  </a:lnTo>
                  <a:lnTo>
                    <a:pt x="7021067" y="2145538"/>
                  </a:lnTo>
                  <a:lnTo>
                    <a:pt x="7015569" y="2093479"/>
                  </a:lnTo>
                  <a:lnTo>
                    <a:pt x="6999634" y="2044504"/>
                  </a:lnTo>
                  <a:lnTo>
                    <a:pt x="6974104" y="2000084"/>
                  </a:lnTo>
                  <a:lnTo>
                    <a:pt x="6939820" y="1961686"/>
                  </a:lnTo>
                  <a:lnTo>
                    <a:pt x="6897624" y="1930781"/>
                  </a:lnTo>
                  <a:lnTo>
                    <a:pt x="3633978" y="32003"/>
                  </a:lnTo>
                  <a:lnTo>
                    <a:pt x="3586319" y="10668"/>
                  </a:lnTo>
                  <a:lnTo>
                    <a:pt x="35360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94176" y="3045205"/>
              <a:ext cx="2784475" cy="3160395"/>
            </a:xfrm>
            <a:custGeom>
              <a:avLst/>
              <a:gdLst/>
              <a:ahLst/>
              <a:cxnLst/>
              <a:rect l="l" t="t" r="r" b="b"/>
              <a:pathLst>
                <a:path w="2784475" h="3160395">
                  <a:moveTo>
                    <a:pt x="1417722" y="0"/>
                  </a:moveTo>
                  <a:lnTo>
                    <a:pt x="1366625" y="0"/>
                  </a:lnTo>
                  <a:lnTo>
                    <a:pt x="1316388" y="10668"/>
                  </a:lnTo>
                  <a:lnTo>
                    <a:pt x="1268729" y="32003"/>
                  </a:lnTo>
                  <a:lnTo>
                    <a:pt x="123444" y="698246"/>
                  </a:lnTo>
                  <a:lnTo>
                    <a:pt x="81247" y="729151"/>
                  </a:lnTo>
                  <a:lnTo>
                    <a:pt x="46963" y="767549"/>
                  </a:lnTo>
                  <a:lnTo>
                    <a:pt x="21433" y="811969"/>
                  </a:lnTo>
                  <a:lnTo>
                    <a:pt x="5498" y="860944"/>
                  </a:lnTo>
                  <a:lnTo>
                    <a:pt x="0" y="913003"/>
                  </a:lnTo>
                  <a:lnTo>
                    <a:pt x="0" y="2247265"/>
                  </a:lnTo>
                  <a:lnTo>
                    <a:pt x="5498" y="2299323"/>
                  </a:lnTo>
                  <a:lnTo>
                    <a:pt x="21433" y="2348298"/>
                  </a:lnTo>
                  <a:lnTo>
                    <a:pt x="46963" y="2392718"/>
                  </a:lnTo>
                  <a:lnTo>
                    <a:pt x="81247" y="2431116"/>
                  </a:lnTo>
                  <a:lnTo>
                    <a:pt x="123444" y="2462022"/>
                  </a:lnTo>
                  <a:lnTo>
                    <a:pt x="1268729" y="3128264"/>
                  </a:lnTo>
                  <a:lnTo>
                    <a:pt x="1316388" y="3149600"/>
                  </a:lnTo>
                  <a:lnTo>
                    <a:pt x="1366625" y="3160268"/>
                  </a:lnTo>
                  <a:lnTo>
                    <a:pt x="1417722" y="3160268"/>
                  </a:lnTo>
                  <a:lnTo>
                    <a:pt x="1467959" y="3149600"/>
                  </a:lnTo>
                  <a:lnTo>
                    <a:pt x="1515618" y="3128264"/>
                  </a:lnTo>
                  <a:lnTo>
                    <a:pt x="2660904" y="2462022"/>
                  </a:lnTo>
                  <a:lnTo>
                    <a:pt x="2703100" y="2431116"/>
                  </a:lnTo>
                  <a:lnTo>
                    <a:pt x="2737384" y="2392718"/>
                  </a:lnTo>
                  <a:lnTo>
                    <a:pt x="2762914" y="2348298"/>
                  </a:lnTo>
                  <a:lnTo>
                    <a:pt x="2778849" y="2299323"/>
                  </a:lnTo>
                  <a:lnTo>
                    <a:pt x="2784348" y="2247265"/>
                  </a:lnTo>
                  <a:lnTo>
                    <a:pt x="2784348" y="913003"/>
                  </a:lnTo>
                  <a:lnTo>
                    <a:pt x="2778849" y="860944"/>
                  </a:lnTo>
                  <a:lnTo>
                    <a:pt x="2762914" y="811969"/>
                  </a:lnTo>
                  <a:lnTo>
                    <a:pt x="2737384" y="767549"/>
                  </a:lnTo>
                  <a:lnTo>
                    <a:pt x="2703100" y="729151"/>
                  </a:lnTo>
                  <a:lnTo>
                    <a:pt x="2660904" y="698246"/>
                  </a:lnTo>
                  <a:lnTo>
                    <a:pt x="1515618" y="32003"/>
                  </a:lnTo>
                  <a:lnTo>
                    <a:pt x="1467959" y="10668"/>
                  </a:lnTo>
                  <a:lnTo>
                    <a:pt x="1417722" y="0"/>
                  </a:lnTo>
                  <a:close/>
                </a:path>
              </a:pathLst>
            </a:custGeom>
            <a:solidFill>
              <a:srgbClr val="1E2C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91711" y="3158236"/>
              <a:ext cx="2589276" cy="29329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85672" y="6516623"/>
              <a:ext cx="7801609" cy="2737485"/>
            </a:xfrm>
            <a:custGeom>
              <a:avLst/>
              <a:gdLst/>
              <a:ahLst/>
              <a:cxnLst/>
              <a:rect l="l" t="t" r="r" b="b"/>
              <a:pathLst>
                <a:path w="7801609" h="2737484">
                  <a:moveTo>
                    <a:pt x="7692135" y="0"/>
                  </a:moveTo>
                  <a:lnTo>
                    <a:pt x="109347" y="0"/>
                  </a:lnTo>
                  <a:lnTo>
                    <a:pt x="66774" y="8584"/>
                  </a:lnTo>
                  <a:lnTo>
                    <a:pt x="32018" y="32004"/>
                  </a:lnTo>
                  <a:lnTo>
                    <a:pt x="8589" y="66758"/>
                  </a:lnTo>
                  <a:lnTo>
                    <a:pt x="0" y="109347"/>
                  </a:lnTo>
                  <a:lnTo>
                    <a:pt x="0" y="2627782"/>
                  </a:lnTo>
                  <a:lnTo>
                    <a:pt x="8589" y="2670334"/>
                  </a:lnTo>
                  <a:lnTo>
                    <a:pt x="32018" y="2705084"/>
                  </a:lnTo>
                  <a:lnTo>
                    <a:pt x="66774" y="2728512"/>
                  </a:lnTo>
                  <a:lnTo>
                    <a:pt x="109347" y="2737104"/>
                  </a:lnTo>
                  <a:lnTo>
                    <a:pt x="7692135" y="2737104"/>
                  </a:lnTo>
                  <a:lnTo>
                    <a:pt x="7733934" y="2728782"/>
                  </a:lnTo>
                  <a:lnTo>
                    <a:pt x="7769352" y="2705087"/>
                  </a:lnTo>
                  <a:lnTo>
                    <a:pt x="7793021" y="2669620"/>
                  </a:lnTo>
                  <a:lnTo>
                    <a:pt x="7801356" y="2627782"/>
                  </a:lnTo>
                  <a:lnTo>
                    <a:pt x="7801356" y="109347"/>
                  </a:lnTo>
                  <a:lnTo>
                    <a:pt x="7792773" y="66758"/>
                  </a:lnTo>
                  <a:lnTo>
                    <a:pt x="7769367" y="32004"/>
                  </a:lnTo>
                  <a:lnTo>
                    <a:pt x="7734651" y="8584"/>
                  </a:lnTo>
                  <a:lnTo>
                    <a:pt x="7692135" y="0"/>
                  </a:lnTo>
                  <a:close/>
                </a:path>
              </a:pathLst>
            </a:custGeom>
            <a:solidFill>
              <a:srgbClr val="046F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35451" y="5554979"/>
              <a:ext cx="3702050" cy="1651000"/>
            </a:xfrm>
            <a:custGeom>
              <a:avLst/>
              <a:gdLst/>
              <a:ahLst/>
              <a:cxnLst/>
              <a:rect l="l" t="t" r="r" b="b"/>
              <a:pathLst>
                <a:path w="3702050" h="1651000">
                  <a:moveTo>
                    <a:pt x="3574796" y="0"/>
                  </a:moveTo>
                  <a:lnTo>
                    <a:pt x="127000" y="0"/>
                  </a:lnTo>
                  <a:lnTo>
                    <a:pt x="102111" y="2456"/>
                  </a:lnTo>
                  <a:lnTo>
                    <a:pt x="56526" y="21324"/>
                  </a:lnTo>
                  <a:lnTo>
                    <a:pt x="21324" y="56580"/>
                  </a:lnTo>
                  <a:lnTo>
                    <a:pt x="2456" y="102129"/>
                  </a:lnTo>
                  <a:lnTo>
                    <a:pt x="0" y="127000"/>
                  </a:lnTo>
                  <a:lnTo>
                    <a:pt x="0" y="1523492"/>
                  </a:lnTo>
                  <a:lnTo>
                    <a:pt x="9651" y="1572053"/>
                  </a:lnTo>
                  <a:lnTo>
                    <a:pt x="37211" y="1613281"/>
                  </a:lnTo>
                  <a:lnTo>
                    <a:pt x="78390" y="1640840"/>
                  </a:lnTo>
                  <a:lnTo>
                    <a:pt x="127000" y="1650492"/>
                  </a:lnTo>
                  <a:lnTo>
                    <a:pt x="3574796" y="1650492"/>
                  </a:lnTo>
                  <a:lnTo>
                    <a:pt x="3623405" y="1640840"/>
                  </a:lnTo>
                  <a:lnTo>
                    <a:pt x="3664584" y="1613281"/>
                  </a:lnTo>
                  <a:lnTo>
                    <a:pt x="3692144" y="1572053"/>
                  </a:lnTo>
                  <a:lnTo>
                    <a:pt x="3701796" y="1523492"/>
                  </a:lnTo>
                  <a:lnTo>
                    <a:pt x="3701796" y="127000"/>
                  </a:lnTo>
                  <a:lnTo>
                    <a:pt x="3691810" y="77581"/>
                  </a:lnTo>
                  <a:lnTo>
                    <a:pt x="3664585" y="37211"/>
                  </a:lnTo>
                  <a:lnTo>
                    <a:pt x="3624214" y="9985"/>
                  </a:lnTo>
                  <a:lnTo>
                    <a:pt x="3574796" y="0"/>
                  </a:lnTo>
                  <a:close/>
                </a:path>
              </a:pathLst>
            </a:custGeom>
            <a:solidFill>
              <a:srgbClr val="1E2C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0" y="2664205"/>
            <a:ext cx="18288000" cy="7623175"/>
            <a:chOff x="0" y="2664205"/>
            <a:chExt cx="18288000" cy="7623175"/>
          </a:xfrm>
        </p:grpSpPr>
        <p:sp>
          <p:nvSpPr>
            <p:cNvPr id="9" name="object 9"/>
            <p:cNvSpPr/>
            <p:nvPr/>
          </p:nvSpPr>
          <p:spPr>
            <a:xfrm>
              <a:off x="9691116" y="2664205"/>
              <a:ext cx="7021195" cy="7623175"/>
            </a:xfrm>
            <a:custGeom>
              <a:avLst/>
              <a:gdLst/>
              <a:ahLst/>
              <a:cxnLst/>
              <a:rect l="l" t="t" r="r" b="b"/>
              <a:pathLst>
                <a:path w="7021194" h="7623175">
                  <a:moveTo>
                    <a:pt x="3536082" y="0"/>
                  </a:moveTo>
                  <a:lnTo>
                    <a:pt x="3484985" y="0"/>
                  </a:lnTo>
                  <a:lnTo>
                    <a:pt x="3434748" y="10668"/>
                  </a:lnTo>
                  <a:lnTo>
                    <a:pt x="3387089" y="32003"/>
                  </a:lnTo>
                  <a:lnTo>
                    <a:pt x="123443" y="1930781"/>
                  </a:lnTo>
                  <a:lnTo>
                    <a:pt x="81247" y="1961686"/>
                  </a:lnTo>
                  <a:lnTo>
                    <a:pt x="46963" y="2000084"/>
                  </a:lnTo>
                  <a:lnTo>
                    <a:pt x="21433" y="2044504"/>
                  </a:lnTo>
                  <a:lnTo>
                    <a:pt x="5498" y="2093479"/>
                  </a:lnTo>
                  <a:lnTo>
                    <a:pt x="0" y="2145538"/>
                  </a:lnTo>
                  <a:lnTo>
                    <a:pt x="0" y="7622794"/>
                  </a:lnTo>
                  <a:lnTo>
                    <a:pt x="7021068" y="7622794"/>
                  </a:lnTo>
                  <a:lnTo>
                    <a:pt x="7021068" y="2145538"/>
                  </a:lnTo>
                  <a:lnTo>
                    <a:pt x="7015569" y="2093479"/>
                  </a:lnTo>
                  <a:lnTo>
                    <a:pt x="6999634" y="2044504"/>
                  </a:lnTo>
                  <a:lnTo>
                    <a:pt x="6974104" y="2000084"/>
                  </a:lnTo>
                  <a:lnTo>
                    <a:pt x="6939820" y="1961686"/>
                  </a:lnTo>
                  <a:lnTo>
                    <a:pt x="6897624" y="1930781"/>
                  </a:lnTo>
                  <a:lnTo>
                    <a:pt x="3633978" y="32003"/>
                  </a:lnTo>
                  <a:lnTo>
                    <a:pt x="3586319" y="10668"/>
                  </a:lnTo>
                  <a:lnTo>
                    <a:pt x="35360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809476" y="3045205"/>
              <a:ext cx="2784475" cy="3160395"/>
            </a:xfrm>
            <a:custGeom>
              <a:avLst/>
              <a:gdLst/>
              <a:ahLst/>
              <a:cxnLst/>
              <a:rect l="l" t="t" r="r" b="b"/>
              <a:pathLst>
                <a:path w="2784475" h="3160395">
                  <a:moveTo>
                    <a:pt x="1417722" y="0"/>
                  </a:moveTo>
                  <a:lnTo>
                    <a:pt x="1366625" y="0"/>
                  </a:lnTo>
                  <a:lnTo>
                    <a:pt x="1316388" y="10668"/>
                  </a:lnTo>
                  <a:lnTo>
                    <a:pt x="1268729" y="32003"/>
                  </a:lnTo>
                  <a:lnTo>
                    <a:pt x="123444" y="698246"/>
                  </a:lnTo>
                  <a:lnTo>
                    <a:pt x="81247" y="729151"/>
                  </a:lnTo>
                  <a:lnTo>
                    <a:pt x="46963" y="767549"/>
                  </a:lnTo>
                  <a:lnTo>
                    <a:pt x="21433" y="811969"/>
                  </a:lnTo>
                  <a:lnTo>
                    <a:pt x="5498" y="860944"/>
                  </a:lnTo>
                  <a:lnTo>
                    <a:pt x="0" y="913003"/>
                  </a:lnTo>
                  <a:lnTo>
                    <a:pt x="0" y="2247265"/>
                  </a:lnTo>
                  <a:lnTo>
                    <a:pt x="5498" y="2299323"/>
                  </a:lnTo>
                  <a:lnTo>
                    <a:pt x="21433" y="2348298"/>
                  </a:lnTo>
                  <a:lnTo>
                    <a:pt x="46963" y="2392718"/>
                  </a:lnTo>
                  <a:lnTo>
                    <a:pt x="81247" y="2431116"/>
                  </a:lnTo>
                  <a:lnTo>
                    <a:pt x="123444" y="2462022"/>
                  </a:lnTo>
                  <a:lnTo>
                    <a:pt x="1268729" y="3128264"/>
                  </a:lnTo>
                  <a:lnTo>
                    <a:pt x="1316388" y="3149600"/>
                  </a:lnTo>
                  <a:lnTo>
                    <a:pt x="1366625" y="3160268"/>
                  </a:lnTo>
                  <a:lnTo>
                    <a:pt x="1417722" y="3160268"/>
                  </a:lnTo>
                  <a:lnTo>
                    <a:pt x="1467959" y="3149600"/>
                  </a:lnTo>
                  <a:lnTo>
                    <a:pt x="1515618" y="3128264"/>
                  </a:lnTo>
                  <a:lnTo>
                    <a:pt x="2660904" y="2462022"/>
                  </a:lnTo>
                  <a:lnTo>
                    <a:pt x="2703100" y="2431116"/>
                  </a:lnTo>
                  <a:lnTo>
                    <a:pt x="2737384" y="2392718"/>
                  </a:lnTo>
                  <a:lnTo>
                    <a:pt x="2762914" y="2348298"/>
                  </a:lnTo>
                  <a:lnTo>
                    <a:pt x="2778849" y="2299323"/>
                  </a:lnTo>
                  <a:lnTo>
                    <a:pt x="2784347" y="2247265"/>
                  </a:lnTo>
                  <a:lnTo>
                    <a:pt x="2784347" y="913003"/>
                  </a:lnTo>
                  <a:lnTo>
                    <a:pt x="2778849" y="860944"/>
                  </a:lnTo>
                  <a:lnTo>
                    <a:pt x="2762914" y="811969"/>
                  </a:lnTo>
                  <a:lnTo>
                    <a:pt x="2737384" y="767549"/>
                  </a:lnTo>
                  <a:lnTo>
                    <a:pt x="2703100" y="729151"/>
                  </a:lnTo>
                  <a:lnTo>
                    <a:pt x="2660904" y="698246"/>
                  </a:lnTo>
                  <a:lnTo>
                    <a:pt x="1515618" y="32003"/>
                  </a:lnTo>
                  <a:lnTo>
                    <a:pt x="1467959" y="10668"/>
                  </a:lnTo>
                  <a:lnTo>
                    <a:pt x="1417722" y="0"/>
                  </a:lnTo>
                  <a:close/>
                </a:path>
              </a:pathLst>
            </a:custGeom>
            <a:solidFill>
              <a:srgbClr val="1E2C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07011" y="3158236"/>
              <a:ext cx="2589276" cy="293293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6516623"/>
              <a:ext cx="18288000" cy="3770629"/>
            </a:xfrm>
            <a:custGeom>
              <a:avLst/>
              <a:gdLst/>
              <a:ahLst/>
              <a:cxnLst/>
              <a:rect l="l" t="t" r="r" b="b"/>
              <a:pathLst>
                <a:path w="18288000" h="3770629">
                  <a:moveTo>
                    <a:pt x="17102328" y="109347"/>
                  </a:moveTo>
                  <a:lnTo>
                    <a:pt x="17093743" y="66763"/>
                  </a:lnTo>
                  <a:lnTo>
                    <a:pt x="17070337" y="32016"/>
                  </a:lnTo>
                  <a:lnTo>
                    <a:pt x="17035615" y="8585"/>
                  </a:lnTo>
                  <a:lnTo>
                    <a:pt x="16993108" y="0"/>
                  </a:lnTo>
                  <a:lnTo>
                    <a:pt x="9410319" y="0"/>
                  </a:lnTo>
                  <a:lnTo>
                    <a:pt x="9367723" y="8585"/>
                  </a:lnTo>
                  <a:lnTo>
                    <a:pt x="9332976" y="32016"/>
                  </a:lnTo>
                  <a:lnTo>
                    <a:pt x="9309544" y="66763"/>
                  </a:lnTo>
                  <a:lnTo>
                    <a:pt x="9300972" y="109347"/>
                  </a:lnTo>
                  <a:lnTo>
                    <a:pt x="9300972" y="2627782"/>
                  </a:lnTo>
                  <a:lnTo>
                    <a:pt x="9309544" y="2670340"/>
                  </a:lnTo>
                  <a:lnTo>
                    <a:pt x="9332976" y="2705087"/>
                  </a:lnTo>
                  <a:lnTo>
                    <a:pt x="9367723" y="2728518"/>
                  </a:lnTo>
                  <a:lnTo>
                    <a:pt x="9410319" y="2737104"/>
                  </a:lnTo>
                  <a:lnTo>
                    <a:pt x="16993108" y="2737104"/>
                  </a:lnTo>
                  <a:lnTo>
                    <a:pt x="17034904" y="2728785"/>
                  </a:lnTo>
                  <a:lnTo>
                    <a:pt x="17070324" y="2705087"/>
                  </a:lnTo>
                  <a:lnTo>
                    <a:pt x="17093984" y="2669629"/>
                  </a:lnTo>
                  <a:lnTo>
                    <a:pt x="17102328" y="2627782"/>
                  </a:lnTo>
                  <a:lnTo>
                    <a:pt x="17102328" y="109347"/>
                  </a:lnTo>
                  <a:close/>
                </a:path>
                <a:path w="18288000" h="3770629">
                  <a:moveTo>
                    <a:pt x="18288000" y="3063240"/>
                  </a:moveTo>
                  <a:lnTo>
                    <a:pt x="0" y="3063240"/>
                  </a:lnTo>
                  <a:lnTo>
                    <a:pt x="0" y="3770376"/>
                  </a:lnTo>
                  <a:lnTo>
                    <a:pt x="18288000" y="3770376"/>
                  </a:lnTo>
                  <a:lnTo>
                    <a:pt x="18288000" y="3063240"/>
                  </a:lnTo>
                  <a:close/>
                </a:path>
              </a:pathLst>
            </a:custGeom>
            <a:solidFill>
              <a:srgbClr val="046F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2968" y="3065297"/>
              <a:ext cx="17030065" cy="403860"/>
            </a:xfrm>
            <a:custGeom>
              <a:avLst/>
              <a:gdLst/>
              <a:ahLst/>
              <a:cxnLst/>
              <a:rect l="l" t="t" r="r" b="b"/>
              <a:pathLst>
                <a:path w="17030065" h="403860">
                  <a:moveTo>
                    <a:pt x="228879" y="201828"/>
                  </a:moveTo>
                  <a:lnTo>
                    <a:pt x="60921" y="10998"/>
                  </a:lnTo>
                  <a:lnTo>
                    <a:pt x="36233" y="0"/>
                  </a:lnTo>
                  <a:lnTo>
                    <a:pt x="22872" y="2222"/>
                  </a:lnTo>
                  <a:lnTo>
                    <a:pt x="10998" y="9652"/>
                  </a:lnTo>
                  <a:lnTo>
                    <a:pt x="2933" y="21107"/>
                  </a:lnTo>
                  <a:lnTo>
                    <a:pt x="0" y="34315"/>
                  </a:lnTo>
                  <a:lnTo>
                    <a:pt x="2235" y="47637"/>
                  </a:lnTo>
                  <a:lnTo>
                    <a:pt x="9677" y="59499"/>
                  </a:lnTo>
                  <a:lnTo>
                    <a:pt x="144894" y="201828"/>
                  </a:lnTo>
                  <a:lnTo>
                    <a:pt x="9677" y="344144"/>
                  </a:lnTo>
                  <a:lnTo>
                    <a:pt x="2235" y="356019"/>
                  </a:lnTo>
                  <a:lnTo>
                    <a:pt x="0" y="369341"/>
                  </a:lnTo>
                  <a:lnTo>
                    <a:pt x="2933" y="382536"/>
                  </a:lnTo>
                  <a:lnTo>
                    <a:pt x="35293" y="403669"/>
                  </a:lnTo>
                  <a:lnTo>
                    <a:pt x="41376" y="403059"/>
                  </a:lnTo>
                  <a:lnTo>
                    <a:pt x="41973" y="403059"/>
                  </a:lnTo>
                  <a:lnTo>
                    <a:pt x="219176" y="226098"/>
                  </a:lnTo>
                  <a:lnTo>
                    <a:pt x="226453" y="214680"/>
                  </a:lnTo>
                  <a:lnTo>
                    <a:pt x="228879" y="201828"/>
                  </a:lnTo>
                  <a:close/>
                </a:path>
                <a:path w="17030065" h="403860">
                  <a:moveTo>
                    <a:pt x="498170" y="201828"/>
                  </a:moveTo>
                  <a:lnTo>
                    <a:pt x="330212" y="10998"/>
                  </a:lnTo>
                  <a:lnTo>
                    <a:pt x="305523" y="0"/>
                  </a:lnTo>
                  <a:lnTo>
                    <a:pt x="292176" y="2222"/>
                  </a:lnTo>
                  <a:lnTo>
                    <a:pt x="280289" y="9652"/>
                  </a:lnTo>
                  <a:lnTo>
                    <a:pt x="272224" y="21107"/>
                  </a:lnTo>
                  <a:lnTo>
                    <a:pt x="269290" y="34315"/>
                  </a:lnTo>
                  <a:lnTo>
                    <a:pt x="271526" y="47637"/>
                  </a:lnTo>
                  <a:lnTo>
                    <a:pt x="278968" y="59499"/>
                  </a:lnTo>
                  <a:lnTo>
                    <a:pt x="414197" y="201828"/>
                  </a:lnTo>
                  <a:lnTo>
                    <a:pt x="278968" y="344144"/>
                  </a:lnTo>
                  <a:lnTo>
                    <a:pt x="271526" y="356019"/>
                  </a:lnTo>
                  <a:lnTo>
                    <a:pt x="269290" y="369341"/>
                  </a:lnTo>
                  <a:lnTo>
                    <a:pt x="272224" y="382536"/>
                  </a:lnTo>
                  <a:lnTo>
                    <a:pt x="304584" y="403669"/>
                  </a:lnTo>
                  <a:lnTo>
                    <a:pt x="310667" y="403059"/>
                  </a:lnTo>
                  <a:lnTo>
                    <a:pt x="311264" y="403059"/>
                  </a:lnTo>
                  <a:lnTo>
                    <a:pt x="488480" y="226098"/>
                  </a:lnTo>
                  <a:lnTo>
                    <a:pt x="495744" y="214680"/>
                  </a:lnTo>
                  <a:lnTo>
                    <a:pt x="498170" y="201828"/>
                  </a:lnTo>
                  <a:close/>
                </a:path>
                <a:path w="17030065" h="403860">
                  <a:moveTo>
                    <a:pt x="767448" y="201828"/>
                  </a:moveTo>
                  <a:lnTo>
                    <a:pt x="599516" y="10998"/>
                  </a:lnTo>
                  <a:lnTo>
                    <a:pt x="574827" y="0"/>
                  </a:lnTo>
                  <a:lnTo>
                    <a:pt x="561467" y="2222"/>
                  </a:lnTo>
                  <a:lnTo>
                    <a:pt x="549592" y="9652"/>
                  </a:lnTo>
                  <a:lnTo>
                    <a:pt x="541515" y="21107"/>
                  </a:lnTo>
                  <a:lnTo>
                    <a:pt x="538581" y="34315"/>
                  </a:lnTo>
                  <a:lnTo>
                    <a:pt x="540804" y="47637"/>
                  </a:lnTo>
                  <a:lnTo>
                    <a:pt x="548246" y="59499"/>
                  </a:lnTo>
                  <a:lnTo>
                    <a:pt x="683475" y="201828"/>
                  </a:lnTo>
                  <a:lnTo>
                    <a:pt x="548246" y="344144"/>
                  </a:lnTo>
                  <a:lnTo>
                    <a:pt x="540804" y="356019"/>
                  </a:lnTo>
                  <a:lnTo>
                    <a:pt x="538581" y="369341"/>
                  </a:lnTo>
                  <a:lnTo>
                    <a:pt x="541515" y="382536"/>
                  </a:lnTo>
                  <a:lnTo>
                    <a:pt x="573874" y="403669"/>
                  </a:lnTo>
                  <a:lnTo>
                    <a:pt x="579958" y="403059"/>
                  </a:lnTo>
                  <a:lnTo>
                    <a:pt x="580567" y="403059"/>
                  </a:lnTo>
                  <a:lnTo>
                    <a:pt x="757770" y="226098"/>
                  </a:lnTo>
                  <a:lnTo>
                    <a:pt x="765035" y="214680"/>
                  </a:lnTo>
                  <a:lnTo>
                    <a:pt x="767448" y="201828"/>
                  </a:lnTo>
                  <a:close/>
                </a:path>
                <a:path w="17030065" h="403860">
                  <a:moveTo>
                    <a:pt x="1036764" y="201828"/>
                  </a:moveTo>
                  <a:lnTo>
                    <a:pt x="868807" y="10998"/>
                  </a:lnTo>
                  <a:lnTo>
                    <a:pt x="844118" y="0"/>
                  </a:lnTo>
                  <a:lnTo>
                    <a:pt x="830770" y="2222"/>
                  </a:lnTo>
                  <a:lnTo>
                    <a:pt x="818870" y="9652"/>
                  </a:lnTo>
                  <a:lnTo>
                    <a:pt x="810818" y="21107"/>
                  </a:lnTo>
                  <a:lnTo>
                    <a:pt x="807885" y="34315"/>
                  </a:lnTo>
                  <a:lnTo>
                    <a:pt x="810120" y="47637"/>
                  </a:lnTo>
                  <a:lnTo>
                    <a:pt x="817562" y="59499"/>
                  </a:lnTo>
                  <a:lnTo>
                    <a:pt x="952779" y="201828"/>
                  </a:lnTo>
                  <a:lnTo>
                    <a:pt x="817562" y="344144"/>
                  </a:lnTo>
                  <a:lnTo>
                    <a:pt x="810120" y="356019"/>
                  </a:lnTo>
                  <a:lnTo>
                    <a:pt x="807885" y="369341"/>
                  </a:lnTo>
                  <a:lnTo>
                    <a:pt x="810818" y="382536"/>
                  </a:lnTo>
                  <a:lnTo>
                    <a:pt x="843178" y="403669"/>
                  </a:lnTo>
                  <a:lnTo>
                    <a:pt x="849261" y="403059"/>
                  </a:lnTo>
                  <a:lnTo>
                    <a:pt x="849858" y="403059"/>
                  </a:lnTo>
                  <a:lnTo>
                    <a:pt x="1027074" y="226098"/>
                  </a:lnTo>
                  <a:lnTo>
                    <a:pt x="1034338" y="214680"/>
                  </a:lnTo>
                  <a:lnTo>
                    <a:pt x="1036764" y="201828"/>
                  </a:lnTo>
                  <a:close/>
                </a:path>
                <a:path w="17030065" h="403860">
                  <a:moveTo>
                    <a:pt x="1306042" y="201828"/>
                  </a:moveTo>
                  <a:lnTo>
                    <a:pt x="1138085" y="10998"/>
                  </a:lnTo>
                  <a:lnTo>
                    <a:pt x="1113396" y="0"/>
                  </a:lnTo>
                  <a:lnTo>
                    <a:pt x="1100048" y="2222"/>
                  </a:lnTo>
                  <a:lnTo>
                    <a:pt x="1088161" y="9652"/>
                  </a:lnTo>
                  <a:lnTo>
                    <a:pt x="1080096" y="21107"/>
                  </a:lnTo>
                  <a:lnTo>
                    <a:pt x="1077163" y="34315"/>
                  </a:lnTo>
                  <a:lnTo>
                    <a:pt x="1079398" y="47637"/>
                  </a:lnTo>
                  <a:lnTo>
                    <a:pt x="1086840" y="59499"/>
                  </a:lnTo>
                  <a:lnTo>
                    <a:pt x="1222070" y="201828"/>
                  </a:lnTo>
                  <a:lnTo>
                    <a:pt x="1086840" y="344144"/>
                  </a:lnTo>
                  <a:lnTo>
                    <a:pt x="1079398" y="356019"/>
                  </a:lnTo>
                  <a:lnTo>
                    <a:pt x="1077163" y="369341"/>
                  </a:lnTo>
                  <a:lnTo>
                    <a:pt x="1080096" y="382536"/>
                  </a:lnTo>
                  <a:lnTo>
                    <a:pt x="1112469" y="403669"/>
                  </a:lnTo>
                  <a:lnTo>
                    <a:pt x="1118552" y="403059"/>
                  </a:lnTo>
                  <a:lnTo>
                    <a:pt x="1119162" y="403059"/>
                  </a:lnTo>
                  <a:lnTo>
                    <a:pt x="1296365" y="226098"/>
                  </a:lnTo>
                  <a:lnTo>
                    <a:pt x="1303616" y="214680"/>
                  </a:lnTo>
                  <a:lnTo>
                    <a:pt x="1306042" y="201828"/>
                  </a:lnTo>
                  <a:close/>
                </a:path>
                <a:path w="17030065" h="403860">
                  <a:moveTo>
                    <a:pt x="15954134" y="34315"/>
                  </a:moveTo>
                  <a:lnTo>
                    <a:pt x="15951213" y="21107"/>
                  </a:lnTo>
                  <a:lnTo>
                    <a:pt x="15943161" y="9652"/>
                  </a:lnTo>
                  <a:lnTo>
                    <a:pt x="15931287" y="2222"/>
                  </a:lnTo>
                  <a:lnTo>
                    <a:pt x="15917952" y="0"/>
                  </a:lnTo>
                  <a:lnTo>
                    <a:pt x="15904756" y="2933"/>
                  </a:lnTo>
                  <a:lnTo>
                    <a:pt x="15893301" y="10998"/>
                  </a:lnTo>
                  <a:lnTo>
                    <a:pt x="15735211" y="177571"/>
                  </a:lnTo>
                  <a:lnTo>
                    <a:pt x="15727947" y="188976"/>
                  </a:lnTo>
                  <a:lnTo>
                    <a:pt x="15725534" y="201828"/>
                  </a:lnTo>
                  <a:lnTo>
                    <a:pt x="15727947" y="214680"/>
                  </a:lnTo>
                  <a:lnTo>
                    <a:pt x="15893301" y="392671"/>
                  </a:lnTo>
                  <a:lnTo>
                    <a:pt x="15912199" y="403059"/>
                  </a:lnTo>
                  <a:lnTo>
                    <a:pt x="15912795" y="403059"/>
                  </a:lnTo>
                  <a:lnTo>
                    <a:pt x="15918879" y="403669"/>
                  </a:lnTo>
                  <a:lnTo>
                    <a:pt x="15951213" y="382536"/>
                  </a:lnTo>
                  <a:lnTo>
                    <a:pt x="15954134" y="369341"/>
                  </a:lnTo>
                  <a:lnTo>
                    <a:pt x="15951911" y="356019"/>
                  </a:lnTo>
                  <a:lnTo>
                    <a:pt x="15944469" y="344144"/>
                  </a:lnTo>
                  <a:lnTo>
                    <a:pt x="15809405" y="201828"/>
                  </a:lnTo>
                  <a:lnTo>
                    <a:pt x="15944469" y="59499"/>
                  </a:lnTo>
                  <a:lnTo>
                    <a:pt x="15951911" y="47637"/>
                  </a:lnTo>
                  <a:lnTo>
                    <a:pt x="15954134" y="34315"/>
                  </a:lnTo>
                  <a:close/>
                </a:path>
                <a:path w="17030065" h="403860">
                  <a:moveTo>
                    <a:pt x="16223107" y="34315"/>
                  </a:moveTo>
                  <a:lnTo>
                    <a:pt x="16220174" y="21107"/>
                  </a:lnTo>
                  <a:lnTo>
                    <a:pt x="16212122" y="9652"/>
                  </a:lnTo>
                  <a:lnTo>
                    <a:pt x="16200247" y="2222"/>
                  </a:lnTo>
                  <a:lnTo>
                    <a:pt x="16186912" y="0"/>
                  </a:lnTo>
                  <a:lnTo>
                    <a:pt x="16173717" y="2933"/>
                  </a:lnTo>
                  <a:lnTo>
                    <a:pt x="16162262" y="10998"/>
                  </a:lnTo>
                  <a:lnTo>
                    <a:pt x="16004172" y="177571"/>
                  </a:lnTo>
                  <a:lnTo>
                    <a:pt x="15996908" y="188976"/>
                  </a:lnTo>
                  <a:lnTo>
                    <a:pt x="15994495" y="201828"/>
                  </a:lnTo>
                  <a:lnTo>
                    <a:pt x="15996908" y="214680"/>
                  </a:lnTo>
                  <a:lnTo>
                    <a:pt x="16162262" y="392671"/>
                  </a:lnTo>
                  <a:lnTo>
                    <a:pt x="16181172" y="403059"/>
                  </a:lnTo>
                  <a:lnTo>
                    <a:pt x="16181781" y="403059"/>
                  </a:lnTo>
                  <a:lnTo>
                    <a:pt x="16187852" y="403669"/>
                  </a:lnTo>
                  <a:lnTo>
                    <a:pt x="16220174" y="382536"/>
                  </a:lnTo>
                  <a:lnTo>
                    <a:pt x="16223107" y="369341"/>
                  </a:lnTo>
                  <a:lnTo>
                    <a:pt x="16220872" y="356019"/>
                  </a:lnTo>
                  <a:lnTo>
                    <a:pt x="16213430" y="344144"/>
                  </a:lnTo>
                  <a:lnTo>
                    <a:pt x="16078378" y="201828"/>
                  </a:lnTo>
                  <a:lnTo>
                    <a:pt x="16213430" y="59499"/>
                  </a:lnTo>
                  <a:lnTo>
                    <a:pt x="16220872" y="47637"/>
                  </a:lnTo>
                  <a:lnTo>
                    <a:pt x="16223107" y="34315"/>
                  </a:lnTo>
                  <a:close/>
                </a:path>
                <a:path w="17030065" h="403860">
                  <a:moveTo>
                    <a:pt x="16492093" y="34315"/>
                  </a:moveTo>
                  <a:lnTo>
                    <a:pt x="16489147" y="21107"/>
                  </a:lnTo>
                  <a:lnTo>
                    <a:pt x="16481095" y="9652"/>
                  </a:lnTo>
                  <a:lnTo>
                    <a:pt x="16469221" y="2222"/>
                  </a:lnTo>
                  <a:lnTo>
                    <a:pt x="16455886" y="0"/>
                  </a:lnTo>
                  <a:lnTo>
                    <a:pt x="16442678" y="2933"/>
                  </a:lnTo>
                  <a:lnTo>
                    <a:pt x="16431222" y="10998"/>
                  </a:lnTo>
                  <a:lnTo>
                    <a:pt x="16273158" y="177571"/>
                  </a:lnTo>
                  <a:lnTo>
                    <a:pt x="16265906" y="188976"/>
                  </a:lnTo>
                  <a:lnTo>
                    <a:pt x="16263493" y="201828"/>
                  </a:lnTo>
                  <a:lnTo>
                    <a:pt x="16265906" y="214680"/>
                  </a:lnTo>
                  <a:lnTo>
                    <a:pt x="16431222" y="392671"/>
                  </a:lnTo>
                  <a:lnTo>
                    <a:pt x="16450158" y="403059"/>
                  </a:lnTo>
                  <a:lnTo>
                    <a:pt x="16450755" y="403059"/>
                  </a:lnTo>
                  <a:lnTo>
                    <a:pt x="16456838" y="403669"/>
                  </a:lnTo>
                  <a:lnTo>
                    <a:pt x="16489147" y="382536"/>
                  </a:lnTo>
                  <a:lnTo>
                    <a:pt x="16492093" y="369341"/>
                  </a:lnTo>
                  <a:lnTo>
                    <a:pt x="16489871" y="356019"/>
                  </a:lnTo>
                  <a:lnTo>
                    <a:pt x="16482429" y="344144"/>
                  </a:lnTo>
                  <a:lnTo>
                    <a:pt x="16347364" y="201828"/>
                  </a:lnTo>
                  <a:lnTo>
                    <a:pt x="16482429" y="59499"/>
                  </a:lnTo>
                  <a:lnTo>
                    <a:pt x="16489871" y="47637"/>
                  </a:lnTo>
                  <a:lnTo>
                    <a:pt x="16492093" y="34315"/>
                  </a:lnTo>
                  <a:close/>
                </a:path>
                <a:path w="17030065" h="403860">
                  <a:moveTo>
                    <a:pt x="16761067" y="34315"/>
                  </a:moveTo>
                  <a:lnTo>
                    <a:pt x="16758133" y="21107"/>
                  </a:lnTo>
                  <a:lnTo>
                    <a:pt x="16750081" y="9652"/>
                  </a:lnTo>
                  <a:lnTo>
                    <a:pt x="16738207" y="2222"/>
                  </a:lnTo>
                  <a:lnTo>
                    <a:pt x="16724872" y="0"/>
                  </a:lnTo>
                  <a:lnTo>
                    <a:pt x="16711676" y="2933"/>
                  </a:lnTo>
                  <a:lnTo>
                    <a:pt x="16700221" y="10998"/>
                  </a:lnTo>
                  <a:lnTo>
                    <a:pt x="16542131" y="177571"/>
                  </a:lnTo>
                  <a:lnTo>
                    <a:pt x="16534867" y="188976"/>
                  </a:lnTo>
                  <a:lnTo>
                    <a:pt x="16532454" y="201828"/>
                  </a:lnTo>
                  <a:lnTo>
                    <a:pt x="16534867" y="214680"/>
                  </a:lnTo>
                  <a:lnTo>
                    <a:pt x="16700221" y="392671"/>
                  </a:lnTo>
                  <a:lnTo>
                    <a:pt x="16719131" y="403059"/>
                  </a:lnTo>
                  <a:lnTo>
                    <a:pt x="16719728" y="403059"/>
                  </a:lnTo>
                  <a:lnTo>
                    <a:pt x="16725799" y="403669"/>
                  </a:lnTo>
                  <a:lnTo>
                    <a:pt x="16758133" y="382536"/>
                  </a:lnTo>
                  <a:lnTo>
                    <a:pt x="16761067" y="369341"/>
                  </a:lnTo>
                  <a:lnTo>
                    <a:pt x="16758831" y="356019"/>
                  </a:lnTo>
                  <a:lnTo>
                    <a:pt x="16751389" y="344144"/>
                  </a:lnTo>
                  <a:lnTo>
                    <a:pt x="16616325" y="201828"/>
                  </a:lnTo>
                  <a:lnTo>
                    <a:pt x="16751389" y="59499"/>
                  </a:lnTo>
                  <a:lnTo>
                    <a:pt x="16758831" y="47637"/>
                  </a:lnTo>
                  <a:lnTo>
                    <a:pt x="16761067" y="34315"/>
                  </a:lnTo>
                  <a:close/>
                </a:path>
                <a:path w="17030065" h="403860">
                  <a:moveTo>
                    <a:pt x="17030040" y="34315"/>
                  </a:moveTo>
                  <a:lnTo>
                    <a:pt x="17027106" y="21107"/>
                  </a:lnTo>
                  <a:lnTo>
                    <a:pt x="17019054" y="9652"/>
                  </a:lnTo>
                  <a:lnTo>
                    <a:pt x="17007180" y="2222"/>
                  </a:lnTo>
                  <a:lnTo>
                    <a:pt x="16993845" y="0"/>
                  </a:lnTo>
                  <a:lnTo>
                    <a:pt x="16980650" y="2933"/>
                  </a:lnTo>
                  <a:lnTo>
                    <a:pt x="16969194" y="10998"/>
                  </a:lnTo>
                  <a:lnTo>
                    <a:pt x="16811105" y="177571"/>
                  </a:lnTo>
                  <a:lnTo>
                    <a:pt x="16803853" y="188976"/>
                  </a:lnTo>
                  <a:lnTo>
                    <a:pt x="16801427" y="201828"/>
                  </a:lnTo>
                  <a:lnTo>
                    <a:pt x="16803853" y="214680"/>
                  </a:lnTo>
                  <a:lnTo>
                    <a:pt x="16969194" y="392671"/>
                  </a:lnTo>
                  <a:lnTo>
                    <a:pt x="16988105" y="403059"/>
                  </a:lnTo>
                  <a:lnTo>
                    <a:pt x="16988701" y="403059"/>
                  </a:lnTo>
                  <a:lnTo>
                    <a:pt x="16994785" y="403669"/>
                  </a:lnTo>
                  <a:lnTo>
                    <a:pt x="17027106" y="382536"/>
                  </a:lnTo>
                  <a:lnTo>
                    <a:pt x="17030040" y="369341"/>
                  </a:lnTo>
                  <a:lnTo>
                    <a:pt x="17027805" y="356019"/>
                  </a:lnTo>
                  <a:lnTo>
                    <a:pt x="17020363" y="344144"/>
                  </a:lnTo>
                  <a:lnTo>
                    <a:pt x="16885311" y="201828"/>
                  </a:lnTo>
                  <a:lnTo>
                    <a:pt x="17020375" y="59499"/>
                  </a:lnTo>
                  <a:lnTo>
                    <a:pt x="17027805" y="47637"/>
                  </a:lnTo>
                  <a:lnTo>
                    <a:pt x="17030040" y="343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0" y="0"/>
            <a:ext cx="1179195" cy="1238250"/>
          </a:xfrm>
          <a:custGeom>
            <a:avLst/>
            <a:gdLst/>
            <a:ahLst/>
            <a:cxnLst/>
            <a:rect l="l" t="t" r="r" b="b"/>
            <a:pathLst>
              <a:path w="1179195" h="1238250">
                <a:moveTo>
                  <a:pt x="1178814" y="0"/>
                </a:moveTo>
                <a:lnTo>
                  <a:pt x="1178814" y="449325"/>
                </a:lnTo>
                <a:lnTo>
                  <a:pt x="1173308" y="501322"/>
                </a:lnTo>
                <a:lnTo>
                  <a:pt x="1157356" y="550259"/>
                </a:lnTo>
                <a:lnTo>
                  <a:pt x="1131803" y="594660"/>
                </a:lnTo>
                <a:lnTo>
                  <a:pt x="1097496" y="633051"/>
                </a:lnTo>
                <a:lnTo>
                  <a:pt x="1055281" y="663955"/>
                </a:lnTo>
                <a:lnTo>
                  <a:pt x="123527" y="1205992"/>
                </a:lnTo>
                <a:lnTo>
                  <a:pt x="75842" y="1227327"/>
                </a:lnTo>
                <a:lnTo>
                  <a:pt x="25568" y="1237996"/>
                </a:lnTo>
                <a:lnTo>
                  <a:pt x="0" y="1237996"/>
                </a:lnTo>
              </a:path>
            </a:pathLst>
          </a:custGeom>
          <a:ln w="1142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103089" y="0"/>
            <a:ext cx="1184910" cy="1238250"/>
          </a:xfrm>
          <a:custGeom>
            <a:avLst/>
            <a:gdLst/>
            <a:ahLst/>
            <a:cxnLst/>
            <a:rect l="l" t="t" r="r" b="b"/>
            <a:pathLst>
              <a:path w="1184909" h="1238250">
                <a:moveTo>
                  <a:pt x="1184909" y="1237996"/>
                </a:moveTo>
                <a:lnTo>
                  <a:pt x="1152503" y="1237996"/>
                </a:lnTo>
                <a:lnTo>
                  <a:pt x="1102266" y="1227327"/>
                </a:lnTo>
                <a:lnTo>
                  <a:pt x="1054607" y="1205992"/>
                </a:lnTo>
                <a:lnTo>
                  <a:pt x="123444" y="663955"/>
                </a:lnTo>
                <a:lnTo>
                  <a:pt x="81247" y="633051"/>
                </a:lnTo>
                <a:lnTo>
                  <a:pt x="46963" y="594660"/>
                </a:lnTo>
                <a:lnTo>
                  <a:pt x="21433" y="550259"/>
                </a:lnTo>
                <a:lnTo>
                  <a:pt x="5498" y="501322"/>
                </a:lnTo>
                <a:lnTo>
                  <a:pt x="0" y="449325"/>
                </a:lnTo>
                <a:lnTo>
                  <a:pt x="0" y="0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495925" y="212140"/>
            <a:ext cx="7301865" cy="1273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0885" marR="5080" indent="-718185">
              <a:lnSpc>
                <a:spcPct val="116900"/>
              </a:lnSpc>
              <a:spcBef>
                <a:spcPts val="100"/>
              </a:spcBef>
            </a:pPr>
            <a:r>
              <a:rPr sz="3500" spc="180" dirty="0"/>
              <a:t>KOMPONEN</a:t>
            </a:r>
            <a:r>
              <a:rPr sz="3500" spc="-114" dirty="0"/>
              <a:t> </a:t>
            </a:r>
            <a:r>
              <a:rPr sz="3500" spc="-135" dirty="0"/>
              <a:t>KRITIS</a:t>
            </a:r>
            <a:r>
              <a:rPr sz="3500" spc="-65" dirty="0"/>
              <a:t> </a:t>
            </a:r>
            <a:r>
              <a:rPr sz="3500" spc="135" dirty="0"/>
              <a:t>KERANGKA </a:t>
            </a:r>
            <a:r>
              <a:rPr sz="3500" spc="90" dirty="0"/>
              <a:t>(LAYANAN</a:t>
            </a:r>
            <a:r>
              <a:rPr sz="3500" spc="-75" dirty="0"/>
              <a:t> </a:t>
            </a:r>
            <a:r>
              <a:rPr sz="3500" spc="110" dirty="0"/>
              <a:t>PENDUKUNG)</a:t>
            </a:r>
            <a:endParaRPr sz="3500"/>
          </a:p>
        </p:txBody>
      </p:sp>
      <p:sp>
        <p:nvSpPr>
          <p:cNvPr id="17" name="object 17"/>
          <p:cNvSpPr txBox="1"/>
          <p:nvPr/>
        </p:nvSpPr>
        <p:spPr>
          <a:xfrm>
            <a:off x="1324736" y="5682513"/>
            <a:ext cx="7519670" cy="3301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04465" marR="2692400" indent="339725">
              <a:lnSpc>
                <a:spcPct val="116599"/>
              </a:lnSpc>
              <a:spcBef>
                <a:spcPts val="95"/>
              </a:spcBef>
            </a:pPr>
            <a:r>
              <a:rPr sz="2500" b="1" spc="-380" dirty="0">
                <a:solidFill>
                  <a:srgbClr val="FFFFFF"/>
                </a:solidFill>
                <a:latin typeface="Tahoma"/>
                <a:cs typeface="Tahoma"/>
              </a:rPr>
              <a:t>1.</a:t>
            </a:r>
            <a:r>
              <a:rPr sz="25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b="1" spc="50" dirty="0">
                <a:solidFill>
                  <a:srgbClr val="FFFFFF"/>
                </a:solidFill>
                <a:latin typeface="Tahoma"/>
                <a:cs typeface="Tahoma"/>
              </a:rPr>
              <a:t>Sistem </a:t>
            </a:r>
            <a:r>
              <a:rPr sz="2500" b="1" spc="75" dirty="0">
                <a:solidFill>
                  <a:srgbClr val="FFFFFF"/>
                </a:solidFill>
                <a:latin typeface="Tahoma"/>
                <a:cs typeface="Tahoma"/>
              </a:rPr>
              <a:t>Pembayaran </a:t>
            </a:r>
            <a:r>
              <a:rPr sz="2500" b="1" dirty="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sz="2500" b="1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b="1" spc="80" dirty="0">
                <a:solidFill>
                  <a:srgbClr val="FFFFFF"/>
                </a:solidFill>
                <a:latin typeface="Tahoma"/>
                <a:cs typeface="Tahoma"/>
              </a:rPr>
              <a:t>Keuangan</a:t>
            </a:r>
            <a:endParaRPr sz="2500">
              <a:latin typeface="Tahoma"/>
              <a:cs typeface="Tahoma"/>
            </a:endParaRPr>
          </a:p>
          <a:p>
            <a:pPr marL="12065" marR="5080" algn="ctr">
              <a:lnSpc>
                <a:spcPct val="116500"/>
              </a:lnSpc>
              <a:spcBef>
                <a:spcPts val="1305"/>
              </a:spcBef>
            </a:pPr>
            <a:r>
              <a:rPr sz="2000" spc="190" dirty="0">
                <a:solidFill>
                  <a:srgbClr val="FFFFFF"/>
                </a:solidFill>
                <a:latin typeface="Tahoma"/>
                <a:cs typeface="Tahoma"/>
              </a:rPr>
              <a:t>Laudon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sz="2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Tahoma"/>
                <a:cs typeface="Tahoma"/>
              </a:rPr>
              <a:t>Traver</a:t>
            </a:r>
            <a:r>
              <a:rPr sz="20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(2024):</a:t>
            </a:r>
            <a:r>
              <a:rPr sz="20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10" dirty="0">
                <a:solidFill>
                  <a:srgbClr val="FFFFFF"/>
                </a:solidFill>
                <a:latin typeface="Tahoma"/>
                <a:cs typeface="Tahoma"/>
              </a:rPr>
              <a:t>Keamanan</a:t>
            </a:r>
            <a:r>
              <a:rPr sz="2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65" dirty="0">
                <a:solidFill>
                  <a:srgbClr val="FFFFFF"/>
                </a:solidFill>
                <a:latin typeface="Tahoma"/>
                <a:cs typeface="Tahoma"/>
              </a:rPr>
              <a:t>sistem</a:t>
            </a:r>
            <a:r>
              <a:rPr sz="20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75" dirty="0">
                <a:solidFill>
                  <a:srgbClr val="FFFFFF"/>
                </a:solidFill>
                <a:latin typeface="Tahoma"/>
                <a:cs typeface="Tahoma"/>
              </a:rPr>
              <a:t>pembayaran </a:t>
            </a:r>
            <a:r>
              <a:rPr sz="2000" spc="155" dirty="0">
                <a:solidFill>
                  <a:srgbClr val="FFFFFF"/>
                </a:solidFill>
                <a:latin typeface="Tahoma"/>
                <a:cs typeface="Tahoma"/>
              </a:rPr>
              <a:t>adalah</a:t>
            </a:r>
            <a:r>
              <a:rPr sz="20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04" dirty="0">
                <a:solidFill>
                  <a:srgbClr val="FFFFFF"/>
                </a:solidFill>
                <a:latin typeface="Tahoma"/>
                <a:cs typeface="Tahoma"/>
              </a:rPr>
              <a:t>penentu</a:t>
            </a:r>
            <a:r>
              <a:rPr sz="2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10" dirty="0">
                <a:solidFill>
                  <a:srgbClr val="FFFFFF"/>
                </a:solidFill>
                <a:latin typeface="Tahoma"/>
                <a:cs typeface="Tahoma"/>
              </a:rPr>
              <a:t>utama</a:t>
            </a:r>
            <a:r>
              <a:rPr sz="20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Tahoma"/>
                <a:cs typeface="Tahoma"/>
              </a:rPr>
              <a:t>trust</a:t>
            </a:r>
            <a:r>
              <a:rPr sz="20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ahoma"/>
                <a:cs typeface="Tahoma"/>
              </a:rPr>
              <a:t>(kepercayaan)</a:t>
            </a:r>
            <a:r>
              <a:rPr sz="20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60" dirty="0">
                <a:solidFill>
                  <a:srgbClr val="FFFFFF"/>
                </a:solidFill>
                <a:latin typeface="Tahoma"/>
                <a:cs typeface="Tahoma"/>
              </a:rPr>
              <a:t>di</a:t>
            </a:r>
            <a:r>
              <a:rPr sz="20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Tahoma"/>
                <a:cs typeface="Tahoma"/>
              </a:rPr>
              <a:t>pasar</a:t>
            </a:r>
            <a:r>
              <a:rPr sz="20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Tahoma"/>
                <a:cs typeface="Tahoma"/>
              </a:rPr>
              <a:t>digital.</a:t>
            </a:r>
            <a:endParaRPr sz="2000">
              <a:latin typeface="Tahoma"/>
              <a:cs typeface="Tahoma"/>
            </a:endParaRPr>
          </a:p>
          <a:p>
            <a:pPr marL="323215" marR="314960" indent="1905" algn="ctr">
              <a:lnSpc>
                <a:spcPct val="116500"/>
              </a:lnSpc>
              <a:spcBef>
                <a:spcPts val="15"/>
              </a:spcBef>
              <a:tabLst>
                <a:tab pos="1494155" algn="l"/>
              </a:tabLst>
            </a:pPr>
            <a:r>
              <a:rPr sz="2000" spc="215" dirty="0">
                <a:solidFill>
                  <a:srgbClr val="FFFFFF"/>
                </a:solidFill>
                <a:latin typeface="Tahoma"/>
                <a:cs typeface="Tahoma"/>
              </a:rPr>
              <a:t>Dengan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000" spc="180" dirty="0">
                <a:solidFill>
                  <a:srgbClr val="FFFFFF"/>
                </a:solidFill>
                <a:latin typeface="Tahoma"/>
                <a:cs typeface="Tahoma"/>
              </a:rPr>
              <a:t>Fungsi</a:t>
            </a:r>
            <a:r>
              <a:rPr sz="20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Tahoma"/>
                <a:cs typeface="Tahoma"/>
              </a:rPr>
              <a:t>utama: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90" dirty="0">
                <a:solidFill>
                  <a:srgbClr val="FFFFFF"/>
                </a:solidFill>
                <a:latin typeface="Tahoma"/>
                <a:cs typeface="Tahoma"/>
              </a:rPr>
              <a:t>Memproses</a:t>
            </a:r>
            <a:r>
              <a:rPr sz="2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ahoma"/>
                <a:cs typeface="Tahoma"/>
              </a:rPr>
              <a:t>transfer</a:t>
            </a:r>
            <a:r>
              <a:rPr sz="20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Tahoma"/>
                <a:cs typeface="Tahoma"/>
              </a:rPr>
              <a:t>dana, </a:t>
            </a:r>
            <a:r>
              <a:rPr sz="2000" spc="225" dirty="0">
                <a:solidFill>
                  <a:srgbClr val="FFFFFF"/>
                </a:solidFill>
                <a:latin typeface="Tahoma"/>
                <a:cs typeface="Tahoma"/>
              </a:rPr>
              <a:t>mencegah</a:t>
            </a:r>
            <a:r>
              <a:rPr sz="20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Tahoma"/>
                <a:cs typeface="Tahoma"/>
              </a:rPr>
              <a:t>fraud,</a:t>
            </a:r>
            <a:r>
              <a:rPr sz="20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04" dirty="0">
                <a:solidFill>
                  <a:srgbClr val="FFFFFF"/>
                </a:solidFill>
                <a:latin typeface="Tahoma"/>
                <a:cs typeface="Tahoma"/>
              </a:rPr>
              <a:t>dan</a:t>
            </a:r>
            <a:r>
              <a:rPr sz="2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90" dirty="0">
                <a:solidFill>
                  <a:srgbClr val="FFFFFF"/>
                </a:solidFill>
                <a:latin typeface="Tahoma"/>
                <a:cs typeface="Tahoma"/>
              </a:rPr>
              <a:t>menyediakan</a:t>
            </a:r>
            <a:r>
              <a:rPr sz="2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40" dirty="0">
                <a:solidFill>
                  <a:srgbClr val="FFFFFF"/>
                </a:solidFill>
                <a:latin typeface="Tahoma"/>
                <a:cs typeface="Tahoma"/>
              </a:rPr>
              <a:t>opsi</a:t>
            </a:r>
            <a:r>
              <a:rPr sz="2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75" dirty="0">
                <a:solidFill>
                  <a:srgbClr val="FFFFFF"/>
                </a:solidFill>
                <a:latin typeface="Tahoma"/>
                <a:cs typeface="Tahoma"/>
              </a:rPr>
              <a:t>pembayaran </a:t>
            </a:r>
            <a:r>
              <a:rPr sz="2000" spc="180" dirty="0">
                <a:solidFill>
                  <a:srgbClr val="FFFFFF"/>
                </a:solidFill>
                <a:latin typeface="Tahoma"/>
                <a:cs typeface="Tahoma"/>
              </a:rPr>
              <a:t>yang</a:t>
            </a:r>
            <a:r>
              <a:rPr sz="20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50" dirty="0">
                <a:solidFill>
                  <a:srgbClr val="FFFFFF"/>
                </a:solidFill>
                <a:latin typeface="Tahoma"/>
                <a:cs typeface="Tahoma"/>
              </a:rPr>
              <a:t>beragam.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7750" y="1577252"/>
            <a:ext cx="16791305" cy="86119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396990" marR="5080" indent="-6384925">
              <a:lnSpc>
                <a:spcPct val="118800"/>
              </a:lnSpc>
              <a:spcBef>
                <a:spcPts val="90"/>
              </a:spcBef>
            </a:pPr>
            <a:r>
              <a:rPr sz="2450" spc="200" dirty="0">
                <a:solidFill>
                  <a:schemeClr val="tx1"/>
                </a:solidFill>
                <a:latin typeface="Tahoma"/>
                <a:cs typeface="Tahoma"/>
              </a:rPr>
              <a:t>Layanan</a:t>
            </a:r>
            <a:r>
              <a:rPr sz="245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300" dirty="0">
                <a:solidFill>
                  <a:schemeClr val="tx1"/>
                </a:solidFill>
                <a:latin typeface="Tahoma"/>
                <a:cs typeface="Tahoma"/>
              </a:rPr>
              <a:t>Pendukung</a:t>
            </a:r>
            <a:r>
              <a:rPr sz="245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200" dirty="0">
                <a:solidFill>
                  <a:schemeClr val="tx1"/>
                </a:solidFill>
                <a:latin typeface="Tahoma"/>
                <a:cs typeface="Tahoma"/>
              </a:rPr>
              <a:t>adalah</a:t>
            </a:r>
            <a:r>
              <a:rPr sz="245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180" dirty="0">
                <a:solidFill>
                  <a:schemeClr val="tx1"/>
                </a:solidFill>
                <a:latin typeface="Tahoma"/>
                <a:cs typeface="Tahoma"/>
              </a:rPr>
              <a:t>lapisan</a:t>
            </a:r>
            <a:r>
              <a:rPr sz="245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225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245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300" dirty="0">
                <a:solidFill>
                  <a:schemeClr val="tx1"/>
                </a:solidFill>
                <a:latin typeface="Tahoma"/>
                <a:cs typeface="Tahoma"/>
              </a:rPr>
              <a:t>memungkinkan</a:t>
            </a:r>
            <a:r>
              <a:rPr sz="245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160" dirty="0">
                <a:solidFill>
                  <a:schemeClr val="tx1"/>
                </a:solidFill>
                <a:latin typeface="Tahoma"/>
                <a:cs typeface="Tahoma"/>
              </a:rPr>
              <a:t>aplikasi</a:t>
            </a:r>
            <a:r>
              <a:rPr sz="245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170" dirty="0">
                <a:solidFill>
                  <a:schemeClr val="tx1"/>
                </a:solidFill>
                <a:latin typeface="Tahoma"/>
                <a:cs typeface="Tahoma"/>
              </a:rPr>
              <a:t>bisnis</a:t>
            </a:r>
            <a:r>
              <a:rPr sz="245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160" dirty="0">
                <a:solidFill>
                  <a:schemeClr val="tx1"/>
                </a:solidFill>
                <a:latin typeface="Tahoma"/>
                <a:cs typeface="Tahoma"/>
              </a:rPr>
              <a:t>berfungsi.</a:t>
            </a:r>
            <a:r>
              <a:rPr sz="245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75" dirty="0">
                <a:solidFill>
                  <a:schemeClr val="tx1"/>
                </a:solidFill>
                <a:latin typeface="Tahoma"/>
                <a:cs typeface="Tahoma"/>
              </a:rPr>
              <a:t>Ini</a:t>
            </a:r>
            <a:r>
              <a:rPr sz="245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204" dirty="0">
                <a:solidFill>
                  <a:schemeClr val="tx1"/>
                </a:solidFill>
                <a:latin typeface="Tahoma"/>
                <a:cs typeface="Tahoma"/>
              </a:rPr>
              <a:t>adalah</a:t>
            </a:r>
            <a:r>
              <a:rPr sz="245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180" dirty="0">
                <a:solidFill>
                  <a:schemeClr val="tx1"/>
                </a:solidFill>
                <a:latin typeface="Tahoma"/>
                <a:cs typeface="Tahoma"/>
              </a:rPr>
              <a:t>fokus</a:t>
            </a:r>
            <a:r>
              <a:rPr sz="245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260" dirty="0">
                <a:solidFill>
                  <a:schemeClr val="tx1"/>
                </a:solidFill>
                <a:latin typeface="Tahoma"/>
                <a:cs typeface="Tahoma"/>
              </a:rPr>
              <a:t>utama </a:t>
            </a:r>
            <a:r>
              <a:rPr sz="2450" spc="190" dirty="0">
                <a:solidFill>
                  <a:schemeClr val="tx1"/>
                </a:solidFill>
                <a:latin typeface="Tahoma"/>
                <a:cs typeface="Tahoma"/>
              </a:rPr>
              <a:t>keberhasilan</a:t>
            </a:r>
            <a:r>
              <a:rPr sz="245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450" spc="135" dirty="0">
                <a:solidFill>
                  <a:schemeClr val="tx1"/>
                </a:solidFill>
                <a:latin typeface="Tahoma"/>
                <a:cs typeface="Tahoma"/>
              </a:rPr>
              <a:t>operasional.</a:t>
            </a:r>
            <a:endParaRPr sz="245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324843" y="5554979"/>
            <a:ext cx="3702050" cy="1651000"/>
          </a:xfrm>
          <a:custGeom>
            <a:avLst/>
            <a:gdLst/>
            <a:ahLst/>
            <a:cxnLst/>
            <a:rect l="l" t="t" r="r" b="b"/>
            <a:pathLst>
              <a:path w="3702050" h="1651000">
                <a:moveTo>
                  <a:pt x="3574796" y="0"/>
                </a:moveTo>
                <a:lnTo>
                  <a:pt x="127000" y="0"/>
                </a:lnTo>
                <a:lnTo>
                  <a:pt x="102111" y="2456"/>
                </a:lnTo>
                <a:lnTo>
                  <a:pt x="56526" y="21324"/>
                </a:lnTo>
                <a:lnTo>
                  <a:pt x="21324" y="56580"/>
                </a:lnTo>
                <a:lnTo>
                  <a:pt x="2456" y="102129"/>
                </a:lnTo>
                <a:lnTo>
                  <a:pt x="0" y="127000"/>
                </a:lnTo>
                <a:lnTo>
                  <a:pt x="0" y="1523492"/>
                </a:lnTo>
                <a:lnTo>
                  <a:pt x="9651" y="1572053"/>
                </a:lnTo>
                <a:lnTo>
                  <a:pt x="37210" y="1613281"/>
                </a:lnTo>
                <a:lnTo>
                  <a:pt x="78390" y="1640840"/>
                </a:lnTo>
                <a:lnTo>
                  <a:pt x="127000" y="1650492"/>
                </a:lnTo>
                <a:lnTo>
                  <a:pt x="3574796" y="1650492"/>
                </a:lnTo>
                <a:lnTo>
                  <a:pt x="3623405" y="1640840"/>
                </a:lnTo>
                <a:lnTo>
                  <a:pt x="3664584" y="1613281"/>
                </a:lnTo>
                <a:lnTo>
                  <a:pt x="3692144" y="1572053"/>
                </a:lnTo>
                <a:lnTo>
                  <a:pt x="3701796" y="1523492"/>
                </a:lnTo>
                <a:lnTo>
                  <a:pt x="3701796" y="127000"/>
                </a:lnTo>
                <a:lnTo>
                  <a:pt x="3691810" y="77581"/>
                </a:lnTo>
                <a:lnTo>
                  <a:pt x="3664584" y="37211"/>
                </a:lnTo>
                <a:lnTo>
                  <a:pt x="3624214" y="9985"/>
                </a:lnTo>
                <a:lnTo>
                  <a:pt x="3574796" y="0"/>
                </a:lnTo>
                <a:close/>
              </a:path>
            </a:pathLst>
          </a:custGeom>
          <a:solidFill>
            <a:srgbClr val="1E2C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608311" y="5682513"/>
            <a:ext cx="7183755" cy="3272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29585" marR="2602230" indent="-466725">
              <a:lnSpc>
                <a:spcPct val="116599"/>
              </a:lnSpc>
              <a:spcBef>
                <a:spcPts val="95"/>
              </a:spcBef>
            </a:pPr>
            <a:r>
              <a:rPr sz="2500" b="1" spc="-110" dirty="0">
                <a:solidFill>
                  <a:srgbClr val="FFFFFF"/>
                </a:solidFill>
                <a:latin typeface="Tahoma"/>
                <a:cs typeface="Tahoma"/>
              </a:rPr>
              <a:t>2.</a:t>
            </a:r>
            <a:r>
              <a:rPr sz="25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b="1" spc="60" dirty="0">
                <a:solidFill>
                  <a:srgbClr val="FFFFFF"/>
                </a:solidFill>
                <a:latin typeface="Tahoma"/>
                <a:cs typeface="Tahoma"/>
              </a:rPr>
              <a:t>Logistik</a:t>
            </a:r>
            <a:r>
              <a:rPr sz="25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b="1" spc="-110" dirty="0">
                <a:solidFill>
                  <a:srgbClr val="FFFFFF"/>
                </a:solidFill>
                <a:latin typeface="Tahoma"/>
                <a:cs typeface="Tahoma"/>
              </a:rPr>
              <a:t>&amp; </a:t>
            </a:r>
            <a:r>
              <a:rPr sz="2500" b="1" spc="-10" dirty="0">
                <a:solidFill>
                  <a:srgbClr val="FFFFFF"/>
                </a:solidFill>
                <a:latin typeface="Tahoma"/>
                <a:cs typeface="Tahoma"/>
              </a:rPr>
              <a:t>Rantai </a:t>
            </a:r>
            <a:r>
              <a:rPr sz="2500" b="1" spc="75" dirty="0">
                <a:solidFill>
                  <a:srgbClr val="FFFFFF"/>
                </a:solidFill>
                <a:latin typeface="Tahoma"/>
                <a:cs typeface="Tahoma"/>
              </a:rPr>
              <a:t>Pasok</a:t>
            </a:r>
            <a:endParaRPr sz="2500">
              <a:latin typeface="Tahoma"/>
              <a:cs typeface="Tahoma"/>
            </a:endParaRPr>
          </a:p>
          <a:p>
            <a:pPr marL="12700" marR="5080" algn="ctr">
              <a:lnSpc>
                <a:spcPct val="116599"/>
              </a:lnSpc>
              <a:spcBef>
                <a:spcPts val="1080"/>
              </a:spcBef>
            </a:pPr>
            <a:r>
              <a:rPr sz="2000" spc="175" dirty="0">
                <a:solidFill>
                  <a:srgbClr val="FFFFFF"/>
                </a:solidFill>
                <a:latin typeface="Tahoma"/>
                <a:cs typeface="Tahoma"/>
              </a:rPr>
              <a:t>Chopra</a:t>
            </a:r>
            <a:r>
              <a:rPr sz="20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sz="20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90" dirty="0">
                <a:solidFill>
                  <a:srgbClr val="FFFFFF"/>
                </a:solidFill>
                <a:latin typeface="Tahoma"/>
                <a:cs typeface="Tahoma"/>
              </a:rPr>
              <a:t>Meindl</a:t>
            </a:r>
            <a:r>
              <a:rPr sz="2000" spc="-75" dirty="0">
                <a:solidFill>
                  <a:srgbClr val="FFFFFF"/>
                </a:solidFill>
                <a:latin typeface="Tahoma"/>
                <a:cs typeface="Tahoma"/>
              </a:rPr>
              <a:t> (2019):</a:t>
            </a:r>
            <a:r>
              <a:rPr sz="20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Tahoma"/>
                <a:cs typeface="Tahoma"/>
              </a:rPr>
              <a:t>Integrasi</a:t>
            </a:r>
            <a:r>
              <a:rPr sz="20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40" dirty="0">
                <a:solidFill>
                  <a:srgbClr val="FFFFFF"/>
                </a:solidFill>
                <a:latin typeface="Tahoma"/>
                <a:cs typeface="Tahoma"/>
              </a:rPr>
              <a:t>SCM</a:t>
            </a:r>
            <a:r>
              <a:rPr sz="20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10" dirty="0">
                <a:solidFill>
                  <a:srgbClr val="FFFFFF"/>
                </a:solidFill>
                <a:latin typeface="Tahoma"/>
                <a:cs typeface="Tahoma"/>
              </a:rPr>
              <a:t>dengan</a:t>
            </a:r>
            <a:r>
              <a:rPr sz="2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50" dirty="0">
                <a:solidFill>
                  <a:srgbClr val="FFFFFF"/>
                </a:solidFill>
                <a:latin typeface="Tahoma"/>
                <a:cs typeface="Tahoma"/>
              </a:rPr>
              <a:t>teknologi </a:t>
            </a:r>
            <a:r>
              <a:rPr sz="2000" spc="85" dirty="0">
                <a:solidFill>
                  <a:srgbClr val="FFFFFF"/>
                </a:solidFill>
                <a:latin typeface="Tahoma"/>
                <a:cs typeface="Tahoma"/>
              </a:rPr>
              <a:t>(visibilitas</a:t>
            </a:r>
            <a:r>
              <a:rPr sz="20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Tahoma"/>
                <a:cs typeface="Tahoma"/>
              </a:rPr>
              <a:t>tracking)</a:t>
            </a:r>
            <a:r>
              <a:rPr sz="20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60" dirty="0">
                <a:solidFill>
                  <a:srgbClr val="FFFFFF"/>
                </a:solidFill>
                <a:latin typeface="Tahoma"/>
                <a:cs typeface="Tahoma"/>
              </a:rPr>
              <a:t>sangat</a:t>
            </a:r>
            <a:r>
              <a:rPr sz="2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ahoma"/>
                <a:cs typeface="Tahoma"/>
              </a:rPr>
              <a:t>krusial.</a:t>
            </a:r>
            <a:endParaRPr sz="2000">
              <a:latin typeface="Tahoma"/>
              <a:cs typeface="Tahoma"/>
            </a:endParaRPr>
          </a:p>
          <a:p>
            <a:pPr marL="47625" marR="36195" indent="-2540" algn="ctr">
              <a:lnSpc>
                <a:spcPct val="116500"/>
              </a:lnSpc>
              <a:spcBef>
                <a:spcPts val="10"/>
              </a:spcBef>
            </a:pPr>
            <a:r>
              <a:rPr sz="2000" spc="220" dirty="0">
                <a:solidFill>
                  <a:srgbClr val="FFFFFF"/>
                </a:solidFill>
                <a:latin typeface="Tahoma"/>
                <a:cs typeface="Tahoma"/>
              </a:rPr>
              <a:t>Dengan</a:t>
            </a:r>
            <a:r>
              <a:rPr sz="2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85" dirty="0">
                <a:solidFill>
                  <a:srgbClr val="FFFFFF"/>
                </a:solidFill>
                <a:latin typeface="Tahoma"/>
                <a:cs typeface="Tahoma"/>
              </a:rPr>
              <a:t>Fungsi</a:t>
            </a:r>
            <a:r>
              <a:rPr sz="20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Tahoma"/>
                <a:cs typeface="Tahoma"/>
              </a:rPr>
              <a:t>utama:</a:t>
            </a:r>
            <a:r>
              <a:rPr sz="20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75" dirty="0">
                <a:solidFill>
                  <a:srgbClr val="FFFFFF"/>
                </a:solidFill>
                <a:latin typeface="Tahoma"/>
                <a:cs typeface="Tahoma"/>
              </a:rPr>
              <a:t>Mengelola</a:t>
            </a:r>
            <a:r>
              <a:rPr sz="2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70" dirty="0">
                <a:solidFill>
                  <a:srgbClr val="FFFFFF"/>
                </a:solidFill>
                <a:latin typeface="Tahoma"/>
                <a:cs typeface="Tahoma"/>
              </a:rPr>
              <a:t>gudang,</a:t>
            </a:r>
            <a:r>
              <a:rPr sz="2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Tahoma"/>
                <a:cs typeface="Tahoma"/>
              </a:rPr>
              <a:t>inventaris, </a:t>
            </a:r>
            <a:r>
              <a:rPr sz="2000" spc="170" dirty="0">
                <a:solidFill>
                  <a:srgbClr val="FFFFFF"/>
                </a:solidFill>
                <a:latin typeface="Tahoma"/>
                <a:cs typeface="Tahoma"/>
              </a:rPr>
              <a:t>pengemasan,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04" dirty="0">
                <a:solidFill>
                  <a:srgbClr val="FFFFFF"/>
                </a:solidFill>
                <a:latin typeface="Tahoma"/>
                <a:cs typeface="Tahoma"/>
              </a:rPr>
              <a:t>dan</a:t>
            </a:r>
            <a:r>
              <a:rPr sz="20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95" dirty="0">
                <a:solidFill>
                  <a:srgbClr val="FFFFFF"/>
                </a:solidFill>
                <a:latin typeface="Tahoma"/>
                <a:cs typeface="Tahoma"/>
              </a:rPr>
              <a:t>pengiriman</a:t>
            </a:r>
            <a:r>
              <a:rPr sz="2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Tahoma"/>
                <a:cs typeface="Tahoma"/>
              </a:rPr>
              <a:t>(fulfillment</a:t>
            </a:r>
            <a:r>
              <a:rPr sz="20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04" dirty="0">
                <a:solidFill>
                  <a:srgbClr val="FFFFFF"/>
                </a:solidFill>
                <a:latin typeface="Tahoma"/>
                <a:cs typeface="Tahoma"/>
              </a:rPr>
              <a:t>dan</a:t>
            </a:r>
            <a:r>
              <a:rPr sz="20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Tahoma"/>
                <a:cs typeface="Tahoma"/>
              </a:rPr>
              <a:t>last-</a:t>
            </a:r>
            <a:r>
              <a:rPr sz="2000" spc="160" dirty="0">
                <a:solidFill>
                  <a:srgbClr val="FFFFFF"/>
                </a:solidFill>
                <a:latin typeface="Tahoma"/>
                <a:cs typeface="Tahoma"/>
              </a:rPr>
              <a:t>mile </a:t>
            </a:r>
            <a:r>
              <a:rPr sz="2000" spc="55" dirty="0">
                <a:solidFill>
                  <a:srgbClr val="FFFFFF"/>
                </a:solidFill>
                <a:latin typeface="Tahoma"/>
                <a:cs typeface="Tahoma"/>
              </a:rPr>
              <a:t>delivery).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85672" y="2664205"/>
            <a:ext cx="7801609" cy="7623175"/>
            <a:chOff x="1185672" y="2664205"/>
            <a:chExt cx="7801609" cy="7623175"/>
          </a:xfrm>
        </p:grpSpPr>
        <p:sp>
          <p:nvSpPr>
            <p:cNvPr id="3" name="object 3"/>
            <p:cNvSpPr/>
            <p:nvPr/>
          </p:nvSpPr>
          <p:spPr>
            <a:xfrm>
              <a:off x="1575815" y="2664205"/>
              <a:ext cx="7021195" cy="7623175"/>
            </a:xfrm>
            <a:custGeom>
              <a:avLst/>
              <a:gdLst/>
              <a:ahLst/>
              <a:cxnLst/>
              <a:rect l="l" t="t" r="r" b="b"/>
              <a:pathLst>
                <a:path w="7021195" h="7623175">
                  <a:moveTo>
                    <a:pt x="3536082" y="0"/>
                  </a:moveTo>
                  <a:lnTo>
                    <a:pt x="3484985" y="0"/>
                  </a:lnTo>
                  <a:lnTo>
                    <a:pt x="3434748" y="10668"/>
                  </a:lnTo>
                  <a:lnTo>
                    <a:pt x="3387090" y="32003"/>
                  </a:lnTo>
                  <a:lnTo>
                    <a:pt x="123444" y="1930781"/>
                  </a:lnTo>
                  <a:lnTo>
                    <a:pt x="81247" y="1961686"/>
                  </a:lnTo>
                  <a:lnTo>
                    <a:pt x="46963" y="2000084"/>
                  </a:lnTo>
                  <a:lnTo>
                    <a:pt x="21433" y="2044504"/>
                  </a:lnTo>
                  <a:lnTo>
                    <a:pt x="5498" y="2093479"/>
                  </a:lnTo>
                  <a:lnTo>
                    <a:pt x="0" y="2145538"/>
                  </a:lnTo>
                  <a:lnTo>
                    <a:pt x="0" y="7622794"/>
                  </a:lnTo>
                  <a:lnTo>
                    <a:pt x="7021067" y="7622794"/>
                  </a:lnTo>
                  <a:lnTo>
                    <a:pt x="7021067" y="2145538"/>
                  </a:lnTo>
                  <a:lnTo>
                    <a:pt x="7015569" y="2093479"/>
                  </a:lnTo>
                  <a:lnTo>
                    <a:pt x="6999634" y="2044504"/>
                  </a:lnTo>
                  <a:lnTo>
                    <a:pt x="6974104" y="2000084"/>
                  </a:lnTo>
                  <a:lnTo>
                    <a:pt x="6939820" y="1961686"/>
                  </a:lnTo>
                  <a:lnTo>
                    <a:pt x="6897624" y="1930781"/>
                  </a:lnTo>
                  <a:lnTo>
                    <a:pt x="3633978" y="32003"/>
                  </a:lnTo>
                  <a:lnTo>
                    <a:pt x="3586319" y="10668"/>
                  </a:lnTo>
                  <a:lnTo>
                    <a:pt x="35360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94176" y="3045205"/>
              <a:ext cx="2784475" cy="3160395"/>
            </a:xfrm>
            <a:custGeom>
              <a:avLst/>
              <a:gdLst/>
              <a:ahLst/>
              <a:cxnLst/>
              <a:rect l="l" t="t" r="r" b="b"/>
              <a:pathLst>
                <a:path w="2784475" h="3160395">
                  <a:moveTo>
                    <a:pt x="1417722" y="0"/>
                  </a:moveTo>
                  <a:lnTo>
                    <a:pt x="1366625" y="0"/>
                  </a:lnTo>
                  <a:lnTo>
                    <a:pt x="1316388" y="10668"/>
                  </a:lnTo>
                  <a:lnTo>
                    <a:pt x="1268729" y="32003"/>
                  </a:lnTo>
                  <a:lnTo>
                    <a:pt x="123444" y="698246"/>
                  </a:lnTo>
                  <a:lnTo>
                    <a:pt x="81247" y="729151"/>
                  </a:lnTo>
                  <a:lnTo>
                    <a:pt x="46963" y="767549"/>
                  </a:lnTo>
                  <a:lnTo>
                    <a:pt x="21433" y="811969"/>
                  </a:lnTo>
                  <a:lnTo>
                    <a:pt x="5498" y="860944"/>
                  </a:lnTo>
                  <a:lnTo>
                    <a:pt x="0" y="913003"/>
                  </a:lnTo>
                  <a:lnTo>
                    <a:pt x="0" y="2247265"/>
                  </a:lnTo>
                  <a:lnTo>
                    <a:pt x="5498" y="2299323"/>
                  </a:lnTo>
                  <a:lnTo>
                    <a:pt x="21433" y="2348298"/>
                  </a:lnTo>
                  <a:lnTo>
                    <a:pt x="46963" y="2392718"/>
                  </a:lnTo>
                  <a:lnTo>
                    <a:pt x="81247" y="2431116"/>
                  </a:lnTo>
                  <a:lnTo>
                    <a:pt x="123444" y="2462022"/>
                  </a:lnTo>
                  <a:lnTo>
                    <a:pt x="1268729" y="3128264"/>
                  </a:lnTo>
                  <a:lnTo>
                    <a:pt x="1316388" y="3149600"/>
                  </a:lnTo>
                  <a:lnTo>
                    <a:pt x="1366625" y="3160268"/>
                  </a:lnTo>
                  <a:lnTo>
                    <a:pt x="1417722" y="3160268"/>
                  </a:lnTo>
                  <a:lnTo>
                    <a:pt x="1467959" y="3149600"/>
                  </a:lnTo>
                  <a:lnTo>
                    <a:pt x="1515618" y="3128264"/>
                  </a:lnTo>
                  <a:lnTo>
                    <a:pt x="2660904" y="2462022"/>
                  </a:lnTo>
                  <a:lnTo>
                    <a:pt x="2703100" y="2431116"/>
                  </a:lnTo>
                  <a:lnTo>
                    <a:pt x="2737384" y="2392718"/>
                  </a:lnTo>
                  <a:lnTo>
                    <a:pt x="2762914" y="2348298"/>
                  </a:lnTo>
                  <a:lnTo>
                    <a:pt x="2778849" y="2299323"/>
                  </a:lnTo>
                  <a:lnTo>
                    <a:pt x="2784348" y="2247265"/>
                  </a:lnTo>
                  <a:lnTo>
                    <a:pt x="2784348" y="913003"/>
                  </a:lnTo>
                  <a:lnTo>
                    <a:pt x="2778849" y="860944"/>
                  </a:lnTo>
                  <a:lnTo>
                    <a:pt x="2762914" y="811969"/>
                  </a:lnTo>
                  <a:lnTo>
                    <a:pt x="2737384" y="767549"/>
                  </a:lnTo>
                  <a:lnTo>
                    <a:pt x="2703100" y="729151"/>
                  </a:lnTo>
                  <a:lnTo>
                    <a:pt x="2660904" y="698246"/>
                  </a:lnTo>
                  <a:lnTo>
                    <a:pt x="1515618" y="32003"/>
                  </a:lnTo>
                  <a:lnTo>
                    <a:pt x="1467959" y="10668"/>
                  </a:lnTo>
                  <a:lnTo>
                    <a:pt x="1417722" y="0"/>
                  </a:lnTo>
                  <a:close/>
                </a:path>
              </a:pathLst>
            </a:custGeom>
            <a:solidFill>
              <a:srgbClr val="1E2C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91711" y="3158236"/>
              <a:ext cx="2589276" cy="29329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85672" y="6516623"/>
              <a:ext cx="7801609" cy="2737485"/>
            </a:xfrm>
            <a:custGeom>
              <a:avLst/>
              <a:gdLst/>
              <a:ahLst/>
              <a:cxnLst/>
              <a:rect l="l" t="t" r="r" b="b"/>
              <a:pathLst>
                <a:path w="7801609" h="2737484">
                  <a:moveTo>
                    <a:pt x="7692135" y="0"/>
                  </a:moveTo>
                  <a:lnTo>
                    <a:pt x="109347" y="0"/>
                  </a:lnTo>
                  <a:lnTo>
                    <a:pt x="66774" y="8584"/>
                  </a:lnTo>
                  <a:lnTo>
                    <a:pt x="32018" y="32004"/>
                  </a:lnTo>
                  <a:lnTo>
                    <a:pt x="8589" y="66758"/>
                  </a:lnTo>
                  <a:lnTo>
                    <a:pt x="0" y="109347"/>
                  </a:lnTo>
                  <a:lnTo>
                    <a:pt x="0" y="2627782"/>
                  </a:lnTo>
                  <a:lnTo>
                    <a:pt x="8589" y="2670334"/>
                  </a:lnTo>
                  <a:lnTo>
                    <a:pt x="32018" y="2705084"/>
                  </a:lnTo>
                  <a:lnTo>
                    <a:pt x="66774" y="2728512"/>
                  </a:lnTo>
                  <a:lnTo>
                    <a:pt x="109347" y="2737104"/>
                  </a:lnTo>
                  <a:lnTo>
                    <a:pt x="7692135" y="2737104"/>
                  </a:lnTo>
                  <a:lnTo>
                    <a:pt x="7733934" y="2728782"/>
                  </a:lnTo>
                  <a:lnTo>
                    <a:pt x="7769352" y="2705087"/>
                  </a:lnTo>
                  <a:lnTo>
                    <a:pt x="7793021" y="2669620"/>
                  </a:lnTo>
                  <a:lnTo>
                    <a:pt x="7801356" y="2627782"/>
                  </a:lnTo>
                  <a:lnTo>
                    <a:pt x="7801356" y="109347"/>
                  </a:lnTo>
                  <a:lnTo>
                    <a:pt x="7792773" y="66758"/>
                  </a:lnTo>
                  <a:lnTo>
                    <a:pt x="7769367" y="32004"/>
                  </a:lnTo>
                  <a:lnTo>
                    <a:pt x="7734651" y="8584"/>
                  </a:lnTo>
                  <a:lnTo>
                    <a:pt x="7692135" y="0"/>
                  </a:lnTo>
                  <a:close/>
                </a:path>
              </a:pathLst>
            </a:custGeom>
            <a:solidFill>
              <a:srgbClr val="046F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35451" y="5554979"/>
              <a:ext cx="3702050" cy="1651000"/>
            </a:xfrm>
            <a:custGeom>
              <a:avLst/>
              <a:gdLst/>
              <a:ahLst/>
              <a:cxnLst/>
              <a:rect l="l" t="t" r="r" b="b"/>
              <a:pathLst>
                <a:path w="3702050" h="1651000">
                  <a:moveTo>
                    <a:pt x="3574796" y="0"/>
                  </a:moveTo>
                  <a:lnTo>
                    <a:pt x="127000" y="0"/>
                  </a:lnTo>
                  <a:lnTo>
                    <a:pt x="102111" y="2456"/>
                  </a:lnTo>
                  <a:lnTo>
                    <a:pt x="56526" y="21324"/>
                  </a:lnTo>
                  <a:lnTo>
                    <a:pt x="21324" y="56580"/>
                  </a:lnTo>
                  <a:lnTo>
                    <a:pt x="2456" y="102129"/>
                  </a:lnTo>
                  <a:lnTo>
                    <a:pt x="0" y="127000"/>
                  </a:lnTo>
                  <a:lnTo>
                    <a:pt x="0" y="1523492"/>
                  </a:lnTo>
                  <a:lnTo>
                    <a:pt x="9651" y="1572053"/>
                  </a:lnTo>
                  <a:lnTo>
                    <a:pt x="37211" y="1613281"/>
                  </a:lnTo>
                  <a:lnTo>
                    <a:pt x="78390" y="1640840"/>
                  </a:lnTo>
                  <a:lnTo>
                    <a:pt x="127000" y="1650492"/>
                  </a:lnTo>
                  <a:lnTo>
                    <a:pt x="3574796" y="1650492"/>
                  </a:lnTo>
                  <a:lnTo>
                    <a:pt x="3623405" y="1640840"/>
                  </a:lnTo>
                  <a:lnTo>
                    <a:pt x="3664584" y="1613281"/>
                  </a:lnTo>
                  <a:lnTo>
                    <a:pt x="3692144" y="1572053"/>
                  </a:lnTo>
                  <a:lnTo>
                    <a:pt x="3701796" y="1523492"/>
                  </a:lnTo>
                  <a:lnTo>
                    <a:pt x="3701796" y="127000"/>
                  </a:lnTo>
                  <a:lnTo>
                    <a:pt x="3691810" y="77581"/>
                  </a:lnTo>
                  <a:lnTo>
                    <a:pt x="3664585" y="37211"/>
                  </a:lnTo>
                  <a:lnTo>
                    <a:pt x="3624214" y="9985"/>
                  </a:lnTo>
                  <a:lnTo>
                    <a:pt x="3574796" y="0"/>
                  </a:lnTo>
                  <a:close/>
                </a:path>
              </a:pathLst>
            </a:custGeom>
            <a:solidFill>
              <a:srgbClr val="1E2C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0" y="2664205"/>
            <a:ext cx="18288000" cy="7623175"/>
            <a:chOff x="0" y="2664205"/>
            <a:chExt cx="18288000" cy="7623175"/>
          </a:xfrm>
        </p:grpSpPr>
        <p:sp>
          <p:nvSpPr>
            <p:cNvPr id="9" name="object 9"/>
            <p:cNvSpPr/>
            <p:nvPr/>
          </p:nvSpPr>
          <p:spPr>
            <a:xfrm>
              <a:off x="9691116" y="2664205"/>
              <a:ext cx="7021195" cy="7623175"/>
            </a:xfrm>
            <a:custGeom>
              <a:avLst/>
              <a:gdLst/>
              <a:ahLst/>
              <a:cxnLst/>
              <a:rect l="l" t="t" r="r" b="b"/>
              <a:pathLst>
                <a:path w="7021194" h="7623175">
                  <a:moveTo>
                    <a:pt x="3536082" y="0"/>
                  </a:moveTo>
                  <a:lnTo>
                    <a:pt x="3484985" y="0"/>
                  </a:lnTo>
                  <a:lnTo>
                    <a:pt x="3434748" y="10668"/>
                  </a:lnTo>
                  <a:lnTo>
                    <a:pt x="3387089" y="32003"/>
                  </a:lnTo>
                  <a:lnTo>
                    <a:pt x="123443" y="1930781"/>
                  </a:lnTo>
                  <a:lnTo>
                    <a:pt x="81247" y="1961686"/>
                  </a:lnTo>
                  <a:lnTo>
                    <a:pt x="46963" y="2000084"/>
                  </a:lnTo>
                  <a:lnTo>
                    <a:pt x="21433" y="2044504"/>
                  </a:lnTo>
                  <a:lnTo>
                    <a:pt x="5498" y="2093479"/>
                  </a:lnTo>
                  <a:lnTo>
                    <a:pt x="0" y="2145538"/>
                  </a:lnTo>
                  <a:lnTo>
                    <a:pt x="0" y="7622794"/>
                  </a:lnTo>
                  <a:lnTo>
                    <a:pt x="7021068" y="7622794"/>
                  </a:lnTo>
                  <a:lnTo>
                    <a:pt x="7021068" y="2145538"/>
                  </a:lnTo>
                  <a:lnTo>
                    <a:pt x="7015569" y="2093479"/>
                  </a:lnTo>
                  <a:lnTo>
                    <a:pt x="6999634" y="2044504"/>
                  </a:lnTo>
                  <a:lnTo>
                    <a:pt x="6974104" y="2000084"/>
                  </a:lnTo>
                  <a:lnTo>
                    <a:pt x="6939820" y="1961686"/>
                  </a:lnTo>
                  <a:lnTo>
                    <a:pt x="6897624" y="1930781"/>
                  </a:lnTo>
                  <a:lnTo>
                    <a:pt x="3633978" y="32003"/>
                  </a:lnTo>
                  <a:lnTo>
                    <a:pt x="3586319" y="10668"/>
                  </a:lnTo>
                  <a:lnTo>
                    <a:pt x="35360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809476" y="3045205"/>
              <a:ext cx="2784475" cy="3160395"/>
            </a:xfrm>
            <a:custGeom>
              <a:avLst/>
              <a:gdLst/>
              <a:ahLst/>
              <a:cxnLst/>
              <a:rect l="l" t="t" r="r" b="b"/>
              <a:pathLst>
                <a:path w="2784475" h="3160395">
                  <a:moveTo>
                    <a:pt x="1417722" y="0"/>
                  </a:moveTo>
                  <a:lnTo>
                    <a:pt x="1366625" y="0"/>
                  </a:lnTo>
                  <a:lnTo>
                    <a:pt x="1316388" y="10668"/>
                  </a:lnTo>
                  <a:lnTo>
                    <a:pt x="1268729" y="32003"/>
                  </a:lnTo>
                  <a:lnTo>
                    <a:pt x="123444" y="698246"/>
                  </a:lnTo>
                  <a:lnTo>
                    <a:pt x="81247" y="729151"/>
                  </a:lnTo>
                  <a:lnTo>
                    <a:pt x="46963" y="767549"/>
                  </a:lnTo>
                  <a:lnTo>
                    <a:pt x="21433" y="811969"/>
                  </a:lnTo>
                  <a:lnTo>
                    <a:pt x="5498" y="860944"/>
                  </a:lnTo>
                  <a:lnTo>
                    <a:pt x="0" y="913003"/>
                  </a:lnTo>
                  <a:lnTo>
                    <a:pt x="0" y="2247265"/>
                  </a:lnTo>
                  <a:lnTo>
                    <a:pt x="5498" y="2299323"/>
                  </a:lnTo>
                  <a:lnTo>
                    <a:pt x="21433" y="2348298"/>
                  </a:lnTo>
                  <a:lnTo>
                    <a:pt x="46963" y="2392718"/>
                  </a:lnTo>
                  <a:lnTo>
                    <a:pt x="81247" y="2431116"/>
                  </a:lnTo>
                  <a:lnTo>
                    <a:pt x="123444" y="2462022"/>
                  </a:lnTo>
                  <a:lnTo>
                    <a:pt x="1268729" y="3128264"/>
                  </a:lnTo>
                  <a:lnTo>
                    <a:pt x="1316388" y="3149600"/>
                  </a:lnTo>
                  <a:lnTo>
                    <a:pt x="1366625" y="3160268"/>
                  </a:lnTo>
                  <a:lnTo>
                    <a:pt x="1417722" y="3160268"/>
                  </a:lnTo>
                  <a:lnTo>
                    <a:pt x="1467959" y="3149600"/>
                  </a:lnTo>
                  <a:lnTo>
                    <a:pt x="1515618" y="3128264"/>
                  </a:lnTo>
                  <a:lnTo>
                    <a:pt x="2660904" y="2462022"/>
                  </a:lnTo>
                  <a:lnTo>
                    <a:pt x="2703100" y="2431116"/>
                  </a:lnTo>
                  <a:lnTo>
                    <a:pt x="2737384" y="2392718"/>
                  </a:lnTo>
                  <a:lnTo>
                    <a:pt x="2762914" y="2348298"/>
                  </a:lnTo>
                  <a:lnTo>
                    <a:pt x="2778849" y="2299323"/>
                  </a:lnTo>
                  <a:lnTo>
                    <a:pt x="2784347" y="2247265"/>
                  </a:lnTo>
                  <a:lnTo>
                    <a:pt x="2784347" y="913003"/>
                  </a:lnTo>
                  <a:lnTo>
                    <a:pt x="2778849" y="860944"/>
                  </a:lnTo>
                  <a:lnTo>
                    <a:pt x="2762914" y="811969"/>
                  </a:lnTo>
                  <a:lnTo>
                    <a:pt x="2737384" y="767549"/>
                  </a:lnTo>
                  <a:lnTo>
                    <a:pt x="2703100" y="729151"/>
                  </a:lnTo>
                  <a:lnTo>
                    <a:pt x="2660904" y="698246"/>
                  </a:lnTo>
                  <a:lnTo>
                    <a:pt x="1515618" y="32003"/>
                  </a:lnTo>
                  <a:lnTo>
                    <a:pt x="1467959" y="10668"/>
                  </a:lnTo>
                  <a:lnTo>
                    <a:pt x="1417722" y="0"/>
                  </a:lnTo>
                  <a:close/>
                </a:path>
              </a:pathLst>
            </a:custGeom>
            <a:solidFill>
              <a:srgbClr val="1E2C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07011" y="3158236"/>
              <a:ext cx="2589276" cy="293293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6516623"/>
              <a:ext cx="18288000" cy="3770629"/>
            </a:xfrm>
            <a:custGeom>
              <a:avLst/>
              <a:gdLst/>
              <a:ahLst/>
              <a:cxnLst/>
              <a:rect l="l" t="t" r="r" b="b"/>
              <a:pathLst>
                <a:path w="18288000" h="3770629">
                  <a:moveTo>
                    <a:pt x="17102328" y="109347"/>
                  </a:moveTo>
                  <a:lnTo>
                    <a:pt x="17093743" y="66763"/>
                  </a:lnTo>
                  <a:lnTo>
                    <a:pt x="17070337" y="32016"/>
                  </a:lnTo>
                  <a:lnTo>
                    <a:pt x="17035615" y="8585"/>
                  </a:lnTo>
                  <a:lnTo>
                    <a:pt x="16993108" y="0"/>
                  </a:lnTo>
                  <a:lnTo>
                    <a:pt x="9410319" y="0"/>
                  </a:lnTo>
                  <a:lnTo>
                    <a:pt x="9367723" y="8585"/>
                  </a:lnTo>
                  <a:lnTo>
                    <a:pt x="9332976" y="32016"/>
                  </a:lnTo>
                  <a:lnTo>
                    <a:pt x="9309544" y="66763"/>
                  </a:lnTo>
                  <a:lnTo>
                    <a:pt x="9300972" y="109347"/>
                  </a:lnTo>
                  <a:lnTo>
                    <a:pt x="9300972" y="2627782"/>
                  </a:lnTo>
                  <a:lnTo>
                    <a:pt x="9309544" y="2670340"/>
                  </a:lnTo>
                  <a:lnTo>
                    <a:pt x="9332976" y="2705087"/>
                  </a:lnTo>
                  <a:lnTo>
                    <a:pt x="9367723" y="2728518"/>
                  </a:lnTo>
                  <a:lnTo>
                    <a:pt x="9410319" y="2737104"/>
                  </a:lnTo>
                  <a:lnTo>
                    <a:pt x="16993108" y="2737104"/>
                  </a:lnTo>
                  <a:lnTo>
                    <a:pt x="17034904" y="2728785"/>
                  </a:lnTo>
                  <a:lnTo>
                    <a:pt x="17070324" y="2705087"/>
                  </a:lnTo>
                  <a:lnTo>
                    <a:pt x="17093984" y="2669629"/>
                  </a:lnTo>
                  <a:lnTo>
                    <a:pt x="17102328" y="2627782"/>
                  </a:lnTo>
                  <a:lnTo>
                    <a:pt x="17102328" y="109347"/>
                  </a:lnTo>
                  <a:close/>
                </a:path>
                <a:path w="18288000" h="3770629">
                  <a:moveTo>
                    <a:pt x="18288000" y="3063240"/>
                  </a:moveTo>
                  <a:lnTo>
                    <a:pt x="0" y="3063240"/>
                  </a:lnTo>
                  <a:lnTo>
                    <a:pt x="0" y="3770376"/>
                  </a:lnTo>
                  <a:lnTo>
                    <a:pt x="18288000" y="3770376"/>
                  </a:lnTo>
                  <a:lnTo>
                    <a:pt x="18288000" y="3063240"/>
                  </a:lnTo>
                  <a:close/>
                </a:path>
              </a:pathLst>
            </a:custGeom>
            <a:solidFill>
              <a:srgbClr val="046F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2968" y="3065297"/>
              <a:ext cx="17030065" cy="403860"/>
            </a:xfrm>
            <a:custGeom>
              <a:avLst/>
              <a:gdLst/>
              <a:ahLst/>
              <a:cxnLst/>
              <a:rect l="l" t="t" r="r" b="b"/>
              <a:pathLst>
                <a:path w="17030065" h="403860">
                  <a:moveTo>
                    <a:pt x="228879" y="201828"/>
                  </a:moveTo>
                  <a:lnTo>
                    <a:pt x="60921" y="10998"/>
                  </a:lnTo>
                  <a:lnTo>
                    <a:pt x="36233" y="0"/>
                  </a:lnTo>
                  <a:lnTo>
                    <a:pt x="22872" y="2222"/>
                  </a:lnTo>
                  <a:lnTo>
                    <a:pt x="10998" y="9652"/>
                  </a:lnTo>
                  <a:lnTo>
                    <a:pt x="2933" y="21107"/>
                  </a:lnTo>
                  <a:lnTo>
                    <a:pt x="0" y="34315"/>
                  </a:lnTo>
                  <a:lnTo>
                    <a:pt x="2235" y="47637"/>
                  </a:lnTo>
                  <a:lnTo>
                    <a:pt x="9677" y="59499"/>
                  </a:lnTo>
                  <a:lnTo>
                    <a:pt x="144894" y="201828"/>
                  </a:lnTo>
                  <a:lnTo>
                    <a:pt x="9677" y="344144"/>
                  </a:lnTo>
                  <a:lnTo>
                    <a:pt x="2235" y="356019"/>
                  </a:lnTo>
                  <a:lnTo>
                    <a:pt x="0" y="369341"/>
                  </a:lnTo>
                  <a:lnTo>
                    <a:pt x="2933" y="382536"/>
                  </a:lnTo>
                  <a:lnTo>
                    <a:pt x="35293" y="403669"/>
                  </a:lnTo>
                  <a:lnTo>
                    <a:pt x="41376" y="403059"/>
                  </a:lnTo>
                  <a:lnTo>
                    <a:pt x="41973" y="403059"/>
                  </a:lnTo>
                  <a:lnTo>
                    <a:pt x="219176" y="226098"/>
                  </a:lnTo>
                  <a:lnTo>
                    <a:pt x="226453" y="214680"/>
                  </a:lnTo>
                  <a:lnTo>
                    <a:pt x="228879" y="201828"/>
                  </a:lnTo>
                  <a:close/>
                </a:path>
                <a:path w="17030065" h="403860">
                  <a:moveTo>
                    <a:pt x="498170" y="201828"/>
                  </a:moveTo>
                  <a:lnTo>
                    <a:pt x="330212" y="10998"/>
                  </a:lnTo>
                  <a:lnTo>
                    <a:pt x="305523" y="0"/>
                  </a:lnTo>
                  <a:lnTo>
                    <a:pt x="292176" y="2222"/>
                  </a:lnTo>
                  <a:lnTo>
                    <a:pt x="280289" y="9652"/>
                  </a:lnTo>
                  <a:lnTo>
                    <a:pt x="272224" y="21107"/>
                  </a:lnTo>
                  <a:lnTo>
                    <a:pt x="269290" y="34315"/>
                  </a:lnTo>
                  <a:lnTo>
                    <a:pt x="271526" y="47637"/>
                  </a:lnTo>
                  <a:lnTo>
                    <a:pt x="278968" y="59499"/>
                  </a:lnTo>
                  <a:lnTo>
                    <a:pt x="414197" y="201828"/>
                  </a:lnTo>
                  <a:lnTo>
                    <a:pt x="278968" y="344144"/>
                  </a:lnTo>
                  <a:lnTo>
                    <a:pt x="271526" y="356019"/>
                  </a:lnTo>
                  <a:lnTo>
                    <a:pt x="269290" y="369341"/>
                  </a:lnTo>
                  <a:lnTo>
                    <a:pt x="272224" y="382536"/>
                  </a:lnTo>
                  <a:lnTo>
                    <a:pt x="304584" y="403669"/>
                  </a:lnTo>
                  <a:lnTo>
                    <a:pt x="310667" y="403059"/>
                  </a:lnTo>
                  <a:lnTo>
                    <a:pt x="311264" y="403059"/>
                  </a:lnTo>
                  <a:lnTo>
                    <a:pt x="488480" y="226098"/>
                  </a:lnTo>
                  <a:lnTo>
                    <a:pt x="495744" y="214680"/>
                  </a:lnTo>
                  <a:lnTo>
                    <a:pt x="498170" y="201828"/>
                  </a:lnTo>
                  <a:close/>
                </a:path>
                <a:path w="17030065" h="403860">
                  <a:moveTo>
                    <a:pt x="767448" y="201828"/>
                  </a:moveTo>
                  <a:lnTo>
                    <a:pt x="599516" y="10998"/>
                  </a:lnTo>
                  <a:lnTo>
                    <a:pt x="574827" y="0"/>
                  </a:lnTo>
                  <a:lnTo>
                    <a:pt x="561467" y="2222"/>
                  </a:lnTo>
                  <a:lnTo>
                    <a:pt x="549592" y="9652"/>
                  </a:lnTo>
                  <a:lnTo>
                    <a:pt x="541515" y="21107"/>
                  </a:lnTo>
                  <a:lnTo>
                    <a:pt x="538581" y="34315"/>
                  </a:lnTo>
                  <a:lnTo>
                    <a:pt x="540804" y="47637"/>
                  </a:lnTo>
                  <a:lnTo>
                    <a:pt x="548246" y="59499"/>
                  </a:lnTo>
                  <a:lnTo>
                    <a:pt x="683475" y="201828"/>
                  </a:lnTo>
                  <a:lnTo>
                    <a:pt x="548246" y="344144"/>
                  </a:lnTo>
                  <a:lnTo>
                    <a:pt x="540804" y="356019"/>
                  </a:lnTo>
                  <a:lnTo>
                    <a:pt x="538581" y="369341"/>
                  </a:lnTo>
                  <a:lnTo>
                    <a:pt x="541515" y="382536"/>
                  </a:lnTo>
                  <a:lnTo>
                    <a:pt x="573874" y="403669"/>
                  </a:lnTo>
                  <a:lnTo>
                    <a:pt x="579958" y="403059"/>
                  </a:lnTo>
                  <a:lnTo>
                    <a:pt x="580567" y="403059"/>
                  </a:lnTo>
                  <a:lnTo>
                    <a:pt x="757770" y="226098"/>
                  </a:lnTo>
                  <a:lnTo>
                    <a:pt x="765035" y="214680"/>
                  </a:lnTo>
                  <a:lnTo>
                    <a:pt x="767448" y="201828"/>
                  </a:lnTo>
                  <a:close/>
                </a:path>
                <a:path w="17030065" h="403860">
                  <a:moveTo>
                    <a:pt x="1036764" y="201828"/>
                  </a:moveTo>
                  <a:lnTo>
                    <a:pt x="868807" y="10998"/>
                  </a:lnTo>
                  <a:lnTo>
                    <a:pt x="844118" y="0"/>
                  </a:lnTo>
                  <a:lnTo>
                    <a:pt x="830770" y="2222"/>
                  </a:lnTo>
                  <a:lnTo>
                    <a:pt x="818870" y="9652"/>
                  </a:lnTo>
                  <a:lnTo>
                    <a:pt x="810818" y="21107"/>
                  </a:lnTo>
                  <a:lnTo>
                    <a:pt x="807885" y="34315"/>
                  </a:lnTo>
                  <a:lnTo>
                    <a:pt x="810120" y="47637"/>
                  </a:lnTo>
                  <a:lnTo>
                    <a:pt x="817562" y="59499"/>
                  </a:lnTo>
                  <a:lnTo>
                    <a:pt x="952779" y="201828"/>
                  </a:lnTo>
                  <a:lnTo>
                    <a:pt x="817562" y="344144"/>
                  </a:lnTo>
                  <a:lnTo>
                    <a:pt x="810120" y="356019"/>
                  </a:lnTo>
                  <a:lnTo>
                    <a:pt x="807885" y="369341"/>
                  </a:lnTo>
                  <a:lnTo>
                    <a:pt x="810818" y="382536"/>
                  </a:lnTo>
                  <a:lnTo>
                    <a:pt x="843178" y="403669"/>
                  </a:lnTo>
                  <a:lnTo>
                    <a:pt x="849261" y="403059"/>
                  </a:lnTo>
                  <a:lnTo>
                    <a:pt x="849858" y="403059"/>
                  </a:lnTo>
                  <a:lnTo>
                    <a:pt x="1027074" y="226098"/>
                  </a:lnTo>
                  <a:lnTo>
                    <a:pt x="1034338" y="214680"/>
                  </a:lnTo>
                  <a:lnTo>
                    <a:pt x="1036764" y="201828"/>
                  </a:lnTo>
                  <a:close/>
                </a:path>
                <a:path w="17030065" h="403860">
                  <a:moveTo>
                    <a:pt x="1306042" y="201828"/>
                  </a:moveTo>
                  <a:lnTo>
                    <a:pt x="1138085" y="10998"/>
                  </a:lnTo>
                  <a:lnTo>
                    <a:pt x="1113396" y="0"/>
                  </a:lnTo>
                  <a:lnTo>
                    <a:pt x="1100048" y="2222"/>
                  </a:lnTo>
                  <a:lnTo>
                    <a:pt x="1088161" y="9652"/>
                  </a:lnTo>
                  <a:lnTo>
                    <a:pt x="1080096" y="21107"/>
                  </a:lnTo>
                  <a:lnTo>
                    <a:pt x="1077163" y="34315"/>
                  </a:lnTo>
                  <a:lnTo>
                    <a:pt x="1079398" y="47637"/>
                  </a:lnTo>
                  <a:lnTo>
                    <a:pt x="1086840" y="59499"/>
                  </a:lnTo>
                  <a:lnTo>
                    <a:pt x="1222070" y="201828"/>
                  </a:lnTo>
                  <a:lnTo>
                    <a:pt x="1086840" y="344144"/>
                  </a:lnTo>
                  <a:lnTo>
                    <a:pt x="1079398" y="356019"/>
                  </a:lnTo>
                  <a:lnTo>
                    <a:pt x="1077163" y="369341"/>
                  </a:lnTo>
                  <a:lnTo>
                    <a:pt x="1080096" y="382536"/>
                  </a:lnTo>
                  <a:lnTo>
                    <a:pt x="1112469" y="403669"/>
                  </a:lnTo>
                  <a:lnTo>
                    <a:pt x="1118552" y="403059"/>
                  </a:lnTo>
                  <a:lnTo>
                    <a:pt x="1119162" y="403059"/>
                  </a:lnTo>
                  <a:lnTo>
                    <a:pt x="1296365" y="226098"/>
                  </a:lnTo>
                  <a:lnTo>
                    <a:pt x="1303616" y="214680"/>
                  </a:lnTo>
                  <a:lnTo>
                    <a:pt x="1306042" y="201828"/>
                  </a:lnTo>
                  <a:close/>
                </a:path>
                <a:path w="17030065" h="403860">
                  <a:moveTo>
                    <a:pt x="15954134" y="34315"/>
                  </a:moveTo>
                  <a:lnTo>
                    <a:pt x="15951213" y="21107"/>
                  </a:lnTo>
                  <a:lnTo>
                    <a:pt x="15943161" y="9652"/>
                  </a:lnTo>
                  <a:lnTo>
                    <a:pt x="15931287" y="2222"/>
                  </a:lnTo>
                  <a:lnTo>
                    <a:pt x="15917952" y="0"/>
                  </a:lnTo>
                  <a:lnTo>
                    <a:pt x="15904756" y="2933"/>
                  </a:lnTo>
                  <a:lnTo>
                    <a:pt x="15893301" y="10998"/>
                  </a:lnTo>
                  <a:lnTo>
                    <a:pt x="15735211" y="177571"/>
                  </a:lnTo>
                  <a:lnTo>
                    <a:pt x="15727947" y="188976"/>
                  </a:lnTo>
                  <a:lnTo>
                    <a:pt x="15725534" y="201828"/>
                  </a:lnTo>
                  <a:lnTo>
                    <a:pt x="15727947" y="214680"/>
                  </a:lnTo>
                  <a:lnTo>
                    <a:pt x="15893301" y="392671"/>
                  </a:lnTo>
                  <a:lnTo>
                    <a:pt x="15912199" y="403059"/>
                  </a:lnTo>
                  <a:lnTo>
                    <a:pt x="15912795" y="403059"/>
                  </a:lnTo>
                  <a:lnTo>
                    <a:pt x="15918879" y="403669"/>
                  </a:lnTo>
                  <a:lnTo>
                    <a:pt x="15951213" y="382536"/>
                  </a:lnTo>
                  <a:lnTo>
                    <a:pt x="15954134" y="369341"/>
                  </a:lnTo>
                  <a:lnTo>
                    <a:pt x="15951911" y="356019"/>
                  </a:lnTo>
                  <a:lnTo>
                    <a:pt x="15944469" y="344144"/>
                  </a:lnTo>
                  <a:lnTo>
                    <a:pt x="15809405" y="201828"/>
                  </a:lnTo>
                  <a:lnTo>
                    <a:pt x="15944469" y="59499"/>
                  </a:lnTo>
                  <a:lnTo>
                    <a:pt x="15951911" y="47637"/>
                  </a:lnTo>
                  <a:lnTo>
                    <a:pt x="15954134" y="34315"/>
                  </a:lnTo>
                  <a:close/>
                </a:path>
                <a:path w="17030065" h="403860">
                  <a:moveTo>
                    <a:pt x="16223107" y="34315"/>
                  </a:moveTo>
                  <a:lnTo>
                    <a:pt x="16220174" y="21107"/>
                  </a:lnTo>
                  <a:lnTo>
                    <a:pt x="16212122" y="9652"/>
                  </a:lnTo>
                  <a:lnTo>
                    <a:pt x="16200247" y="2222"/>
                  </a:lnTo>
                  <a:lnTo>
                    <a:pt x="16186912" y="0"/>
                  </a:lnTo>
                  <a:lnTo>
                    <a:pt x="16173717" y="2933"/>
                  </a:lnTo>
                  <a:lnTo>
                    <a:pt x="16162262" y="10998"/>
                  </a:lnTo>
                  <a:lnTo>
                    <a:pt x="16004172" y="177571"/>
                  </a:lnTo>
                  <a:lnTo>
                    <a:pt x="15996908" y="188976"/>
                  </a:lnTo>
                  <a:lnTo>
                    <a:pt x="15994495" y="201828"/>
                  </a:lnTo>
                  <a:lnTo>
                    <a:pt x="15996908" y="214680"/>
                  </a:lnTo>
                  <a:lnTo>
                    <a:pt x="16162262" y="392671"/>
                  </a:lnTo>
                  <a:lnTo>
                    <a:pt x="16181172" y="403059"/>
                  </a:lnTo>
                  <a:lnTo>
                    <a:pt x="16181781" y="403059"/>
                  </a:lnTo>
                  <a:lnTo>
                    <a:pt x="16187852" y="403669"/>
                  </a:lnTo>
                  <a:lnTo>
                    <a:pt x="16220174" y="382536"/>
                  </a:lnTo>
                  <a:lnTo>
                    <a:pt x="16223107" y="369341"/>
                  </a:lnTo>
                  <a:lnTo>
                    <a:pt x="16220872" y="356019"/>
                  </a:lnTo>
                  <a:lnTo>
                    <a:pt x="16213430" y="344144"/>
                  </a:lnTo>
                  <a:lnTo>
                    <a:pt x="16078378" y="201828"/>
                  </a:lnTo>
                  <a:lnTo>
                    <a:pt x="16213430" y="59499"/>
                  </a:lnTo>
                  <a:lnTo>
                    <a:pt x="16220872" y="47637"/>
                  </a:lnTo>
                  <a:lnTo>
                    <a:pt x="16223107" y="34315"/>
                  </a:lnTo>
                  <a:close/>
                </a:path>
                <a:path w="17030065" h="403860">
                  <a:moveTo>
                    <a:pt x="16492093" y="34315"/>
                  </a:moveTo>
                  <a:lnTo>
                    <a:pt x="16489147" y="21107"/>
                  </a:lnTo>
                  <a:lnTo>
                    <a:pt x="16481095" y="9652"/>
                  </a:lnTo>
                  <a:lnTo>
                    <a:pt x="16469221" y="2222"/>
                  </a:lnTo>
                  <a:lnTo>
                    <a:pt x="16455886" y="0"/>
                  </a:lnTo>
                  <a:lnTo>
                    <a:pt x="16442678" y="2933"/>
                  </a:lnTo>
                  <a:lnTo>
                    <a:pt x="16431222" y="10998"/>
                  </a:lnTo>
                  <a:lnTo>
                    <a:pt x="16273158" y="177571"/>
                  </a:lnTo>
                  <a:lnTo>
                    <a:pt x="16265906" y="188976"/>
                  </a:lnTo>
                  <a:lnTo>
                    <a:pt x="16263493" y="201828"/>
                  </a:lnTo>
                  <a:lnTo>
                    <a:pt x="16265906" y="214680"/>
                  </a:lnTo>
                  <a:lnTo>
                    <a:pt x="16431222" y="392671"/>
                  </a:lnTo>
                  <a:lnTo>
                    <a:pt x="16450158" y="403059"/>
                  </a:lnTo>
                  <a:lnTo>
                    <a:pt x="16450755" y="403059"/>
                  </a:lnTo>
                  <a:lnTo>
                    <a:pt x="16456838" y="403669"/>
                  </a:lnTo>
                  <a:lnTo>
                    <a:pt x="16489147" y="382536"/>
                  </a:lnTo>
                  <a:lnTo>
                    <a:pt x="16492093" y="369341"/>
                  </a:lnTo>
                  <a:lnTo>
                    <a:pt x="16489871" y="356019"/>
                  </a:lnTo>
                  <a:lnTo>
                    <a:pt x="16482429" y="344144"/>
                  </a:lnTo>
                  <a:lnTo>
                    <a:pt x="16347364" y="201828"/>
                  </a:lnTo>
                  <a:lnTo>
                    <a:pt x="16482429" y="59499"/>
                  </a:lnTo>
                  <a:lnTo>
                    <a:pt x="16489871" y="47637"/>
                  </a:lnTo>
                  <a:lnTo>
                    <a:pt x="16492093" y="34315"/>
                  </a:lnTo>
                  <a:close/>
                </a:path>
                <a:path w="17030065" h="403860">
                  <a:moveTo>
                    <a:pt x="16761067" y="34315"/>
                  </a:moveTo>
                  <a:lnTo>
                    <a:pt x="16758133" y="21107"/>
                  </a:lnTo>
                  <a:lnTo>
                    <a:pt x="16750081" y="9652"/>
                  </a:lnTo>
                  <a:lnTo>
                    <a:pt x="16738207" y="2222"/>
                  </a:lnTo>
                  <a:lnTo>
                    <a:pt x="16724872" y="0"/>
                  </a:lnTo>
                  <a:lnTo>
                    <a:pt x="16711676" y="2933"/>
                  </a:lnTo>
                  <a:lnTo>
                    <a:pt x="16700221" y="10998"/>
                  </a:lnTo>
                  <a:lnTo>
                    <a:pt x="16542131" y="177571"/>
                  </a:lnTo>
                  <a:lnTo>
                    <a:pt x="16534867" y="188976"/>
                  </a:lnTo>
                  <a:lnTo>
                    <a:pt x="16532454" y="201828"/>
                  </a:lnTo>
                  <a:lnTo>
                    <a:pt x="16534867" y="214680"/>
                  </a:lnTo>
                  <a:lnTo>
                    <a:pt x="16700221" y="392671"/>
                  </a:lnTo>
                  <a:lnTo>
                    <a:pt x="16719131" y="403059"/>
                  </a:lnTo>
                  <a:lnTo>
                    <a:pt x="16719728" y="403059"/>
                  </a:lnTo>
                  <a:lnTo>
                    <a:pt x="16725799" y="403669"/>
                  </a:lnTo>
                  <a:lnTo>
                    <a:pt x="16758133" y="382536"/>
                  </a:lnTo>
                  <a:lnTo>
                    <a:pt x="16761067" y="369341"/>
                  </a:lnTo>
                  <a:lnTo>
                    <a:pt x="16758831" y="356019"/>
                  </a:lnTo>
                  <a:lnTo>
                    <a:pt x="16751389" y="344144"/>
                  </a:lnTo>
                  <a:lnTo>
                    <a:pt x="16616325" y="201828"/>
                  </a:lnTo>
                  <a:lnTo>
                    <a:pt x="16751389" y="59499"/>
                  </a:lnTo>
                  <a:lnTo>
                    <a:pt x="16758831" y="47637"/>
                  </a:lnTo>
                  <a:lnTo>
                    <a:pt x="16761067" y="34315"/>
                  </a:lnTo>
                  <a:close/>
                </a:path>
                <a:path w="17030065" h="403860">
                  <a:moveTo>
                    <a:pt x="17030040" y="34315"/>
                  </a:moveTo>
                  <a:lnTo>
                    <a:pt x="17027106" y="21107"/>
                  </a:lnTo>
                  <a:lnTo>
                    <a:pt x="17019054" y="9652"/>
                  </a:lnTo>
                  <a:lnTo>
                    <a:pt x="17007180" y="2222"/>
                  </a:lnTo>
                  <a:lnTo>
                    <a:pt x="16993845" y="0"/>
                  </a:lnTo>
                  <a:lnTo>
                    <a:pt x="16980650" y="2933"/>
                  </a:lnTo>
                  <a:lnTo>
                    <a:pt x="16969194" y="10998"/>
                  </a:lnTo>
                  <a:lnTo>
                    <a:pt x="16811105" y="177571"/>
                  </a:lnTo>
                  <a:lnTo>
                    <a:pt x="16803853" y="188976"/>
                  </a:lnTo>
                  <a:lnTo>
                    <a:pt x="16801427" y="201828"/>
                  </a:lnTo>
                  <a:lnTo>
                    <a:pt x="16803853" y="214680"/>
                  </a:lnTo>
                  <a:lnTo>
                    <a:pt x="16969194" y="392671"/>
                  </a:lnTo>
                  <a:lnTo>
                    <a:pt x="16988105" y="403059"/>
                  </a:lnTo>
                  <a:lnTo>
                    <a:pt x="16988701" y="403059"/>
                  </a:lnTo>
                  <a:lnTo>
                    <a:pt x="16994785" y="403669"/>
                  </a:lnTo>
                  <a:lnTo>
                    <a:pt x="17027106" y="382536"/>
                  </a:lnTo>
                  <a:lnTo>
                    <a:pt x="17030040" y="369341"/>
                  </a:lnTo>
                  <a:lnTo>
                    <a:pt x="17027805" y="356019"/>
                  </a:lnTo>
                  <a:lnTo>
                    <a:pt x="17020363" y="344144"/>
                  </a:lnTo>
                  <a:lnTo>
                    <a:pt x="16885311" y="201828"/>
                  </a:lnTo>
                  <a:lnTo>
                    <a:pt x="17020375" y="59499"/>
                  </a:lnTo>
                  <a:lnTo>
                    <a:pt x="17027805" y="47637"/>
                  </a:lnTo>
                  <a:lnTo>
                    <a:pt x="17030040" y="343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0" y="0"/>
            <a:ext cx="1179195" cy="1238250"/>
          </a:xfrm>
          <a:custGeom>
            <a:avLst/>
            <a:gdLst/>
            <a:ahLst/>
            <a:cxnLst/>
            <a:rect l="l" t="t" r="r" b="b"/>
            <a:pathLst>
              <a:path w="1179195" h="1238250">
                <a:moveTo>
                  <a:pt x="1178814" y="0"/>
                </a:moveTo>
                <a:lnTo>
                  <a:pt x="1178814" y="449325"/>
                </a:lnTo>
                <a:lnTo>
                  <a:pt x="1173308" y="501322"/>
                </a:lnTo>
                <a:lnTo>
                  <a:pt x="1157356" y="550259"/>
                </a:lnTo>
                <a:lnTo>
                  <a:pt x="1131803" y="594660"/>
                </a:lnTo>
                <a:lnTo>
                  <a:pt x="1097496" y="633051"/>
                </a:lnTo>
                <a:lnTo>
                  <a:pt x="1055281" y="663955"/>
                </a:lnTo>
                <a:lnTo>
                  <a:pt x="123527" y="1205992"/>
                </a:lnTo>
                <a:lnTo>
                  <a:pt x="75842" y="1227327"/>
                </a:lnTo>
                <a:lnTo>
                  <a:pt x="25568" y="1237996"/>
                </a:lnTo>
                <a:lnTo>
                  <a:pt x="0" y="1237996"/>
                </a:lnTo>
              </a:path>
            </a:pathLst>
          </a:custGeom>
          <a:ln w="1142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103089" y="0"/>
            <a:ext cx="1184910" cy="1238250"/>
          </a:xfrm>
          <a:custGeom>
            <a:avLst/>
            <a:gdLst/>
            <a:ahLst/>
            <a:cxnLst/>
            <a:rect l="l" t="t" r="r" b="b"/>
            <a:pathLst>
              <a:path w="1184909" h="1238250">
                <a:moveTo>
                  <a:pt x="1184909" y="1237996"/>
                </a:moveTo>
                <a:lnTo>
                  <a:pt x="1152503" y="1237996"/>
                </a:lnTo>
                <a:lnTo>
                  <a:pt x="1102266" y="1227327"/>
                </a:lnTo>
                <a:lnTo>
                  <a:pt x="1054607" y="1205992"/>
                </a:lnTo>
                <a:lnTo>
                  <a:pt x="123444" y="663955"/>
                </a:lnTo>
                <a:lnTo>
                  <a:pt x="81247" y="633051"/>
                </a:lnTo>
                <a:lnTo>
                  <a:pt x="46963" y="594660"/>
                </a:lnTo>
                <a:lnTo>
                  <a:pt x="21433" y="550259"/>
                </a:lnTo>
                <a:lnTo>
                  <a:pt x="5498" y="501322"/>
                </a:lnTo>
                <a:lnTo>
                  <a:pt x="0" y="449325"/>
                </a:lnTo>
                <a:lnTo>
                  <a:pt x="0" y="0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495925" y="212140"/>
            <a:ext cx="7301865" cy="1273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0885" marR="5080" indent="-718185">
              <a:lnSpc>
                <a:spcPct val="116900"/>
              </a:lnSpc>
              <a:spcBef>
                <a:spcPts val="100"/>
              </a:spcBef>
            </a:pPr>
            <a:r>
              <a:rPr sz="3500" spc="180" dirty="0"/>
              <a:t>KOMPONEN</a:t>
            </a:r>
            <a:r>
              <a:rPr sz="3500" spc="-114" dirty="0"/>
              <a:t> </a:t>
            </a:r>
            <a:r>
              <a:rPr sz="3500" spc="-135" dirty="0"/>
              <a:t>KRITIS</a:t>
            </a:r>
            <a:r>
              <a:rPr sz="3500" spc="-65" dirty="0"/>
              <a:t> </a:t>
            </a:r>
            <a:r>
              <a:rPr sz="3500" spc="135" dirty="0"/>
              <a:t>KERANGKA </a:t>
            </a:r>
            <a:r>
              <a:rPr sz="3500" spc="90" dirty="0"/>
              <a:t>(LAYANAN</a:t>
            </a:r>
            <a:r>
              <a:rPr sz="3500" spc="-75" dirty="0"/>
              <a:t> </a:t>
            </a:r>
            <a:r>
              <a:rPr sz="3500" spc="110" dirty="0"/>
              <a:t>PENDUKUNG)</a:t>
            </a:r>
            <a:endParaRPr sz="3500" dirty="0"/>
          </a:p>
        </p:txBody>
      </p:sp>
      <p:sp>
        <p:nvSpPr>
          <p:cNvPr id="17" name="object 17"/>
          <p:cNvSpPr txBox="1"/>
          <p:nvPr/>
        </p:nvSpPr>
        <p:spPr>
          <a:xfrm>
            <a:off x="1544192" y="7180936"/>
            <a:ext cx="7085330" cy="18027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329" marR="222885" algn="ctr">
              <a:lnSpc>
                <a:spcPct val="116500"/>
              </a:lnSpc>
              <a:spcBef>
                <a:spcPts val="100"/>
              </a:spcBef>
            </a:pPr>
            <a:r>
              <a:rPr sz="2000" spc="160" dirty="0">
                <a:solidFill>
                  <a:srgbClr val="FFFFFF"/>
                </a:solidFill>
                <a:latin typeface="Tahoma"/>
                <a:cs typeface="Tahoma"/>
              </a:rPr>
              <a:t>Schneier</a:t>
            </a:r>
            <a:r>
              <a:rPr sz="20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(2008):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40" dirty="0">
                <a:solidFill>
                  <a:srgbClr val="FFFFFF"/>
                </a:solidFill>
                <a:latin typeface="Tahoma"/>
                <a:cs typeface="Tahoma"/>
              </a:rPr>
              <a:t>Dasar</a:t>
            </a:r>
            <a:r>
              <a:rPr sz="2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00" dirty="0">
                <a:solidFill>
                  <a:srgbClr val="FFFFFF"/>
                </a:solidFill>
                <a:latin typeface="Tahoma"/>
                <a:cs typeface="Tahoma"/>
              </a:rPr>
              <a:t>keamanan</a:t>
            </a:r>
            <a:r>
              <a:rPr sz="20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00" dirty="0">
                <a:solidFill>
                  <a:srgbClr val="FFFFFF"/>
                </a:solidFill>
                <a:latin typeface="Tahoma"/>
                <a:cs typeface="Tahoma"/>
              </a:rPr>
              <a:t>bergantung</a:t>
            </a:r>
            <a:r>
              <a:rPr sz="20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70" dirty="0">
                <a:solidFill>
                  <a:srgbClr val="FFFFFF"/>
                </a:solidFill>
                <a:latin typeface="Tahoma"/>
                <a:cs typeface="Tahoma"/>
              </a:rPr>
              <a:t>pada </a:t>
            </a:r>
            <a:r>
              <a:rPr sz="2000" spc="130" dirty="0">
                <a:solidFill>
                  <a:srgbClr val="FFFFFF"/>
                </a:solidFill>
                <a:latin typeface="Tahoma"/>
                <a:cs typeface="Tahoma"/>
              </a:rPr>
              <a:t>kriptografi</a:t>
            </a:r>
            <a:r>
              <a:rPr sz="20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80" dirty="0">
                <a:solidFill>
                  <a:srgbClr val="FFFFFF"/>
                </a:solidFill>
                <a:latin typeface="Tahoma"/>
                <a:cs typeface="Tahoma"/>
              </a:rPr>
              <a:t>yang</a:t>
            </a:r>
            <a:r>
              <a:rPr sz="2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65" dirty="0">
                <a:solidFill>
                  <a:srgbClr val="FFFFFF"/>
                </a:solidFill>
                <a:latin typeface="Tahoma"/>
                <a:cs typeface="Tahoma"/>
              </a:rPr>
              <a:t>kuat</a:t>
            </a:r>
            <a:r>
              <a:rPr sz="20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04" dirty="0">
                <a:solidFill>
                  <a:srgbClr val="FFFFFF"/>
                </a:solidFill>
                <a:latin typeface="Tahoma"/>
                <a:cs typeface="Tahoma"/>
              </a:rPr>
              <a:t>dan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50" dirty="0">
                <a:solidFill>
                  <a:srgbClr val="FFFFFF"/>
                </a:solidFill>
                <a:latin typeface="Tahoma"/>
                <a:cs typeface="Tahoma"/>
              </a:rPr>
              <a:t>praktik</a:t>
            </a:r>
            <a:r>
              <a:rPr sz="2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Tahoma"/>
                <a:cs typeface="Tahoma"/>
              </a:rPr>
              <a:t>otentikasi.</a:t>
            </a:r>
            <a:endParaRPr sz="2000">
              <a:latin typeface="Tahoma"/>
              <a:cs typeface="Tahoma"/>
            </a:endParaRPr>
          </a:p>
          <a:p>
            <a:pPr marL="12700" marR="5080" algn="ctr">
              <a:lnSpc>
                <a:spcPct val="116500"/>
              </a:lnSpc>
              <a:spcBef>
                <a:spcPts val="10"/>
              </a:spcBef>
              <a:tabLst>
                <a:tab pos="1017269" algn="l"/>
                <a:tab pos="2080260" algn="l"/>
              </a:tabLst>
            </a:pPr>
            <a:r>
              <a:rPr sz="2000" spc="170" dirty="0">
                <a:solidFill>
                  <a:srgbClr val="FFFFFF"/>
                </a:solidFill>
                <a:latin typeface="Tahoma"/>
                <a:cs typeface="Tahoma"/>
              </a:rPr>
              <a:t>Fungsi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000" spc="130" dirty="0">
                <a:solidFill>
                  <a:srgbClr val="FFFFFF"/>
                </a:solidFill>
                <a:latin typeface="Tahoma"/>
                <a:cs typeface="Tahoma"/>
              </a:rPr>
              <a:t>Utama: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000" spc="195" dirty="0">
                <a:solidFill>
                  <a:srgbClr val="FFFFFF"/>
                </a:solidFill>
                <a:latin typeface="Tahoma"/>
                <a:cs typeface="Tahoma"/>
              </a:rPr>
              <a:t>Melindungi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60" dirty="0">
                <a:solidFill>
                  <a:srgbClr val="FFFFFF"/>
                </a:solidFill>
                <a:latin typeface="Tahoma"/>
                <a:cs typeface="Tahoma"/>
              </a:rPr>
              <a:t>data</a:t>
            </a:r>
            <a:r>
              <a:rPr sz="2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ahoma"/>
                <a:cs typeface="Tahoma"/>
              </a:rPr>
              <a:t>(enkripsi</a:t>
            </a:r>
            <a:r>
              <a:rPr sz="20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Tahoma"/>
                <a:cs typeface="Tahoma"/>
              </a:rPr>
              <a:t>SSL/TLS)</a:t>
            </a:r>
            <a:r>
              <a:rPr sz="2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80" dirty="0">
                <a:solidFill>
                  <a:srgbClr val="FFFFFF"/>
                </a:solidFill>
                <a:latin typeface="Tahoma"/>
                <a:cs typeface="Tahoma"/>
              </a:rPr>
              <a:t>dan </a:t>
            </a:r>
            <a:r>
              <a:rPr sz="2000" spc="200" dirty="0">
                <a:solidFill>
                  <a:srgbClr val="FFFFFF"/>
                </a:solidFill>
                <a:latin typeface="Tahoma"/>
                <a:cs typeface="Tahoma"/>
              </a:rPr>
              <a:t>memastikan</a:t>
            </a:r>
            <a:r>
              <a:rPr sz="20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85" dirty="0">
                <a:solidFill>
                  <a:srgbClr val="FFFFFF"/>
                </a:solidFill>
                <a:latin typeface="Tahoma"/>
                <a:cs typeface="Tahoma"/>
              </a:rPr>
              <a:t>kepatuhan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70" dirty="0">
                <a:solidFill>
                  <a:srgbClr val="FFFFFF"/>
                </a:solidFill>
                <a:latin typeface="Tahoma"/>
                <a:cs typeface="Tahoma"/>
              </a:rPr>
              <a:t>terhadap</a:t>
            </a:r>
            <a:r>
              <a:rPr sz="20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Tahoma"/>
                <a:cs typeface="Tahoma"/>
              </a:rPr>
              <a:t>regulasi</a:t>
            </a:r>
            <a:r>
              <a:rPr sz="20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Tahoma"/>
                <a:cs typeface="Tahoma"/>
              </a:rPr>
              <a:t>privasi</a:t>
            </a:r>
            <a:r>
              <a:rPr sz="20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40" dirty="0">
                <a:solidFill>
                  <a:srgbClr val="FFFFFF"/>
                </a:solidFill>
                <a:latin typeface="Tahoma"/>
                <a:cs typeface="Tahoma"/>
              </a:rPr>
              <a:t>data </a:t>
            </a:r>
            <a:r>
              <a:rPr sz="2000" spc="125" dirty="0">
                <a:solidFill>
                  <a:srgbClr val="FFFFFF"/>
                </a:solidFill>
                <a:latin typeface="Tahoma"/>
                <a:cs typeface="Tahoma"/>
              </a:rPr>
              <a:t>(misalnya</a:t>
            </a:r>
            <a:r>
              <a:rPr sz="20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54" dirty="0">
                <a:solidFill>
                  <a:srgbClr val="FFFFFF"/>
                </a:solidFill>
                <a:latin typeface="Tahoma"/>
                <a:cs typeface="Tahoma"/>
              </a:rPr>
              <a:t>UU</a:t>
            </a:r>
            <a:r>
              <a:rPr sz="20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Tahoma"/>
                <a:cs typeface="Tahoma"/>
              </a:rPr>
              <a:t>PDP).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36670" y="5739790"/>
            <a:ext cx="2499360" cy="9124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 marR="5080" indent="-9525">
              <a:lnSpc>
                <a:spcPct val="116399"/>
              </a:lnSpc>
              <a:spcBef>
                <a:spcPts val="100"/>
              </a:spcBef>
            </a:pPr>
            <a:r>
              <a:rPr sz="2500" b="1" spc="-110" dirty="0">
                <a:solidFill>
                  <a:srgbClr val="FFFFFF"/>
                </a:solidFill>
                <a:latin typeface="Tahoma"/>
                <a:cs typeface="Tahoma"/>
              </a:rPr>
              <a:t>3.</a:t>
            </a:r>
            <a:r>
              <a:rPr sz="25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b="1" spc="90" dirty="0">
                <a:solidFill>
                  <a:srgbClr val="FFFFFF"/>
                </a:solidFill>
                <a:latin typeface="Tahoma"/>
                <a:cs typeface="Tahoma"/>
              </a:rPr>
              <a:t>Keamanan</a:t>
            </a:r>
            <a:r>
              <a:rPr sz="25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b="1" spc="-105" dirty="0">
                <a:solidFill>
                  <a:srgbClr val="FFFFFF"/>
                </a:solidFill>
                <a:latin typeface="Tahoma"/>
                <a:cs typeface="Tahoma"/>
              </a:rPr>
              <a:t>&amp; </a:t>
            </a:r>
            <a:r>
              <a:rPr sz="2500" b="1" spc="125" dirty="0">
                <a:solidFill>
                  <a:srgbClr val="FFFFFF"/>
                </a:solidFill>
                <a:latin typeface="Tahoma"/>
                <a:cs typeface="Tahoma"/>
              </a:rPr>
              <a:t>Hukum</a:t>
            </a:r>
            <a:r>
              <a:rPr sz="25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Tahoma"/>
                <a:cs typeface="Tahoma"/>
              </a:rPr>
              <a:t>(Legal)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324843" y="5554979"/>
            <a:ext cx="3702050" cy="1651000"/>
          </a:xfrm>
          <a:custGeom>
            <a:avLst/>
            <a:gdLst/>
            <a:ahLst/>
            <a:cxnLst/>
            <a:rect l="l" t="t" r="r" b="b"/>
            <a:pathLst>
              <a:path w="3702050" h="1651000">
                <a:moveTo>
                  <a:pt x="3574796" y="0"/>
                </a:moveTo>
                <a:lnTo>
                  <a:pt x="127000" y="0"/>
                </a:lnTo>
                <a:lnTo>
                  <a:pt x="102111" y="2456"/>
                </a:lnTo>
                <a:lnTo>
                  <a:pt x="56526" y="21324"/>
                </a:lnTo>
                <a:lnTo>
                  <a:pt x="21324" y="56580"/>
                </a:lnTo>
                <a:lnTo>
                  <a:pt x="2456" y="102129"/>
                </a:lnTo>
                <a:lnTo>
                  <a:pt x="0" y="127000"/>
                </a:lnTo>
                <a:lnTo>
                  <a:pt x="0" y="1523492"/>
                </a:lnTo>
                <a:lnTo>
                  <a:pt x="9651" y="1572053"/>
                </a:lnTo>
                <a:lnTo>
                  <a:pt x="37210" y="1613281"/>
                </a:lnTo>
                <a:lnTo>
                  <a:pt x="78390" y="1640840"/>
                </a:lnTo>
                <a:lnTo>
                  <a:pt x="127000" y="1650492"/>
                </a:lnTo>
                <a:lnTo>
                  <a:pt x="3574796" y="1650492"/>
                </a:lnTo>
                <a:lnTo>
                  <a:pt x="3623405" y="1640840"/>
                </a:lnTo>
                <a:lnTo>
                  <a:pt x="3664584" y="1613281"/>
                </a:lnTo>
                <a:lnTo>
                  <a:pt x="3692144" y="1572053"/>
                </a:lnTo>
                <a:lnTo>
                  <a:pt x="3701796" y="1523492"/>
                </a:lnTo>
                <a:lnTo>
                  <a:pt x="3701796" y="127000"/>
                </a:lnTo>
                <a:lnTo>
                  <a:pt x="3691810" y="77581"/>
                </a:lnTo>
                <a:lnTo>
                  <a:pt x="3664584" y="37211"/>
                </a:lnTo>
                <a:lnTo>
                  <a:pt x="3624214" y="9985"/>
                </a:lnTo>
                <a:lnTo>
                  <a:pt x="3574796" y="0"/>
                </a:lnTo>
                <a:close/>
              </a:path>
            </a:pathLst>
          </a:custGeom>
          <a:solidFill>
            <a:srgbClr val="1E2C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702800" y="5672988"/>
            <a:ext cx="6995159" cy="3339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39035" marR="2425700" indent="161290">
              <a:lnSpc>
                <a:spcPct val="116599"/>
              </a:lnSpc>
              <a:spcBef>
                <a:spcPts val="95"/>
              </a:spcBef>
            </a:pPr>
            <a:r>
              <a:rPr sz="2500" b="1" dirty="0">
                <a:solidFill>
                  <a:srgbClr val="FFFFFF"/>
                </a:solidFill>
                <a:latin typeface="Tahoma"/>
                <a:cs typeface="Tahoma"/>
              </a:rPr>
              <a:t>4.</a:t>
            </a:r>
            <a:r>
              <a:rPr sz="25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b="1" spc="55" dirty="0">
                <a:solidFill>
                  <a:srgbClr val="FFFFFF"/>
                </a:solidFill>
                <a:latin typeface="Tahoma"/>
                <a:cs typeface="Tahoma"/>
              </a:rPr>
              <a:t>Layanan </a:t>
            </a:r>
            <a:r>
              <a:rPr sz="2500" b="1" spc="95" dirty="0">
                <a:solidFill>
                  <a:srgbClr val="FFFFFF"/>
                </a:solidFill>
                <a:latin typeface="Tahoma"/>
                <a:cs typeface="Tahoma"/>
              </a:rPr>
              <a:t>Pelanggan</a:t>
            </a:r>
            <a:r>
              <a:rPr sz="25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b="1" spc="-85" dirty="0">
                <a:solidFill>
                  <a:srgbClr val="FFFFFF"/>
                </a:solidFill>
                <a:latin typeface="Tahoma"/>
                <a:cs typeface="Tahoma"/>
              </a:rPr>
              <a:t>&amp; </a:t>
            </a:r>
            <a:r>
              <a:rPr sz="2500" b="1" spc="105" dirty="0">
                <a:solidFill>
                  <a:srgbClr val="FFFFFF"/>
                </a:solidFill>
                <a:latin typeface="Tahoma"/>
                <a:cs typeface="Tahoma"/>
              </a:rPr>
              <a:t>Dukungan</a:t>
            </a:r>
            <a:endParaRPr sz="2500">
              <a:latin typeface="Tahoma"/>
              <a:cs typeface="Tahoma"/>
            </a:endParaRPr>
          </a:p>
          <a:p>
            <a:pPr marL="12700" marR="5080" indent="5080" algn="ctr">
              <a:lnSpc>
                <a:spcPct val="116500"/>
              </a:lnSpc>
              <a:spcBef>
                <a:spcPts val="1605"/>
              </a:spcBef>
            </a:pPr>
            <a:r>
              <a:rPr sz="2000" spc="150" dirty="0">
                <a:solidFill>
                  <a:srgbClr val="FFFFFF"/>
                </a:solidFill>
                <a:latin typeface="Tahoma"/>
                <a:cs typeface="Tahoma"/>
              </a:rPr>
              <a:t>Parasuraman,</a:t>
            </a:r>
            <a:r>
              <a:rPr sz="20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40" dirty="0">
                <a:solidFill>
                  <a:srgbClr val="FFFFFF"/>
                </a:solidFill>
                <a:latin typeface="Tahoma"/>
                <a:cs typeface="Tahoma"/>
              </a:rPr>
              <a:t>Zeithaml,</a:t>
            </a:r>
            <a:r>
              <a:rPr sz="2000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40" dirty="0">
                <a:solidFill>
                  <a:srgbClr val="FFFFFF"/>
                </a:solidFill>
                <a:latin typeface="Tahoma"/>
                <a:cs typeface="Tahoma"/>
              </a:rPr>
              <a:t>Berry</a:t>
            </a:r>
            <a:r>
              <a:rPr sz="20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Tahoma"/>
                <a:cs typeface="Tahoma"/>
              </a:rPr>
              <a:t>(1988,</a:t>
            </a:r>
            <a:r>
              <a:rPr sz="20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Tahoma"/>
                <a:cs typeface="Tahoma"/>
              </a:rPr>
              <a:t>E-</a:t>
            </a:r>
            <a:r>
              <a:rPr sz="2000" spc="125" dirty="0">
                <a:solidFill>
                  <a:srgbClr val="FFFFFF"/>
                </a:solidFill>
                <a:latin typeface="Tahoma"/>
                <a:cs typeface="Tahoma"/>
              </a:rPr>
              <a:t>Service</a:t>
            </a:r>
            <a:r>
              <a:rPr sz="2000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Tahoma"/>
                <a:cs typeface="Tahoma"/>
              </a:rPr>
              <a:t>Quality): </a:t>
            </a:r>
            <a:r>
              <a:rPr sz="2000" spc="135" dirty="0">
                <a:solidFill>
                  <a:srgbClr val="FFFFFF"/>
                </a:solidFill>
                <a:latin typeface="Tahoma"/>
                <a:cs typeface="Tahoma"/>
              </a:rPr>
              <a:t>Kualitas</a:t>
            </a:r>
            <a:r>
              <a:rPr sz="20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40" dirty="0">
                <a:solidFill>
                  <a:srgbClr val="FFFFFF"/>
                </a:solidFill>
                <a:latin typeface="Tahoma"/>
                <a:cs typeface="Tahoma"/>
              </a:rPr>
              <a:t>layanan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45" dirty="0">
                <a:solidFill>
                  <a:srgbClr val="FFFFFF"/>
                </a:solidFill>
                <a:latin typeface="Tahoma"/>
                <a:cs typeface="Tahoma"/>
              </a:rPr>
              <a:t>elektronik</a:t>
            </a:r>
            <a:r>
              <a:rPr sz="20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Tahoma"/>
                <a:cs typeface="Tahoma"/>
              </a:rPr>
              <a:t>adalah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Tahoma"/>
                <a:cs typeface="Tahoma"/>
              </a:rPr>
              <a:t>faktor</a:t>
            </a:r>
            <a:r>
              <a:rPr sz="20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80" dirty="0">
                <a:solidFill>
                  <a:srgbClr val="FFFFFF"/>
                </a:solidFill>
                <a:latin typeface="Tahoma"/>
                <a:cs typeface="Tahoma"/>
              </a:rPr>
              <a:t>kunci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Tahoma"/>
                <a:cs typeface="Tahoma"/>
              </a:rPr>
              <a:t>retensi.</a:t>
            </a:r>
            <a:endParaRPr sz="2000">
              <a:latin typeface="Tahoma"/>
              <a:cs typeface="Tahoma"/>
            </a:endParaRPr>
          </a:p>
          <a:p>
            <a:pPr marL="311150" marR="300355" algn="ctr">
              <a:lnSpc>
                <a:spcPct val="116599"/>
              </a:lnSpc>
              <a:spcBef>
                <a:spcPts val="10"/>
              </a:spcBef>
              <a:tabLst>
                <a:tab pos="2313305" algn="l"/>
              </a:tabLst>
            </a:pPr>
            <a:r>
              <a:rPr sz="2000" spc="185" dirty="0">
                <a:solidFill>
                  <a:srgbClr val="FFFFFF"/>
                </a:solidFill>
                <a:latin typeface="Tahoma"/>
                <a:cs typeface="Tahoma"/>
              </a:rPr>
              <a:t>Fungsi</a:t>
            </a:r>
            <a:r>
              <a:rPr sz="20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Tahoma"/>
                <a:cs typeface="Tahoma"/>
              </a:rPr>
              <a:t>Utama: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000" spc="180" dirty="0">
                <a:solidFill>
                  <a:srgbClr val="FFFFFF"/>
                </a:solidFill>
                <a:latin typeface="Tahoma"/>
                <a:cs typeface="Tahoma"/>
              </a:rPr>
              <a:t>Menyediakan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15" dirty="0">
                <a:solidFill>
                  <a:srgbClr val="FFFFFF"/>
                </a:solidFill>
                <a:latin typeface="Tahoma"/>
                <a:cs typeface="Tahoma"/>
              </a:rPr>
              <a:t>dukungan</a:t>
            </a:r>
            <a:r>
              <a:rPr sz="20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Tahoma"/>
                <a:cs typeface="Tahoma"/>
              </a:rPr>
              <a:t>real-</a:t>
            </a:r>
            <a:r>
              <a:rPr sz="2000" spc="180" dirty="0">
                <a:solidFill>
                  <a:srgbClr val="FFFFFF"/>
                </a:solidFill>
                <a:latin typeface="Tahoma"/>
                <a:cs typeface="Tahoma"/>
              </a:rPr>
              <a:t>time </a:t>
            </a:r>
            <a:r>
              <a:rPr sz="2000" spc="105" dirty="0">
                <a:solidFill>
                  <a:srgbClr val="FFFFFF"/>
                </a:solidFill>
                <a:latin typeface="Tahoma"/>
                <a:cs typeface="Tahoma"/>
              </a:rPr>
              <a:t>(chatbot,</a:t>
            </a:r>
            <a:r>
              <a:rPr sz="2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Tahoma"/>
                <a:cs typeface="Tahoma"/>
              </a:rPr>
              <a:t>live</a:t>
            </a:r>
            <a:r>
              <a:rPr sz="20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Tahoma"/>
                <a:cs typeface="Tahoma"/>
              </a:rPr>
              <a:t>chat)</a:t>
            </a:r>
            <a:r>
              <a:rPr sz="20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04" dirty="0">
                <a:solidFill>
                  <a:srgbClr val="FFFFFF"/>
                </a:solidFill>
                <a:latin typeface="Tahoma"/>
                <a:cs typeface="Tahoma"/>
              </a:rPr>
              <a:t>dan</a:t>
            </a:r>
            <a:r>
              <a:rPr sz="2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00" dirty="0">
                <a:solidFill>
                  <a:srgbClr val="FFFFFF"/>
                </a:solidFill>
                <a:latin typeface="Tahoma"/>
                <a:cs typeface="Tahoma"/>
              </a:rPr>
              <a:t>penanganan</a:t>
            </a:r>
            <a:r>
              <a:rPr sz="2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Tahoma"/>
                <a:cs typeface="Tahoma"/>
              </a:rPr>
              <a:t>purnajual </a:t>
            </a:r>
            <a:r>
              <a:rPr sz="2000" spc="175" dirty="0">
                <a:solidFill>
                  <a:srgbClr val="FFFFFF"/>
                </a:solidFill>
                <a:latin typeface="Tahoma"/>
                <a:cs typeface="Tahoma"/>
              </a:rPr>
              <a:t>(pengembalian</a:t>
            </a:r>
            <a:r>
              <a:rPr sz="20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Tahoma"/>
                <a:cs typeface="Tahoma"/>
              </a:rPr>
              <a:t>barang).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54605"/>
            <a:ext cx="18288000" cy="8232775"/>
            <a:chOff x="0" y="2054605"/>
            <a:chExt cx="18288000" cy="8232775"/>
          </a:xfrm>
        </p:grpSpPr>
        <p:sp>
          <p:nvSpPr>
            <p:cNvPr id="3" name="object 3"/>
            <p:cNvSpPr/>
            <p:nvPr/>
          </p:nvSpPr>
          <p:spPr>
            <a:xfrm>
              <a:off x="5736335" y="2054605"/>
              <a:ext cx="7021195" cy="8232775"/>
            </a:xfrm>
            <a:custGeom>
              <a:avLst/>
              <a:gdLst/>
              <a:ahLst/>
              <a:cxnLst/>
              <a:rect l="l" t="t" r="r" b="b"/>
              <a:pathLst>
                <a:path w="7021195" h="8232775">
                  <a:moveTo>
                    <a:pt x="3536082" y="0"/>
                  </a:moveTo>
                  <a:lnTo>
                    <a:pt x="3484985" y="0"/>
                  </a:lnTo>
                  <a:lnTo>
                    <a:pt x="3434748" y="10668"/>
                  </a:lnTo>
                  <a:lnTo>
                    <a:pt x="3387090" y="32003"/>
                  </a:lnTo>
                  <a:lnTo>
                    <a:pt x="123443" y="1930781"/>
                  </a:lnTo>
                  <a:lnTo>
                    <a:pt x="81247" y="1961686"/>
                  </a:lnTo>
                  <a:lnTo>
                    <a:pt x="46963" y="2000084"/>
                  </a:lnTo>
                  <a:lnTo>
                    <a:pt x="21433" y="2044504"/>
                  </a:lnTo>
                  <a:lnTo>
                    <a:pt x="5498" y="2093479"/>
                  </a:lnTo>
                  <a:lnTo>
                    <a:pt x="0" y="2145538"/>
                  </a:lnTo>
                  <a:lnTo>
                    <a:pt x="0" y="8011426"/>
                  </a:lnTo>
                  <a:lnTo>
                    <a:pt x="5498" y="8063459"/>
                  </a:lnTo>
                  <a:lnTo>
                    <a:pt x="21433" y="8112418"/>
                  </a:lnTo>
                  <a:lnTo>
                    <a:pt x="46963" y="8156833"/>
                  </a:lnTo>
                  <a:lnTo>
                    <a:pt x="81247" y="8195237"/>
                  </a:lnTo>
                  <a:lnTo>
                    <a:pt x="123443" y="8226161"/>
                  </a:lnTo>
                  <a:lnTo>
                    <a:pt x="134157" y="8232394"/>
                  </a:lnTo>
                  <a:lnTo>
                    <a:pt x="6886910" y="8232394"/>
                  </a:lnTo>
                  <a:lnTo>
                    <a:pt x="6939820" y="8195237"/>
                  </a:lnTo>
                  <a:lnTo>
                    <a:pt x="6974104" y="8156833"/>
                  </a:lnTo>
                  <a:lnTo>
                    <a:pt x="6999634" y="8112418"/>
                  </a:lnTo>
                  <a:lnTo>
                    <a:pt x="7015569" y="8063459"/>
                  </a:lnTo>
                  <a:lnTo>
                    <a:pt x="7021067" y="8011426"/>
                  </a:lnTo>
                  <a:lnTo>
                    <a:pt x="7021067" y="2145538"/>
                  </a:lnTo>
                  <a:lnTo>
                    <a:pt x="7015569" y="2093479"/>
                  </a:lnTo>
                  <a:lnTo>
                    <a:pt x="6999634" y="2044504"/>
                  </a:lnTo>
                  <a:lnTo>
                    <a:pt x="6974104" y="2000084"/>
                  </a:lnTo>
                  <a:lnTo>
                    <a:pt x="6939820" y="1961686"/>
                  </a:lnTo>
                  <a:lnTo>
                    <a:pt x="6897623" y="1930781"/>
                  </a:lnTo>
                  <a:lnTo>
                    <a:pt x="3633978" y="32003"/>
                  </a:lnTo>
                  <a:lnTo>
                    <a:pt x="3586319" y="10668"/>
                  </a:lnTo>
                  <a:lnTo>
                    <a:pt x="35360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54695" y="2435605"/>
              <a:ext cx="2784475" cy="3160395"/>
            </a:xfrm>
            <a:custGeom>
              <a:avLst/>
              <a:gdLst/>
              <a:ahLst/>
              <a:cxnLst/>
              <a:rect l="l" t="t" r="r" b="b"/>
              <a:pathLst>
                <a:path w="2784475" h="3160395">
                  <a:moveTo>
                    <a:pt x="1417722" y="0"/>
                  </a:moveTo>
                  <a:lnTo>
                    <a:pt x="1366625" y="0"/>
                  </a:lnTo>
                  <a:lnTo>
                    <a:pt x="1316388" y="10668"/>
                  </a:lnTo>
                  <a:lnTo>
                    <a:pt x="1268729" y="32003"/>
                  </a:lnTo>
                  <a:lnTo>
                    <a:pt x="123444" y="698246"/>
                  </a:lnTo>
                  <a:lnTo>
                    <a:pt x="81247" y="729151"/>
                  </a:lnTo>
                  <a:lnTo>
                    <a:pt x="46963" y="767549"/>
                  </a:lnTo>
                  <a:lnTo>
                    <a:pt x="21433" y="811969"/>
                  </a:lnTo>
                  <a:lnTo>
                    <a:pt x="5498" y="860944"/>
                  </a:lnTo>
                  <a:lnTo>
                    <a:pt x="0" y="913002"/>
                  </a:lnTo>
                  <a:lnTo>
                    <a:pt x="0" y="2247265"/>
                  </a:lnTo>
                  <a:lnTo>
                    <a:pt x="5498" y="2299323"/>
                  </a:lnTo>
                  <a:lnTo>
                    <a:pt x="21433" y="2348298"/>
                  </a:lnTo>
                  <a:lnTo>
                    <a:pt x="46963" y="2392718"/>
                  </a:lnTo>
                  <a:lnTo>
                    <a:pt x="81247" y="2431116"/>
                  </a:lnTo>
                  <a:lnTo>
                    <a:pt x="123444" y="2462022"/>
                  </a:lnTo>
                  <a:lnTo>
                    <a:pt x="1268729" y="3128264"/>
                  </a:lnTo>
                  <a:lnTo>
                    <a:pt x="1316388" y="3149600"/>
                  </a:lnTo>
                  <a:lnTo>
                    <a:pt x="1366625" y="3160268"/>
                  </a:lnTo>
                  <a:lnTo>
                    <a:pt x="1417722" y="3160268"/>
                  </a:lnTo>
                  <a:lnTo>
                    <a:pt x="1467959" y="3149600"/>
                  </a:lnTo>
                  <a:lnTo>
                    <a:pt x="1515618" y="3128264"/>
                  </a:lnTo>
                  <a:lnTo>
                    <a:pt x="2660904" y="2462022"/>
                  </a:lnTo>
                  <a:lnTo>
                    <a:pt x="2703100" y="2431116"/>
                  </a:lnTo>
                  <a:lnTo>
                    <a:pt x="2737384" y="2392718"/>
                  </a:lnTo>
                  <a:lnTo>
                    <a:pt x="2762914" y="2348298"/>
                  </a:lnTo>
                  <a:lnTo>
                    <a:pt x="2778849" y="2299323"/>
                  </a:lnTo>
                  <a:lnTo>
                    <a:pt x="2784348" y="2247265"/>
                  </a:lnTo>
                  <a:lnTo>
                    <a:pt x="2784348" y="913002"/>
                  </a:lnTo>
                  <a:lnTo>
                    <a:pt x="2778849" y="860944"/>
                  </a:lnTo>
                  <a:lnTo>
                    <a:pt x="2762914" y="811969"/>
                  </a:lnTo>
                  <a:lnTo>
                    <a:pt x="2737384" y="767549"/>
                  </a:lnTo>
                  <a:lnTo>
                    <a:pt x="2703100" y="729151"/>
                  </a:lnTo>
                  <a:lnTo>
                    <a:pt x="2660904" y="698246"/>
                  </a:lnTo>
                  <a:lnTo>
                    <a:pt x="1515618" y="32003"/>
                  </a:lnTo>
                  <a:lnTo>
                    <a:pt x="1467959" y="10668"/>
                  </a:lnTo>
                  <a:lnTo>
                    <a:pt x="1417722" y="0"/>
                  </a:lnTo>
                  <a:close/>
                </a:path>
              </a:pathLst>
            </a:custGeom>
            <a:solidFill>
              <a:srgbClr val="1E2C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52231" y="2548636"/>
              <a:ext cx="2589276" cy="29329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346191" y="5908547"/>
              <a:ext cx="7801609" cy="2735580"/>
            </a:xfrm>
            <a:custGeom>
              <a:avLst/>
              <a:gdLst/>
              <a:ahLst/>
              <a:cxnLst/>
              <a:rect l="l" t="t" r="r" b="b"/>
              <a:pathLst>
                <a:path w="7801609" h="2735579">
                  <a:moveTo>
                    <a:pt x="7692136" y="0"/>
                  </a:moveTo>
                  <a:lnTo>
                    <a:pt x="109347" y="0"/>
                  </a:lnTo>
                  <a:lnTo>
                    <a:pt x="66758" y="8582"/>
                  </a:lnTo>
                  <a:lnTo>
                    <a:pt x="32003" y="31988"/>
                  </a:lnTo>
                  <a:lnTo>
                    <a:pt x="8584" y="66704"/>
                  </a:lnTo>
                  <a:lnTo>
                    <a:pt x="0" y="109219"/>
                  </a:lnTo>
                  <a:lnTo>
                    <a:pt x="0" y="2626360"/>
                  </a:lnTo>
                  <a:lnTo>
                    <a:pt x="8584" y="2668875"/>
                  </a:lnTo>
                  <a:lnTo>
                    <a:pt x="32004" y="2703591"/>
                  </a:lnTo>
                  <a:lnTo>
                    <a:pt x="66758" y="2726997"/>
                  </a:lnTo>
                  <a:lnTo>
                    <a:pt x="109347" y="2735579"/>
                  </a:lnTo>
                  <a:lnTo>
                    <a:pt x="7692136" y="2735579"/>
                  </a:lnTo>
                  <a:lnTo>
                    <a:pt x="7733934" y="2727245"/>
                  </a:lnTo>
                  <a:lnTo>
                    <a:pt x="7769352" y="2703576"/>
                  </a:lnTo>
                  <a:lnTo>
                    <a:pt x="7793021" y="2668158"/>
                  </a:lnTo>
                  <a:lnTo>
                    <a:pt x="7801356" y="2626360"/>
                  </a:lnTo>
                  <a:lnTo>
                    <a:pt x="7801356" y="109219"/>
                  </a:lnTo>
                  <a:lnTo>
                    <a:pt x="7792773" y="66704"/>
                  </a:lnTo>
                  <a:lnTo>
                    <a:pt x="7769367" y="31988"/>
                  </a:lnTo>
                  <a:lnTo>
                    <a:pt x="7734651" y="8582"/>
                  </a:lnTo>
                  <a:lnTo>
                    <a:pt x="7692136" y="0"/>
                  </a:lnTo>
                  <a:close/>
                </a:path>
              </a:pathLst>
            </a:custGeom>
            <a:solidFill>
              <a:srgbClr val="046F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95971" y="4945379"/>
              <a:ext cx="3702050" cy="1651000"/>
            </a:xfrm>
            <a:custGeom>
              <a:avLst/>
              <a:gdLst/>
              <a:ahLst/>
              <a:cxnLst/>
              <a:rect l="l" t="t" r="r" b="b"/>
              <a:pathLst>
                <a:path w="3702050" h="1651000">
                  <a:moveTo>
                    <a:pt x="3574796" y="0"/>
                  </a:moveTo>
                  <a:lnTo>
                    <a:pt x="127000" y="0"/>
                  </a:lnTo>
                  <a:lnTo>
                    <a:pt x="102111" y="2456"/>
                  </a:lnTo>
                  <a:lnTo>
                    <a:pt x="56526" y="21324"/>
                  </a:lnTo>
                  <a:lnTo>
                    <a:pt x="21324" y="56580"/>
                  </a:lnTo>
                  <a:lnTo>
                    <a:pt x="2456" y="102129"/>
                  </a:lnTo>
                  <a:lnTo>
                    <a:pt x="0" y="127000"/>
                  </a:lnTo>
                  <a:lnTo>
                    <a:pt x="0" y="1523492"/>
                  </a:lnTo>
                  <a:lnTo>
                    <a:pt x="9651" y="1572053"/>
                  </a:lnTo>
                  <a:lnTo>
                    <a:pt x="37210" y="1613281"/>
                  </a:lnTo>
                  <a:lnTo>
                    <a:pt x="78390" y="1640840"/>
                  </a:lnTo>
                  <a:lnTo>
                    <a:pt x="127000" y="1650492"/>
                  </a:lnTo>
                  <a:lnTo>
                    <a:pt x="3574796" y="1650492"/>
                  </a:lnTo>
                  <a:lnTo>
                    <a:pt x="3623405" y="1640840"/>
                  </a:lnTo>
                  <a:lnTo>
                    <a:pt x="3664584" y="1613281"/>
                  </a:lnTo>
                  <a:lnTo>
                    <a:pt x="3692144" y="1572053"/>
                  </a:lnTo>
                  <a:lnTo>
                    <a:pt x="3701796" y="1523492"/>
                  </a:lnTo>
                  <a:lnTo>
                    <a:pt x="3701796" y="127000"/>
                  </a:lnTo>
                  <a:lnTo>
                    <a:pt x="3691810" y="77581"/>
                  </a:lnTo>
                  <a:lnTo>
                    <a:pt x="3664585" y="37211"/>
                  </a:lnTo>
                  <a:lnTo>
                    <a:pt x="3624214" y="9985"/>
                  </a:lnTo>
                  <a:lnTo>
                    <a:pt x="3574796" y="0"/>
                  </a:lnTo>
                  <a:close/>
                </a:path>
              </a:pathLst>
            </a:custGeom>
            <a:solidFill>
              <a:srgbClr val="1E2C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8531352"/>
              <a:ext cx="18288000" cy="1755775"/>
            </a:xfrm>
            <a:custGeom>
              <a:avLst/>
              <a:gdLst/>
              <a:ahLst/>
              <a:cxnLst/>
              <a:rect l="l" t="t" r="r" b="b"/>
              <a:pathLst>
                <a:path w="18288000" h="1755775">
                  <a:moveTo>
                    <a:pt x="18288000" y="0"/>
                  </a:moveTo>
                  <a:lnTo>
                    <a:pt x="0" y="0"/>
                  </a:lnTo>
                  <a:lnTo>
                    <a:pt x="0" y="1755648"/>
                  </a:lnTo>
                  <a:lnTo>
                    <a:pt x="18288000" y="1755648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046F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8899" y="3067976"/>
              <a:ext cx="17019905" cy="828675"/>
            </a:xfrm>
            <a:custGeom>
              <a:avLst/>
              <a:gdLst/>
              <a:ahLst/>
              <a:cxnLst/>
              <a:rect l="l" t="t" r="r" b="b"/>
              <a:pathLst>
                <a:path w="17019905" h="828675">
                  <a:moveTo>
                    <a:pt x="468350" y="414553"/>
                  </a:moveTo>
                  <a:lnTo>
                    <a:pt x="448513" y="364845"/>
                  </a:lnTo>
                  <a:lnTo>
                    <a:pt x="124663" y="23596"/>
                  </a:lnTo>
                  <a:lnTo>
                    <a:pt x="74142" y="1066"/>
                  </a:lnTo>
                  <a:lnTo>
                    <a:pt x="46824" y="5626"/>
                  </a:lnTo>
                  <a:lnTo>
                    <a:pt x="22504" y="20853"/>
                  </a:lnTo>
                  <a:lnTo>
                    <a:pt x="6007" y="44323"/>
                  </a:lnTo>
                  <a:lnTo>
                    <a:pt x="0" y="71361"/>
                  </a:lnTo>
                  <a:lnTo>
                    <a:pt x="4572" y="98666"/>
                  </a:lnTo>
                  <a:lnTo>
                    <a:pt x="19799" y="122961"/>
                  </a:lnTo>
                  <a:lnTo>
                    <a:pt x="296494" y="414553"/>
                  </a:lnTo>
                  <a:lnTo>
                    <a:pt x="19799" y="706120"/>
                  </a:lnTo>
                  <a:lnTo>
                    <a:pt x="4572" y="730427"/>
                  </a:lnTo>
                  <a:lnTo>
                    <a:pt x="0" y="757745"/>
                  </a:lnTo>
                  <a:lnTo>
                    <a:pt x="6007" y="784771"/>
                  </a:lnTo>
                  <a:lnTo>
                    <a:pt x="33655" y="816927"/>
                  </a:lnTo>
                  <a:lnTo>
                    <a:pt x="72212" y="828065"/>
                  </a:lnTo>
                  <a:lnTo>
                    <a:pt x="86487" y="826643"/>
                  </a:lnTo>
                  <a:lnTo>
                    <a:pt x="124663" y="805535"/>
                  </a:lnTo>
                  <a:lnTo>
                    <a:pt x="448513" y="464261"/>
                  </a:lnTo>
                  <a:lnTo>
                    <a:pt x="463397" y="440893"/>
                  </a:lnTo>
                  <a:lnTo>
                    <a:pt x="468350" y="414553"/>
                  </a:lnTo>
                  <a:close/>
                </a:path>
                <a:path w="17019905" h="828675">
                  <a:moveTo>
                    <a:pt x="1019416" y="414553"/>
                  </a:moveTo>
                  <a:lnTo>
                    <a:pt x="999591" y="364845"/>
                  </a:lnTo>
                  <a:lnTo>
                    <a:pt x="675716" y="23596"/>
                  </a:lnTo>
                  <a:lnTo>
                    <a:pt x="625208" y="1066"/>
                  </a:lnTo>
                  <a:lnTo>
                    <a:pt x="597890" y="5626"/>
                  </a:lnTo>
                  <a:lnTo>
                    <a:pt x="573557" y="20853"/>
                  </a:lnTo>
                  <a:lnTo>
                    <a:pt x="557060" y="44323"/>
                  </a:lnTo>
                  <a:lnTo>
                    <a:pt x="551053" y="71361"/>
                  </a:lnTo>
                  <a:lnTo>
                    <a:pt x="555625" y="98666"/>
                  </a:lnTo>
                  <a:lnTo>
                    <a:pt x="570865" y="122961"/>
                  </a:lnTo>
                  <a:lnTo>
                    <a:pt x="847572" y="414553"/>
                  </a:lnTo>
                  <a:lnTo>
                    <a:pt x="570865" y="706120"/>
                  </a:lnTo>
                  <a:lnTo>
                    <a:pt x="555625" y="730427"/>
                  </a:lnTo>
                  <a:lnTo>
                    <a:pt x="551053" y="757745"/>
                  </a:lnTo>
                  <a:lnTo>
                    <a:pt x="557060" y="784771"/>
                  </a:lnTo>
                  <a:lnTo>
                    <a:pt x="584708" y="816927"/>
                  </a:lnTo>
                  <a:lnTo>
                    <a:pt x="623290" y="828052"/>
                  </a:lnTo>
                  <a:lnTo>
                    <a:pt x="637540" y="826643"/>
                  </a:lnTo>
                  <a:lnTo>
                    <a:pt x="675716" y="805535"/>
                  </a:lnTo>
                  <a:lnTo>
                    <a:pt x="999591" y="464261"/>
                  </a:lnTo>
                  <a:lnTo>
                    <a:pt x="1014463" y="440893"/>
                  </a:lnTo>
                  <a:lnTo>
                    <a:pt x="1019416" y="414553"/>
                  </a:lnTo>
                  <a:close/>
                </a:path>
                <a:path w="17019905" h="828675">
                  <a:moveTo>
                    <a:pt x="1570456" y="414553"/>
                  </a:moveTo>
                  <a:lnTo>
                    <a:pt x="1550631" y="364845"/>
                  </a:lnTo>
                  <a:lnTo>
                    <a:pt x="1226807" y="23596"/>
                  </a:lnTo>
                  <a:lnTo>
                    <a:pt x="1176274" y="1066"/>
                  </a:lnTo>
                  <a:lnTo>
                    <a:pt x="1148956" y="5626"/>
                  </a:lnTo>
                  <a:lnTo>
                    <a:pt x="1124648" y="20853"/>
                  </a:lnTo>
                  <a:lnTo>
                    <a:pt x="1108125" y="44323"/>
                  </a:lnTo>
                  <a:lnTo>
                    <a:pt x="1102106" y="71361"/>
                  </a:lnTo>
                  <a:lnTo>
                    <a:pt x="1106665" y="98666"/>
                  </a:lnTo>
                  <a:lnTo>
                    <a:pt x="1121905" y="122961"/>
                  </a:lnTo>
                  <a:lnTo>
                    <a:pt x="1398612" y="414553"/>
                  </a:lnTo>
                  <a:lnTo>
                    <a:pt x="1121905" y="706120"/>
                  </a:lnTo>
                  <a:lnTo>
                    <a:pt x="1106665" y="730427"/>
                  </a:lnTo>
                  <a:lnTo>
                    <a:pt x="1102106" y="757745"/>
                  </a:lnTo>
                  <a:lnTo>
                    <a:pt x="1108125" y="784771"/>
                  </a:lnTo>
                  <a:lnTo>
                    <a:pt x="1135799" y="816927"/>
                  </a:lnTo>
                  <a:lnTo>
                    <a:pt x="1174330" y="828065"/>
                  </a:lnTo>
                  <a:lnTo>
                    <a:pt x="1188605" y="826643"/>
                  </a:lnTo>
                  <a:lnTo>
                    <a:pt x="1226807" y="805535"/>
                  </a:lnTo>
                  <a:lnTo>
                    <a:pt x="1550631" y="464261"/>
                  </a:lnTo>
                  <a:lnTo>
                    <a:pt x="1565503" y="440893"/>
                  </a:lnTo>
                  <a:lnTo>
                    <a:pt x="1570456" y="414553"/>
                  </a:lnTo>
                  <a:close/>
                </a:path>
                <a:path w="17019905" h="828675">
                  <a:moveTo>
                    <a:pt x="2121547" y="414553"/>
                  </a:moveTo>
                  <a:lnTo>
                    <a:pt x="2101735" y="364845"/>
                  </a:lnTo>
                  <a:lnTo>
                    <a:pt x="1777847" y="23596"/>
                  </a:lnTo>
                  <a:lnTo>
                    <a:pt x="1727339" y="1066"/>
                  </a:lnTo>
                  <a:lnTo>
                    <a:pt x="1700009" y="5626"/>
                  </a:lnTo>
                  <a:lnTo>
                    <a:pt x="1675688" y="20853"/>
                  </a:lnTo>
                  <a:lnTo>
                    <a:pt x="1659191" y="44323"/>
                  </a:lnTo>
                  <a:lnTo>
                    <a:pt x="1653197" y="71361"/>
                  </a:lnTo>
                  <a:lnTo>
                    <a:pt x="1657769" y="98666"/>
                  </a:lnTo>
                  <a:lnTo>
                    <a:pt x="1672996" y="122961"/>
                  </a:lnTo>
                  <a:lnTo>
                    <a:pt x="1949704" y="414553"/>
                  </a:lnTo>
                  <a:lnTo>
                    <a:pt x="1672996" y="706120"/>
                  </a:lnTo>
                  <a:lnTo>
                    <a:pt x="1657769" y="730427"/>
                  </a:lnTo>
                  <a:lnTo>
                    <a:pt x="1653197" y="757745"/>
                  </a:lnTo>
                  <a:lnTo>
                    <a:pt x="1659191" y="784771"/>
                  </a:lnTo>
                  <a:lnTo>
                    <a:pt x="1686839" y="816927"/>
                  </a:lnTo>
                  <a:lnTo>
                    <a:pt x="1725422" y="828065"/>
                  </a:lnTo>
                  <a:lnTo>
                    <a:pt x="1739671" y="826643"/>
                  </a:lnTo>
                  <a:lnTo>
                    <a:pt x="1777847" y="805535"/>
                  </a:lnTo>
                  <a:lnTo>
                    <a:pt x="2101735" y="464261"/>
                  </a:lnTo>
                  <a:lnTo>
                    <a:pt x="2116594" y="440893"/>
                  </a:lnTo>
                  <a:lnTo>
                    <a:pt x="2121547" y="414553"/>
                  </a:lnTo>
                  <a:close/>
                </a:path>
                <a:path w="17019905" h="828675">
                  <a:moveTo>
                    <a:pt x="2672588" y="414553"/>
                  </a:moveTo>
                  <a:lnTo>
                    <a:pt x="2652763" y="364845"/>
                  </a:lnTo>
                  <a:lnTo>
                    <a:pt x="2328888" y="23596"/>
                  </a:lnTo>
                  <a:lnTo>
                    <a:pt x="2278367" y="1066"/>
                  </a:lnTo>
                  <a:lnTo>
                    <a:pt x="2251049" y="5626"/>
                  </a:lnTo>
                  <a:lnTo>
                    <a:pt x="2226716" y="20853"/>
                  </a:lnTo>
                  <a:lnTo>
                    <a:pt x="2210231" y="44323"/>
                  </a:lnTo>
                  <a:lnTo>
                    <a:pt x="2204224" y="71361"/>
                  </a:lnTo>
                  <a:lnTo>
                    <a:pt x="2208796" y="98666"/>
                  </a:lnTo>
                  <a:lnTo>
                    <a:pt x="2224036" y="122961"/>
                  </a:lnTo>
                  <a:lnTo>
                    <a:pt x="2500744" y="414553"/>
                  </a:lnTo>
                  <a:lnTo>
                    <a:pt x="2224036" y="706120"/>
                  </a:lnTo>
                  <a:lnTo>
                    <a:pt x="2208796" y="730427"/>
                  </a:lnTo>
                  <a:lnTo>
                    <a:pt x="2204224" y="757745"/>
                  </a:lnTo>
                  <a:lnTo>
                    <a:pt x="2210231" y="784771"/>
                  </a:lnTo>
                  <a:lnTo>
                    <a:pt x="2237892" y="816927"/>
                  </a:lnTo>
                  <a:lnTo>
                    <a:pt x="2276462" y="828065"/>
                  </a:lnTo>
                  <a:lnTo>
                    <a:pt x="2290737" y="826643"/>
                  </a:lnTo>
                  <a:lnTo>
                    <a:pt x="2328888" y="805535"/>
                  </a:lnTo>
                  <a:lnTo>
                    <a:pt x="2652763" y="464261"/>
                  </a:lnTo>
                  <a:lnTo>
                    <a:pt x="2667635" y="440893"/>
                  </a:lnTo>
                  <a:lnTo>
                    <a:pt x="2672588" y="414553"/>
                  </a:lnTo>
                  <a:close/>
                </a:path>
                <a:path w="17019905" h="828675">
                  <a:moveTo>
                    <a:pt x="15139835" y="60007"/>
                  </a:moveTo>
                  <a:lnTo>
                    <a:pt x="15134717" y="36931"/>
                  </a:lnTo>
                  <a:lnTo>
                    <a:pt x="15120658" y="16891"/>
                  </a:lnTo>
                  <a:lnTo>
                    <a:pt x="15099907" y="3886"/>
                  </a:lnTo>
                  <a:lnTo>
                    <a:pt x="15076602" y="0"/>
                  </a:lnTo>
                  <a:lnTo>
                    <a:pt x="15053539" y="5130"/>
                  </a:lnTo>
                  <a:lnTo>
                    <a:pt x="15033524" y="19240"/>
                  </a:lnTo>
                  <a:lnTo>
                    <a:pt x="14757273" y="310578"/>
                  </a:lnTo>
                  <a:lnTo>
                    <a:pt x="14744599" y="330530"/>
                  </a:lnTo>
                  <a:lnTo>
                    <a:pt x="14740370" y="353021"/>
                  </a:lnTo>
                  <a:lnTo>
                    <a:pt x="14744599" y="375500"/>
                  </a:lnTo>
                  <a:lnTo>
                    <a:pt x="15033524" y="686816"/>
                  </a:lnTo>
                  <a:lnTo>
                    <a:pt x="15078240" y="706043"/>
                  </a:lnTo>
                  <a:lnTo>
                    <a:pt x="15089620" y="704989"/>
                  </a:lnTo>
                  <a:lnTo>
                    <a:pt x="15134717" y="669086"/>
                  </a:lnTo>
                  <a:lnTo>
                    <a:pt x="15139835" y="646010"/>
                  </a:lnTo>
                  <a:lnTo>
                    <a:pt x="15135936" y="622693"/>
                  </a:lnTo>
                  <a:lnTo>
                    <a:pt x="15122944" y="601941"/>
                  </a:lnTo>
                  <a:lnTo>
                    <a:pt x="14886940" y="353021"/>
                  </a:lnTo>
                  <a:lnTo>
                    <a:pt x="15122944" y="104063"/>
                  </a:lnTo>
                  <a:lnTo>
                    <a:pt x="15135936" y="83324"/>
                  </a:lnTo>
                  <a:lnTo>
                    <a:pt x="15139835" y="60007"/>
                  </a:lnTo>
                  <a:close/>
                </a:path>
                <a:path w="17019905" h="828675">
                  <a:moveTo>
                    <a:pt x="15609824" y="60007"/>
                  </a:moveTo>
                  <a:lnTo>
                    <a:pt x="15604706" y="36931"/>
                  </a:lnTo>
                  <a:lnTo>
                    <a:pt x="15590647" y="16891"/>
                  </a:lnTo>
                  <a:lnTo>
                    <a:pt x="15569895" y="3886"/>
                  </a:lnTo>
                  <a:lnTo>
                    <a:pt x="15546591" y="0"/>
                  </a:lnTo>
                  <a:lnTo>
                    <a:pt x="15523528" y="5130"/>
                  </a:lnTo>
                  <a:lnTo>
                    <a:pt x="15503513" y="19240"/>
                  </a:lnTo>
                  <a:lnTo>
                    <a:pt x="15227262" y="310578"/>
                  </a:lnTo>
                  <a:lnTo>
                    <a:pt x="15214588" y="330530"/>
                  </a:lnTo>
                  <a:lnTo>
                    <a:pt x="15210358" y="353021"/>
                  </a:lnTo>
                  <a:lnTo>
                    <a:pt x="15214588" y="375500"/>
                  </a:lnTo>
                  <a:lnTo>
                    <a:pt x="15503513" y="686816"/>
                  </a:lnTo>
                  <a:lnTo>
                    <a:pt x="15548229" y="706043"/>
                  </a:lnTo>
                  <a:lnTo>
                    <a:pt x="15559608" y="704989"/>
                  </a:lnTo>
                  <a:lnTo>
                    <a:pt x="15604706" y="669086"/>
                  </a:lnTo>
                  <a:lnTo>
                    <a:pt x="15609824" y="646010"/>
                  </a:lnTo>
                  <a:lnTo>
                    <a:pt x="15605938" y="622693"/>
                  </a:lnTo>
                  <a:lnTo>
                    <a:pt x="15592933" y="601941"/>
                  </a:lnTo>
                  <a:lnTo>
                    <a:pt x="15356929" y="353021"/>
                  </a:lnTo>
                  <a:lnTo>
                    <a:pt x="15592933" y="104063"/>
                  </a:lnTo>
                  <a:lnTo>
                    <a:pt x="15605938" y="83324"/>
                  </a:lnTo>
                  <a:lnTo>
                    <a:pt x="15609824" y="60007"/>
                  </a:lnTo>
                  <a:close/>
                </a:path>
                <a:path w="17019905" h="828675">
                  <a:moveTo>
                    <a:pt x="16079864" y="60007"/>
                  </a:moveTo>
                  <a:lnTo>
                    <a:pt x="16074733" y="36931"/>
                  </a:lnTo>
                  <a:lnTo>
                    <a:pt x="16060636" y="16891"/>
                  </a:lnTo>
                  <a:lnTo>
                    <a:pt x="16039910" y="3886"/>
                  </a:lnTo>
                  <a:lnTo>
                    <a:pt x="16016605" y="0"/>
                  </a:lnTo>
                  <a:lnTo>
                    <a:pt x="15993529" y="5130"/>
                  </a:lnTo>
                  <a:lnTo>
                    <a:pt x="15973501" y="19240"/>
                  </a:lnTo>
                  <a:lnTo>
                    <a:pt x="15697302" y="310578"/>
                  </a:lnTo>
                  <a:lnTo>
                    <a:pt x="15684627" y="330530"/>
                  </a:lnTo>
                  <a:lnTo>
                    <a:pt x="15680398" y="353021"/>
                  </a:lnTo>
                  <a:lnTo>
                    <a:pt x="15684627" y="375500"/>
                  </a:lnTo>
                  <a:lnTo>
                    <a:pt x="15973501" y="686816"/>
                  </a:lnTo>
                  <a:lnTo>
                    <a:pt x="16018269" y="706043"/>
                  </a:lnTo>
                  <a:lnTo>
                    <a:pt x="16029623" y="704989"/>
                  </a:lnTo>
                  <a:lnTo>
                    <a:pt x="16074733" y="669086"/>
                  </a:lnTo>
                  <a:lnTo>
                    <a:pt x="16079864" y="646010"/>
                  </a:lnTo>
                  <a:lnTo>
                    <a:pt x="16075978" y="622693"/>
                  </a:lnTo>
                  <a:lnTo>
                    <a:pt x="16062986" y="601941"/>
                  </a:lnTo>
                  <a:lnTo>
                    <a:pt x="15826969" y="353021"/>
                  </a:lnTo>
                  <a:lnTo>
                    <a:pt x="16062986" y="104063"/>
                  </a:lnTo>
                  <a:lnTo>
                    <a:pt x="16075978" y="83324"/>
                  </a:lnTo>
                  <a:lnTo>
                    <a:pt x="16079864" y="60007"/>
                  </a:lnTo>
                  <a:close/>
                </a:path>
                <a:path w="17019905" h="828675">
                  <a:moveTo>
                    <a:pt x="16549866" y="60007"/>
                  </a:moveTo>
                  <a:lnTo>
                    <a:pt x="16544735" y="36931"/>
                  </a:lnTo>
                  <a:lnTo>
                    <a:pt x="16530663" y="16891"/>
                  </a:lnTo>
                  <a:lnTo>
                    <a:pt x="16509924" y="3886"/>
                  </a:lnTo>
                  <a:lnTo>
                    <a:pt x="16486620" y="0"/>
                  </a:lnTo>
                  <a:lnTo>
                    <a:pt x="16463556" y="5130"/>
                  </a:lnTo>
                  <a:lnTo>
                    <a:pt x="16443541" y="19240"/>
                  </a:lnTo>
                  <a:lnTo>
                    <a:pt x="16167291" y="310578"/>
                  </a:lnTo>
                  <a:lnTo>
                    <a:pt x="16154616" y="330530"/>
                  </a:lnTo>
                  <a:lnTo>
                    <a:pt x="16150387" y="353021"/>
                  </a:lnTo>
                  <a:lnTo>
                    <a:pt x="16154616" y="375500"/>
                  </a:lnTo>
                  <a:lnTo>
                    <a:pt x="16443541" y="686816"/>
                  </a:lnTo>
                  <a:lnTo>
                    <a:pt x="16488258" y="706043"/>
                  </a:lnTo>
                  <a:lnTo>
                    <a:pt x="16499637" y="704989"/>
                  </a:lnTo>
                  <a:lnTo>
                    <a:pt x="16544735" y="669086"/>
                  </a:lnTo>
                  <a:lnTo>
                    <a:pt x="16549866" y="646010"/>
                  </a:lnTo>
                  <a:lnTo>
                    <a:pt x="16545967" y="622693"/>
                  </a:lnTo>
                  <a:lnTo>
                    <a:pt x="16532975" y="601941"/>
                  </a:lnTo>
                  <a:lnTo>
                    <a:pt x="16296958" y="353021"/>
                  </a:lnTo>
                  <a:lnTo>
                    <a:pt x="16532975" y="104063"/>
                  </a:lnTo>
                  <a:lnTo>
                    <a:pt x="16545967" y="83324"/>
                  </a:lnTo>
                  <a:lnTo>
                    <a:pt x="16549866" y="60007"/>
                  </a:lnTo>
                  <a:close/>
                </a:path>
                <a:path w="17019905" h="828675">
                  <a:moveTo>
                    <a:pt x="17019880" y="60007"/>
                  </a:moveTo>
                  <a:lnTo>
                    <a:pt x="17014749" y="36931"/>
                  </a:lnTo>
                  <a:lnTo>
                    <a:pt x="17000678" y="16891"/>
                  </a:lnTo>
                  <a:lnTo>
                    <a:pt x="16979938" y="3886"/>
                  </a:lnTo>
                  <a:lnTo>
                    <a:pt x="16956634" y="0"/>
                  </a:lnTo>
                  <a:lnTo>
                    <a:pt x="16933571" y="5130"/>
                  </a:lnTo>
                  <a:lnTo>
                    <a:pt x="16913543" y="19240"/>
                  </a:lnTo>
                  <a:lnTo>
                    <a:pt x="16637318" y="310578"/>
                  </a:lnTo>
                  <a:lnTo>
                    <a:pt x="16624630" y="330530"/>
                  </a:lnTo>
                  <a:lnTo>
                    <a:pt x="16620401" y="353021"/>
                  </a:lnTo>
                  <a:lnTo>
                    <a:pt x="16624630" y="375500"/>
                  </a:lnTo>
                  <a:lnTo>
                    <a:pt x="16913543" y="686816"/>
                  </a:lnTo>
                  <a:lnTo>
                    <a:pt x="16958272" y="706043"/>
                  </a:lnTo>
                  <a:lnTo>
                    <a:pt x="16969651" y="704989"/>
                  </a:lnTo>
                  <a:lnTo>
                    <a:pt x="17014749" y="669086"/>
                  </a:lnTo>
                  <a:lnTo>
                    <a:pt x="17019880" y="646010"/>
                  </a:lnTo>
                  <a:lnTo>
                    <a:pt x="17015981" y="622693"/>
                  </a:lnTo>
                  <a:lnTo>
                    <a:pt x="17002976" y="601941"/>
                  </a:lnTo>
                  <a:lnTo>
                    <a:pt x="16766985" y="353021"/>
                  </a:lnTo>
                  <a:lnTo>
                    <a:pt x="17002976" y="104063"/>
                  </a:lnTo>
                  <a:lnTo>
                    <a:pt x="17015981" y="83324"/>
                  </a:lnTo>
                  <a:lnTo>
                    <a:pt x="17019880" y="60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0" y="0"/>
            <a:ext cx="1179195" cy="1238250"/>
          </a:xfrm>
          <a:custGeom>
            <a:avLst/>
            <a:gdLst/>
            <a:ahLst/>
            <a:cxnLst/>
            <a:rect l="l" t="t" r="r" b="b"/>
            <a:pathLst>
              <a:path w="1179195" h="1238250">
                <a:moveTo>
                  <a:pt x="1178814" y="0"/>
                </a:moveTo>
                <a:lnTo>
                  <a:pt x="1178814" y="449325"/>
                </a:lnTo>
                <a:lnTo>
                  <a:pt x="1173308" y="501322"/>
                </a:lnTo>
                <a:lnTo>
                  <a:pt x="1157356" y="550259"/>
                </a:lnTo>
                <a:lnTo>
                  <a:pt x="1131803" y="594660"/>
                </a:lnTo>
                <a:lnTo>
                  <a:pt x="1097496" y="633051"/>
                </a:lnTo>
                <a:lnTo>
                  <a:pt x="1055281" y="663955"/>
                </a:lnTo>
                <a:lnTo>
                  <a:pt x="123527" y="1205992"/>
                </a:lnTo>
                <a:lnTo>
                  <a:pt x="75842" y="1227327"/>
                </a:lnTo>
                <a:lnTo>
                  <a:pt x="25568" y="1237996"/>
                </a:lnTo>
                <a:lnTo>
                  <a:pt x="0" y="1237996"/>
                </a:lnTo>
              </a:path>
            </a:pathLst>
          </a:custGeom>
          <a:ln w="1142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03089" y="0"/>
            <a:ext cx="1184910" cy="1238250"/>
          </a:xfrm>
          <a:custGeom>
            <a:avLst/>
            <a:gdLst/>
            <a:ahLst/>
            <a:cxnLst/>
            <a:rect l="l" t="t" r="r" b="b"/>
            <a:pathLst>
              <a:path w="1184909" h="1238250">
                <a:moveTo>
                  <a:pt x="1184909" y="1237996"/>
                </a:moveTo>
                <a:lnTo>
                  <a:pt x="1152503" y="1237996"/>
                </a:lnTo>
                <a:lnTo>
                  <a:pt x="1102266" y="1227327"/>
                </a:lnTo>
                <a:lnTo>
                  <a:pt x="1054607" y="1205992"/>
                </a:lnTo>
                <a:lnTo>
                  <a:pt x="123444" y="663955"/>
                </a:lnTo>
                <a:lnTo>
                  <a:pt x="81247" y="633051"/>
                </a:lnTo>
                <a:lnTo>
                  <a:pt x="46963" y="594660"/>
                </a:lnTo>
                <a:lnTo>
                  <a:pt x="21433" y="550259"/>
                </a:lnTo>
                <a:lnTo>
                  <a:pt x="5498" y="501322"/>
                </a:lnTo>
                <a:lnTo>
                  <a:pt x="0" y="449325"/>
                </a:lnTo>
                <a:lnTo>
                  <a:pt x="0" y="0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495925" y="212140"/>
            <a:ext cx="7301865" cy="1273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0885" marR="5080" indent="-718185">
              <a:lnSpc>
                <a:spcPct val="116900"/>
              </a:lnSpc>
              <a:spcBef>
                <a:spcPts val="100"/>
              </a:spcBef>
            </a:pPr>
            <a:r>
              <a:rPr sz="3500" spc="180" dirty="0"/>
              <a:t>KOMPONEN</a:t>
            </a:r>
            <a:r>
              <a:rPr sz="3500" spc="-114" dirty="0"/>
              <a:t> </a:t>
            </a:r>
            <a:r>
              <a:rPr sz="3500" spc="-135" dirty="0"/>
              <a:t>KRITIS</a:t>
            </a:r>
            <a:r>
              <a:rPr sz="3500" spc="-65" dirty="0"/>
              <a:t> </a:t>
            </a:r>
            <a:r>
              <a:rPr sz="3500" spc="135" dirty="0"/>
              <a:t>KERANGKA </a:t>
            </a:r>
            <a:r>
              <a:rPr sz="3500" spc="90" dirty="0"/>
              <a:t>(LAYANAN</a:t>
            </a:r>
            <a:r>
              <a:rPr sz="3500" spc="-75" dirty="0"/>
              <a:t> </a:t>
            </a:r>
            <a:r>
              <a:rPr sz="3500" spc="110" dirty="0"/>
              <a:t>PENDUKUNG)</a:t>
            </a:r>
            <a:endParaRPr sz="3500"/>
          </a:p>
        </p:txBody>
      </p:sp>
      <p:sp>
        <p:nvSpPr>
          <p:cNvPr id="13" name="object 13"/>
          <p:cNvSpPr txBox="1"/>
          <p:nvPr/>
        </p:nvSpPr>
        <p:spPr>
          <a:xfrm>
            <a:off x="5679185" y="5214391"/>
            <a:ext cx="7131684" cy="3516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62885" marR="2284095" indent="-424180">
              <a:lnSpc>
                <a:spcPct val="116500"/>
              </a:lnSpc>
              <a:spcBef>
                <a:spcPts val="100"/>
              </a:spcBef>
            </a:pPr>
            <a:r>
              <a:rPr sz="2500" b="1" spc="-90" dirty="0">
                <a:solidFill>
                  <a:srgbClr val="FFFFFF"/>
                </a:solidFill>
                <a:latin typeface="Tahoma"/>
                <a:cs typeface="Tahoma"/>
              </a:rPr>
              <a:t>5. </a:t>
            </a:r>
            <a:r>
              <a:rPr sz="2500" b="1" spc="-10" dirty="0">
                <a:solidFill>
                  <a:srgbClr val="FFFFFF"/>
                </a:solidFill>
                <a:latin typeface="Tahoma"/>
                <a:cs typeface="Tahoma"/>
              </a:rPr>
              <a:t>Infrastruktur </a:t>
            </a:r>
            <a:r>
              <a:rPr sz="2500" b="1" spc="55" dirty="0">
                <a:solidFill>
                  <a:srgbClr val="FFFFFF"/>
                </a:solidFill>
                <a:latin typeface="Tahoma"/>
                <a:cs typeface="Tahoma"/>
              </a:rPr>
              <a:t>Teknologi</a:t>
            </a:r>
            <a:endParaRPr sz="2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670"/>
              </a:spcBef>
            </a:pPr>
            <a:endParaRPr sz="2500">
              <a:latin typeface="Tahoma"/>
              <a:cs typeface="Tahoma"/>
            </a:endParaRPr>
          </a:p>
          <a:p>
            <a:pPr marL="45720" marR="34925" algn="ctr">
              <a:lnSpc>
                <a:spcPct val="116799"/>
              </a:lnSpc>
            </a:pPr>
            <a:r>
              <a:rPr sz="2000" spc="150" dirty="0">
                <a:solidFill>
                  <a:srgbClr val="FFFFFF"/>
                </a:solidFill>
                <a:latin typeface="Tahoma"/>
                <a:cs typeface="Tahoma"/>
              </a:rPr>
              <a:t>Armbrust,</a:t>
            </a:r>
            <a:r>
              <a:rPr sz="20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45" dirty="0">
                <a:solidFill>
                  <a:srgbClr val="FFFFFF"/>
                </a:solidFill>
                <a:latin typeface="Tahoma"/>
                <a:cs typeface="Tahoma"/>
              </a:rPr>
              <a:t>et</a:t>
            </a:r>
            <a:r>
              <a:rPr sz="20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al.</a:t>
            </a:r>
            <a:r>
              <a:rPr sz="20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Tahoma"/>
                <a:cs typeface="Tahoma"/>
              </a:rPr>
              <a:t>(2009,</a:t>
            </a:r>
            <a:r>
              <a:rPr sz="20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85" dirty="0">
                <a:solidFill>
                  <a:srgbClr val="FFFFFF"/>
                </a:solidFill>
                <a:latin typeface="Tahoma"/>
                <a:cs typeface="Tahoma"/>
              </a:rPr>
              <a:t>Cloud</a:t>
            </a:r>
            <a:r>
              <a:rPr sz="20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45" dirty="0">
                <a:solidFill>
                  <a:srgbClr val="FFFFFF"/>
                </a:solidFill>
                <a:latin typeface="Tahoma"/>
                <a:cs typeface="Tahoma"/>
              </a:rPr>
              <a:t>Computing):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85" dirty="0">
                <a:solidFill>
                  <a:srgbClr val="FFFFFF"/>
                </a:solidFill>
                <a:latin typeface="Tahoma"/>
                <a:cs typeface="Tahoma"/>
              </a:rPr>
              <a:t>Cloud</a:t>
            </a:r>
            <a:r>
              <a:rPr sz="20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45" dirty="0">
                <a:solidFill>
                  <a:srgbClr val="FFFFFF"/>
                </a:solidFill>
                <a:latin typeface="Tahoma"/>
                <a:cs typeface="Tahoma"/>
              </a:rPr>
              <a:t>adalah </a:t>
            </a:r>
            <a:r>
              <a:rPr sz="2000" spc="180" dirty="0">
                <a:solidFill>
                  <a:srgbClr val="FFFFFF"/>
                </a:solidFill>
                <a:latin typeface="Tahoma"/>
                <a:cs typeface="Tahoma"/>
              </a:rPr>
              <a:t>tulang</a:t>
            </a:r>
            <a:r>
              <a:rPr sz="2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50" dirty="0">
                <a:solidFill>
                  <a:srgbClr val="FFFFFF"/>
                </a:solidFill>
                <a:latin typeface="Tahoma"/>
                <a:cs typeface="Tahoma"/>
              </a:rPr>
              <a:t>punggung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Tahoma"/>
                <a:cs typeface="Tahoma"/>
              </a:rPr>
              <a:t>infrastruktur</a:t>
            </a:r>
            <a:r>
              <a:rPr sz="20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25" dirty="0">
                <a:solidFill>
                  <a:srgbClr val="FFFFFF"/>
                </a:solidFill>
                <a:latin typeface="Tahoma"/>
                <a:cs typeface="Tahoma"/>
              </a:rPr>
              <a:t>modern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Tahoma"/>
                <a:cs typeface="Tahoma"/>
              </a:rPr>
              <a:t>E-</a:t>
            </a:r>
            <a:r>
              <a:rPr sz="2000" spc="215" dirty="0">
                <a:solidFill>
                  <a:srgbClr val="FFFFFF"/>
                </a:solidFill>
                <a:latin typeface="Tahoma"/>
                <a:cs typeface="Tahoma"/>
              </a:rPr>
              <a:t>commerce </a:t>
            </a:r>
            <a:r>
              <a:rPr sz="2000" spc="204" dirty="0">
                <a:solidFill>
                  <a:srgbClr val="FFFFFF"/>
                </a:solidFill>
                <a:latin typeface="Tahoma"/>
                <a:cs typeface="Tahoma"/>
              </a:rPr>
              <a:t>untuk</a:t>
            </a:r>
            <a:r>
              <a:rPr sz="20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Tahoma"/>
                <a:cs typeface="Tahoma"/>
              </a:rPr>
              <a:t>skalabilitas.</a:t>
            </a:r>
            <a:endParaRPr sz="2000">
              <a:latin typeface="Tahoma"/>
              <a:cs typeface="Tahoma"/>
            </a:endParaRPr>
          </a:p>
          <a:p>
            <a:pPr marL="12700" marR="5080" indent="635" algn="ctr">
              <a:lnSpc>
                <a:spcPct val="116500"/>
              </a:lnSpc>
            </a:pPr>
            <a:r>
              <a:rPr sz="2000" spc="185" dirty="0">
                <a:solidFill>
                  <a:srgbClr val="FFFFFF"/>
                </a:solidFill>
                <a:latin typeface="Tahoma"/>
                <a:cs typeface="Tahoma"/>
              </a:rPr>
              <a:t>Fungsi</a:t>
            </a:r>
            <a:r>
              <a:rPr sz="20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Tahoma"/>
                <a:cs typeface="Tahoma"/>
              </a:rPr>
              <a:t>Utama:</a:t>
            </a:r>
            <a:r>
              <a:rPr sz="2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80" dirty="0">
                <a:solidFill>
                  <a:srgbClr val="FFFFFF"/>
                </a:solidFill>
                <a:latin typeface="Tahoma"/>
                <a:cs typeface="Tahoma"/>
              </a:rPr>
              <a:t>Menyediakan</a:t>
            </a:r>
            <a:r>
              <a:rPr sz="2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65" dirty="0">
                <a:solidFill>
                  <a:srgbClr val="FFFFFF"/>
                </a:solidFill>
                <a:latin typeface="Tahoma"/>
                <a:cs typeface="Tahoma"/>
              </a:rPr>
              <a:t>hardware</a:t>
            </a:r>
            <a:r>
              <a:rPr sz="2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Tahoma"/>
                <a:cs typeface="Tahoma"/>
              </a:rPr>
              <a:t>(server)</a:t>
            </a:r>
            <a:r>
              <a:rPr sz="20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80" dirty="0">
                <a:solidFill>
                  <a:srgbClr val="FFFFFF"/>
                </a:solidFill>
                <a:latin typeface="Tahoma"/>
                <a:cs typeface="Tahoma"/>
              </a:rPr>
              <a:t>dan </a:t>
            </a:r>
            <a:r>
              <a:rPr sz="2000" spc="130" dirty="0">
                <a:solidFill>
                  <a:srgbClr val="FFFFFF"/>
                </a:solidFill>
                <a:latin typeface="Tahoma"/>
                <a:cs typeface="Tahoma"/>
              </a:rPr>
              <a:t>software</a:t>
            </a:r>
            <a:r>
              <a:rPr sz="20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40" dirty="0">
                <a:solidFill>
                  <a:srgbClr val="FFFFFF"/>
                </a:solidFill>
                <a:latin typeface="Tahoma"/>
                <a:cs typeface="Tahoma"/>
              </a:rPr>
              <a:t>(Cloud</a:t>
            </a:r>
            <a:r>
              <a:rPr sz="2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85" dirty="0">
                <a:solidFill>
                  <a:srgbClr val="FFFFFF"/>
                </a:solidFill>
                <a:latin typeface="Tahoma"/>
                <a:cs typeface="Tahoma"/>
              </a:rPr>
              <a:t>Computing)</a:t>
            </a:r>
            <a:r>
              <a:rPr sz="2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75" dirty="0">
                <a:solidFill>
                  <a:srgbClr val="FFFFFF"/>
                </a:solidFill>
                <a:latin typeface="Tahoma"/>
                <a:cs typeface="Tahoma"/>
              </a:rPr>
              <a:t>yang</a:t>
            </a:r>
            <a:r>
              <a:rPr sz="2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Tahoma"/>
                <a:cs typeface="Tahoma"/>
              </a:rPr>
              <a:t>skalabel</a:t>
            </a:r>
            <a:r>
              <a:rPr sz="20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04" dirty="0">
                <a:solidFill>
                  <a:srgbClr val="FFFFFF"/>
                </a:solidFill>
                <a:latin typeface="Tahoma"/>
                <a:cs typeface="Tahoma"/>
              </a:rPr>
              <a:t>dan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Tahoma"/>
                <a:cs typeface="Tahoma"/>
              </a:rPr>
              <a:t>tersedia</a:t>
            </a:r>
            <a:endParaRPr sz="2000">
              <a:latin typeface="Tahoma"/>
              <a:cs typeface="Tahoma"/>
            </a:endParaRPr>
          </a:p>
          <a:p>
            <a:pPr marL="3810" algn="ctr">
              <a:lnSpc>
                <a:spcPct val="100000"/>
              </a:lnSpc>
              <a:spcBef>
                <a:spcPts val="409"/>
              </a:spcBef>
            </a:pPr>
            <a:r>
              <a:rPr sz="2000" spc="165" dirty="0">
                <a:solidFill>
                  <a:srgbClr val="FFFFFF"/>
                </a:solidFill>
                <a:latin typeface="Tahoma"/>
                <a:cs typeface="Tahoma"/>
              </a:rPr>
              <a:t>(uptime</a:t>
            </a:r>
            <a:r>
              <a:rPr sz="20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Tahoma"/>
                <a:cs typeface="Tahoma"/>
              </a:rPr>
              <a:t>tinggi).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599419" y="616603"/>
            <a:ext cx="6916420" cy="9053830"/>
            <a:chOff x="10599419" y="616603"/>
            <a:chExt cx="6916420" cy="9053830"/>
          </a:xfrm>
        </p:grpSpPr>
        <p:sp>
          <p:nvSpPr>
            <p:cNvPr id="3" name="object 3"/>
            <p:cNvSpPr/>
            <p:nvPr/>
          </p:nvSpPr>
          <p:spPr>
            <a:xfrm>
              <a:off x="11818619" y="616603"/>
              <a:ext cx="4963795" cy="5645150"/>
            </a:xfrm>
            <a:custGeom>
              <a:avLst/>
              <a:gdLst/>
              <a:ahLst/>
              <a:cxnLst/>
              <a:rect l="l" t="t" r="r" b="b"/>
              <a:pathLst>
                <a:path w="4963794" h="5645150">
                  <a:moveTo>
                    <a:pt x="2505530" y="0"/>
                  </a:moveTo>
                  <a:lnTo>
                    <a:pt x="2458137" y="0"/>
                  </a:lnTo>
                  <a:lnTo>
                    <a:pt x="2410991" y="5484"/>
                  </a:lnTo>
                  <a:lnTo>
                    <a:pt x="2364585" y="16453"/>
                  </a:lnTo>
                  <a:lnTo>
                    <a:pt x="2319412" y="32907"/>
                  </a:lnTo>
                  <a:lnTo>
                    <a:pt x="2275966" y="54845"/>
                  </a:lnTo>
                  <a:lnTo>
                    <a:pt x="205866" y="1258932"/>
                  </a:lnTo>
                  <a:lnTo>
                    <a:pt x="165224" y="1285885"/>
                  </a:lnTo>
                  <a:lnTo>
                    <a:pt x="128463" y="1317019"/>
                  </a:lnTo>
                  <a:lnTo>
                    <a:pt x="95823" y="1351914"/>
                  </a:lnTo>
                  <a:lnTo>
                    <a:pt x="67546" y="1390153"/>
                  </a:lnTo>
                  <a:lnTo>
                    <a:pt x="43870" y="1431315"/>
                  </a:lnTo>
                  <a:lnTo>
                    <a:pt x="25037" y="1474982"/>
                  </a:lnTo>
                  <a:lnTo>
                    <a:pt x="11288" y="1520734"/>
                  </a:lnTo>
                  <a:lnTo>
                    <a:pt x="2862" y="1568152"/>
                  </a:lnTo>
                  <a:lnTo>
                    <a:pt x="0" y="1616818"/>
                  </a:lnTo>
                  <a:lnTo>
                    <a:pt x="0" y="4027786"/>
                  </a:lnTo>
                  <a:lnTo>
                    <a:pt x="2862" y="4076451"/>
                  </a:lnTo>
                  <a:lnTo>
                    <a:pt x="11288" y="4123869"/>
                  </a:lnTo>
                  <a:lnTo>
                    <a:pt x="25037" y="4169621"/>
                  </a:lnTo>
                  <a:lnTo>
                    <a:pt x="43870" y="4213288"/>
                  </a:lnTo>
                  <a:lnTo>
                    <a:pt x="67546" y="4254450"/>
                  </a:lnTo>
                  <a:lnTo>
                    <a:pt x="95823" y="4292689"/>
                  </a:lnTo>
                  <a:lnTo>
                    <a:pt x="128463" y="4327585"/>
                  </a:lnTo>
                  <a:lnTo>
                    <a:pt x="165224" y="4358719"/>
                  </a:lnTo>
                  <a:lnTo>
                    <a:pt x="205866" y="4385672"/>
                  </a:lnTo>
                  <a:lnTo>
                    <a:pt x="2275966" y="5589759"/>
                  </a:lnTo>
                  <a:lnTo>
                    <a:pt x="2319412" y="5611697"/>
                  </a:lnTo>
                  <a:lnTo>
                    <a:pt x="2364585" y="5628150"/>
                  </a:lnTo>
                  <a:lnTo>
                    <a:pt x="2410991" y="5639119"/>
                  </a:lnTo>
                  <a:lnTo>
                    <a:pt x="2458137" y="5644604"/>
                  </a:lnTo>
                  <a:lnTo>
                    <a:pt x="2505530" y="5644604"/>
                  </a:lnTo>
                  <a:lnTo>
                    <a:pt x="2552676" y="5639119"/>
                  </a:lnTo>
                  <a:lnTo>
                    <a:pt x="2599082" y="5628150"/>
                  </a:lnTo>
                  <a:lnTo>
                    <a:pt x="2644255" y="5611697"/>
                  </a:lnTo>
                  <a:lnTo>
                    <a:pt x="2687701" y="5589759"/>
                  </a:lnTo>
                  <a:lnTo>
                    <a:pt x="4757801" y="4385672"/>
                  </a:lnTo>
                  <a:lnTo>
                    <a:pt x="4798443" y="4358719"/>
                  </a:lnTo>
                  <a:lnTo>
                    <a:pt x="4835204" y="4327585"/>
                  </a:lnTo>
                  <a:lnTo>
                    <a:pt x="4867844" y="4292689"/>
                  </a:lnTo>
                  <a:lnTo>
                    <a:pt x="4896121" y="4254450"/>
                  </a:lnTo>
                  <a:lnTo>
                    <a:pt x="4919797" y="4213288"/>
                  </a:lnTo>
                  <a:lnTo>
                    <a:pt x="4938630" y="4169621"/>
                  </a:lnTo>
                  <a:lnTo>
                    <a:pt x="4952379" y="4123869"/>
                  </a:lnTo>
                  <a:lnTo>
                    <a:pt x="4960805" y="4076451"/>
                  </a:lnTo>
                  <a:lnTo>
                    <a:pt x="4963668" y="4027786"/>
                  </a:lnTo>
                  <a:lnTo>
                    <a:pt x="4963668" y="1616818"/>
                  </a:lnTo>
                  <a:lnTo>
                    <a:pt x="4960805" y="1568152"/>
                  </a:lnTo>
                  <a:lnTo>
                    <a:pt x="4952379" y="1520734"/>
                  </a:lnTo>
                  <a:lnTo>
                    <a:pt x="4938630" y="1474982"/>
                  </a:lnTo>
                  <a:lnTo>
                    <a:pt x="4919797" y="1431315"/>
                  </a:lnTo>
                  <a:lnTo>
                    <a:pt x="4896121" y="1390153"/>
                  </a:lnTo>
                  <a:lnTo>
                    <a:pt x="4867844" y="1351915"/>
                  </a:lnTo>
                  <a:lnTo>
                    <a:pt x="4835204" y="1317019"/>
                  </a:lnTo>
                  <a:lnTo>
                    <a:pt x="4798443" y="1285885"/>
                  </a:lnTo>
                  <a:lnTo>
                    <a:pt x="4757801" y="1258932"/>
                  </a:lnTo>
                  <a:lnTo>
                    <a:pt x="2687701" y="54845"/>
                  </a:lnTo>
                  <a:lnTo>
                    <a:pt x="2644255" y="32907"/>
                  </a:lnTo>
                  <a:lnTo>
                    <a:pt x="2599082" y="16453"/>
                  </a:lnTo>
                  <a:lnTo>
                    <a:pt x="2552676" y="5484"/>
                  </a:lnTo>
                  <a:lnTo>
                    <a:pt x="25055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93879" y="818642"/>
              <a:ext cx="4613148" cy="523987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599419" y="5601607"/>
              <a:ext cx="3607435" cy="4069079"/>
            </a:xfrm>
            <a:custGeom>
              <a:avLst/>
              <a:gdLst/>
              <a:ahLst/>
              <a:cxnLst/>
              <a:rect l="l" t="t" r="r" b="b"/>
              <a:pathLst>
                <a:path w="3607434" h="4069079">
                  <a:moveTo>
                    <a:pt x="1827339" y="0"/>
                  </a:moveTo>
                  <a:lnTo>
                    <a:pt x="1779968" y="0"/>
                  </a:lnTo>
                  <a:lnTo>
                    <a:pt x="1732844" y="5484"/>
                  </a:lnTo>
                  <a:lnTo>
                    <a:pt x="1686463" y="16453"/>
                  </a:lnTo>
                  <a:lnTo>
                    <a:pt x="1641321" y="32907"/>
                  </a:lnTo>
                  <a:lnTo>
                    <a:pt x="1597913" y="54845"/>
                  </a:lnTo>
                  <a:lnTo>
                    <a:pt x="205739" y="864978"/>
                  </a:lnTo>
                  <a:lnTo>
                    <a:pt x="165135" y="891931"/>
                  </a:lnTo>
                  <a:lnTo>
                    <a:pt x="128403" y="923065"/>
                  </a:lnTo>
                  <a:lnTo>
                    <a:pt x="95786" y="957960"/>
                  </a:lnTo>
                  <a:lnTo>
                    <a:pt x="67524" y="996199"/>
                  </a:lnTo>
                  <a:lnTo>
                    <a:pt x="43859" y="1037361"/>
                  </a:lnTo>
                  <a:lnTo>
                    <a:pt x="25033" y="1081028"/>
                  </a:lnTo>
                  <a:lnTo>
                    <a:pt x="11286" y="1126780"/>
                  </a:lnTo>
                  <a:lnTo>
                    <a:pt x="2861" y="1174198"/>
                  </a:lnTo>
                  <a:lnTo>
                    <a:pt x="0" y="1222864"/>
                  </a:lnTo>
                  <a:lnTo>
                    <a:pt x="0" y="2845924"/>
                  </a:lnTo>
                  <a:lnTo>
                    <a:pt x="2861" y="2894589"/>
                  </a:lnTo>
                  <a:lnTo>
                    <a:pt x="11286" y="2942007"/>
                  </a:lnTo>
                  <a:lnTo>
                    <a:pt x="25033" y="2987759"/>
                  </a:lnTo>
                  <a:lnTo>
                    <a:pt x="43859" y="3031426"/>
                  </a:lnTo>
                  <a:lnTo>
                    <a:pt x="67524" y="3072588"/>
                  </a:lnTo>
                  <a:lnTo>
                    <a:pt x="95786" y="3110827"/>
                  </a:lnTo>
                  <a:lnTo>
                    <a:pt x="128403" y="3145723"/>
                  </a:lnTo>
                  <a:lnTo>
                    <a:pt x="165135" y="3176857"/>
                  </a:lnTo>
                  <a:lnTo>
                    <a:pt x="205739" y="3203810"/>
                  </a:lnTo>
                  <a:lnTo>
                    <a:pt x="1597913" y="4013955"/>
                  </a:lnTo>
                  <a:lnTo>
                    <a:pt x="1641321" y="4035890"/>
                  </a:lnTo>
                  <a:lnTo>
                    <a:pt x="1686463" y="4052340"/>
                  </a:lnTo>
                  <a:lnTo>
                    <a:pt x="1732844" y="4063308"/>
                  </a:lnTo>
                  <a:lnTo>
                    <a:pt x="1779968" y="4068791"/>
                  </a:lnTo>
                  <a:lnTo>
                    <a:pt x="1827339" y="4068791"/>
                  </a:lnTo>
                  <a:lnTo>
                    <a:pt x="1874463" y="4063308"/>
                  </a:lnTo>
                  <a:lnTo>
                    <a:pt x="1920844" y="4052340"/>
                  </a:lnTo>
                  <a:lnTo>
                    <a:pt x="1965986" y="4035890"/>
                  </a:lnTo>
                  <a:lnTo>
                    <a:pt x="2009394" y="4013955"/>
                  </a:lnTo>
                  <a:lnTo>
                    <a:pt x="3401568" y="3203810"/>
                  </a:lnTo>
                  <a:lnTo>
                    <a:pt x="3442172" y="3176857"/>
                  </a:lnTo>
                  <a:lnTo>
                    <a:pt x="3478904" y="3145723"/>
                  </a:lnTo>
                  <a:lnTo>
                    <a:pt x="3511521" y="3110827"/>
                  </a:lnTo>
                  <a:lnTo>
                    <a:pt x="3539783" y="3072588"/>
                  </a:lnTo>
                  <a:lnTo>
                    <a:pt x="3563448" y="3031426"/>
                  </a:lnTo>
                  <a:lnTo>
                    <a:pt x="3582274" y="2987759"/>
                  </a:lnTo>
                  <a:lnTo>
                    <a:pt x="3596021" y="2942007"/>
                  </a:lnTo>
                  <a:lnTo>
                    <a:pt x="3604446" y="2894589"/>
                  </a:lnTo>
                  <a:lnTo>
                    <a:pt x="3607308" y="2845924"/>
                  </a:lnTo>
                  <a:lnTo>
                    <a:pt x="3607308" y="1222864"/>
                  </a:lnTo>
                  <a:lnTo>
                    <a:pt x="3604446" y="1174198"/>
                  </a:lnTo>
                  <a:lnTo>
                    <a:pt x="3596021" y="1126780"/>
                  </a:lnTo>
                  <a:lnTo>
                    <a:pt x="3582274" y="1081028"/>
                  </a:lnTo>
                  <a:lnTo>
                    <a:pt x="3563448" y="1037361"/>
                  </a:lnTo>
                  <a:lnTo>
                    <a:pt x="3539783" y="996199"/>
                  </a:lnTo>
                  <a:lnTo>
                    <a:pt x="3511521" y="957960"/>
                  </a:lnTo>
                  <a:lnTo>
                    <a:pt x="3478904" y="923065"/>
                  </a:lnTo>
                  <a:lnTo>
                    <a:pt x="3442172" y="891931"/>
                  </a:lnTo>
                  <a:lnTo>
                    <a:pt x="3401568" y="864978"/>
                  </a:lnTo>
                  <a:lnTo>
                    <a:pt x="2009394" y="54845"/>
                  </a:lnTo>
                  <a:lnTo>
                    <a:pt x="1965986" y="32907"/>
                  </a:lnTo>
                  <a:lnTo>
                    <a:pt x="1920844" y="16453"/>
                  </a:lnTo>
                  <a:lnTo>
                    <a:pt x="1874463" y="5484"/>
                  </a:lnTo>
                  <a:lnTo>
                    <a:pt x="18273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25911" y="5748782"/>
              <a:ext cx="3354323" cy="377378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561819" y="5982607"/>
              <a:ext cx="2954020" cy="3307079"/>
            </a:xfrm>
            <a:custGeom>
              <a:avLst/>
              <a:gdLst/>
              <a:ahLst/>
              <a:cxnLst/>
              <a:rect l="l" t="t" r="r" b="b"/>
              <a:pathLst>
                <a:path w="2954019" h="3307079">
                  <a:moveTo>
                    <a:pt x="1500452" y="0"/>
                  </a:moveTo>
                  <a:lnTo>
                    <a:pt x="1453059" y="0"/>
                  </a:lnTo>
                  <a:lnTo>
                    <a:pt x="1405913" y="5484"/>
                  </a:lnTo>
                  <a:lnTo>
                    <a:pt x="1359507" y="16453"/>
                  </a:lnTo>
                  <a:lnTo>
                    <a:pt x="1314334" y="32907"/>
                  </a:lnTo>
                  <a:lnTo>
                    <a:pt x="1270889" y="54845"/>
                  </a:lnTo>
                  <a:lnTo>
                    <a:pt x="205867" y="674478"/>
                  </a:lnTo>
                  <a:lnTo>
                    <a:pt x="165224" y="701431"/>
                  </a:lnTo>
                  <a:lnTo>
                    <a:pt x="128463" y="732565"/>
                  </a:lnTo>
                  <a:lnTo>
                    <a:pt x="95823" y="767460"/>
                  </a:lnTo>
                  <a:lnTo>
                    <a:pt x="67546" y="805699"/>
                  </a:lnTo>
                  <a:lnTo>
                    <a:pt x="43870" y="846861"/>
                  </a:lnTo>
                  <a:lnTo>
                    <a:pt x="25037" y="890528"/>
                  </a:lnTo>
                  <a:lnTo>
                    <a:pt x="11288" y="936280"/>
                  </a:lnTo>
                  <a:lnTo>
                    <a:pt x="2862" y="983698"/>
                  </a:lnTo>
                  <a:lnTo>
                    <a:pt x="0" y="1032364"/>
                  </a:lnTo>
                  <a:lnTo>
                    <a:pt x="0" y="2274424"/>
                  </a:lnTo>
                  <a:lnTo>
                    <a:pt x="2862" y="2323089"/>
                  </a:lnTo>
                  <a:lnTo>
                    <a:pt x="11288" y="2370507"/>
                  </a:lnTo>
                  <a:lnTo>
                    <a:pt x="25037" y="2416259"/>
                  </a:lnTo>
                  <a:lnTo>
                    <a:pt x="43870" y="2459926"/>
                  </a:lnTo>
                  <a:lnTo>
                    <a:pt x="67546" y="2501088"/>
                  </a:lnTo>
                  <a:lnTo>
                    <a:pt x="95823" y="2539327"/>
                  </a:lnTo>
                  <a:lnTo>
                    <a:pt x="128463" y="2574223"/>
                  </a:lnTo>
                  <a:lnTo>
                    <a:pt x="165224" y="2605357"/>
                  </a:lnTo>
                  <a:lnTo>
                    <a:pt x="205867" y="2632310"/>
                  </a:lnTo>
                  <a:lnTo>
                    <a:pt x="1270889" y="3251955"/>
                  </a:lnTo>
                  <a:lnTo>
                    <a:pt x="1314334" y="3273890"/>
                  </a:lnTo>
                  <a:lnTo>
                    <a:pt x="1359507" y="3290340"/>
                  </a:lnTo>
                  <a:lnTo>
                    <a:pt x="1405913" y="3301308"/>
                  </a:lnTo>
                  <a:lnTo>
                    <a:pt x="1453059" y="3306791"/>
                  </a:lnTo>
                  <a:lnTo>
                    <a:pt x="1500452" y="3306791"/>
                  </a:lnTo>
                  <a:lnTo>
                    <a:pt x="1547598" y="3301308"/>
                  </a:lnTo>
                  <a:lnTo>
                    <a:pt x="1594004" y="3290340"/>
                  </a:lnTo>
                  <a:lnTo>
                    <a:pt x="1639177" y="3273890"/>
                  </a:lnTo>
                  <a:lnTo>
                    <a:pt x="1682623" y="3251955"/>
                  </a:lnTo>
                  <a:lnTo>
                    <a:pt x="2747645" y="2632310"/>
                  </a:lnTo>
                  <a:lnTo>
                    <a:pt x="2788287" y="2605357"/>
                  </a:lnTo>
                  <a:lnTo>
                    <a:pt x="2825048" y="2574223"/>
                  </a:lnTo>
                  <a:lnTo>
                    <a:pt x="2857688" y="2539327"/>
                  </a:lnTo>
                  <a:lnTo>
                    <a:pt x="2885965" y="2501088"/>
                  </a:lnTo>
                  <a:lnTo>
                    <a:pt x="2909641" y="2459926"/>
                  </a:lnTo>
                  <a:lnTo>
                    <a:pt x="2928474" y="2416259"/>
                  </a:lnTo>
                  <a:lnTo>
                    <a:pt x="2942223" y="2370507"/>
                  </a:lnTo>
                  <a:lnTo>
                    <a:pt x="2950649" y="2323089"/>
                  </a:lnTo>
                  <a:lnTo>
                    <a:pt x="2953512" y="2274424"/>
                  </a:lnTo>
                  <a:lnTo>
                    <a:pt x="2953512" y="1032364"/>
                  </a:lnTo>
                  <a:lnTo>
                    <a:pt x="2950649" y="983698"/>
                  </a:lnTo>
                  <a:lnTo>
                    <a:pt x="2942223" y="936280"/>
                  </a:lnTo>
                  <a:lnTo>
                    <a:pt x="2928474" y="890528"/>
                  </a:lnTo>
                  <a:lnTo>
                    <a:pt x="2909641" y="846861"/>
                  </a:lnTo>
                  <a:lnTo>
                    <a:pt x="2885965" y="805699"/>
                  </a:lnTo>
                  <a:lnTo>
                    <a:pt x="2857688" y="767460"/>
                  </a:lnTo>
                  <a:lnTo>
                    <a:pt x="2825048" y="732565"/>
                  </a:lnTo>
                  <a:lnTo>
                    <a:pt x="2788287" y="701431"/>
                  </a:lnTo>
                  <a:lnTo>
                    <a:pt x="2747645" y="674478"/>
                  </a:lnTo>
                  <a:lnTo>
                    <a:pt x="1682623" y="54845"/>
                  </a:lnTo>
                  <a:lnTo>
                    <a:pt x="1639177" y="32907"/>
                  </a:lnTo>
                  <a:lnTo>
                    <a:pt x="1594004" y="16453"/>
                  </a:lnTo>
                  <a:lnTo>
                    <a:pt x="1547598" y="5484"/>
                  </a:lnTo>
                  <a:lnTo>
                    <a:pt x="1500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66975" y="6103873"/>
              <a:ext cx="2744723" cy="3065129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0" y="1415796"/>
            <a:ext cx="10320655" cy="2024380"/>
          </a:xfrm>
          <a:custGeom>
            <a:avLst/>
            <a:gdLst/>
            <a:ahLst/>
            <a:cxnLst/>
            <a:rect l="l" t="t" r="r" b="b"/>
            <a:pathLst>
              <a:path w="10320655" h="2024379">
                <a:moveTo>
                  <a:pt x="10219182" y="0"/>
                </a:moveTo>
                <a:lnTo>
                  <a:pt x="0" y="0"/>
                </a:lnTo>
                <a:lnTo>
                  <a:pt x="0" y="2023872"/>
                </a:lnTo>
                <a:lnTo>
                  <a:pt x="10219182" y="2023872"/>
                </a:lnTo>
                <a:lnTo>
                  <a:pt x="10239071" y="2021907"/>
                </a:lnTo>
                <a:lnTo>
                  <a:pt x="10275421" y="2006834"/>
                </a:lnTo>
                <a:lnTo>
                  <a:pt x="10303490" y="1978693"/>
                </a:lnTo>
                <a:lnTo>
                  <a:pt x="10318563" y="1942343"/>
                </a:lnTo>
                <a:lnTo>
                  <a:pt x="10320528" y="1922526"/>
                </a:lnTo>
                <a:lnTo>
                  <a:pt x="10320528" y="101346"/>
                </a:lnTo>
                <a:lnTo>
                  <a:pt x="10312568" y="61882"/>
                </a:lnTo>
                <a:lnTo>
                  <a:pt x="10290857" y="29670"/>
                </a:lnTo>
                <a:lnTo>
                  <a:pt x="10258645" y="7959"/>
                </a:lnTo>
                <a:lnTo>
                  <a:pt x="102191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16000" y="1553083"/>
            <a:ext cx="8768080" cy="15182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800" spc="250" dirty="0">
                <a:solidFill>
                  <a:srgbClr val="1E2C63"/>
                </a:solidFill>
              </a:rPr>
              <a:t>KESIMPULAN</a:t>
            </a:r>
            <a:endParaRPr sz="9800"/>
          </a:p>
        </p:txBody>
      </p:sp>
      <p:sp>
        <p:nvSpPr>
          <p:cNvPr id="11" name="object 11"/>
          <p:cNvSpPr txBox="1"/>
          <p:nvPr/>
        </p:nvSpPr>
        <p:spPr>
          <a:xfrm>
            <a:off x="1299463" y="3703842"/>
            <a:ext cx="7751445" cy="4256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5910" marR="34925" indent="-283845">
              <a:lnSpc>
                <a:spcPct val="118800"/>
              </a:lnSpc>
              <a:spcBef>
                <a:spcPts val="95"/>
              </a:spcBef>
              <a:buFont typeface="Arial MT"/>
              <a:buChar char="•"/>
              <a:tabLst>
                <a:tab pos="295910" algn="l"/>
              </a:tabLst>
            </a:pPr>
            <a:r>
              <a:rPr sz="2600" spc="160" dirty="0">
                <a:solidFill>
                  <a:schemeClr val="tx1"/>
                </a:solidFill>
                <a:latin typeface="Tahoma"/>
                <a:cs typeface="Tahoma"/>
              </a:rPr>
              <a:t>E-</a:t>
            </a:r>
            <a:r>
              <a:rPr sz="2600" spc="305" dirty="0">
                <a:solidFill>
                  <a:schemeClr val="tx1"/>
                </a:solidFill>
                <a:latin typeface="Tahoma"/>
                <a:cs typeface="Tahoma"/>
              </a:rPr>
              <a:t>Commerce</a:t>
            </a:r>
            <a:r>
              <a:rPr sz="26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-400" dirty="0">
                <a:solidFill>
                  <a:schemeClr val="tx1"/>
                </a:solidFill>
                <a:latin typeface="Tahoma"/>
                <a:cs typeface="Tahoma"/>
              </a:rPr>
              <a:t>=</a:t>
            </a:r>
            <a:r>
              <a:rPr sz="26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85" dirty="0">
                <a:solidFill>
                  <a:schemeClr val="tx1"/>
                </a:solidFill>
                <a:latin typeface="Tahoma"/>
                <a:cs typeface="Tahoma"/>
              </a:rPr>
              <a:t>sinergi</a:t>
            </a:r>
            <a:r>
              <a:rPr sz="26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85" dirty="0">
                <a:solidFill>
                  <a:schemeClr val="tx1"/>
                </a:solidFill>
                <a:latin typeface="Tahoma"/>
                <a:cs typeface="Tahoma"/>
              </a:rPr>
              <a:t>antara</a:t>
            </a:r>
            <a:r>
              <a:rPr sz="26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60" dirty="0">
                <a:solidFill>
                  <a:schemeClr val="tx1"/>
                </a:solidFill>
                <a:latin typeface="Tahoma"/>
                <a:cs typeface="Tahoma"/>
              </a:rPr>
              <a:t>teknologi, </a:t>
            </a:r>
            <a:r>
              <a:rPr sz="2600" spc="175" dirty="0">
                <a:solidFill>
                  <a:schemeClr val="tx1"/>
                </a:solidFill>
                <a:latin typeface="Tahoma"/>
                <a:cs typeface="Tahoma"/>
              </a:rPr>
              <a:t>strategi</a:t>
            </a:r>
            <a:r>
              <a:rPr sz="26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00" dirty="0">
                <a:solidFill>
                  <a:schemeClr val="tx1"/>
                </a:solidFill>
                <a:latin typeface="Tahoma"/>
                <a:cs typeface="Tahoma"/>
              </a:rPr>
              <a:t>pemasaran,</a:t>
            </a:r>
            <a:r>
              <a:rPr sz="26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6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6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95" dirty="0">
                <a:solidFill>
                  <a:schemeClr val="tx1"/>
                </a:solidFill>
                <a:latin typeface="Tahoma"/>
                <a:cs typeface="Tahoma"/>
              </a:rPr>
              <a:t>perilaku</a:t>
            </a:r>
            <a:r>
              <a:rPr sz="26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50" dirty="0">
                <a:solidFill>
                  <a:schemeClr val="tx1"/>
                </a:solidFill>
                <a:latin typeface="Tahoma"/>
                <a:cs typeface="Tahoma"/>
              </a:rPr>
              <a:t>pelanggan</a:t>
            </a:r>
            <a:endParaRPr sz="26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295910" marR="132080" indent="-283845">
              <a:lnSpc>
                <a:spcPct val="118500"/>
              </a:lnSpc>
              <a:buFont typeface="Arial MT"/>
              <a:buChar char="•"/>
              <a:tabLst>
                <a:tab pos="295910" algn="l"/>
              </a:tabLst>
            </a:pPr>
            <a:r>
              <a:rPr sz="2600" spc="265" dirty="0">
                <a:solidFill>
                  <a:schemeClr val="tx1"/>
                </a:solidFill>
                <a:latin typeface="Tahoma"/>
                <a:cs typeface="Tahoma"/>
              </a:rPr>
              <a:t>Framework</a:t>
            </a:r>
            <a:r>
              <a:rPr sz="26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60" dirty="0">
                <a:solidFill>
                  <a:schemeClr val="tx1"/>
                </a:solidFill>
                <a:latin typeface="Tahoma"/>
                <a:cs typeface="Tahoma"/>
              </a:rPr>
              <a:t>E-</a:t>
            </a:r>
            <a:r>
              <a:rPr sz="2600" spc="305" dirty="0">
                <a:solidFill>
                  <a:schemeClr val="tx1"/>
                </a:solidFill>
                <a:latin typeface="Tahoma"/>
                <a:cs typeface="Tahoma"/>
              </a:rPr>
              <a:t>Commerce</a:t>
            </a:r>
            <a:r>
              <a:rPr sz="26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40" dirty="0">
                <a:solidFill>
                  <a:schemeClr val="tx1"/>
                </a:solidFill>
                <a:latin typeface="Tahoma"/>
                <a:cs typeface="Tahoma"/>
              </a:rPr>
              <a:t>menjadi</a:t>
            </a:r>
            <a:r>
              <a:rPr sz="26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65" dirty="0">
                <a:solidFill>
                  <a:schemeClr val="tx1"/>
                </a:solidFill>
                <a:latin typeface="Tahoma"/>
                <a:cs typeface="Tahoma"/>
              </a:rPr>
              <a:t>panduan </a:t>
            </a:r>
            <a:r>
              <a:rPr sz="2600" spc="204" dirty="0">
                <a:solidFill>
                  <a:schemeClr val="tx1"/>
                </a:solidFill>
                <a:latin typeface="Tahoma"/>
                <a:cs typeface="Tahoma"/>
              </a:rPr>
              <a:t>desain</a:t>
            </a:r>
            <a:r>
              <a:rPr sz="26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90" dirty="0">
                <a:solidFill>
                  <a:schemeClr val="tx1"/>
                </a:solidFill>
                <a:latin typeface="Tahoma"/>
                <a:cs typeface="Tahoma"/>
              </a:rPr>
              <a:t>model</a:t>
            </a:r>
            <a:r>
              <a:rPr sz="26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80" dirty="0">
                <a:solidFill>
                  <a:schemeClr val="tx1"/>
                </a:solidFill>
                <a:latin typeface="Tahoma"/>
                <a:cs typeface="Tahoma"/>
              </a:rPr>
              <a:t>bisnis</a:t>
            </a:r>
            <a:r>
              <a:rPr sz="2600" spc="-1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80" dirty="0">
                <a:solidFill>
                  <a:schemeClr val="tx1"/>
                </a:solidFill>
                <a:latin typeface="Tahoma"/>
                <a:cs typeface="Tahoma"/>
              </a:rPr>
              <a:t>adaptif</a:t>
            </a:r>
            <a:endParaRPr sz="26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295910" marR="5080" indent="-283845">
              <a:lnSpc>
                <a:spcPct val="118500"/>
              </a:lnSpc>
              <a:spcBef>
                <a:spcPts val="10"/>
              </a:spcBef>
              <a:buFont typeface="Arial MT"/>
              <a:buChar char="•"/>
              <a:tabLst>
                <a:tab pos="295910" algn="l"/>
              </a:tabLst>
            </a:pPr>
            <a:r>
              <a:rPr sz="2600" spc="250" dirty="0">
                <a:solidFill>
                  <a:schemeClr val="tx1"/>
                </a:solidFill>
                <a:latin typeface="Tahoma"/>
                <a:cs typeface="Tahoma"/>
              </a:rPr>
              <a:t>Pemasaran</a:t>
            </a:r>
            <a:r>
              <a:rPr sz="26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90" dirty="0">
                <a:solidFill>
                  <a:schemeClr val="tx1"/>
                </a:solidFill>
                <a:latin typeface="Tahoma"/>
                <a:cs typeface="Tahoma"/>
              </a:rPr>
              <a:t>digital</a:t>
            </a:r>
            <a:r>
              <a:rPr sz="26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300" dirty="0">
                <a:solidFill>
                  <a:schemeClr val="tx1"/>
                </a:solidFill>
                <a:latin typeface="Tahoma"/>
                <a:cs typeface="Tahoma"/>
              </a:rPr>
              <a:t>menuntut</a:t>
            </a:r>
            <a:r>
              <a:rPr sz="26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50" dirty="0">
                <a:solidFill>
                  <a:schemeClr val="tx1"/>
                </a:solidFill>
                <a:latin typeface="Tahoma"/>
                <a:cs typeface="Tahoma"/>
              </a:rPr>
              <a:t>keseimbangan </a:t>
            </a:r>
            <a:r>
              <a:rPr sz="2600" spc="185" dirty="0">
                <a:solidFill>
                  <a:schemeClr val="tx1"/>
                </a:solidFill>
                <a:latin typeface="Tahoma"/>
                <a:cs typeface="Tahoma"/>
              </a:rPr>
              <a:t>antara</a:t>
            </a:r>
            <a:r>
              <a:rPr sz="26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95" dirty="0">
                <a:solidFill>
                  <a:schemeClr val="tx1"/>
                </a:solidFill>
                <a:latin typeface="Tahoma"/>
                <a:cs typeface="Tahoma"/>
              </a:rPr>
              <a:t>otomatisasi</a:t>
            </a:r>
            <a:r>
              <a:rPr sz="2600" spc="-1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6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6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50" dirty="0">
                <a:solidFill>
                  <a:schemeClr val="tx1"/>
                </a:solidFill>
                <a:latin typeface="Tahoma"/>
                <a:cs typeface="Tahoma"/>
              </a:rPr>
              <a:t>personalisasi</a:t>
            </a:r>
            <a:endParaRPr sz="26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295910" indent="-28321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295910" algn="l"/>
              </a:tabLst>
            </a:pPr>
            <a:r>
              <a:rPr sz="2600" spc="260" dirty="0">
                <a:solidFill>
                  <a:schemeClr val="tx1"/>
                </a:solidFill>
                <a:latin typeface="Tahoma"/>
                <a:cs typeface="Tahoma"/>
              </a:rPr>
              <a:t>Kunci</a:t>
            </a:r>
            <a:r>
              <a:rPr sz="26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00" dirty="0">
                <a:solidFill>
                  <a:schemeClr val="tx1"/>
                </a:solidFill>
                <a:latin typeface="Tahoma"/>
                <a:cs typeface="Tahoma"/>
              </a:rPr>
              <a:t>keberhasilan</a:t>
            </a:r>
            <a:r>
              <a:rPr sz="26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85" dirty="0">
                <a:solidFill>
                  <a:schemeClr val="tx1"/>
                </a:solidFill>
                <a:latin typeface="Tahoma"/>
                <a:cs typeface="Tahoma"/>
              </a:rPr>
              <a:t>terletak</a:t>
            </a:r>
            <a:r>
              <a:rPr sz="26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29" dirty="0">
                <a:solidFill>
                  <a:schemeClr val="tx1"/>
                </a:solidFill>
                <a:latin typeface="Tahoma"/>
                <a:cs typeface="Tahoma"/>
              </a:rPr>
              <a:t>pada</a:t>
            </a:r>
            <a:endParaRPr sz="26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295910" marR="442595">
              <a:lnSpc>
                <a:spcPct val="118500"/>
              </a:lnSpc>
              <a:spcBef>
                <a:spcPts val="15"/>
              </a:spcBef>
            </a:pPr>
            <a:r>
              <a:rPr sz="2600" spc="270" dirty="0">
                <a:solidFill>
                  <a:schemeClr val="tx1"/>
                </a:solidFill>
                <a:latin typeface="Tahoma"/>
                <a:cs typeface="Tahoma"/>
              </a:rPr>
              <a:t>pengalaman</a:t>
            </a:r>
            <a:r>
              <a:rPr sz="26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60" dirty="0">
                <a:solidFill>
                  <a:schemeClr val="tx1"/>
                </a:solidFill>
                <a:latin typeface="Tahoma"/>
                <a:cs typeface="Tahoma"/>
              </a:rPr>
              <a:t>pelanggan</a:t>
            </a:r>
            <a:r>
              <a:rPr sz="26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7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6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00" dirty="0">
                <a:solidFill>
                  <a:schemeClr val="tx1"/>
                </a:solidFill>
                <a:latin typeface="Tahoma"/>
                <a:cs typeface="Tahoma"/>
              </a:rPr>
              <a:t>kepercayaan </a:t>
            </a:r>
            <a:r>
              <a:rPr sz="2600" spc="180" dirty="0">
                <a:solidFill>
                  <a:schemeClr val="tx1"/>
                </a:solidFill>
                <a:latin typeface="Tahoma"/>
                <a:cs typeface="Tahoma"/>
              </a:rPr>
              <a:t>digital</a:t>
            </a:r>
            <a:endParaRPr sz="26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2088" y="9146844"/>
            <a:ext cx="9731375" cy="666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2090" marR="5080" indent="-1470025">
              <a:lnSpc>
                <a:spcPct val="118400"/>
              </a:lnSpc>
              <a:spcBef>
                <a:spcPts val="100"/>
              </a:spcBef>
            </a:pPr>
            <a:r>
              <a:rPr sz="1900" spc="190" dirty="0">
                <a:solidFill>
                  <a:schemeClr val="tx1"/>
                </a:solidFill>
                <a:latin typeface="Tahoma"/>
                <a:cs typeface="Tahoma"/>
              </a:rPr>
              <a:t>Dalam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5" dirty="0">
                <a:solidFill>
                  <a:schemeClr val="tx1"/>
                </a:solidFill>
                <a:latin typeface="Tahoma"/>
                <a:cs typeface="Tahoma"/>
              </a:rPr>
              <a:t>Marketing</a:t>
            </a:r>
            <a:r>
              <a:rPr sz="19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4.0,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merek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0" dirty="0">
                <a:solidFill>
                  <a:schemeClr val="tx1"/>
                </a:solidFill>
                <a:latin typeface="Tahoma"/>
                <a:cs typeface="Tahoma"/>
              </a:rPr>
              <a:t>berhasil</a:t>
            </a:r>
            <a:r>
              <a:rPr sz="1900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bukan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19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5" dirty="0">
                <a:solidFill>
                  <a:schemeClr val="tx1"/>
                </a:solidFill>
                <a:latin typeface="Tahoma"/>
                <a:cs typeface="Tahoma"/>
              </a:rPr>
              <a:t>paling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90" dirty="0">
                <a:solidFill>
                  <a:schemeClr val="tx1"/>
                </a:solidFill>
                <a:latin typeface="Tahoma"/>
                <a:cs typeface="Tahoma"/>
              </a:rPr>
              <a:t>digital,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melainkan yang</a:t>
            </a:r>
            <a:r>
              <a:rPr sz="19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5" dirty="0">
                <a:solidFill>
                  <a:schemeClr val="tx1"/>
                </a:solidFill>
                <a:latin typeface="Tahoma"/>
                <a:cs typeface="Tahoma"/>
              </a:rPr>
              <a:t>paling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4" dirty="0">
                <a:solidFill>
                  <a:schemeClr val="tx1"/>
                </a:solidFill>
                <a:latin typeface="Tahoma"/>
                <a:cs typeface="Tahoma"/>
              </a:rPr>
              <a:t>relevan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0" dirty="0">
                <a:solidFill>
                  <a:schemeClr val="tx1"/>
                </a:solidFill>
                <a:latin typeface="Tahoma"/>
                <a:cs typeface="Tahoma"/>
              </a:rPr>
              <a:t>secara</a:t>
            </a:r>
            <a:r>
              <a:rPr sz="1900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4" dirty="0">
                <a:solidFill>
                  <a:schemeClr val="tx1"/>
                </a:solidFill>
                <a:latin typeface="Tahoma"/>
                <a:cs typeface="Tahoma"/>
              </a:rPr>
              <a:t>emosional.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Kotler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et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al.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chemeClr val="tx1"/>
                </a:solidFill>
                <a:latin typeface="Tahoma"/>
                <a:cs typeface="Tahoma"/>
              </a:rPr>
              <a:t>(2017)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11050" spc="-100" dirty="0">
                <a:solidFill>
                  <a:schemeClr val="tx1"/>
                </a:solidFill>
                <a:latin typeface="Verdana"/>
                <a:cs typeface="Verdana"/>
              </a:rPr>
              <a:t>THANK</a:t>
            </a:r>
            <a:r>
              <a:rPr sz="11050" spc="-825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11050" spc="-25" dirty="0">
                <a:solidFill>
                  <a:schemeClr val="tx1"/>
                </a:solidFill>
                <a:latin typeface="Verdana"/>
                <a:cs typeface="Verdana"/>
              </a:rPr>
              <a:t>YOU</a:t>
            </a:r>
            <a:endParaRPr sz="11050" dirty="0">
              <a:solidFill>
                <a:schemeClr val="tx1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200" spc="254" dirty="0">
                <a:solidFill>
                  <a:schemeClr val="tx1"/>
                </a:solidFill>
              </a:rPr>
              <a:t>FOR</a:t>
            </a:r>
            <a:r>
              <a:rPr sz="6200" spc="-65" dirty="0">
                <a:solidFill>
                  <a:schemeClr val="tx1"/>
                </a:solidFill>
              </a:rPr>
              <a:t> </a:t>
            </a:r>
            <a:r>
              <a:rPr sz="6200" spc="180" dirty="0">
                <a:solidFill>
                  <a:schemeClr val="tx1"/>
                </a:solidFill>
              </a:rPr>
              <a:t>YOUR</a:t>
            </a:r>
            <a:r>
              <a:rPr sz="6200" spc="-80" dirty="0">
                <a:solidFill>
                  <a:schemeClr val="tx1"/>
                </a:solidFill>
              </a:rPr>
              <a:t> </a:t>
            </a:r>
            <a:r>
              <a:rPr sz="6200" spc="70" dirty="0">
                <a:solidFill>
                  <a:schemeClr val="tx1"/>
                </a:solidFill>
              </a:rPr>
              <a:t>ATTENTION</a:t>
            </a:r>
            <a:endParaRPr sz="6200" dirty="0">
              <a:solidFill>
                <a:schemeClr val="tx1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406908"/>
            <a:ext cx="1452372" cy="14523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6576" y="0"/>
            <a:ext cx="18324830" cy="10287000"/>
            <a:chOff x="-36576" y="0"/>
            <a:chExt cx="1832483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0"/>
                  </a:moveTo>
                  <a:lnTo>
                    <a:pt x="16133001" y="0"/>
                  </a:lnTo>
                  <a:lnTo>
                    <a:pt x="12399264" y="2172208"/>
                  </a:lnTo>
                  <a:lnTo>
                    <a:pt x="12357062" y="2203119"/>
                  </a:lnTo>
                  <a:lnTo>
                    <a:pt x="12322772" y="2241512"/>
                  </a:lnTo>
                  <a:lnTo>
                    <a:pt x="12297245" y="2285936"/>
                  </a:lnTo>
                  <a:lnTo>
                    <a:pt x="12281306" y="2334907"/>
                  </a:lnTo>
                  <a:lnTo>
                    <a:pt x="12275820" y="2386965"/>
                  </a:lnTo>
                  <a:lnTo>
                    <a:pt x="12275820" y="6380988"/>
                  </a:lnTo>
                  <a:lnTo>
                    <a:pt x="0" y="6380988"/>
                  </a:lnTo>
                  <a:lnTo>
                    <a:pt x="0" y="9430512"/>
                  </a:lnTo>
                  <a:lnTo>
                    <a:pt x="14660779" y="9430512"/>
                  </a:lnTo>
                  <a:lnTo>
                    <a:pt x="16132963" y="10287000"/>
                  </a:lnTo>
                  <a:lnTo>
                    <a:pt x="18288000" y="10287000"/>
                  </a:lnTo>
                  <a:lnTo>
                    <a:pt x="18288000" y="8417166"/>
                  </a:lnTo>
                  <a:lnTo>
                    <a:pt x="18288000" y="739434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26695" y="0"/>
              <a:ext cx="5861304" cy="10287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699" y="6611366"/>
              <a:ext cx="2218944" cy="250191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523" y="2593848"/>
              <a:ext cx="11285220" cy="58419"/>
            </a:xfrm>
            <a:custGeom>
              <a:avLst/>
              <a:gdLst/>
              <a:ahLst/>
              <a:cxnLst/>
              <a:rect l="l" t="t" r="r" b="b"/>
              <a:pathLst>
                <a:path w="11285220" h="58419">
                  <a:moveTo>
                    <a:pt x="0" y="0"/>
                  </a:moveTo>
                  <a:lnTo>
                    <a:pt x="11285220" y="57911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1092454"/>
            <a:ext cx="8465185" cy="1236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950" spc="380" dirty="0"/>
              <a:t>PENDAHULUAN</a:t>
            </a:r>
            <a:endParaRPr sz="7950"/>
          </a:p>
        </p:txBody>
      </p:sp>
      <p:sp>
        <p:nvSpPr>
          <p:cNvPr id="8" name="object 8"/>
          <p:cNvSpPr txBox="1"/>
          <p:nvPr/>
        </p:nvSpPr>
        <p:spPr>
          <a:xfrm>
            <a:off x="911758" y="2707919"/>
            <a:ext cx="11245215" cy="3136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523240" indent="-268605">
              <a:lnSpc>
                <a:spcPct val="116399"/>
              </a:lnSpc>
              <a:spcBef>
                <a:spcPts val="100"/>
              </a:spcBef>
              <a:buFont typeface="Arial MT"/>
              <a:buChar char="•"/>
              <a:tabLst>
                <a:tab pos="280670" algn="l"/>
              </a:tabLst>
            </a:pPr>
            <a:r>
              <a:rPr sz="2500" spc="150" dirty="0">
                <a:solidFill>
                  <a:schemeClr val="tx1"/>
                </a:solidFill>
                <a:latin typeface="Tahoma"/>
                <a:cs typeface="Tahoma"/>
              </a:rPr>
              <a:t>Transformasi</a:t>
            </a:r>
            <a:r>
              <a:rPr sz="25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170" dirty="0">
                <a:solidFill>
                  <a:schemeClr val="tx1"/>
                </a:solidFill>
                <a:latin typeface="Tahoma"/>
                <a:cs typeface="Tahoma"/>
              </a:rPr>
              <a:t>digital</a:t>
            </a:r>
            <a:r>
              <a:rPr sz="25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285" dirty="0">
                <a:solidFill>
                  <a:schemeClr val="tx1"/>
                </a:solidFill>
                <a:latin typeface="Tahoma"/>
                <a:cs typeface="Tahoma"/>
              </a:rPr>
              <a:t>mengubah</a:t>
            </a:r>
            <a:r>
              <a:rPr sz="25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160" dirty="0">
                <a:solidFill>
                  <a:schemeClr val="tx1"/>
                </a:solidFill>
                <a:latin typeface="Tahoma"/>
                <a:cs typeface="Tahoma"/>
              </a:rPr>
              <a:t>cara</a:t>
            </a:r>
            <a:r>
              <a:rPr sz="25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160" dirty="0">
                <a:solidFill>
                  <a:schemeClr val="tx1"/>
                </a:solidFill>
                <a:latin typeface="Tahoma"/>
                <a:cs typeface="Tahoma"/>
              </a:rPr>
              <a:t>organisasi</a:t>
            </a:r>
            <a:r>
              <a:rPr sz="25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235" dirty="0">
                <a:solidFill>
                  <a:schemeClr val="tx1"/>
                </a:solidFill>
                <a:latin typeface="Tahoma"/>
                <a:cs typeface="Tahoma"/>
              </a:rPr>
              <a:t>menciptakan</a:t>
            </a:r>
            <a:r>
              <a:rPr sz="25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114" dirty="0">
                <a:solidFill>
                  <a:schemeClr val="tx1"/>
                </a:solidFill>
                <a:latin typeface="Tahoma"/>
                <a:cs typeface="Tahoma"/>
              </a:rPr>
              <a:t>nilai </a:t>
            </a:r>
            <a:r>
              <a:rPr sz="2500" spc="24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5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195" dirty="0">
                <a:solidFill>
                  <a:schemeClr val="tx1"/>
                </a:solidFill>
                <a:latin typeface="Tahoma"/>
                <a:cs typeface="Tahoma"/>
              </a:rPr>
              <a:t>melayani</a:t>
            </a:r>
            <a:r>
              <a:rPr sz="25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220" dirty="0">
                <a:solidFill>
                  <a:schemeClr val="tx1"/>
                </a:solidFill>
                <a:latin typeface="Tahoma"/>
                <a:cs typeface="Tahoma"/>
              </a:rPr>
              <a:t>pelanggan</a:t>
            </a:r>
            <a:endParaRPr sz="25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280670" indent="-267970">
              <a:lnSpc>
                <a:spcPct val="100000"/>
              </a:lnSpc>
              <a:spcBef>
                <a:spcPts val="505"/>
              </a:spcBef>
              <a:buFont typeface="Arial MT"/>
              <a:buChar char="•"/>
              <a:tabLst>
                <a:tab pos="280670" algn="l"/>
              </a:tabLst>
            </a:pPr>
            <a:r>
              <a:rPr sz="2500" spc="140" dirty="0">
                <a:solidFill>
                  <a:schemeClr val="tx1"/>
                </a:solidFill>
                <a:latin typeface="Tahoma"/>
                <a:cs typeface="Tahoma"/>
              </a:rPr>
              <a:t>E-</a:t>
            </a:r>
            <a:r>
              <a:rPr sz="2500" spc="280" dirty="0">
                <a:solidFill>
                  <a:schemeClr val="tx1"/>
                </a:solidFill>
                <a:latin typeface="Tahoma"/>
                <a:cs typeface="Tahoma"/>
              </a:rPr>
              <a:t>Commerce</a:t>
            </a:r>
            <a:r>
              <a:rPr sz="25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215" dirty="0">
                <a:solidFill>
                  <a:schemeClr val="tx1"/>
                </a:solidFill>
                <a:latin typeface="Tahoma"/>
                <a:cs typeface="Tahoma"/>
              </a:rPr>
              <a:t>menjadi</a:t>
            </a:r>
            <a:r>
              <a:rPr sz="25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170" dirty="0">
                <a:solidFill>
                  <a:schemeClr val="tx1"/>
                </a:solidFill>
                <a:latin typeface="Tahoma"/>
                <a:cs typeface="Tahoma"/>
              </a:rPr>
              <a:t>fondasi</a:t>
            </a:r>
            <a:r>
              <a:rPr sz="25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260" dirty="0">
                <a:solidFill>
                  <a:schemeClr val="tx1"/>
                </a:solidFill>
                <a:latin typeface="Tahoma"/>
                <a:cs typeface="Tahoma"/>
              </a:rPr>
              <a:t>utama</a:t>
            </a:r>
            <a:r>
              <a:rPr sz="25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250" dirty="0">
                <a:solidFill>
                  <a:schemeClr val="tx1"/>
                </a:solidFill>
                <a:latin typeface="Tahoma"/>
                <a:cs typeface="Tahoma"/>
              </a:rPr>
              <a:t>ekonomi</a:t>
            </a:r>
            <a:r>
              <a:rPr sz="25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170" dirty="0">
                <a:solidFill>
                  <a:schemeClr val="tx1"/>
                </a:solidFill>
                <a:latin typeface="Tahoma"/>
                <a:cs typeface="Tahoma"/>
              </a:rPr>
              <a:t>digital</a:t>
            </a:r>
            <a:r>
              <a:rPr sz="25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254" dirty="0">
                <a:solidFill>
                  <a:schemeClr val="tx1"/>
                </a:solidFill>
                <a:latin typeface="Tahoma"/>
                <a:cs typeface="Tahoma"/>
              </a:rPr>
              <a:t>modern</a:t>
            </a:r>
            <a:endParaRPr sz="25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280670" indent="-267970">
              <a:lnSpc>
                <a:spcPct val="100000"/>
              </a:lnSpc>
              <a:spcBef>
                <a:spcPts val="500"/>
              </a:spcBef>
              <a:buFont typeface="Arial MT"/>
              <a:buChar char="•"/>
              <a:tabLst>
                <a:tab pos="280670" algn="l"/>
              </a:tabLst>
            </a:pPr>
            <a:r>
              <a:rPr sz="2500" spc="155" dirty="0">
                <a:solidFill>
                  <a:schemeClr val="tx1"/>
                </a:solidFill>
                <a:latin typeface="Tahoma"/>
                <a:cs typeface="Tahoma"/>
              </a:rPr>
              <a:t>Tidak</a:t>
            </a:r>
            <a:r>
              <a:rPr sz="25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175" dirty="0">
                <a:solidFill>
                  <a:schemeClr val="tx1"/>
                </a:solidFill>
                <a:latin typeface="Tahoma"/>
                <a:cs typeface="Tahoma"/>
              </a:rPr>
              <a:t>sekadar</a:t>
            </a:r>
            <a:r>
              <a:rPr sz="25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185" dirty="0">
                <a:solidFill>
                  <a:schemeClr val="tx1"/>
                </a:solidFill>
                <a:latin typeface="Tahoma"/>
                <a:cs typeface="Tahoma"/>
              </a:rPr>
              <a:t>kanal</a:t>
            </a:r>
            <a:r>
              <a:rPr sz="25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110" dirty="0">
                <a:solidFill>
                  <a:schemeClr val="tx1"/>
                </a:solidFill>
                <a:latin typeface="Tahoma"/>
                <a:cs typeface="Tahoma"/>
              </a:rPr>
              <a:t>transaksi,</a:t>
            </a:r>
            <a:r>
              <a:rPr sz="25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180" dirty="0">
                <a:solidFill>
                  <a:schemeClr val="tx1"/>
                </a:solidFill>
                <a:latin typeface="Tahoma"/>
                <a:cs typeface="Tahoma"/>
              </a:rPr>
              <a:t>tetapi</a:t>
            </a:r>
            <a:r>
              <a:rPr sz="25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200" dirty="0">
                <a:solidFill>
                  <a:schemeClr val="tx1"/>
                </a:solidFill>
                <a:latin typeface="Tahoma"/>
                <a:cs typeface="Tahoma"/>
              </a:rPr>
              <a:t>sistem</a:t>
            </a:r>
            <a:r>
              <a:rPr sz="25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204" dirty="0">
                <a:solidFill>
                  <a:schemeClr val="tx1"/>
                </a:solidFill>
                <a:latin typeface="Tahoma"/>
                <a:cs typeface="Tahoma"/>
              </a:rPr>
              <a:t>ekosistem</a:t>
            </a:r>
            <a:r>
              <a:rPr sz="25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165" dirty="0">
                <a:solidFill>
                  <a:schemeClr val="tx1"/>
                </a:solidFill>
                <a:latin typeface="Tahoma"/>
                <a:cs typeface="Tahoma"/>
              </a:rPr>
              <a:t>bisnis</a:t>
            </a:r>
            <a:r>
              <a:rPr sz="25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195" dirty="0">
                <a:solidFill>
                  <a:schemeClr val="tx1"/>
                </a:solidFill>
                <a:latin typeface="Tahoma"/>
                <a:cs typeface="Tahoma"/>
              </a:rPr>
              <a:t>terpadu</a:t>
            </a:r>
            <a:endParaRPr sz="25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280670" indent="-267970">
              <a:lnSpc>
                <a:spcPct val="100000"/>
              </a:lnSpc>
              <a:spcBef>
                <a:spcPts val="495"/>
              </a:spcBef>
              <a:buFont typeface="Arial MT"/>
              <a:buChar char="•"/>
              <a:tabLst>
                <a:tab pos="280670" algn="l"/>
              </a:tabLst>
            </a:pPr>
            <a:r>
              <a:rPr sz="2500" spc="254" dirty="0">
                <a:solidFill>
                  <a:schemeClr val="tx1"/>
                </a:solidFill>
                <a:latin typeface="Tahoma"/>
                <a:cs typeface="Tahoma"/>
              </a:rPr>
              <a:t>Memengaruhi</a:t>
            </a:r>
            <a:r>
              <a:rPr sz="25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185" dirty="0">
                <a:solidFill>
                  <a:schemeClr val="tx1"/>
                </a:solidFill>
                <a:latin typeface="Tahoma"/>
                <a:cs typeface="Tahoma"/>
              </a:rPr>
              <a:t>perilaku</a:t>
            </a:r>
            <a:r>
              <a:rPr sz="25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265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r>
              <a:rPr sz="25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24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5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160" dirty="0">
                <a:solidFill>
                  <a:schemeClr val="tx1"/>
                </a:solidFill>
                <a:latin typeface="Tahoma"/>
                <a:cs typeface="Tahoma"/>
              </a:rPr>
              <a:t>strategi</a:t>
            </a:r>
            <a:r>
              <a:rPr sz="25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215" dirty="0">
                <a:solidFill>
                  <a:schemeClr val="tx1"/>
                </a:solidFill>
                <a:latin typeface="Tahoma"/>
                <a:cs typeface="Tahoma"/>
              </a:rPr>
              <a:t>branding</a:t>
            </a:r>
            <a:endParaRPr sz="25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280670" marR="1519555" indent="-268605">
              <a:lnSpc>
                <a:spcPct val="116799"/>
              </a:lnSpc>
              <a:buFont typeface="Arial MT"/>
              <a:buChar char="•"/>
              <a:tabLst>
                <a:tab pos="280670" algn="l"/>
              </a:tabLst>
            </a:pPr>
            <a:r>
              <a:rPr sz="2500" spc="300" dirty="0">
                <a:solidFill>
                  <a:schemeClr val="tx1"/>
                </a:solidFill>
                <a:latin typeface="Tahoma"/>
                <a:cs typeface="Tahoma"/>
              </a:rPr>
              <a:t>Pemahaman</a:t>
            </a:r>
            <a:r>
              <a:rPr sz="25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210" dirty="0">
                <a:solidFill>
                  <a:schemeClr val="tx1"/>
                </a:solidFill>
                <a:latin typeface="Tahoma"/>
                <a:cs typeface="Tahoma"/>
              </a:rPr>
              <a:t>framework</a:t>
            </a:r>
            <a:r>
              <a:rPr sz="25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235" dirty="0">
                <a:solidFill>
                  <a:schemeClr val="tx1"/>
                </a:solidFill>
                <a:latin typeface="Tahoma"/>
                <a:cs typeface="Tahoma"/>
              </a:rPr>
              <a:t>penting</a:t>
            </a:r>
            <a:r>
              <a:rPr sz="25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250" dirty="0">
                <a:solidFill>
                  <a:schemeClr val="tx1"/>
                </a:solidFill>
                <a:latin typeface="Tahoma"/>
                <a:cs typeface="Tahoma"/>
              </a:rPr>
              <a:t>untuk</a:t>
            </a:r>
            <a:r>
              <a:rPr sz="25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165" dirty="0">
                <a:solidFill>
                  <a:schemeClr val="tx1"/>
                </a:solidFill>
                <a:latin typeface="Tahoma"/>
                <a:cs typeface="Tahoma"/>
              </a:rPr>
              <a:t>integrasi</a:t>
            </a:r>
            <a:r>
              <a:rPr sz="25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145" dirty="0">
                <a:solidFill>
                  <a:schemeClr val="tx1"/>
                </a:solidFill>
                <a:latin typeface="Tahoma"/>
                <a:cs typeface="Tahoma"/>
              </a:rPr>
              <a:t>teknologi, </a:t>
            </a:r>
            <a:r>
              <a:rPr sz="2500" spc="170" dirty="0">
                <a:solidFill>
                  <a:schemeClr val="tx1"/>
                </a:solidFill>
                <a:latin typeface="Tahoma"/>
                <a:cs typeface="Tahoma"/>
              </a:rPr>
              <a:t>pemasaran,</a:t>
            </a:r>
            <a:r>
              <a:rPr sz="25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24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5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245" dirty="0">
                <a:solidFill>
                  <a:schemeClr val="tx1"/>
                </a:solidFill>
                <a:latin typeface="Tahoma"/>
                <a:cs typeface="Tahoma"/>
              </a:rPr>
              <a:t>pengalaman</a:t>
            </a:r>
            <a:r>
              <a:rPr sz="25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500" spc="220" dirty="0">
                <a:solidFill>
                  <a:schemeClr val="tx1"/>
                </a:solidFill>
                <a:latin typeface="Tahoma"/>
                <a:cs typeface="Tahoma"/>
              </a:rPr>
              <a:t>pelanggan</a:t>
            </a:r>
            <a:endParaRPr sz="25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69589" y="6999686"/>
            <a:ext cx="8453120" cy="1977389"/>
          </a:xfrm>
          <a:prstGeom prst="rect">
            <a:avLst/>
          </a:prstGeom>
        </p:spPr>
        <p:txBody>
          <a:bodyPr vert="horz" wrap="square" lIns="0" tIns="186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70"/>
              </a:spcBef>
            </a:pPr>
            <a:r>
              <a:rPr sz="2500" b="1" spc="80" dirty="0">
                <a:solidFill>
                  <a:srgbClr val="1E2C63"/>
                </a:solidFill>
                <a:latin typeface="Tahoma"/>
                <a:cs typeface="Tahoma"/>
              </a:rPr>
              <a:t>Menurut</a:t>
            </a:r>
            <a:r>
              <a:rPr sz="2500" b="1" spc="7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b="1" dirty="0">
                <a:solidFill>
                  <a:srgbClr val="1E2C63"/>
                </a:solidFill>
                <a:latin typeface="Tahoma"/>
                <a:cs typeface="Tahoma"/>
              </a:rPr>
              <a:t>Kotler,</a:t>
            </a:r>
            <a:r>
              <a:rPr sz="2500" b="1" spc="8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b="1" dirty="0">
                <a:solidFill>
                  <a:srgbClr val="1E2C63"/>
                </a:solidFill>
                <a:latin typeface="Tahoma"/>
                <a:cs typeface="Tahoma"/>
              </a:rPr>
              <a:t>Kartajaya,</a:t>
            </a:r>
            <a:r>
              <a:rPr sz="2500" b="1" spc="9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b="1" spc="90" dirty="0">
                <a:solidFill>
                  <a:srgbClr val="1E2C63"/>
                </a:solidFill>
                <a:latin typeface="Tahoma"/>
                <a:cs typeface="Tahoma"/>
              </a:rPr>
              <a:t>dan</a:t>
            </a:r>
            <a:r>
              <a:rPr sz="2500" b="1" spc="70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b="1" dirty="0">
                <a:solidFill>
                  <a:srgbClr val="1E2C63"/>
                </a:solidFill>
                <a:latin typeface="Tahoma"/>
                <a:cs typeface="Tahoma"/>
              </a:rPr>
              <a:t>Setiawan</a:t>
            </a:r>
            <a:r>
              <a:rPr sz="2500" b="1" spc="85" dirty="0">
                <a:solidFill>
                  <a:srgbClr val="1E2C63"/>
                </a:solidFill>
                <a:latin typeface="Tahoma"/>
                <a:cs typeface="Tahoma"/>
              </a:rPr>
              <a:t> </a:t>
            </a:r>
            <a:r>
              <a:rPr sz="2500" b="1" spc="-10" dirty="0">
                <a:solidFill>
                  <a:srgbClr val="1E2C63"/>
                </a:solidFill>
                <a:latin typeface="Tahoma"/>
                <a:cs typeface="Tahoma"/>
              </a:rPr>
              <a:t>(2017),</a:t>
            </a:r>
            <a:endParaRPr sz="2500">
              <a:latin typeface="Tahoma"/>
              <a:cs typeface="Tahoma"/>
            </a:endParaRPr>
          </a:p>
          <a:p>
            <a:pPr marL="12700" marR="5080">
              <a:lnSpc>
                <a:spcPct val="120400"/>
              </a:lnSpc>
              <a:spcBef>
                <a:spcPts val="590"/>
              </a:spcBef>
            </a:pPr>
            <a:r>
              <a:rPr sz="1800" spc="120" dirty="0">
                <a:latin typeface="Tahoma"/>
                <a:cs typeface="Tahoma"/>
              </a:rPr>
              <a:t>E-</a:t>
            </a:r>
            <a:r>
              <a:rPr sz="1800" spc="215" dirty="0">
                <a:latin typeface="Tahoma"/>
                <a:cs typeface="Tahoma"/>
              </a:rPr>
              <a:t>Commerce</a:t>
            </a:r>
            <a:r>
              <a:rPr sz="1800" spc="-70" dirty="0">
                <a:latin typeface="Tahoma"/>
                <a:cs typeface="Tahoma"/>
              </a:rPr>
              <a:t> </a:t>
            </a:r>
            <a:r>
              <a:rPr sz="1800" spc="195" dirty="0">
                <a:latin typeface="Tahoma"/>
                <a:cs typeface="Tahoma"/>
              </a:rPr>
              <a:t>merupakan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190" dirty="0">
                <a:latin typeface="Tahoma"/>
                <a:cs typeface="Tahoma"/>
              </a:rPr>
              <a:t>elemen</a:t>
            </a:r>
            <a:r>
              <a:rPr sz="1800" spc="-75" dirty="0">
                <a:latin typeface="Tahoma"/>
                <a:cs typeface="Tahoma"/>
              </a:rPr>
              <a:t> </a:t>
            </a:r>
            <a:r>
              <a:rPr sz="1800" spc="125" dirty="0">
                <a:latin typeface="Tahoma"/>
                <a:cs typeface="Tahoma"/>
              </a:rPr>
              <a:t>inti</a:t>
            </a:r>
            <a:r>
              <a:rPr sz="1800" spc="-70" dirty="0">
                <a:latin typeface="Tahoma"/>
                <a:cs typeface="Tahoma"/>
              </a:rPr>
              <a:t> </a:t>
            </a:r>
            <a:r>
              <a:rPr sz="1800" spc="125" dirty="0">
                <a:latin typeface="Tahoma"/>
                <a:cs typeface="Tahoma"/>
              </a:rPr>
              <a:t>dari</a:t>
            </a:r>
            <a:r>
              <a:rPr sz="1800" spc="-75" dirty="0">
                <a:latin typeface="Tahoma"/>
                <a:cs typeface="Tahoma"/>
              </a:rPr>
              <a:t> </a:t>
            </a:r>
            <a:r>
              <a:rPr sz="1800" spc="170" dirty="0">
                <a:latin typeface="Tahoma"/>
                <a:cs typeface="Tahoma"/>
              </a:rPr>
              <a:t>Marketing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4.0,</a:t>
            </a:r>
            <a:r>
              <a:rPr sz="1800" spc="-75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yaitu </a:t>
            </a:r>
            <a:r>
              <a:rPr sz="1800" spc="150" dirty="0">
                <a:latin typeface="Tahoma"/>
                <a:cs typeface="Tahoma"/>
              </a:rPr>
              <a:t>pergeseran</a:t>
            </a:r>
            <a:r>
              <a:rPr sz="1800" spc="-105" dirty="0">
                <a:latin typeface="Tahoma"/>
                <a:cs typeface="Tahoma"/>
              </a:rPr>
              <a:t> </a:t>
            </a:r>
            <a:r>
              <a:rPr sz="1800" spc="125" dirty="0">
                <a:latin typeface="Tahoma"/>
                <a:cs typeface="Tahoma"/>
              </a:rPr>
              <a:t>dari</a:t>
            </a:r>
            <a:r>
              <a:rPr sz="1800" spc="-70" dirty="0">
                <a:latin typeface="Tahoma"/>
                <a:cs typeface="Tahoma"/>
              </a:rPr>
              <a:t> </a:t>
            </a:r>
            <a:r>
              <a:rPr sz="1800" spc="170" dirty="0">
                <a:latin typeface="Tahoma"/>
                <a:cs typeface="Tahoma"/>
              </a:rPr>
              <a:t>pemasaran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25" dirty="0">
                <a:latin typeface="Tahoma"/>
                <a:cs typeface="Tahoma"/>
              </a:rPr>
              <a:t>tradisional</a:t>
            </a:r>
            <a:r>
              <a:rPr sz="1800" spc="-114" dirty="0">
                <a:latin typeface="Tahoma"/>
                <a:cs typeface="Tahoma"/>
              </a:rPr>
              <a:t> </a:t>
            </a:r>
            <a:r>
              <a:rPr sz="1800" spc="170" dirty="0">
                <a:latin typeface="Tahoma"/>
                <a:cs typeface="Tahoma"/>
              </a:rPr>
              <a:t>yang</a:t>
            </a:r>
            <a:r>
              <a:rPr sz="1800" spc="-75" dirty="0">
                <a:latin typeface="Tahoma"/>
                <a:cs typeface="Tahoma"/>
              </a:rPr>
              <a:t> </a:t>
            </a:r>
            <a:r>
              <a:rPr sz="1800" spc="130" dirty="0">
                <a:latin typeface="Tahoma"/>
                <a:cs typeface="Tahoma"/>
              </a:rPr>
              <a:t>berorientasi</a:t>
            </a:r>
            <a:r>
              <a:rPr sz="1800" spc="-114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pada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170" dirty="0">
                <a:latin typeface="Tahoma"/>
                <a:cs typeface="Tahoma"/>
              </a:rPr>
              <a:t>produk </a:t>
            </a:r>
            <a:r>
              <a:rPr sz="1800" spc="195" dirty="0">
                <a:latin typeface="Tahoma"/>
                <a:cs typeface="Tahoma"/>
              </a:rPr>
              <a:t>menuju</a:t>
            </a:r>
            <a:r>
              <a:rPr sz="1800" spc="-70" dirty="0">
                <a:latin typeface="Tahoma"/>
                <a:cs typeface="Tahoma"/>
              </a:rPr>
              <a:t> </a:t>
            </a:r>
            <a:r>
              <a:rPr sz="1800" spc="170" dirty="0">
                <a:latin typeface="Tahoma"/>
                <a:cs typeface="Tahoma"/>
              </a:rPr>
              <a:t>pemasaran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135" dirty="0">
                <a:latin typeface="Tahoma"/>
                <a:cs typeface="Tahoma"/>
              </a:rPr>
              <a:t>digital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170" dirty="0">
                <a:latin typeface="Tahoma"/>
                <a:cs typeface="Tahoma"/>
              </a:rPr>
              <a:t>yang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150" dirty="0">
                <a:latin typeface="Tahoma"/>
                <a:cs typeface="Tahoma"/>
              </a:rPr>
              <a:t>berpusat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pada</a:t>
            </a:r>
            <a:r>
              <a:rPr sz="1800" spc="-75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manusia</a:t>
            </a:r>
            <a:r>
              <a:rPr sz="1800" spc="-70" dirty="0">
                <a:latin typeface="Tahoma"/>
                <a:cs typeface="Tahoma"/>
              </a:rPr>
              <a:t> </a:t>
            </a:r>
            <a:r>
              <a:rPr sz="1800" spc="160" dirty="0">
                <a:latin typeface="Tahoma"/>
                <a:cs typeface="Tahoma"/>
              </a:rPr>
              <a:t>(human-</a:t>
            </a:r>
            <a:r>
              <a:rPr sz="1800" spc="140" dirty="0">
                <a:latin typeface="Tahoma"/>
                <a:cs typeface="Tahoma"/>
              </a:rPr>
              <a:t>centric </a:t>
            </a:r>
            <a:r>
              <a:rPr sz="1800" spc="114" dirty="0">
                <a:latin typeface="Tahoma"/>
                <a:cs typeface="Tahoma"/>
              </a:rPr>
              <a:t>marketing).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3824204" y="-128778"/>
            <a:ext cx="4464050" cy="10544810"/>
            <a:chOff x="13824204" y="-128778"/>
            <a:chExt cx="4464050" cy="10544810"/>
          </a:xfrm>
        </p:grpSpPr>
        <p:sp>
          <p:nvSpPr>
            <p:cNvPr id="4" name="object 4"/>
            <p:cNvSpPr/>
            <p:nvPr/>
          </p:nvSpPr>
          <p:spPr>
            <a:xfrm>
              <a:off x="15060930" y="0"/>
              <a:ext cx="3058795" cy="10287000"/>
            </a:xfrm>
            <a:custGeom>
              <a:avLst/>
              <a:gdLst/>
              <a:ahLst/>
              <a:cxnLst/>
              <a:rect l="l" t="t" r="r" b="b"/>
              <a:pathLst>
                <a:path w="3058794" h="10287000">
                  <a:moveTo>
                    <a:pt x="2997951" y="10287000"/>
                  </a:moveTo>
                  <a:lnTo>
                    <a:pt x="123443" y="8614664"/>
                  </a:lnTo>
                  <a:lnTo>
                    <a:pt x="81247" y="8583697"/>
                  </a:lnTo>
                  <a:lnTo>
                    <a:pt x="46963" y="8545269"/>
                  </a:lnTo>
                  <a:lnTo>
                    <a:pt x="21433" y="8500848"/>
                  </a:lnTo>
                  <a:lnTo>
                    <a:pt x="5498" y="8451904"/>
                  </a:lnTo>
                  <a:lnTo>
                    <a:pt x="0" y="8399907"/>
                  </a:lnTo>
                  <a:lnTo>
                    <a:pt x="0" y="1922145"/>
                  </a:lnTo>
                  <a:lnTo>
                    <a:pt x="5498" y="1870086"/>
                  </a:lnTo>
                  <a:lnTo>
                    <a:pt x="21433" y="1821111"/>
                  </a:lnTo>
                  <a:lnTo>
                    <a:pt x="46963" y="1776691"/>
                  </a:lnTo>
                  <a:lnTo>
                    <a:pt x="81247" y="1738293"/>
                  </a:lnTo>
                  <a:lnTo>
                    <a:pt x="123443" y="1707388"/>
                  </a:lnTo>
                  <a:lnTo>
                    <a:pt x="3058201" y="0"/>
                  </a:lnTo>
                </a:path>
              </a:pathLst>
            </a:custGeom>
            <a:ln w="25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564612" y="549860"/>
              <a:ext cx="2723515" cy="8815705"/>
            </a:xfrm>
            <a:custGeom>
              <a:avLst/>
              <a:gdLst/>
              <a:ahLst/>
              <a:cxnLst/>
              <a:rect l="l" t="t" r="r" b="b"/>
              <a:pathLst>
                <a:path w="2723515" h="8815705">
                  <a:moveTo>
                    <a:pt x="2723388" y="0"/>
                  </a:moveTo>
                  <a:lnTo>
                    <a:pt x="123444" y="1512619"/>
                  </a:lnTo>
                  <a:lnTo>
                    <a:pt x="81247" y="1543524"/>
                  </a:lnTo>
                  <a:lnTo>
                    <a:pt x="46963" y="1581922"/>
                  </a:lnTo>
                  <a:lnTo>
                    <a:pt x="21433" y="1626343"/>
                  </a:lnTo>
                  <a:lnTo>
                    <a:pt x="5498" y="1675317"/>
                  </a:lnTo>
                  <a:lnTo>
                    <a:pt x="0" y="1727376"/>
                  </a:lnTo>
                  <a:lnTo>
                    <a:pt x="0" y="7088046"/>
                  </a:lnTo>
                  <a:lnTo>
                    <a:pt x="5498" y="7140043"/>
                  </a:lnTo>
                  <a:lnTo>
                    <a:pt x="21433" y="7188987"/>
                  </a:lnTo>
                  <a:lnTo>
                    <a:pt x="46963" y="7233408"/>
                  </a:lnTo>
                  <a:lnTo>
                    <a:pt x="81247" y="7271836"/>
                  </a:lnTo>
                  <a:lnTo>
                    <a:pt x="123444" y="7302803"/>
                  </a:lnTo>
                  <a:lnTo>
                    <a:pt x="2723388" y="8815429"/>
                  </a:lnTo>
                  <a:lnTo>
                    <a:pt x="2723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09976" y="891666"/>
              <a:ext cx="2478023" cy="81318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881354" y="9221208"/>
              <a:ext cx="2357755" cy="1066165"/>
            </a:xfrm>
            <a:custGeom>
              <a:avLst/>
              <a:gdLst/>
              <a:ahLst/>
              <a:cxnLst/>
              <a:rect l="l" t="t" r="r" b="b"/>
              <a:pathLst>
                <a:path w="2357755" h="1066165">
                  <a:moveTo>
                    <a:pt x="0" y="1065791"/>
                  </a:moveTo>
                  <a:lnTo>
                    <a:pt x="0" y="788829"/>
                  </a:lnTo>
                  <a:lnTo>
                    <a:pt x="5499" y="736787"/>
                  </a:lnTo>
                  <a:lnTo>
                    <a:pt x="21441" y="687819"/>
                  </a:lnTo>
                  <a:lnTo>
                    <a:pt x="46991" y="643395"/>
                  </a:lnTo>
                  <a:lnTo>
                    <a:pt x="81312" y="604985"/>
                  </a:lnTo>
                  <a:lnTo>
                    <a:pt x="123571" y="574059"/>
                  </a:lnTo>
                  <a:lnTo>
                    <a:pt x="1055242" y="31985"/>
                  </a:lnTo>
                  <a:lnTo>
                    <a:pt x="1102964" y="10661"/>
                  </a:lnTo>
                  <a:lnTo>
                    <a:pt x="1153246" y="0"/>
                  </a:lnTo>
                  <a:lnTo>
                    <a:pt x="1204381" y="0"/>
                  </a:lnTo>
                  <a:lnTo>
                    <a:pt x="1254663" y="10661"/>
                  </a:lnTo>
                  <a:lnTo>
                    <a:pt x="1302384" y="31985"/>
                  </a:lnTo>
                  <a:lnTo>
                    <a:pt x="2234057" y="574059"/>
                  </a:lnTo>
                  <a:lnTo>
                    <a:pt x="2276315" y="604985"/>
                  </a:lnTo>
                  <a:lnTo>
                    <a:pt x="2310636" y="643395"/>
                  </a:lnTo>
                  <a:lnTo>
                    <a:pt x="2336186" y="687819"/>
                  </a:lnTo>
                  <a:lnTo>
                    <a:pt x="2352128" y="736787"/>
                  </a:lnTo>
                  <a:lnTo>
                    <a:pt x="2357628" y="788829"/>
                  </a:lnTo>
                  <a:lnTo>
                    <a:pt x="2357628" y="1065791"/>
                  </a:lnTo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761" y="0"/>
            <a:ext cx="2357755" cy="1227455"/>
          </a:xfrm>
          <a:custGeom>
            <a:avLst/>
            <a:gdLst/>
            <a:ahLst/>
            <a:cxnLst/>
            <a:rect l="l" t="t" r="r" b="b"/>
            <a:pathLst>
              <a:path w="2357755" h="1227455">
                <a:moveTo>
                  <a:pt x="2357628" y="0"/>
                </a:moveTo>
                <a:lnTo>
                  <a:pt x="2357628" y="438530"/>
                </a:lnTo>
                <a:lnTo>
                  <a:pt x="2352128" y="490541"/>
                </a:lnTo>
                <a:lnTo>
                  <a:pt x="2336186" y="539509"/>
                </a:lnTo>
                <a:lnTo>
                  <a:pt x="2310636" y="583948"/>
                </a:lnTo>
                <a:lnTo>
                  <a:pt x="2276315" y="622370"/>
                </a:lnTo>
                <a:lnTo>
                  <a:pt x="2234057" y="653288"/>
                </a:lnTo>
                <a:lnTo>
                  <a:pt x="1302385" y="1195324"/>
                </a:lnTo>
                <a:lnTo>
                  <a:pt x="1254678" y="1216659"/>
                </a:lnTo>
                <a:lnTo>
                  <a:pt x="1204391" y="1227327"/>
                </a:lnTo>
                <a:lnTo>
                  <a:pt x="1153247" y="1227327"/>
                </a:lnTo>
                <a:lnTo>
                  <a:pt x="1102969" y="1216659"/>
                </a:lnTo>
                <a:lnTo>
                  <a:pt x="1055281" y="1195324"/>
                </a:lnTo>
                <a:lnTo>
                  <a:pt x="123527" y="653288"/>
                </a:lnTo>
                <a:lnTo>
                  <a:pt x="81313" y="622370"/>
                </a:lnTo>
                <a:lnTo>
                  <a:pt x="47008" y="583948"/>
                </a:lnTo>
                <a:lnTo>
                  <a:pt x="21456" y="539509"/>
                </a:lnTo>
                <a:lnTo>
                  <a:pt x="5505" y="490541"/>
                </a:lnTo>
                <a:lnTo>
                  <a:pt x="0" y="438530"/>
                </a:lnTo>
                <a:lnTo>
                  <a:pt x="0" y="0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14400" y="473756"/>
            <a:ext cx="10134600" cy="1032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55" dirty="0"/>
              <a:t>KLASIFIKASI</a:t>
            </a:r>
            <a:r>
              <a:rPr spc="-315" dirty="0"/>
              <a:t> </a:t>
            </a:r>
            <a:r>
              <a:rPr dirty="0"/>
              <a:t>E-</a:t>
            </a:r>
            <a:r>
              <a:rPr spc="375" dirty="0"/>
              <a:t>COMMERCE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63093" y="1560100"/>
            <a:ext cx="9716770" cy="1582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185670">
              <a:lnSpc>
                <a:spcPct val="100000"/>
              </a:lnSpc>
              <a:spcBef>
                <a:spcPts val="130"/>
              </a:spcBef>
            </a:pPr>
            <a:r>
              <a:rPr sz="4350" b="1" spc="180" dirty="0">
                <a:solidFill>
                  <a:schemeClr val="tx1"/>
                </a:solidFill>
                <a:latin typeface="Tahoma"/>
                <a:cs typeface="Tahoma"/>
              </a:rPr>
              <a:t>(BERDASARKAN</a:t>
            </a:r>
            <a:r>
              <a:rPr sz="4350" b="1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4350" b="1" spc="150" dirty="0">
                <a:solidFill>
                  <a:schemeClr val="tx1"/>
                </a:solidFill>
                <a:latin typeface="Tahoma"/>
                <a:cs typeface="Tahoma"/>
              </a:rPr>
              <a:t>PELAKU)</a:t>
            </a:r>
            <a:endParaRPr sz="435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704"/>
              </a:spcBef>
              <a:tabLst>
                <a:tab pos="7473950" algn="l"/>
              </a:tabLst>
            </a:pPr>
            <a:r>
              <a:rPr sz="2750" b="1" spc="-420" dirty="0">
                <a:solidFill>
                  <a:schemeClr val="tx1"/>
                </a:solidFill>
                <a:latin typeface="Tahoma"/>
                <a:cs typeface="Tahoma"/>
              </a:rPr>
              <a:t>1.</a:t>
            </a:r>
            <a:r>
              <a:rPr sz="2750" b="1" spc="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90" dirty="0">
                <a:solidFill>
                  <a:schemeClr val="tx1"/>
                </a:solidFill>
                <a:latin typeface="Tahoma"/>
                <a:cs typeface="Tahoma"/>
              </a:rPr>
              <a:t>B2B</a:t>
            </a:r>
            <a:r>
              <a:rPr sz="2750" b="1" spc="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dirty="0">
                <a:solidFill>
                  <a:schemeClr val="tx1"/>
                </a:solidFill>
                <a:latin typeface="Tahoma"/>
                <a:cs typeface="Tahoma"/>
              </a:rPr>
              <a:t>(Business</a:t>
            </a:r>
            <a:r>
              <a:rPr sz="2750" b="1" spc="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70" dirty="0">
                <a:solidFill>
                  <a:schemeClr val="tx1"/>
                </a:solidFill>
                <a:latin typeface="Tahoma"/>
                <a:cs typeface="Tahoma"/>
              </a:rPr>
              <a:t>to</a:t>
            </a:r>
            <a:r>
              <a:rPr sz="2750" b="1" spc="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45" dirty="0">
                <a:solidFill>
                  <a:schemeClr val="tx1"/>
                </a:solidFill>
                <a:latin typeface="Tahoma"/>
                <a:cs typeface="Tahoma"/>
              </a:rPr>
              <a:t>Business)</a:t>
            </a:r>
            <a:r>
              <a:rPr sz="2750" b="1" spc="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-385" dirty="0">
                <a:solidFill>
                  <a:schemeClr val="tx1"/>
                </a:solidFill>
                <a:latin typeface="Tahoma"/>
                <a:cs typeface="Tahoma"/>
              </a:rPr>
              <a:t>–</a:t>
            </a:r>
            <a:r>
              <a:rPr sz="2750" b="1" spc="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65" dirty="0">
                <a:solidFill>
                  <a:schemeClr val="tx1"/>
                </a:solidFill>
                <a:latin typeface="Tahoma"/>
                <a:cs typeface="Tahoma"/>
              </a:rPr>
              <a:t>Bisnis</a:t>
            </a:r>
            <a:r>
              <a:rPr sz="2750" b="1" spc="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90" dirty="0">
                <a:solidFill>
                  <a:schemeClr val="tx1"/>
                </a:solidFill>
                <a:latin typeface="Tahoma"/>
                <a:cs typeface="Tahoma"/>
              </a:rPr>
              <a:t>ke</a:t>
            </a:r>
            <a:r>
              <a:rPr sz="2750" b="1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2750" b="1" spc="55" dirty="0">
                <a:solidFill>
                  <a:schemeClr val="tx1"/>
                </a:solidFill>
                <a:latin typeface="Tahoma"/>
                <a:cs typeface="Tahoma"/>
              </a:rPr>
              <a:t>Bisnis</a:t>
            </a:r>
            <a:endParaRPr sz="275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4921" y="3035554"/>
            <a:ext cx="381571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65" dirty="0">
                <a:solidFill>
                  <a:schemeClr val="tx1"/>
                </a:solidFill>
                <a:latin typeface="Tahoma"/>
                <a:cs typeface="Tahoma"/>
              </a:rPr>
              <a:t>Menurut</a:t>
            </a:r>
            <a:r>
              <a:rPr sz="2100" b="1" spc="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chemeClr val="tx1"/>
                </a:solidFill>
                <a:latin typeface="Tahoma"/>
                <a:cs typeface="Tahoma"/>
              </a:rPr>
              <a:t>Turban</a:t>
            </a:r>
            <a:r>
              <a:rPr sz="2100" b="1" spc="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spc="50" dirty="0">
                <a:solidFill>
                  <a:schemeClr val="tx1"/>
                </a:solidFill>
                <a:latin typeface="Tahoma"/>
                <a:cs typeface="Tahoma"/>
              </a:rPr>
              <a:t>et</a:t>
            </a:r>
            <a:r>
              <a:rPr sz="2100" b="1" spc="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spc="-25" dirty="0">
                <a:solidFill>
                  <a:schemeClr val="tx1"/>
                </a:solidFill>
                <a:latin typeface="Tahoma"/>
                <a:cs typeface="Tahoma"/>
              </a:rPr>
              <a:t>al.,</a:t>
            </a:r>
            <a:r>
              <a:rPr sz="2100" b="1" spc="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spc="-80" dirty="0">
                <a:solidFill>
                  <a:schemeClr val="tx1"/>
                </a:solidFill>
                <a:latin typeface="Tahoma"/>
                <a:cs typeface="Tahoma"/>
              </a:rPr>
              <a:t>2018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4921" y="3726307"/>
            <a:ext cx="5896610" cy="11290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90"/>
              </a:spcBef>
            </a:pPr>
            <a:r>
              <a:rPr sz="2100" spc="165" dirty="0">
                <a:solidFill>
                  <a:schemeClr val="tx1"/>
                </a:solidFill>
                <a:latin typeface="Tahoma"/>
                <a:cs typeface="Tahoma"/>
              </a:rPr>
              <a:t>Business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5" dirty="0">
                <a:solidFill>
                  <a:schemeClr val="tx1"/>
                </a:solidFill>
                <a:latin typeface="Tahoma"/>
                <a:cs typeface="Tahoma"/>
              </a:rPr>
              <a:t>to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5" dirty="0">
                <a:solidFill>
                  <a:schemeClr val="tx1"/>
                </a:solidFill>
                <a:latin typeface="Tahoma"/>
                <a:cs typeface="Tahoma"/>
              </a:rPr>
              <a:t>Business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90" dirty="0">
                <a:solidFill>
                  <a:schemeClr val="tx1"/>
                </a:solidFill>
                <a:latin typeface="Tahoma"/>
                <a:cs typeface="Tahoma"/>
              </a:rPr>
              <a:t>(B2B)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0" dirty="0">
                <a:solidFill>
                  <a:schemeClr val="tx1"/>
                </a:solidFill>
                <a:latin typeface="Tahoma"/>
                <a:cs typeface="Tahoma"/>
              </a:rPr>
              <a:t>adalah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00" dirty="0">
                <a:solidFill>
                  <a:schemeClr val="tx1"/>
                </a:solidFill>
                <a:latin typeface="Tahoma"/>
                <a:cs typeface="Tahoma"/>
              </a:rPr>
              <a:t>Transaksi </a:t>
            </a:r>
            <a:r>
              <a:rPr sz="2100" spc="140" dirty="0">
                <a:solidFill>
                  <a:schemeClr val="tx1"/>
                </a:solidFill>
                <a:latin typeface="Tahoma"/>
                <a:cs typeface="Tahoma"/>
              </a:rPr>
              <a:t>bisnis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5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5" dirty="0">
                <a:solidFill>
                  <a:schemeClr val="tx1"/>
                </a:solidFill>
                <a:latin typeface="Tahoma"/>
                <a:cs typeface="Tahoma"/>
              </a:rPr>
              <a:t>dilakukan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antara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25" dirty="0">
                <a:solidFill>
                  <a:schemeClr val="tx1"/>
                </a:solidFill>
                <a:latin typeface="Tahoma"/>
                <a:cs typeface="Tahoma"/>
              </a:rPr>
              <a:t>satu </a:t>
            </a:r>
            <a:r>
              <a:rPr sz="2100" spc="165" dirty="0">
                <a:solidFill>
                  <a:schemeClr val="tx1"/>
                </a:solidFill>
                <a:latin typeface="Tahoma"/>
                <a:cs typeface="Tahoma"/>
              </a:rPr>
              <a:t>perusahaan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15" dirty="0">
                <a:solidFill>
                  <a:schemeClr val="tx1"/>
                </a:solidFill>
                <a:latin typeface="Tahoma"/>
                <a:cs typeface="Tahoma"/>
              </a:rPr>
              <a:t>dengan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5" dirty="0">
                <a:solidFill>
                  <a:schemeClr val="tx1"/>
                </a:solidFill>
                <a:latin typeface="Tahoma"/>
                <a:cs typeface="Tahoma"/>
              </a:rPr>
              <a:t>perusahaan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45" dirty="0">
                <a:solidFill>
                  <a:schemeClr val="tx1"/>
                </a:solidFill>
                <a:latin typeface="Tahoma"/>
                <a:cs typeface="Tahoma"/>
              </a:rPr>
              <a:t>lain.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4921" y="5196413"/>
            <a:ext cx="5772150" cy="1132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300"/>
              </a:lnSpc>
              <a:spcBef>
                <a:spcPts val="100"/>
              </a:spcBef>
              <a:tabLst>
                <a:tab pos="1232535" algn="l"/>
              </a:tabLst>
            </a:pPr>
            <a:r>
              <a:rPr sz="2100" spc="195" dirty="0">
                <a:solidFill>
                  <a:schemeClr val="tx1"/>
                </a:solidFill>
                <a:latin typeface="Tahoma"/>
                <a:cs typeface="Tahoma"/>
              </a:rPr>
              <a:t>contoh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-345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r>
              <a:rPr sz="21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lang="en-US" sz="2100" spc="185" dirty="0" err="1">
                <a:solidFill>
                  <a:schemeClr val="tx1"/>
                </a:solidFill>
                <a:latin typeface="Tahoma"/>
                <a:cs typeface="Tahoma"/>
              </a:rPr>
              <a:t>P</a:t>
            </a:r>
            <a:r>
              <a:rPr sz="2100" spc="185" dirty="0" err="1">
                <a:solidFill>
                  <a:schemeClr val="tx1"/>
                </a:solidFill>
                <a:latin typeface="Tahoma"/>
                <a:cs typeface="Tahoma"/>
              </a:rPr>
              <a:t>rodusen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5" dirty="0">
                <a:solidFill>
                  <a:schemeClr val="tx1"/>
                </a:solidFill>
                <a:latin typeface="Tahoma"/>
                <a:cs typeface="Tahoma"/>
              </a:rPr>
              <a:t>menjual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5" dirty="0">
                <a:solidFill>
                  <a:schemeClr val="tx1"/>
                </a:solidFill>
                <a:latin typeface="Tahoma"/>
                <a:cs typeface="Tahoma"/>
              </a:rPr>
              <a:t>bahan</a:t>
            </a:r>
            <a:r>
              <a:rPr sz="21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10" dirty="0">
                <a:solidFill>
                  <a:schemeClr val="tx1"/>
                </a:solidFill>
                <a:latin typeface="Tahoma"/>
                <a:cs typeface="Tahoma"/>
              </a:rPr>
              <a:t>baku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ke </a:t>
            </a:r>
            <a:r>
              <a:rPr sz="2100" spc="165" dirty="0">
                <a:solidFill>
                  <a:schemeClr val="tx1"/>
                </a:solidFill>
                <a:latin typeface="Tahoma"/>
                <a:cs typeface="Tahoma"/>
              </a:rPr>
              <a:t>perusahaan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manufaktur.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4" dirty="0">
                <a:solidFill>
                  <a:schemeClr val="tx1"/>
                </a:solidFill>
                <a:latin typeface="Tahoma"/>
                <a:cs typeface="Tahoma"/>
              </a:rPr>
              <a:t>Contoh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0" dirty="0">
                <a:solidFill>
                  <a:schemeClr val="tx1"/>
                </a:solidFill>
                <a:latin typeface="Tahoma"/>
                <a:cs typeface="Tahoma"/>
              </a:rPr>
              <a:t>platform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seperti</a:t>
            </a:r>
            <a:r>
              <a:rPr sz="21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75" dirty="0">
                <a:solidFill>
                  <a:schemeClr val="tx1"/>
                </a:solidFill>
                <a:latin typeface="Tahoma"/>
                <a:cs typeface="Tahoma"/>
              </a:rPr>
              <a:t>Ralali,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Mbiz,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10" dirty="0">
                <a:solidFill>
                  <a:schemeClr val="tx1"/>
                </a:solidFill>
                <a:latin typeface="Tahoma"/>
                <a:cs typeface="Tahoma"/>
              </a:rPr>
              <a:t>Alibaba.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26122" y="2988844"/>
            <a:ext cx="7797165" cy="276987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900" b="1" spc="90" dirty="0">
                <a:solidFill>
                  <a:schemeClr val="tx1"/>
                </a:solidFill>
                <a:latin typeface="Tahoma"/>
                <a:cs typeface="Tahoma"/>
              </a:rPr>
              <a:t>Mekanisme</a:t>
            </a:r>
            <a:r>
              <a:rPr sz="1900" b="1" spc="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60" dirty="0">
                <a:solidFill>
                  <a:schemeClr val="tx1"/>
                </a:solidFill>
                <a:latin typeface="Tahoma"/>
                <a:cs typeface="Tahoma"/>
              </a:rPr>
              <a:t>B2B</a:t>
            </a:r>
            <a:r>
              <a:rPr sz="1900" b="1" spc="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22275" indent="-217804">
              <a:lnSpc>
                <a:spcPct val="100000"/>
              </a:lnSpc>
              <a:spcBef>
                <a:spcPts val="425"/>
              </a:spcBef>
              <a:buAutoNum type="arabicPeriod"/>
              <a:tabLst>
                <a:tab pos="422275" algn="l"/>
              </a:tabLst>
            </a:pPr>
            <a:r>
              <a:rPr sz="1900" spc="150" dirty="0">
                <a:solidFill>
                  <a:schemeClr val="tx1"/>
                </a:solidFill>
                <a:latin typeface="Tahoma"/>
                <a:cs typeface="Tahoma"/>
              </a:rPr>
              <a:t>Perusahaan</a:t>
            </a:r>
            <a:r>
              <a:rPr sz="1900" spc="-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215" dirty="0">
                <a:solidFill>
                  <a:schemeClr val="tx1"/>
                </a:solidFill>
                <a:latin typeface="Tahoma"/>
                <a:cs typeface="Tahoma"/>
              </a:rPr>
              <a:t>A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225" dirty="0">
                <a:solidFill>
                  <a:schemeClr val="tx1"/>
                </a:solidFill>
                <a:latin typeface="Tahoma"/>
                <a:cs typeface="Tahoma"/>
              </a:rPr>
              <a:t>membutuhkan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75" dirty="0">
                <a:solidFill>
                  <a:schemeClr val="tx1"/>
                </a:solidFill>
                <a:latin typeface="Tahoma"/>
                <a:cs typeface="Tahoma"/>
              </a:rPr>
              <a:t>produk/jasa.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21005" marR="5080" indent="-217170">
              <a:lnSpc>
                <a:spcPct val="118400"/>
              </a:lnSpc>
              <a:buAutoNum type="arabicPeriod"/>
              <a:tabLst>
                <a:tab pos="422275" algn="l"/>
                <a:tab pos="2310765" algn="l"/>
                <a:tab pos="3894454" algn="l"/>
                <a:tab pos="4215765" algn="l"/>
                <a:tab pos="5085715" algn="l"/>
                <a:tab pos="6387465" algn="l"/>
                <a:tab pos="7237730" algn="l"/>
              </a:tabLst>
            </a:pPr>
            <a:r>
              <a:rPr sz="1900" spc="204" dirty="0">
                <a:solidFill>
                  <a:schemeClr val="tx1"/>
                </a:solidFill>
                <a:latin typeface="Tahoma"/>
                <a:cs typeface="Tahoma"/>
              </a:rPr>
              <a:t>Menghubungi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perusahaan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250" dirty="0">
                <a:solidFill>
                  <a:schemeClr val="tx1"/>
                </a:solidFill>
                <a:latin typeface="Tahoma"/>
                <a:cs typeface="Tahoma"/>
              </a:rPr>
              <a:t>B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75" dirty="0">
                <a:solidFill>
                  <a:schemeClr val="tx1"/>
                </a:solidFill>
                <a:latin typeface="Tahoma"/>
                <a:cs typeface="Tahoma"/>
              </a:rPr>
              <a:t>untuk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75" dirty="0">
                <a:solidFill>
                  <a:schemeClr val="tx1"/>
                </a:solidFill>
                <a:latin typeface="Tahoma"/>
                <a:cs typeface="Tahoma"/>
              </a:rPr>
              <a:t>menawar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harga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20" dirty="0">
                <a:solidFill>
                  <a:schemeClr val="tx1"/>
                </a:solidFill>
                <a:latin typeface="Tahoma"/>
                <a:cs typeface="Tahoma"/>
              </a:rPr>
              <a:t>atau 	</a:t>
            </a:r>
            <a:r>
              <a:rPr sz="1900" spc="95" dirty="0">
                <a:solidFill>
                  <a:schemeClr val="tx1"/>
                </a:solidFill>
                <a:latin typeface="Tahoma"/>
                <a:cs typeface="Tahoma"/>
              </a:rPr>
              <a:t>kontrak.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21005" marR="8255" indent="-217804">
              <a:lnSpc>
                <a:spcPct val="118400"/>
              </a:lnSpc>
              <a:buAutoNum type="arabicPeriod"/>
              <a:tabLst>
                <a:tab pos="422275" algn="l"/>
              </a:tabLst>
            </a:pPr>
            <a:r>
              <a:rPr sz="1900" spc="170" dirty="0">
                <a:solidFill>
                  <a:schemeClr val="tx1"/>
                </a:solidFill>
                <a:latin typeface="Tahoma"/>
                <a:cs typeface="Tahoma"/>
              </a:rPr>
              <a:t>Melakukan</a:t>
            </a:r>
            <a:r>
              <a:rPr sz="1900" spc="1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0" dirty="0">
                <a:solidFill>
                  <a:schemeClr val="tx1"/>
                </a:solidFill>
                <a:latin typeface="Tahoma"/>
                <a:cs typeface="Tahoma"/>
              </a:rPr>
              <a:t>transaksi</a:t>
            </a:r>
            <a:r>
              <a:rPr sz="1900" spc="1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0" dirty="0">
                <a:solidFill>
                  <a:schemeClr val="tx1"/>
                </a:solidFill>
                <a:latin typeface="Tahoma"/>
                <a:cs typeface="Tahoma"/>
              </a:rPr>
              <a:t>dalam</a:t>
            </a:r>
            <a:r>
              <a:rPr sz="1900" spc="1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jumlah</a:t>
            </a:r>
            <a:r>
              <a:rPr sz="1900" spc="1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70" dirty="0">
                <a:solidFill>
                  <a:schemeClr val="tx1"/>
                </a:solidFill>
                <a:latin typeface="Tahoma"/>
                <a:cs typeface="Tahoma"/>
              </a:rPr>
              <a:t>besar,</a:t>
            </a:r>
            <a:r>
              <a:rPr sz="1900" spc="1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biasanya</a:t>
            </a:r>
            <a:r>
              <a:rPr sz="1900" spc="1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0" dirty="0">
                <a:solidFill>
                  <a:schemeClr val="tx1"/>
                </a:solidFill>
                <a:latin typeface="Tahoma"/>
                <a:cs typeface="Tahoma"/>
              </a:rPr>
              <a:t>dengan 	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kontrak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85" dirty="0">
                <a:solidFill>
                  <a:schemeClr val="tx1"/>
                </a:solidFill>
                <a:latin typeface="Tahoma"/>
                <a:cs typeface="Tahoma"/>
              </a:rPr>
              <a:t>formal.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22275" marR="5080" indent="-204470">
              <a:lnSpc>
                <a:spcPts val="2700"/>
              </a:lnSpc>
              <a:spcBef>
                <a:spcPts val="100"/>
              </a:spcBef>
              <a:buAutoNum type="arabicPeriod"/>
              <a:tabLst>
                <a:tab pos="422275" algn="l"/>
                <a:tab pos="490220" algn="l"/>
              </a:tabLst>
            </a:pPr>
            <a:r>
              <a:rPr sz="1900" spc="180" dirty="0">
                <a:solidFill>
                  <a:schemeClr val="tx1"/>
                </a:solidFill>
                <a:latin typeface="Tahoma"/>
                <a:cs typeface="Tahoma"/>
              </a:rPr>
              <a:t>	Pengiriman</a:t>
            </a:r>
            <a:r>
              <a:rPr sz="1900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1900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70" dirty="0">
                <a:solidFill>
                  <a:schemeClr val="tx1"/>
                </a:solidFill>
                <a:latin typeface="Tahoma"/>
                <a:cs typeface="Tahoma"/>
              </a:rPr>
              <a:t>pembayaran</a:t>
            </a:r>
            <a:r>
              <a:rPr sz="1900" spc="-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5" dirty="0">
                <a:solidFill>
                  <a:schemeClr val="tx1"/>
                </a:solidFill>
                <a:latin typeface="Tahoma"/>
                <a:cs typeface="Tahoma"/>
              </a:rPr>
              <a:t>dilakukan</a:t>
            </a:r>
            <a:r>
              <a:rPr sz="1900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0" dirty="0">
                <a:solidFill>
                  <a:schemeClr val="tx1"/>
                </a:solidFill>
                <a:latin typeface="Tahoma"/>
                <a:cs typeface="Tahoma"/>
              </a:rPr>
              <a:t>sesuai</a:t>
            </a:r>
            <a:r>
              <a:rPr sz="19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kesepakatan </a:t>
            </a:r>
            <a:r>
              <a:rPr sz="1900" spc="65" dirty="0">
                <a:solidFill>
                  <a:schemeClr val="tx1"/>
                </a:solidFill>
                <a:latin typeface="Tahoma"/>
                <a:cs typeface="Tahoma"/>
              </a:rPr>
              <a:t>bisnis.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31863" y="6075959"/>
            <a:ext cx="3916045" cy="139700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15265" indent="-202565">
              <a:lnSpc>
                <a:spcPct val="100000"/>
              </a:lnSpc>
              <a:spcBef>
                <a:spcPts val="520"/>
              </a:spcBef>
              <a:buFont typeface="Arial MT"/>
              <a:buChar char="•"/>
              <a:tabLst>
                <a:tab pos="215265" algn="l"/>
              </a:tabLst>
            </a:pPr>
            <a:r>
              <a:rPr sz="1900" b="1" spc="55" dirty="0">
                <a:solidFill>
                  <a:schemeClr val="tx1"/>
                </a:solidFill>
                <a:latin typeface="Tahoma"/>
                <a:cs typeface="Tahoma"/>
              </a:rPr>
              <a:t>Kelebihan</a:t>
            </a:r>
            <a:r>
              <a:rPr sz="1900" b="1" spc="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Volume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0" dirty="0">
                <a:solidFill>
                  <a:schemeClr val="tx1"/>
                </a:solidFill>
                <a:latin typeface="Tahoma"/>
                <a:cs typeface="Tahoma"/>
              </a:rPr>
              <a:t>transaksi</a:t>
            </a:r>
            <a:r>
              <a:rPr sz="1900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00" dirty="0">
                <a:solidFill>
                  <a:schemeClr val="tx1"/>
                </a:solidFill>
                <a:latin typeface="Tahoma"/>
                <a:cs typeface="Tahoma"/>
              </a:rPr>
              <a:t>besar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204" dirty="0">
                <a:solidFill>
                  <a:schemeClr val="tx1"/>
                </a:solidFill>
                <a:latin typeface="Tahoma"/>
                <a:cs typeface="Tahoma"/>
              </a:rPr>
              <a:t>Hubungan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jangka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panjang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50" dirty="0">
                <a:solidFill>
                  <a:schemeClr val="tx1"/>
                </a:solidFill>
                <a:latin typeface="Tahoma"/>
                <a:cs typeface="Tahoma"/>
              </a:rPr>
              <a:t>Kontrak</a:t>
            </a:r>
            <a:r>
              <a:rPr sz="19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formal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31863" y="7790840"/>
            <a:ext cx="3845560" cy="139700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15265" indent="-202565">
              <a:lnSpc>
                <a:spcPct val="100000"/>
              </a:lnSpc>
              <a:spcBef>
                <a:spcPts val="520"/>
              </a:spcBef>
              <a:buFont typeface="Arial MT"/>
              <a:buChar char="•"/>
              <a:tabLst>
                <a:tab pos="215265" algn="l"/>
              </a:tabLst>
            </a:pPr>
            <a:r>
              <a:rPr sz="1900" b="1" spc="60" dirty="0">
                <a:solidFill>
                  <a:schemeClr val="tx1"/>
                </a:solidFill>
                <a:latin typeface="Tahoma"/>
                <a:cs typeface="Tahoma"/>
              </a:rPr>
              <a:t>Kelemahan</a:t>
            </a:r>
            <a:r>
              <a:rPr sz="1900" b="1" spc="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Proses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0" dirty="0">
                <a:solidFill>
                  <a:schemeClr val="tx1"/>
                </a:solidFill>
                <a:latin typeface="Tahoma"/>
                <a:cs typeface="Tahoma"/>
              </a:rPr>
              <a:t>transaksi</a:t>
            </a:r>
            <a:r>
              <a:rPr sz="19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5" dirty="0">
                <a:solidFill>
                  <a:schemeClr val="tx1"/>
                </a:solidFill>
                <a:latin typeface="Tahoma"/>
                <a:cs typeface="Tahoma"/>
              </a:rPr>
              <a:t>kompleks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20" dirty="0">
                <a:solidFill>
                  <a:schemeClr val="tx1"/>
                </a:solidFill>
                <a:latin typeface="Tahoma"/>
                <a:cs typeface="Tahoma"/>
              </a:rPr>
              <a:t>Siklus</a:t>
            </a:r>
            <a:r>
              <a:rPr sz="19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penjualan</a:t>
            </a:r>
            <a:r>
              <a:rPr sz="1900" spc="-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panjang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50" dirty="0">
                <a:solidFill>
                  <a:schemeClr val="tx1"/>
                </a:solidFill>
                <a:latin typeface="Tahoma"/>
                <a:cs typeface="Tahoma"/>
              </a:rPr>
              <a:t>Persaingan</a:t>
            </a:r>
            <a:r>
              <a:rPr sz="1900" spc="-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0" dirty="0">
                <a:solidFill>
                  <a:schemeClr val="tx1"/>
                </a:solidFill>
                <a:latin typeface="Tahoma"/>
                <a:cs typeface="Tahoma"/>
              </a:rPr>
              <a:t>tinggi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6688" y="1170432"/>
            <a:ext cx="11285220" cy="58419"/>
          </a:xfrm>
          <a:custGeom>
            <a:avLst/>
            <a:gdLst/>
            <a:ahLst/>
            <a:cxnLst/>
            <a:rect l="l" t="t" r="r" b="b"/>
            <a:pathLst>
              <a:path w="11285219" h="58419">
                <a:moveTo>
                  <a:pt x="0" y="0"/>
                </a:moveTo>
                <a:lnTo>
                  <a:pt x="11285219" y="57912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824204" y="-128778"/>
            <a:ext cx="4464050" cy="10544810"/>
            <a:chOff x="13824204" y="-128778"/>
            <a:chExt cx="4464050" cy="10544810"/>
          </a:xfrm>
        </p:grpSpPr>
        <p:sp>
          <p:nvSpPr>
            <p:cNvPr id="4" name="object 4"/>
            <p:cNvSpPr/>
            <p:nvPr/>
          </p:nvSpPr>
          <p:spPr>
            <a:xfrm>
              <a:off x="15060930" y="0"/>
              <a:ext cx="3058795" cy="10287000"/>
            </a:xfrm>
            <a:custGeom>
              <a:avLst/>
              <a:gdLst/>
              <a:ahLst/>
              <a:cxnLst/>
              <a:rect l="l" t="t" r="r" b="b"/>
              <a:pathLst>
                <a:path w="3058794" h="10287000">
                  <a:moveTo>
                    <a:pt x="2997951" y="10287000"/>
                  </a:moveTo>
                  <a:lnTo>
                    <a:pt x="123443" y="8614664"/>
                  </a:lnTo>
                  <a:lnTo>
                    <a:pt x="81247" y="8583697"/>
                  </a:lnTo>
                  <a:lnTo>
                    <a:pt x="46963" y="8545269"/>
                  </a:lnTo>
                  <a:lnTo>
                    <a:pt x="21433" y="8500848"/>
                  </a:lnTo>
                  <a:lnTo>
                    <a:pt x="5498" y="8451904"/>
                  </a:lnTo>
                  <a:lnTo>
                    <a:pt x="0" y="8399907"/>
                  </a:lnTo>
                  <a:lnTo>
                    <a:pt x="0" y="1922145"/>
                  </a:lnTo>
                  <a:lnTo>
                    <a:pt x="5498" y="1870086"/>
                  </a:lnTo>
                  <a:lnTo>
                    <a:pt x="21433" y="1821111"/>
                  </a:lnTo>
                  <a:lnTo>
                    <a:pt x="46963" y="1776691"/>
                  </a:lnTo>
                  <a:lnTo>
                    <a:pt x="81247" y="1738293"/>
                  </a:lnTo>
                  <a:lnTo>
                    <a:pt x="123443" y="1707388"/>
                  </a:lnTo>
                  <a:lnTo>
                    <a:pt x="3058201" y="0"/>
                  </a:lnTo>
                </a:path>
              </a:pathLst>
            </a:custGeom>
            <a:ln w="25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564612" y="549860"/>
              <a:ext cx="2723515" cy="8815705"/>
            </a:xfrm>
            <a:custGeom>
              <a:avLst/>
              <a:gdLst/>
              <a:ahLst/>
              <a:cxnLst/>
              <a:rect l="l" t="t" r="r" b="b"/>
              <a:pathLst>
                <a:path w="2723515" h="8815705">
                  <a:moveTo>
                    <a:pt x="2723388" y="0"/>
                  </a:moveTo>
                  <a:lnTo>
                    <a:pt x="123444" y="1512619"/>
                  </a:lnTo>
                  <a:lnTo>
                    <a:pt x="81247" y="1543524"/>
                  </a:lnTo>
                  <a:lnTo>
                    <a:pt x="46963" y="1581922"/>
                  </a:lnTo>
                  <a:lnTo>
                    <a:pt x="21433" y="1626343"/>
                  </a:lnTo>
                  <a:lnTo>
                    <a:pt x="5498" y="1675317"/>
                  </a:lnTo>
                  <a:lnTo>
                    <a:pt x="0" y="1727376"/>
                  </a:lnTo>
                  <a:lnTo>
                    <a:pt x="0" y="7088046"/>
                  </a:lnTo>
                  <a:lnTo>
                    <a:pt x="5498" y="7140043"/>
                  </a:lnTo>
                  <a:lnTo>
                    <a:pt x="21433" y="7188987"/>
                  </a:lnTo>
                  <a:lnTo>
                    <a:pt x="46963" y="7233408"/>
                  </a:lnTo>
                  <a:lnTo>
                    <a:pt x="81247" y="7271836"/>
                  </a:lnTo>
                  <a:lnTo>
                    <a:pt x="123444" y="7302803"/>
                  </a:lnTo>
                  <a:lnTo>
                    <a:pt x="2723388" y="8815429"/>
                  </a:lnTo>
                  <a:lnTo>
                    <a:pt x="2723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09976" y="891666"/>
              <a:ext cx="2478023" cy="81318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881354" y="9221208"/>
              <a:ext cx="2357755" cy="1066165"/>
            </a:xfrm>
            <a:custGeom>
              <a:avLst/>
              <a:gdLst/>
              <a:ahLst/>
              <a:cxnLst/>
              <a:rect l="l" t="t" r="r" b="b"/>
              <a:pathLst>
                <a:path w="2357755" h="1066165">
                  <a:moveTo>
                    <a:pt x="0" y="1065791"/>
                  </a:moveTo>
                  <a:lnTo>
                    <a:pt x="0" y="788829"/>
                  </a:lnTo>
                  <a:lnTo>
                    <a:pt x="5499" y="736787"/>
                  </a:lnTo>
                  <a:lnTo>
                    <a:pt x="21441" y="687819"/>
                  </a:lnTo>
                  <a:lnTo>
                    <a:pt x="46991" y="643395"/>
                  </a:lnTo>
                  <a:lnTo>
                    <a:pt x="81312" y="604985"/>
                  </a:lnTo>
                  <a:lnTo>
                    <a:pt x="123571" y="574059"/>
                  </a:lnTo>
                  <a:lnTo>
                    <a:pt x="1055242" y="31985"/>
                  </a:lnTo>
                  <a:lnTo>
                    <a:pt x="1102964" y="10661"/>
                  </a:lnTo>
                  <a:lnTo>
                    <a:pt x="1153246" y="0"/>
                  </a:lnTo>
                  <a:lnTo>
                    <a:pt x="1204381" y="0"/>
                  </a:lnTo>
                  <a:lnTo>
                    <a:pt x="1254663" y="10661"/>
                  </a:lnTo>
                  <a:lnTo>
                    <a:pt x="1302384" y="31985"/>
                  </a:lnTo>
                  <a:lnTo>
                    <a:pt x="2234057" y="574059"/>
                  </a:lnTo>
                  <a:lnTo>
                    <a:pt x="2276315" y="604985"/>
                  </a:lnTo>
                  <a:lnTo>
                    <a:pt x="2310636" y="643395"/>
                  </a:lnTo>
                  <a:lnTo>
                    <a:pt x="2336186" y="687819"/>
                  </a:lnTo>
                  <a:lnTo>
                    <a:pt x="2352128" y="736787"/>
                  </a:lnTo>
                  <a:lnTo>
                    <a:pt x="2357628" y="788829"/>
                  </a:lnTo>
                  <a:lnTo>
                    <a:pt x="2357628" y="1065791"/>
                  </a:lnTo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761" y="0"/>
            <a:ext cx="2357755" cy="1227455"/>
          </a:xfrm>
          <a:custGeom>
            <a:avLst/>
            <a:gdLst/>
            <a:ahLst/>
            <a:cxnLst/>
            <a:rect l="l" t="t" r="r" b="b"/>
            <a:pathLst>
              <a:path w="2357755" h="1227455">
                <a:moveTo>
                  <a:pt x="2357628" y="0"/>
                </a:moveTo>
                <a:lnTo>
                  <a:pt x="2357628" y="438530"/>
                </a:lnTo>
                <a:lnTo>
                  <a:pt x="2352128" y="490541"/>
                </a:lnTo>
                <a:lnTo>
                  <a:pt x="2336186" y="539509"/>
                </a:lnTo>
                <a:lnTo>
                  <a:pt x="2310636" y="583948"/>
                </a:lnTo>
                <a:lnTo>
                  <a:pt x="2276315" y="622370"/>
                </a:lnTo>
                <a:lnTo>
                  <a:pt x="2234057" y="653288"/>
                </a:lnTo>
                <a:lnTo>
                  <a:pt x="1302385" y="1195324"/>
                </a:lnTo>
                <a:lnTo>
                  <a:pt x="1254678" y="1216659"/>
                </a:lnTo>
                <a:lnTo>
                  <a:pt x="1204391" y="1227327"/>
                </a:lnTo>
                <a:lnTo>
                  <a:pt x="1153247" y="1227327"/>
                </a:lnTo>
                <a:lnTo>
                  <a:pt x="1102969" y="1216659"/>
                </a:lnTo>
                <a:lnTo>
                  <a:pt x="1055281" y="1195324"/>
                </a:lnTo>
                <a:lnTo>
                  <a:pt x="123527" y="653288"/>
                </a:lnTo>
                <a:lnTo>
                  <a:pt x="81313" y="622370"/>
                </a:lnTo>
                <a:lnTo>
                  <a:pt x="47008" y="583948"/>
                </a:lnTo>
                <a:lnTo>
                  <a:pt x="21456" y="539509"/>
                </a:lnTo>
                <a:lnTo>
                  <a:pt x="5505" y="490541"/>
                </a:lnTo>
                <a:lnTo>
                  <a:pt x="0" y="438530"/>
                </a:lnTo>
                <a:lnTo>
                  <a:pt x="0" y="0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0491" y="2093468"/>
            <a:ext cx="9686925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750" b="1" spc="-11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2750" b="1" spc="-110" dirty="0">
                <a:solidFill>
                  <a:schemeClr val="tx1"/>
                </a:solidFill>
                <a:latin typeface="Tahoma"/>
                <a:cs typeface="Tahoma"/>
              </a:rPr>
              <a:t>.</a:t>
            </a:r>
            <a:r>
              <a:rPr sz="2750" b="1" spc="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70" dirty="0">
                <a:solidFill>
                  <a:schemeClr val="tx1"/>
                </a:solidFill>
                <a:latin typeface="Tahoma"/>
                <a:cs typeface="Tahoma"/>
              </a:rPr>
              <a:t>B2C</a:t>
            </a:r>
            <a:r>
              <a:rPr sz="2750" b="1" spc="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dirty="0">
                <a:solidFill>
                  <a:schemeClr val="tx1"/>
                </a:solidFill>
                <a:latin typeface="Tahoma"/>
                <a:cs typeface="Tahoma"/>
              </a:rPr>
              <a:t>(Business</a:t>
            </a:r>
            <a:r>
              <a:rPr sz="2750" b="1" spc="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70" dirty="0">
                <a:solidFill>
                  <a:schemeClr val="tx1"/>
                </a:solidFill>
                <a:latin typeface="Tahoma"/>
                <a:cs typeface="Tahoma"/>
              </a:rPr>
              <a:t>to</a:t>
            </a:r>
            <a:r>
              <a:rPr sz="2750" b="1" spc="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60" dirty="0">
                <a:solidFill>
                  <a:schemeClr val="tx1"/>
                </a:solidFill>
                <a:latin typeface="Tahoma"/>
                <a:cs typeface="Tahoma"/>
              </a:rPr>
              <a:t>Consumer)</a:t>
            </a:r>
            <a:r>
              <a:rPr sz="2750" b="1" spc="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-385" dirty="0">
                <a:solidFill>
                  <a:schemeClr val="tx1"/>
                </a:solidFill>
                <a:latin typeface="Tahoma"/>
                <a:cs typeface="Tahoma"/>
              </a:rPr>
              <a:t>–</a:t>
            </a:r>
            <a:r>
              <a:rPr sz="2750" b="1" spc="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65" dirty="0">
                <a:solidFill>
                  <a:schemeClr val="tx1"/>
                </a:solidFill>
                <a:latin typeface="Tahoma"/>
                <a:cs typeface="Tahoma"/>
              </a:rPr>
              <a:t>Bisnis</a:t>
            </a:r>
            <a:r>
              <a:rPr sz="2750" b="1" spc="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114" dirty="0">
                <a:solidFill>
                  <a:schemeClr val="tx1"/>
                </a:solidFill>
                <a:latin typeface="Tahoma"/>
                <a:cs typeface="Tahoma"/>
              </a:rPr>
              <a:t>ke</a:t>
            </a:r>
            <a:r>
              <a:rPr sz="2750" b="1" spc="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110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endParaRPr sz="275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14676" y="432374"/>
            <a:ext cx="10415524" cy="1133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700"/>
              </a:lnSpc>
              <a:spcBef>
                <a:spcPts val="90"/>
              </a:spcBef>
            </a:pPr>
            <a:r>
              <a:rPr spc="-55" dirty="0"/>
              <a:t>KLASIFIKASI</a:t>
            </a:r>
            <a:r>
              <a:rPr spc="-385" dirty="0"/>
              <a:t> </a:t>
            </a:r>
            <a:r>
              <a:rPr spc="-25" dirty="0"/>
              <a:t>E- </a:t>
            </a:r>
            <a:r>
              <a:rPr spc="375" dirty="0"/>
              <a:t>COMMERCE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64921" y="3030727"/>
            <a:ext cx="3732529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75" dirty="0">
                <a:solidFill>
                  <a:schemeClr val="tx1"/>
                </a:solidFill>
                <a:latin typeface="Tahoma"/>
                <a:cs typeface="Tahoma"/>
              </a:rPr>
              <a:t>Menurut</a:t>
            </a:r>
            <a:r>
              <a:rPr sz="2150" b="1" spc="-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b="1" spc="85" dirty="0">
                <a:solidFill>
                  <a:schemeClr val="tx1"/>
                </a:solidFill>
                <a:latin typeface="Tahoma"/>
                <a:cs typeface="Tahoma"/>
              </a:rPr>
              <a:t>Wardhana</a:t>
            </a:r>
            <a:r>
              <a:rPr sz="2150" b="1" spc="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b="1" spc="-165" dirty="0">
                <a:solidFill>
                  <a:schemeClr val="tx1"/>
                </a:solidFill>
                <a:latin typeface="Tahoma"/>
                <a:cs typeface="Tahoma"/>
              </a:rPr>
              <a:t>(2015</a:t>
            </a:r>
            <a:r>
              <a:rPr sz="2150" b="1" spc="-165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endParaRPr sz="2150" dirty="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4921" y="3739337"/>
            <a:ext cx="5783580" cy="2693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300"/>
              </a:lnSpc>
              <a:spcBef>
                <a:spcPts val="100"/>
              </a:spcBef>
            </a:pPr>
            <a:r>
              <a:rPr sz="2150" spc="160" dirty="0">
                <a:solidFill>
                  <a:schemeClr val="tx1"/>
                </a:solidFill>
                <a:latin typeface="Tahoma"/>
                <a:cs typeface="Tahoma"/>
              </a:rPr>
              <a:t>Business</a:t>
            </a:r>
            <a:r>
              <a:rPr sz="215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60" dirty="0">
                <a:solidFill>
                  <a:schemeClr val="tx1"/>
                </a:solidFill>
                <a:latin typeface="Tahoma"/>
                <a:cs typeface="Tahoma"/>
              </a:rPr>
              <a:t>to</a:t>
            </a:r>
            <a:r>
              <a:rPr sz="215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95" dirty="0">
                <a:solidFill>
                  <a:schemeClr val="tx1"/>
                </a:solidFill>
                <a:latin typeface="Tahoma"/>
                <a:cs typeface="Tahoma"/>
              </a:rPr>
              <a:t>Customer</a:t>
            </a:r>
            <a:r>
              <a:rPr sz="215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75" dirty="0">
                <a:solidFill>
                  <a:schemeClr val="tx1"/>
                </a:solidFill>
                <a:latin typeface="Tahoma"/>
                <a:cs typeface="Tahoma"/>
              </a:rPr>
              <a:t>(B2C)</a:t>
            </a:r>
            <a:r>
              <a:rPr sz="215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65" dirty="0">
                <a:solidFill>
                  <a:schemeClr val="tx1"/>
                </a:solidFill>
                <a:latin typeface="Tahoma"/>
                <a:cs typeface="Tahoma"/>
              </a:rPr>
              <a:t>adalah</a:t>
            </a:r>
            <a:r>
              <a:rPr sz="215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215" dirty="0">
                <a:solidFill>
                  <a:schemeClr val="tx1"/>
                </a:solidFill>
                <a:latin typeface="Tahoma"/>
                <a:cs typeface="Tahoma"/>
              </a:rPr>
              <a:t>model </a:t>
            </a:r>
            <a:r>
              <a:rPr sz="2150" spc="135" dirty="0">
                <a:solidFill>
                  <a:schemeClr val="tx1"/>
                </a:solidFill>
                <a:latin typeface="Tahoma"/>
                <a:cs typeface="Tahoma"/>
              </a:rPr>
              <a:t>transaksi</a:t>
            </a:r>
            <a:r>
              <a:rPr sz="2150" spc="-1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80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215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20" dirty="0">
                <a:solidFill>
                  <a:schemeClr val="tx1"/>
                </a:solidFill>
                <a:latin typeface="Tahoma"/>
                <a:cs typeface="Tahoma"/>
              </a:rPr>
              <a:t>terjadi</a:t>
            </a:r>
            <a:r>
              <a:rPr sz="215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50" dirty="0">
                <a:solidFill>
                  <a:schemeClr val="tx1"/>
                </a:solidFill>
                <a:latin typeface="Tahoma"/>
                <a:cs typeface="Tahoma"/>
              </a:rPr>
              <a:t>antar</a:t>
            </a:r>
            <a:r>
              <a:rPr sz="215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60" dirty="0">
                <a:solidFill>
                  <a:schemeClr val="tx1"/>
                </a:solidFill>
                <a:latin typeface="Tahoma"/>
                <a:cs typeface="Tahoma"/>
              </a:rPr>
              <a:t>perusahaan </a:t>
            </a:r>
            <a:r>
              <a:rPr sz="2150" spc="210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15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80" dirty="0">
                <a:solidFill>
                  <a:schemeClr val="tx1"/>
                </a:solidFill>
                <a:latin typeface="Tahoma"/>
                <a:cs typeface="Tahoma"/>
              </a:rPr>
              <a:t>konsumen,</a:t>
            </a:r>
            <a:r>
              <a:rPr sz="215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240" dirty="0">
                <a:solidFill>
                  <a:schemeClr val="tx1"/>
                </a:solidFill>
                <a:latin typeface="Tahoma"/>
                <a:cs typeface="Tahoma"/>
              </a:rPr>
              <a:t>dalm</a:t>
            </a:r>
            <a:r>
              <a:rPr sz="215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75" dirty="0">
                <a:solidFill>
                  <a:schemeClr val="tx1"/>
                </a:solidFill>
                <a:latin typeface="Tahoma"/>
                <a:cs typeface="Tahoma"/>
              </a:rPr>
              <a:t>konteks</a:t>
            </a:r>
            <a:r>
              <a:rPr sz="215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55" dirty="0">
                <a:solidFill>
                  <a:schemeClr val="tx1"/>
                </a:solidFill>
                <a:latin typeface="Tahoma"/>
                <a:cs typeface="Tahoma"/>
              </a:rPr>
              <a:t>sederhana </a:t>
            </a:r>
            <a:r>
              <a:rPr sz="2150" spc="210" dirty="0">
                <a:solidFill>
                  <a:schemeClr val="tx1"/>
                </a:solidFill>
                <a:latin typeface="Tahoma"/>
                <a:cs typeface="Tahoma"/>
              </a:rPr>
              <a:t>B2C</a:t>
            </a:r>
            <a:r>
              <a:rPr sz="215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65" dirty="0">
                <a:solidFill>
                  <a:schemeClr val="tx1"/>
                </a:solidFill>
                <a:latin typeface="Tahoma"/>
                <a:cs typeface="Tahoma"/>
              </a:rPr>
              <a:t>adalah</a:t>
            </a:r>
            <a:r>
              <a:rPr sz="215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70" dirty="0">
                <a:solidFill>
                  <a:schemeClr val="tx1"/>
                </a:solidFill>
                <a:latin typeface="Tahoma"/>
                <a:cs typeface="Tahoma"/>
              </a:rPr>
              <a:t>upaya</a:t>
            </a:r>
            <a:r>
              <a:rPr sz="215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70" dirty="0">
                <a:solidFill>
                  <a:schemeClr val="tx1"/>
                </a:solidFill>
                <a:latin typeface="Tahoma"/>
                <a:cs typeface="Tahoma"/>
              </a:rPr>
              <a:t>perusahaan</a:t>
            </a:r>
            <a:r>
              <a:rPr sz="215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200" dirty="0">
                <a:solidFill>
                  <a:schemeClr val="tx1"/>
                </a:solidFill>
                <a:latin typeface="Tahoma"/>
                <a:cs typeface="Tahoma"/>
              </a:rPr>
              <a:t>untuk </a:t>
            </a:r>
            <a:r>
              <a:rPr sz="2150" spc="140" dirty="0">
                <a:solidFill>
                  <a:schemeClr val="tx1"/>
                </a:solidFill>
                <a:latin typeface="Tahoma"/>
                <a:cs typeface="Tahoma"/>
              </a:rPr>
              <a:t>bertransaksi</a:t>
            </a:r>
            <a:r>
              <a:rPr sz="2150" spc="-1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220" dirty="0">
                <a:solidFill>
                  <a:schemeClr val="tx1"/>
                </a:solidFill>
                <a:latin typeface="Tahoma"/>
                <a:cs typeface="Tahoma"/>
              </a:rPr>
              <a:t>dengan</a:t>
            </a:r>
            <a:r>
              <a:rPr sz="215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229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r>
              <a:rPr sz="215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25" dirty="0">
                <a:solidFill>
                  <a:schemeClr val="tx1"/>
                </a:solidFill>
                <a:latin typeface="Tahoma"/>
                <a:cs typeface="Tahoma"/>
              </a:rPr>
              <a:t>secara </a:t>
            </a:r>
            <a:r>
              <a:rPr sz="2150" spc="165" dirty="0">
                <a:solidFill>
                  <a:schemeClr val="tx1"/>
                </a:solidFill>
                <a:latin typeface="Tahoma"/>
                <a:cs typeface="Tahoma"/>
              </a:rPr>
              <a:t>individu</a:t>
            </a:r>
            <a:r>
              <a:rPr sz="215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215" dirty="0">
                <a:solidFill>
                  <a:schemeClr val="tx1"/>
                </a:solidFill>
                <a:latin typeface="Tahoma"/>
                <a:cs typeface="Tahoma"/>
              </a:rPr>
              <a:t>dalam</a:t>
            </a:r>
            <a:r>
              <a:rPr sz="215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204" dirty="0">
                <a:solidFill>
                  <a:schemeClr val="tx1"/>
                </a:solidFill>
                <a:latin typeface="Tahoma"/>
                <a:cs typeface="Tahoma"/>
              </a:rPr>
              <a:t>lingkungan</a:t>
            </a:r>
            <a:r>
              <a:rPr sz="215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50" dirty="0">
                <a:solidFill>
                  <a:schemeClr val="tx1"/>
                </a:solidFill>
                <a:latin typeface="Tahoma"/>
                <a:cs typeface="Tahoma"/>
              </a:rPr>
              <a:t>digital</a:t>
            </a:r>
            <a:r>
              <a:rPr sz="215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40" dirty="0">
                <a:solidFill>
                  <a:schemeClr val="tx1"/>
                </a:solidFill>
                <a:latin typeface="Tahoma"/>
                <a:cs typeface="Tahoma"/>
              </a:rPr>
              <a:t>atau </a:t>
            </a:r>
            <a:r>
              <a:rPr sz="2150" spc="100" dirty="0">
                <a:solidFill>
                  <a:schemeClr val="tx1"/>
                </a:solidFill>
                <a:latin typeface="Tahoma"/>
                <a:cs typeface="Tahoma"/>
              </a:rPr>
              <a:t>online.</a:t>
            </a:r>
            <a:endParaRPr sz="215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4921" y="6787718"/>
            <a:ext cx="5707380" cy="155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300"/>
              </a:lnSpc>
              <a:spcBef>
                <a:spcPts val="100"/>
              </a:spcBef>
              <a:tabLst>
                <a:tab pos="1260475" algn="l"/>
                <a:tab pos="1832610" algn="l"/>
              </a:tabLst>
            </a:pPr>
            <a:r>
              <a:rPr sz="2150" spc="200" dirty="0">
                <a:solidFill>
                  <a:schemeClr val="tx1"/>
                </a:solidFill>
                <a:latin typeface="Tahoma"/>
                <a:cs typeface="Tahoma"/>
              </a:rPr>
              <a:t>contoh</a:t>
            </a:r>
            <a:r>
              <a:rPr sz="215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-365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r>
              <a:rPr sz="215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lang="en-US" sz="2150" spc="155" dirty="0" err="1">
                <a:solidFill>
                  <a:schemeClr val="tx1"/>
                </a:solidFill>
                <a:latin typeface="Tahoma"/>
                <a:cs typeface="Tahoma"/>
              </a:rPr>
              <a:t>P</a:t>
            </a:r>
            <a:r>
              <a:rPr sz="2150" spc="155" dirty="0" err="1">
                <a:solidFill>
                  <a:schemeClr val="tx1"/>
                </a:solidFill>
                <a:latin typeface="Tahoma"/>
                <a:cs typeface="Tahoma"/>
              </a:rPr>
              <a:t>enjual</a:t>
            </a:r>
            <a:r>
              <a:rPr sz="215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40" dirty="0">
                <a:solidFill>
                  <a:schemeClr val="tx1"/>
                </a:solidFill>
                <a:latin typeface="Tahoma"/>
                <a:cs typeface="Tahoma"/>
              </a:rPr>
              <a:t>bertransaksi</a:t>
            </a:r>
            <a:r>
              <a:rPr sz="215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210" dirty="0">
                <a:solidFill>
                  <a:schemeClr val="tx1"/>
                </a:solidFill>
                <a:latin typeface="Tahoma"/>
                <a:cs typeface="Tahoma"/>
              </a:rPr>
              <a:t>dengan pembeli</a:t>
            </a:r>
            <a:r>
              <a:rPr sz="215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80" dirty="0">
                <a:solidFill>
                  <a:schemeClr val="tx1"/>
                </a:solidFill>
                <a:latin typeface="Tahoma"/>
                <a:cs typeface="Tahoma"/>
              </a:rPr>
              <a:t>melalui</a:t>
            </a:r>
            <a:r>
              <a:rPr sz="215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75" dirty="0">
                <a:solidFill>
                  <a:schemeClr val="tx1"/>
                </a:solidFill>
                <a:latin typeface="Tahoma"/>
                <a:cs typeface="Tahoma"/>
              </a:rPr>
              <a:t>platform</a:t>
            </a:r>
            <a:r>
              <a:rPr sz="215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60" dirty="0">
                <a:solidFill>
                  <a:schemeClr val="tx1"/>
                </a:solidFill>
                <a:latin typeface="Tahoma"/>
                <a:cs typeface="Tahoma"/>
              </a:rPr>
              <a:t>Tokopedia</a:t>
            </a:r>
            <a:r>
              <a:rPr sz="215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40" dirty="0">
                <a:solidFill>
                  <a:schemeClr val="tx1"/>
                </a:solidFill>
                <a:latin typeface="Tahoma"/>
                <a:cs typeface="Tahoma"/>
              </a:rPr>
              <a:t>atau </a:t>
            </a:r>
            <a:r>
              <a:rPr sz="2150" spc="135" dirty="0">
                <a:solidFill>
                  <a:schemeClr val="tx1"/>
                </a:solidFill>
                <a:latin typeface="Tahoma"/>
                <a:cs typeface="Tahoma"/>
              </a:rPr>
              <a:t>Tiktok</a:t>
            </a:r>
            <a:r>
              <a:rPr sz="215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05" dirty="0">
                <a:solidFill>
                  <a:schemeClr val="tx1"/>
                </a:solidFill>
                <a:latin typeface="Tahoma"/>
                <a:cs typeface="Tahoma"/>
              </a:rPr>
              <a:t>Shop,</a:t>
            </a:r>
            <a:r>
              <a:rPr sz="215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2150" spc="130" dirty="0">
                <a:solidFill>
                  <a:schemeClr val="tx1"/>
                </a:solidFill>
                <a:latin typeface="Tahoma"/>
                <a:cs typeface="Tahoma"/>
              </a:rPr>
              <a:t>Shopee,</a:t>
            </a:r>
            <a:r>
              <a:rPr sz="215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85" dirty="0">
                <a:solidFill>
                  <a:schemeClr val="tx1"/>
                </a:solidFill>
                <a:latin typeface="Tahoma"/>
                <a:cs typeface="Tahoma"/>
              </a:rPr>
              <a:t>Netflix,</a:t>
            </a:r>
            <a:r>
              <a:rPr sz="215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35" dirty="0">
                <a:solidFill>
                  <a:schemeClr val="tx1"/>
                </a:solidFill>
                <a:latin typeface="Tahoma"/>
                <a:cs typeface="Tahoma"/>
              </a:rPr>
              <a:t>Zara</a:t>
            </a:r>
            <a:r>
              <a:rPr sz="215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50" spc="150" dirty="0">
                <a:solidFill>
                  <a:schemeClr val="tx1"/>
                </a:solidFill>
                <a:latin typeface="Tahoma"/>
                <a:cs typeface="Tahoma"/>
              </a:rPr>
              <a:t>online </a:t>
            </a:r>
            <a:r>
              <a:rPr sz="2150" spc="65" dirty="0">
                <a:solidFill>
                  <a:schemeClr val="tx1"/>
                </a:solidFill>
                <a:latin typeface="Tahoma"/>
                <a:cs typeface="Tahoma"/>
              </a:rPr>
              <a:t>store.</a:t>
            </a:r>
            <a:endParaRPr sz="215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26122" y="2988844"/>
            <a:ext cx="7648575" cy="105537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900" b="1" spc="90" dirty="0">
                <a:solidFill>
                  <a:schemeClr val="tx1"/>
                </a:solidFill>
                <a:latin typeface="Tahoma"/>
                <a:cs typeface="Tahoma"/>
              </a:rPr>
              <a:t>Mekanisme</a:t>
            </a:r>
            <a:r>
              <a:rPr sz="1900" b="1" spc="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55" dirty="0">
                <a:solidFill>
                  <a:schemeClr val="tx1"/>
                </a:solidFill>
                <a:latin typeface="Tahoma"/>
                <a:cs typeface="Tahoma"/>
              </a:rPr>
              <a:t>B2C</a:t>
            </a:r>
            <a:r>
              <a:rPr sz="1900" b="1" spc="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22275" indent="-217804">
              <a:lnSpc>
                <a:spcPct val="100000"/>
              </a:lnSpc>
              <a:spcBef>
                <a:spcPts val="425"/>
              </a:spcBef>
              <a:buAutoNum type="arabicPeriod"/>
              <a:tabLst>
                <a:tab pos="422275" algn="l"/>
              </a:tabLst>
            </a:pPr>
            <a:r>
              <a:rPr sz="1900" spc="195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r>
              <a:rPr sz="1900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90" dirty="0">
                <a:solidFill>
                  <a:schemeClr val="tx1"/>
                </a:solidFill>
                <a:latin typeface="Tahoma"/>
                <a:cs typeface="Tahoma"/>
              </a:rPr>
              <a:t>mengunjungi</a:t>
            </a:r>
            <a:r>
              <a:rPr sz="1900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website</a:t>
            </a:r>
            <a:r>
              <a:rPr sz="1900" spc="-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1900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4" dirty="0">
                <a:solidFill>
                  <a:schemeClr val="tx1"/>
                </a:solidFill>
                <a:latin typeface="Tahoma"/>
                <a:cs typeface="Tahoma"/>
              </a:rPr>
              <a:t>aplikasi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05" dirty="0">
                <a:solidFill>
                  <a:schemeClr val="tx1"/>
                </a:solidFill>
                <a:latin typeface="Tahoma"/>
                <a:cs typeface="Tahoma"/>
              </a:rPr>
              <a:t>perusahaan.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21640" indent="-217170">
              <a:lnSpc>
                <a:spcPct val="100000"/>
              </a:lnSpc>
              <a:spcBef>
                <a:spcPts val="420"/>
              </a:spcBef>
              <a:buAutoNum type="arabicPeriod"/>
              <a:tabLst>
                <a:tab pos="421640" algn="l"/>
              </a:tabLst>
            </a:pP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Memilih</a:t>
            </a:r>
            <a:r>
              <a:rPr sz="19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75" dirty="0">
                <a:solidFill>
                  <a:schemeClr val="tx1"/>
                </a:solidFill>
                <a:latin typeface="Tahoma"/>
                <a:cs typeface="Tahoma"/>
              </a:rPr>
              <a:t>produk</a:t>
            </a:r>
            <a:r>
              <a:rPr sz="19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layanan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19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5" dirty="0">
                <a:solidFill>
                  <a:schemeClr val="tx1"/>
                </a:solidFill>
                <a:latin typeface="Tahoma"/>
                <a:cs typeface="Tahoma"/>
              </a:rPr>
              <a:t>ingin</a:t>
            </a:r>
            <a:r>
              <a:rPr sz="19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75" dirty="0">
                <a:solidFill>
                  <a:schemeClr val="tx1"/>
                </a:solidFill>
                <a:latin typeface="Tahoma"/>
                <a:cs typeface="Tahoma"/>
              </a:rPr>
              <a:t>dibeli.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31863" y="4018305"/>
            <a:ext cx="759015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265" marR="5080" indent="-212725">
              <a:lnSpc>
                <a:spcPct val="118400"/>
              </a:lnSpc>
              <a:spcBef>
                <a:spcPts val="100"/>
              </a:spcBef>
              <a:buSzPct val="97368"/>
              <a:buAutoNum type="arabicPeriod" startAt="3"/>
              <a:tabLst>
                <a:tab pos="216535" algn="l"/>
                <a:tab pos="1717675" algn="l"/>
                <a:tab pos="2810510" algn="l"/>
                <a:tab pos="3803015" algn="l"/>
                <a:tab pos="5542915" algn="l"/>
                <a:tab pos="6501765" algn="l"/>
              </a:tabLst>
            </a:pPr>
            <a:r>
              <a:rPr sz="1900" spc="175" dirty="0">
                <a:solidFill>
                  <a:schemeClr val="tx1"/>
                </a:solidFill>
                <a:latin typeface="Tahoma"/>
                <a:cs typeface="Tahoma"/>
              </a:rPr>
              <a:t>Membayar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melalui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sistem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pembayaran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digital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50" dirty="0">
                <a:solidFill>
                  <a:schemeClr val="tx1"/>
                </a:solidFill>
                <a:latin typeface="Tahoma"/>
                <a:cs typeface="Tahoma"/>
              </a:rPr>
              <a:t>(transfer, 	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kartu</a:t>
            </a:r>
            <a:r>
              <a:rPr sz="19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85" dirty="0">
                <a:solidFill>
                  <a:schemeClr val="tx1"/>
                </a:solidFill>
                <a:latin typeface="Tahoma"/>
                <a:cs typeface="Tahoma"/>
              </a:rPr>
              <a:t>kredit,</a:t>
            </a:r>
            <a:r>
              <a:rPr sz="1900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75" dirty="0">
                <a:solidFill>
                  <a:schemeClr val="tx1"/>
                </a:solidFill>
                <a:latin typeface="Tahoma"/>
                <a:cs typeface="Tahoma"/>
              </a:rPr>
              <a:t>e-</a:t>
            </a:r>
            <a:r>
              <a:rPr sz="1900" spc="45" dirty="0">
                <a:solidFill>
                  <a:schemeClr val="tx1"/>
                </a:solidFill>
                <a:latin typeface="Tahoma"/>
                <a:cs typeface="Tahoma"/>
              </a:rPr>
              <a:t>wallet).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216535" marR="5080" indent="-207645">
              <a:lnSpc>
                <a:spcPct val="118400"/>
              </a:lnSpc>
              <a:buSzPct val="97368"/>
              <a:buAutoNum type="arabicPeriod" startAt="3"/>
              <a:tabLst>
                <a:tab pos="216535" algn="l"/>
                <a:tab pos="221615" algn="l"/>
              </a:tabLst>
            </a:pP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90" dirty="0">
                <a:solidFill>
                  <a:schemeClr val="tx1"/>
                </a:solidFill>
                <a:latin typeface="Tahoma"/>
                <a:cs typeface="Tahoma"/>
              </a:rPr>
              <a:t>Produk</a:t>
            </a:r>
            <a:r>
              <a:rPr sz="1900" spc="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5" dirty="0">
                <a:solidFill>
                  <a:schemeClr val="tx1"/>
                </a:solidFill>
                <a:latin typeface="Tahoma"/>
                <a:cs typeface="Tahoma"/>
              </a:rPr>
              <a:t>dikirim</a:t>
            </a:r>
            <a:r>
              <a:rPr sz="1900" spc="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5" dirty="0">
                <a:solidFill>
                  <a:schemeClr val="tx1"/>
                </a:solidFill>
                <a:latin typeface="Tahoma"/>
                <a:cs typeface="Tahoma"/>
              </a:rPr>
              <a:t>ke</a:t>
            </a:r>
            <a:r>
              <a:rPr sz="1900" spc="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konsumen,</a:t>
            </a:r>
            <a:r>
              <a:rPr sz="1900" spc="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1900" spc="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layanan</a:t>
            </a:r>
            <a:r>
              <a:rPr sz="1900" spc="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diberikan</a:t>
            </a:r>
            <a:r>
              <a:rPr sz="1900" spc="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0" dirty="0">
                <a:solidFill>
                  <a:schemeClr val="tx1"/>
                </a:solidFill>
                <a:latin typeface="Tahoma"/>
                <a:cs typeface="Tahoma"/>
              </a:rPr>
              <a:t>secara </a:t>
            </a:r>
            <a:r>
              <a:rPr sz="1900" spc="85" dirty="0">
                <a:solidFill>
                  <a:schemeClr val="tx1"/>
                </a:solidFill>
                <a:latin typeface="Tahoma"/>
                <a:cs typeface="Tahoma"/>
              </a:rPr>
              <a:t>online.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31863" y="5733059"/>
            <a:ext cx="4116070" cy="139700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15265" indent="-202565">
              <a:lnSpc>
                <a:spcPct val="100000"/>
              </a:lnSpc>
              <a:spcBef>
                <a:spcPts val="520"/>
              </a:spcBef>
              <a:buFont typeface="Arial MT"/>
              <a:buChar char="•"/>
              <a:tabLst>
                <a:tab pos="215265" algn="l"/>
              </a:tabLst>
            </a:pPr>
            <a:r>
              <a:rPr sz="1900" b="1" spc="55" dirty="0">
                <a:solidFill>
                  <a:schemeClr val="tx1"/>
                </a:solidFill>
                <a:latin typeface="Tahoma"/>
                <a:cs typeface="Tahoma"/>
              </a:rPr>
              <a:t>Kelebihan</a:t>
            </a:r>
            <a:r>
              <a:rPr sz="1900" b="1" spc="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70" dirty="0">
                <a:solidFill>
                  <a:schemeClr val="tx1"/>
                </a:solidFill>
                <a:latin typeface="Tahoma"/>
                <a:cs typeface="Tahoma"/>
              </a:rPr>
              <a:t>Jangkauan</a:t>
            </a:r>
            <a:r>
              <a:rPr sz="1900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4" dirty="0">
                <a:solidFill>
                  <a:schemeClr val="tx1"/>
                </a:solidFill>
                <a:latin typeface="Tahoma"/>
                <a:cs typeface="Tahoma"/>
              </a:rPr>
              <a:t>pasar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95" dirty="0">
                <a:solidFill>
                  <a:schemeClr val="tx1"/>
                </a:solidFill>
                <a:latin typeface="Tahoma"/>
                <a:cs typeface="Tahoma"/>
              </a:rPr>
              <a:t>luas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204" dirty="0">
                <a:solidFill>
                  <a:schemeClr val="tx1"/>
                </a:solidFill>
                <a:latin typeface="Tahoma"/>
                <a:cs typeface="Tahoma"/>
              </a:rPr>
              <a:t>Kemudahan</a:t>
            </a:r>
            <a:r>
              <a:rPr sz="19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bagi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90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75" dirty="0">
                <a:solidFill>
                  <a:schemeClr val="tx1"/>
                </a:solidFill>
                <a:latin typeface="Tahoma"/>
                <a:cs typeface="Tahoma"/>
              </a:rPr>
              <a:t>Branding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&amp;</a:t>
            </a:r>
            <a:r>
              <a:rPr sz="19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promosi</a:t>
            </a:r>
            <a:r>
              <a:rPr sz="19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90" dirty="0">
                <a:solidFill>
                  <a:schemeClr val="tx1"/>
                </a:solidFill>
                <a:latin typeface="Tahoma"/>
                <a:cs typeface="Tahoma"/>
              </a:rPr>
              <a:t>efektif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31863" y="7446865"/>
            <a:ext cx="4724400" cy="1398270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215265" indent="-202565">
              <a:lnSpc>
                <a:spcPct val="100000"/>
              </a:lnSpc>
              <a:spcBef>
                <a:spcPts val="525"/>
              </a:spcBef>
              <a:buFont typeface="Arial MT"/>
              <a:buChar char="•"/>
              <a:tabLst>
                <a:tab pos="215265" algn="l"/>
              </a:tabLst>
            </a:pPr>
            <a:r>
              <a:rPr sz="1900" b="1" spc="65" dirty="0">
                <a:solidFill>
                  <a:schemeClr val="tx1"/>
                </a:solidFill>
                <a:latin typeface="Tahoma"/>
                <a:cs typeface="Tahoma"/>
              </a:rPr>
              <a:t>Kelemahan</a:t>
            </a:r>
            <a:r>
              <a:rPr sz="1900" b="1" spc="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5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50" dirty="0">
                <a:solidFill>
                  <a:schemeClr val="tx1"/>
                </a:solidFill>
                <a:latin typeface="Tahoma"/>
                <a:cs typeface="Tahoma"/>
              </a:rPr>
              <a:t>Persaingan</a:t>
            </a:r>
            <a:r>
              <a:rPr sz="1900" spc="-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0" dirty="0">
                <a:solidFill>
                  <a:schemeClr val="tx1"/>
                </a:solidFill>
                <a:latin typeface="Tahoma"/>
                <a:cs typeface="Tahoma"/>
              </a:rPr>
              <a:t>tinggi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Harus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70" dirty="0">
                <a:solidFill>
                  <a:schemeClr val="tx1"/>
                </a:solidFill>
                <a:latin typeface="Tahoma"/>
                <a:cs typeface="Tahoma"/>
              </a:rPr>
              <a:t>menjaga</a:t>
            </a:r>
            <a:r>
              <a:rPr sz="19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ulasan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90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Biaya</a:t>
            </a:r>
            <a:r>
              <a:rPr sz="1900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0" dirty="0">
                <a:solidFill>
                  <a:schemeClr val="tx1"/>
                </a:solidFill>
                <a:latin typeface="Tahoma"/>
                <a:cs typeface="Tahoma"/>
              </a:rPr>
              <a:t>operasional</a:t>
            </a:r>
            <a:r>
              <a:rPr sz="1900" spc="-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00" dirty="0">
                <a:solidFill>
                  <a:schemeClr val="tx1"/>
                </a:solidFill>
                <a:latin typeface="Tahoma"/>
                <a:cs typeface="Tahoma"/>
              </a:rPr>
              <a:t>tinggi.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6688" y="1170432"/>
            <a:ext cx="11285220" cy="58419"/>
          </a:xfrm>
          <a:custGeom>
            <a:avLst/>
            <a:gdLst/>
            <a:ahLst/>
            <a:cxnLst/>
            <a:rect l="l" t="t" r="r" b="b"/>
            <a:pathLst>
              <a:path w="11285219" h="58419">
                <a:moveTo>
                  <a:pt x="0" y="0"/>
                </a:moveTo>
                <a:lnTo>
                  <a:pt x="11285219" y="57912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824204" y="-128778"/>
            <a:ext cx="4464050" cy="10544810"/>
            <a:chOff x="13824204" y="-128778"/>
            <a:chExt cx="4464050" cy="10544810"/>
          </a:xfrm>
        </p:grpSpPr>
        <p:sp>
          <p:nvSpPr>
            <p:cNvPr id="4" name="object 4"/>
            <p:cNvSpPr/>
            <p:nvPr/>
          </p:nvSpPr>
          <p:spPr>
            <a:xfrm>
              <a:off x="15060930" y="0"/>
              <a:ext cx="3058795" cy="10287000"/>
            </a:xfrm>
            <a:custGeom>
              <a:avLst/>
              <a:gdLst/>
              <a:ahLst/>
              <a:cxnLst/>
              <a:rect l="l" t="t" r="r" b="b"/>
              <a:pathLst>
                <a:path w="3058794" h="10287000">
                  <a:moveTo>
                    <a:pt x="2997951" y="10287000"/>
                  </a:moveTo>
                  <a:lnTo>
                    <a:pt x="123443" y="8614664"/>
                  </a:lnTo>
                  <a:lnTo>
                    <a:pt x="81247" y="8583697"/>
                  </a:lnTo>
                  <a:lnTo>
                    <a:pt x="46963" y="8545269"/>
                  </a:lnTo>
                  <a:lnTo>
                    <a:pt x="21433" y="8500848"/>
                  </a:lnTo>
                  <a:lnTo>
                    <a:pt x="5498" y="8451904"/>
                  </a:lnTo>
                  <a:lnTo>
                    <a:pt x="0" y="8399907"/>
                  </a:lnTo>
                  <a:lnTo>
                    <a:pt x="0" y="1922145"/>
                  </a:lnTo>
                  <a:lnTo>
                    <a:pt x="5498" y="1870086"/>
                  </a:lnTo>
                  <a:lnTo>
                    <a:pt x="21433" y="1821111"/>
                  </a:lnTo>
                  <a:lnTo>
                    <a:pt x="46963" y="1776691"/>
                  </a:lnTo>
                  <a:lnTo>
                    <a:pt x="81247" y="1738293"/>
                  </a:lnTo>
                  <a:lnTo>
                    <a:pt x="123443" y="1707388"/>
                  </a:lnTo>
                  <a:lnTo>
                    <a:pt x="3058201" y="0"/>
                  </a:lnTo>
                </a:path>
              </a:pathLst>
            </a:custGeom>
            <a:ln w="25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564612" y="549860"/>
              <a:ext cx="2723515" cy="8815705"/>
            </a:xfrm>
            <a:custGeom>
              <a:avLst/>
              <a:gdLst/>
              <a:ahLst/>
              <a:cxnLst/>
              <a:rect l="l" t="t" r="r" b="b"/>
              <a:pathLst>
                <a:path w="2723515" h="8815705">
                  <a:moveTo>
                    <a:pt x="2723388" y="0"/>
                  </a:moveTo>
                  <a:lnTo>
                    <a:pt x="123444" y="1512619"/>
                  </a:lnTo>
                  <a:lnTo>
                    <a:pt x="81247" y="1543524"/>
                  </a:lnTo>
                  <a:lnTo>
                    <a:pt x="46963" y="1581922"/>
                  </a:lnTo>
                  <a:lnTo>
                    <a:pt x="21433" y="1626343"/>
                  </a:lnTo>
                  <a:lnTo>
                    <a:pt x="5498" y="1675317"/>
                  </a:lnTo>
                  <a:lnTo>
                    <a:pt x="0" y="1727376"/>
                  </a:lnTo>
                  <a:lnTo>
                    <a:pt x="0" y="7088046"/>
                  </a:lnTo>
                  <a:lnTo>
                    <a:pt x="5498" y="7140043"/>
                  </a:lnTo>
                  <a:lnTo>
                    <a:pt x="21433" y="7188987"/>
                  </a:lnTo>
                  <a:lnTo>
                    <a:pt x="46963" y="7233408"/>
                  </a:lnTo>
                  <a:lnTo>
                    <a:pt x="81247" y="7271836"/>
                  </a:lnTo>
                  <a:lnTo>
                    <a:pt x="123444" y="7302803"/>
                  </a:lnTo>
                  <a:lnTo>
                    <a:pt x="2723388" y="8815429"/>
                  </a:lnTo>
                  <a:lnTo>
                    <a:pt x="2723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09976" y="891666"/>
              <a:ext cx="2478023" cy="81318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881354" y="9221208"/>
              <a:ext cx="2357755" cy="1066165"/>
            </a:xfrm>
            <a:custGeom>
              <a:avLst/>
              <a:gdLst/>
              <a:ahLst/>
              <a:cxnLst/>
              <a:rect l="l" t="t" r="r" b="b"/>
              <a:pathLst>
                <a:path w="2357755" h="1066165">
                  <a:moveTo>
                    <a:pt x="0" y="1065791"/>
                  </a:moveTo>
                  <a:lnTo>
                    <a:pt x="0" y="788829"/>
                  </a:lnTo>
                  <a:lnTo>
                    <a:pt x="5499" y="736787"/>
                  </a:lnTo>
                  <a:lnTo>
                    <a:pt x="21441" y="687819"/>
                  </a:lnTo>
                  <a:lnTo>
                    <a:pt x="46991" y="643395"/>
                  </a:lnTo>
                  <a:lnTo>
                    <a:pt x="81312" y="604985"/>
                  </a:lnTo>
                  <a:lnTo>
                    <a:pt x="123571" y="574059"/>
                  </a:lnTo>
                  <a:lnTo>
                    <a:pt x="1055242" y="31985"/>
                  </a:lnTo>
                  <a:lnTo>
                    <a:pt x="1102964" y="10661"/>
                  </a:lnTo>
                  <a:lnTo>
                    <a:pt x="1153246" y="0"/>
                  </a:lnTo>
                  <a:lnTo>
                    <a:pt x="1204381" y="0"/>
                  </a:lnTo>
                  <a:lnTo>
                    <a:pt x="1254663" y="10661"/>
                  </a:lnTo>
                  <a:lnTo>
                    <a:pt x="1302384" y="31985"/>
                  </a:lnTo>
                  <a:lnTo>
                    <a:pt x="2234057" y="574059"/>
                  </a:lnTo>
                  <a:lnTo>
                    <a:pt x="2276315" y="604985"/>
                  </a:lnTo>
                  <a:lnTo>
                    <a:pt x="2310636" y="643395"/>
                  </a:lnTo>
                  <a:lnTo>
                    <a:pt x="2336186" y="687819"/>
                  </a:lnTo>
                  <a:lnTo>
                    <a:pt x="2352128" y="736787"/>
                  </a:lnTo>
                  <a:lnTo>
                    <a:pt x="2357628" y="788829"/>
                  </a:lnTo>
                  <a:lnTo>
                    <a:pt x="2357628" y="1065791"/>
                  </a:lnTo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761" y="0"/>
            <a:ext cx="2357755" cy="1227455"/>
          </a:xfrm>
          <a:custGeom>
            <a:avLst/>
            <a:gdLst/>
            <a:ahLst/>
            <a:cxnLst/>
            <a:rect l="l" t="t" r="r" b="b"/>
            <a:pathLst>
              <a:path w="2357755" h="1227455">
                <a:moveTo>
                  <a:pt x="2357628" y="0"/>
                </a:moveTo>
                <a:lnTo>
                  <a:pt x="2357628" y="438530"/>
                </a:lnTo>
                <a:lnTo>
                  <a:pt x="2352128" y="490541"/>
                </a:lnTo>
                <a:lnTo>
                  <a:pt x="2336186" y="539509"/>
                </a:lnTo>
                <a:lnTo>
                  <a:pt x="2310636" y="583948"/>
                </a:lnTo>
                <a:lnTo>
                  <a:pt x="2276315" y="622370"/>
                </a:lnTo>
                <a:lnTo>
                  <a:pt x="2234057" y="653288"/>
                </a:lnTo>
                <a:lnTo>
                  <a:pt x="1302385" y="1195324"/>
                </a:lnTo>
                <a:lnTo>
                  <a:pt x="1254678" y="1216659"/>
                </a:lnTo>
                <a:lnTo>
                  <a:pt x="1204391" y="1227327"/>
                </a:lnTo>
                <a:lnTo>
                  <a:pt x="1153247" y="1227327"/>
                </a:lnTo>
                <a:lnTo>
                  <a:pt x="1102969" y="1216659"/>
                </a:lnTo>
                <a:lnTo>
                  <a:pt x="1055281" y="1195324"/>
                </a:lnTo>
                <a:lnTo>
                  <a:pt x="123527" y="653288"/>
                </a:lnTo>
                <a:lnTo>
                  <a:pt x="81313" y="622370"/>
                </a:lnTo>
                <a:lnTo>
                  <a:pt x="47008" y="583948"/>
                </a:lnTo>
                <a:lnTo>
                  <a:pt x="21456" y="539509"/>
                </a:lnTo>
                <a:lnTo>
                  <a:pt x="5505" y="490541"/>
                </a:lnTo>
                <a:lnTo>
                  <a:pt x="0" y="438530"/>
                </a:lnTo>
                <a:lnTo>
                  <a:pt x="0" y="0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37184" y="2130044"/>
            <a:ext cx="9689465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750" b="1" spc="-120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sz="2750" b="1" spc="-120" dirty="0">
                <a:solidFill>
                  <a:schemeClr val="tx1"/>
                </a:solidFill>
                <a:latin typeface="Tahoma"/>
                <a:cs typeface="Tahoma"/>
              </a:rPr>
              <a:t>.</a:t>
            </a:r>
            <a:r>
              <a:rPr sz="2750" b="1" spc="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70" dirty="0">
                <a:solidFill>
                  <a:schemeClr val="tx1"/>
                </a:solidFill>
                <a:latin typeface="Tahoma"/>
                <a:cs typeface="Tahoma"/>
              </a:rPr>
              <a:t>C2B</a:t>
            </a:r>
            <a:r>
              <a:rPr sz="2750" b="1" spc="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65" dirty="0">
                <a:solidFill>
                  <a:schemeClr val="tx1"/>
                </a:solidFill>
                <a:latin typeface="Tahoma"/>
                <a:cs typeface="Tahoma"/>
              </a:rPr>
              <a:t>(Consumer</a:t>
            </a:r>
            <a:r>
              <a:rPr sz="2750" b="1" spc="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70" dirty="0">
                <a:solidFill>
                  <a:schemeClr val="tx1"/>
                </a:solidFill>
                <a:latin typeface="Tahoma"/>
                <a:cs typeface="Tahoma"/>
              </a:rPr>
              <a:t>to</a:t>
            </a:r>
            <a:r>
              <a:rPr sz="2750" b="1" spc="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dirty="0">
                <a:solidFill>
                  <a:schemeClr val="tx1"/>
                </a:solidFill>
                <a:latin typeface="Tahoma"/>
                <a:cs typeface="Tahoma"/>
              </a:rPr>
              <a:t>Business)</a:t>
            </a:r>
            <a:r>
              <a:rPr sz="2750" b="1" spc="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-385" dirty="0">
                <a:solidFill>
                  <a:schemeClr val="tx1"/>
                </a:solidFill>
                <a:latin typeface="Tahoma"/>
                <a:cs typeface="Tahoma"/>
              </a:rPr>
              <a:t>–</a:t>
            </a:r>
            <a:r>
              <a:rPr sz="2750" b="1" spc="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114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r>
              <a:rPr sz="2750" b="1" spc="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114" dirty="0">
                <a:solidFill>
                  <a:schemeClr val="tx1"/>
                </a:solidFill>
                <a:latin typeface="Tahoma"/>
                <a:cs typeface="Tahoma"/>
              </a:rPr>
              <a:t>ke</a:t>
            </a:r>
            <a:r>
              <a:rPr sz="2750" b="1" spc="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55" dirty="0">
                <a:solidFill>
                  <a:schemeClr val="tx1"/>
                </a:solidFill>
                <a:latin typeface="Tahoma"/>
                <a:cs typeface="Tahoma"/>
              </a:rPr>
              <a:t>Bisnis</a:t>
            </a:r>
            <a:endParaRPr sz="275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14676" y="432374"/>
            <a:ext cx="10720324" cy="1133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700"/>
              </a:lnSpc>
              <a:spcBef>
                <a:spcPts val="90"/>
              </a:spcBef>
            </a:pPr>
            <a:r>
              <a:rPr spc="-55" dirty="0"/>
              <a:t>KLASIFIKASI</a:t>
            </a:r>
            <a:r>
              <a:rPr spc="-385" dirty="0"/>
              <a:t> </a:t>
            </a:r>
            <a:r>
              <a:rPr spc="-25" dirty="0"/>
              <a:t>E- </a:t>
            </a:r>
            <a:r>
              <a:rPr spc="375" dirty="0"/>
              <a:t>COMMERCE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64921" y="3035554"/>
            <a:ext cx="44710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65" dirty="0">
                <a:solidFill>
                  <a:schemeClr val="tx1"/>
                </a:solidFill>
                <a:latin typeface="Tahoma"/>
                <a:cs typeface="Tahoma"/>
              </a:rPr>
              <a:t>Menurut</a:t>
            </a:r>
            <a:r>
              <a:rPr sz="2100" b="1" spc="-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spc="75" dirty="0">
                <a:solidFill>
                  <a:schemeClr val="tx1"/>
                </a:solidFill>
                <a:latin typeface="Tahoma"/>
                <a:cs typeface="Tahoma"/>
              </a:rPr>
              <a:t>Laudon</a:t>
            </a:r>
            <a:r>
              <a:rPr sz="2100" b="1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chemeClr val="tx1"/>
                </a:solidFill>
                <a:latin typeface="Tahoma"/>
                <a:cs typeface="Tahoma"/>
              </a:rPr>
              <a:t>&amp;</a:t>
            </a:r>
            <a:r>
              <a:rPr sz="2100" b="1" spc="-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chemeClr val="tx1"/>
                </a:solidFill>
                <a:latin typeface="Tahoma"/>
                <a:cs typeface="Tahoma"/>
              </a:rPr>
              <a:t>Traver</a:t>
            </a:r>
            <a:r>
              <a:rPr sz="2100" b="1" spc="-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spc="-120" dirty="0">
                <a:solidFill>
                  <a:schemeClr val="tx1"/>
                </a:solidFill>
                <a:latin typeface="Tahoma"/>
                <a:cs typeface="Tahoma"/>
              </a:rPr>
              <a:t>(2018)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4921" y="3726307"/>
            <a:ext cx="5788660" cy="18649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90"/>
              </a:spcBef>
            </a:pPr>
            <a:r>
              <a:rPr sz="2100" spc="204" dirty="0">
                <a:solidFill>
                  <a:schemeClr val="tx1"/>
                </a:solidFill>
                <a:latin typeface="Tahoma"/>
                <a:cs typeface="Tahoma"/>
              </a:rPr>
              <a:t>Model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00" dirty="0">
                <a:solidFill>
                  <a:schemeClr val="tx1"/>
                </a:solidFill>
                <a:latin typeface="Tahoma"/>
                <a:cs typeface="Tahoma"/>
              </a:rPr>
              <a:t>e-</a:t>
            </a:r>
            <a:r>
              <a:rPr sz="2100" spc="235" dirty="0">
                <a:solidFill>
                  <a:schemeClr val="tx1"/>
                </a:solidFill>
                <a:latin typeface="Tahoma"/>
                <a:cs typeface="Tahoma"/>
              </a:rPr>
              <a:t>commerce</a:t>
            </a:r>
            <a:r>
              <a:rPr sz="21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di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40" dirty="0">
                <a:solidFill>
                  <a:schemeClr val="tx1"/>
                </a:solidFill>
                <a:latin typeface="Tahoma"/>
                <a:cs typeface="Tahoma"/>
              </a:rPr>
              <a:t>mana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individu (konsumen)</a:t>
            </a:r>
            <a:r>
              <a:rPr sz="2100" spc="-1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4" dirty="0">
                <a:solidFill>
                  <a:schemeClr val="tx1"/>
                </a:solidFill>
                <a:latin typeface="Tahoma"/>
                <a:cs typeface="Tahoma"/>
              </a:rPr>
              <a:t>menawarkan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25" dirty="0">
                <a:solidFill>
                  <a:schemeClr val="tx1"/>
                </a:solidFill>
                <a:latin typeface="Tahoma"/>
                <a:cs typeface="Tahoma"/>
              </a:rPr>
              <a:t>nilai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baik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berupa </a:t>
            </a:r>
            <a:r>
              <a:rPr sz="2100" spc="145" dirty="0">
                <a:solidFill>
                  <a:schemeClr val="tx1"/>
                </a:solidFill>
                <a:latin typeface="Tahoma"/>
                <a:cs typeface="Tahoma"/>
              </a:rPr>
              <a:t>produk,</a:t>
            </a:r>
            <a:r>
              <a:rPr sz="21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chemeClr val="tx1"/>
                </a:solidFill>
                <a:latin typeface="Tahoma"/>
                <a:cs typeface="Tahoma"/>
              </a:rPr>
              <a:t>jasa,</a:t>
            </a:r>
            <a:r>
              <a:rPr sz="21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90" dirty="0">
                <a:solidFill>
                  <a:schemeClr val="tx1"/>
                </a:solidFill>
                <a:latin typeface="Tahoma"/>
                <a:cs typeface="Tahoma"/>
              </a:rPr>
              <a:t>data,</a:t>
            </a:r>
            <a:r>
              <a:rPr sz="21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21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0" dirty="0">
                <a:solidFill>
                  <a:schemeClr val="tx1"/>
                </a:solidFill>
                <a:latin typeface="Tahoma"/>
                <a:cs typeface="Tahoma"/>
              </a:rPr>
              <a:t>kontribusi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0" dirty="0">
                <a:solidFill>
                  <a:schemeClr val="tx1"/>
                </a:solidFill>
                <a:latin typeface="Tahoma"/>
                <a:cs typeface="Tahoma"/>
              </a:rPr>
              <a:t>digital </a:t>
            </a:r>
            <a:r>
              <a:rPr sz="2100" spc="185" dirty="0">
                <a:solidFill>
                  <a:schemeClr val="tx1"/>
                </a:solidFill>
                <a:latin typeface="Tahoma"/>
                <a:cs typeface="Tahoma"/>
              </a:rPr>
              <a:t>kepada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perusahaan,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4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perusahaan </a:t>
            </a:r>
            <a:r>
              <a:rPr sz="2100" spc="220" dirty="0">
                <a:solidFill>
                  <a:schemeClr val="tx1"/>
                </a:solidFill>
                <a:latin typeface="Tahoma"/>
                <a:cs typeface="Tahoma"/>
              </a:rPr>
              <a:t>membayar</a:t>
            </a:r>
            <a:r>
              <a:rPr sz="21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14" dirty="0">
                <a:solidFill>
                  <a:schemeClr val="tx1"/>
                </a:solidFill>
                <a:latin typeface="Tahoma"/>
                <a:cs typeface="Tahoma"/>
              </a:rPr>
              <a:t>atas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20" dirty="0">
                <a:solidFill>
                  <a:schemeClr val="tx1"/>
                </a:solidFill>
                <a:latin typeface="Tahoma"/>
                <a:cs typeface="Tahoma"/>
              </a:rPr>
              <a:t>nilai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5" dirty="0">
                <a:solidFill>
                  <a:schemeClr val="tx1"/>
                </a:solidFill>
                <a:latin typeface="Tahoma"/>
                <a:cs typeface="Tahoma"/>
              </a:rPr>
              <a:t>tersebut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4921" y="5936360"/>
            <a:ext cx="5260975" cy="7184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799"/>
              </a:lnSpc>
              <a:spcBef>
                <a:spcPts val="100"/>
              </a:spcBef>
              <a:tabLst>
                <a:tab pos="1231900" algn="l"/>
              </a:tabLst>
            </a:pPr>
            <a:r>
              <a:rPr lang="en-US" sz="2100" spc="195" dirty="0" err="1">
                <a:solidFill>
                  <a:schemeClr val="tx1"/>
                </a:solidFill>
                <a:latin typeface="Tahoma"/>
                <a:cs typeface="Tahoma"/>
              </a:rPr>
              <a:t>C</a:t>
            </a:r>
            <a:r>
              <a:rPr sz="2100" spc="195" dirty="0" err="1">
                <a:solidFill>
                  <a:schemeClr val="tx1"/>
                </a:solidFill>
                <a:latin typeface="Tahoma"/>
                <a:cs typeface="Tahoma"/>
              </a:rPr>
              <a:t>ontoh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-345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r>
              <a:rPr sz="21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2100" spc="130" dirty="0">
                <a:solidFill>
                  <a:schemeClr val="tx1"/>
                </a:solidFill>
                <a:latin typeface="Tahoma"/>
                <a:cs typeface="Tahoma"/>
              </a:rPr>
              <a:t>Shutterstock,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0" dirty="0">
                <a:solidFill>
                  <a:schemeClr val="tx1"/>
                </a:solidFill>
                <a:latin typeface="Tahoma"/>
                <a:cs typeface="Tahoma"/>
              </a:rPr>
              <a:t>Upwork,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90" dirty="0">
                <a:solidFill>
                  <a:schemeClr val="tx1"/>
                </a:solidFill>
                <a:latin typeface="Tahoma"/>
                <a:cs typeface="Tahoma"/>
              </a:rPr>
              <a:t>affiliate </a:t>
            </a: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marketing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26122" y="2988844"/>
            <a:ext cx="7358380" cy="105537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900" spc="90" dirty="0">
                <a:solidFill>
                  <a:schemeClr val="tx1"/>
                </a:solidFill>
                <a:latin typeface="Tahoma"/>
                <a:cs typeface="Tahoma"/>
              </a:rPr>
              <a:t>M</a:t>
            </a:r>
            <a:r>
              <a:rPr sz="1900" b="1" spc="90" dirty="0">
                <a:solidFill>
                  <a:schemeClr val="tx1"/>
                </a:solidFill>
                <a:latin typeface="Tahoma"/>
                <a:cs typeface="Tahoma"/>
              </a:rPr>
              <a:t>ekanisme</a:t>
            </a:r>
            <a:r>
              <a:rPr sz="1900" b="1" spc="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55" dirty="0">
                <a:solidFill>
                  <a:schemeClr val="tx1"/>
                </a:solidFill>
                <a:latin typeface="Tahoma"/>
                <a:cs typeface="Tahoma"/>
              </a:rPr>
              <a:t>C2B</a:t>
            </a:r>
            <a:r>
              <a:rPr sz="1900" b="1" spc="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22275" indent="-217804">
              <a:lnSpc>
                <a:spcPct val="100000"/>
              </a:lnSpc>
              <a:spcBef>
                <a:spcPts val="425"/>
              </a:spcBef>
              <a:buAutoNum type="arabicPeriod"/>
              <a:tabLst>
                <a:tab pos="422275" algn="l"/>
              </a:tabLst>
            </a:pPr>
            <a:r>
              <a:rPr sz="1900" spc="195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r>
              <a:rPr sz="19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0" dirty="0">
                <a:solidFill>
                  <a:schemeClr val="tx1"/>
                </a:solidFill>
                <a:latin typeface="Tahoma"/>
                <a:cs typeface="Tahoma"/>
              </a:rPr>
              <a:t>menawarkan</a:t>
            </a:r>
            <a:r>
              <a:rPr sz="1900" spc="-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jasa,</a:t>
            </a:r>
            <a:r>
              <a:rPr sz="1900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4" dirty="0">
                <a:solidFill>
                  <a:schemeClr val="tx1"/>
                </a:solidFill>
                <a:latin typeface="Tahoma"/>
                <a:cs typeface="Tahoma"/>
              </a:rPr>
              <a:t>konten,</a:t>
            </a:r>
            <a:r>
              <a:rPr sz="19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opini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1900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00" dirty="0">
                <a:solidFill>
                  <a:schemeClr val="tx1"/>
                </a:solidFill>
                <a:latin typeface="Tahoma"/>
                <a:cs typeface="Tahoma"/>
              </a:rPr>
              <a:t>audiens.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21640" indent="-217170">
              <a:lnSpc>
                <a:spcPct val="100000"/>
              </a:lnSpc>
              <a:spcBef>
                <a:spcPts val="420"/>
              </a:spcBef>
              <a:buAutoNum type="arabicPeriod"/>
              <a:tabLst>
                <a:tab pos="421640" algn="l"/>
              </a:tabLst>
            </a:pPr>
            <a:r>
              <a:rPr sz="1900" spc="215" dirty="0">
                <a:solidFill>
                  <a:schemeClr val="tx1"/>
                </a:solidFill>
                <a:latin typeface="Tahoma"/>
                <a:cs typeface="Tahoma"/>
              </a:rPr>
              <a:t>Mengunggah</a:t>
            </a:r>
            <a:r>
              <a:rPr sz="19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75" dirty="0">
                <a:solidFill>
                  <a:schemeClr val="tx1"/>
                </a:solidFill>
                <a:latin typeface="Tahoma"/>
                <a:cs typeface="Tahoma"/>
              </a:rPr>
              <a:t>produk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0" dirty="0">
                <a:solidFill>
                  <a:schemeClr val="tx1"/>
                </a:solidFill>
                <a:latin typeface="Tahoma"/>
                <a:cs typeface="Tahoma"/>
              </a:rPr>
              <a:t>mendaftarkan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31863" y="4018305"/>
            <a:ext cx="7590790" cy="105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265" marR="5080" indent="-212725">
              <a:lnSpc>
                <a:spcPct val="118400"/>
              </a:lnSpc>
              <a:spcBef>
                <a:spcPts val="100"/>
              </a:spcBef>
              <a:buSzPct val="97368"/>
              <a:buAutoNum type="arabicPeriod" startAt="3"/>
              <a:tabLst>
                <a:tab pos="216535" algn="l"/>
                <a:tab pos="1981200" algn="l"/>
                <a:tab pos="3313429" algn="l"/>
                <a:tab pos="7106920" algn="l"/>
              </a:tabLst>
            </a:pP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Perusahaan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memilih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produk/jasa/mengontraknya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dan 	</a:t>
            </a:r>
            <a:r>
              <a:rPr sz="1900" spc="195" dirty="0">
                <a:solidFill>
                  <a:schemeClr val="tx1"/>
                </a:solidFill>
                <a:latin typeface="Tahoma"/>
                <a:cs typeface="Tahoma"/>
              </a:rPr>
              <a:t>memberikan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5" dirty="0">
                <a:solidFill>
                  <a:schemeClr val="tx1"/>
                </a:solidFill>
                <a:latin typeface="Tahoma"/>
                <a:cs typeface="Tahoma"/>
              </a:rPr>
              <a:t>kompensasi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222250" indent="-212725">
              <a:lnSpc>
                <a:spcPct val="100000"/>
              </a:lnSpc>
              <a:spcBef>
                <a:spcPts val="420"/>
              </a:spcBef>
              <a:buSzPct val="97368"/>
              <a:buAutoNum type="arabicPeriod" startAt="3"/>
              <a:tabLst>
                <a:tab pos="222250" algn="l"/>
              </a:tabLst>
            </a:pP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Platform/perantara</a:t>
            </a:r>
            <a:r>
              <a:rPr sz="1900" spc="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210" dirty="0">
                <a:solidFill>
                  <a:schemeClr val="tx1"/>
                </a:solidFill>
                <a:latin typeface="Tahoma"/>
                <a:cs typeface="Tahoma"/>
              </a:rPr>
              <a:t>mengambil</a:t>
            </a:r>
            <a:r>
              <a:rPr sz="1900" spc="-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75" dirty="0">
                <a:solidFill>
                  <a:schemeClr val="tx1"/>
                </a:solidFill>
                <a:latin typeface="Tahoma"/>
                <a:cs typeface="Tahoma"/>
              </a:rPr>
              <a:t>fee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31863" y="5390159"/>
            <a:ext cx="4928235" cy="208280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15265" indent="-202565">
              <a:lnSpc>
                <a:spcPct val="100000"/>
              </a:lnSpc>
              <a:spcBef>
                <a:spcPts val="520"/>
              </a:spcBef>
              <a:buFont typeface="Arial MT"/>
              <a:buChar char="•"/>
              <a:tabLst>
                <a:tab pos="215265" algn="l"/>
              </a:tabLst>
            </a:pPr>
            <a:r>
              <a:rPr sz="1900" b="1" spc="55" dirty="0">
                <a:solidFill>
                  <a:schemeClr val="tx1"/>
                </a:solidFill>
                <a:latin typeface="Tahoma"/>
                <a:cs typeface="Tahoma"/>
              </a:rPr>
              <a:t>Kelebihan</a:t>
            </a:r>
            <a:r>
              <a:rPr sz="1900" b="1" spc="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Sumber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ide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05" dirty="0">
                <a:solidFill>
                  <a:schemeClr val="tx1"/>
                </a:solidFill>
                <a:latin typeface="Tahoma"/>
                <a:cs typeface="Tahoma"/>
              </a:rPr>
              <a:t>inovasi</a:t>
            </a:r>
            <a:r>
              <a:rPr sz="19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95" dirty="0">
                <a:solidFill>
                  <a:schemeClr val="tx1"/>
                </a:solidFill>
                <a:latin typeface="Tahoma"/>
                <a:cs typeface="Tahoma"/>
              </a:rPr>
              <a:t>luas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14" dirty="0">
                <a:solidFill>
                  <a:schemeClr val="tx1"/>
                </a:solidFill>
                <a:latin typeface="Tahoma"/>
                <a:cs typeface="Tahoma"/>
              </a:rPr>
              <a:t>biaya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lebih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95" dirty="0">
                <a:solidFill>
                  <a:schemeClr val="tx1"/>
                </a:solidFill>
                <a:latin typeface="Tahoma"/>
                <a:cs typeface="Tahoma"/>
              </a:rPr>
              <a:t>efisien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10" dirty="0">
                <a:solidFill>
                  <a:schemeClr val="tx1"/>
                </a:solidFill>
                <a:latin typeface="Tahoma"/>
                <a:cs typeface="Tahoma"/>
              </a:rPr>
              <a:t>akses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70" dirty="0">
                <a:solidFill>
                  <a:schemeClr val="tx1"/>
                </a:solidFill>
                <a:latin typeface="Tahoma"/>
                <a:cs typeface="Tahoma"/>
              </a:rPr>
              <a:t>langsung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70" dirty="0">
                <a:solidFill>
                  <a:schemeClr val="tx1"/>
                </a:solidFill>
                <a:latin typeface="Tahoma"/>
                <a:cs typeface="Tahoma"/>
              </a:rPr>
              <a:t>pada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talenta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global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225" dirty="0">
                <a:solidFill>
                  <a:schemeClr val="tx1"/>
                </a:solidFill>
                <a:latin typeface="Tahoma"/>
                <a:cs typeface="Tahoma"/>
              </a:rPr>
              <a:t>mendukung</a:t>
            </a:r>
            <a:r>
              <a:rPr sz="1900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pemasaran</a:t>
            </a:r>
            <a:r>
              <a:rPr sz="1900" spc="-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modern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00" dirty="0">
                <a:solidFill>
                  <a:schemeClr val="tx1"/>
                </a:solidFill>
                <a:latin typeface="Tahoma"/>
                <a:cs typeface="Tahoma"/>
              </a:rPr>
              <a:t>fleksibilitas</a:t>
            </a:r>
            <a:r>
              <a:rPr sz="19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0" dirty="0">
                <a:solidFill>
                  <a:schemeClr val="tx1"/>
                </a:solidFill>
                <a:latin typeface="Tahoma"/>
                <a:cs typeface="Tahoma"/>
              </a:rPr>
              <a:t>tinggi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31863" y="7790840"/>
            <a:ext cx="5409565" cy="173990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15265" indent="-202565">
              <a:lnSpc>
                <a:spcPct val="100000"/>
              </a:lnSpc>
              <a:spcBef>
                <a:spcPts val="520"/>
              </a:spcBef>
              <a:buFont typeface="Arial MT"/>
              <a:buChar char="•"/>
              <a:tabLst>
                <a:tab pos="215265" algn="l"/>
              </a:tabLst>
            </a:pPr>
            <a:r>
              <a:rPr sz="1900" b="1" spc="60" dirty="0">
                <a:solidFill>
                  <a:schemeClr val="tx1"/>
                </a:solidFill>
                <a:latin typeface="Tahoma"/>
                <a:cs typeface="Tahoma"/>
              </a:rPr>
              <a:t>Kelemahan</a:t>
            </a:r>
            <a:r>
              <a:rPr sz="1900" b="1" spc="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Kualitas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tidak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terjamin</a:t>
            </a:r>
            <a:r>
              <a:rPr sz="1900" spc="-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konsisten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50" dirty="0">
                <a:solidFill>
                  <a:schemeClr val="tx1"/>
                </a:solidFill>
                <a:latin typeface="Tahoma"/>
                <a:cs typeface="Tahoma"/>
              </a:rPr>
              <a:t>Potensi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5" dirty="0">
                <a:solidFill>
                  <a:schemeClr val="tx1"/>
                </a:solidFill>
                <a:latin typeface="Tahoma"/>
                <a:cs typeface="Tahoma"/>
              </a:rPr>
              <a:t>ketergantungan</a:t>
            </a:r>
            <a:r>
              <a:rPr sz="1900" spc="-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70" dirty="0">
                <a:solidFill>
                  <a:schemeClr val="tx1"/>
                </a:solidFill>
                <a:latin typeface="Tahoma"/>
                <a:cs typeface="Tahoma"/>
              </a:rPr>
              <a:t>pada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platform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00" dirty="0">
                <a:solidFill>
                  <a:schemeClr val="tx1"/>
                </a:solidFill>
                <a:latin typeface="Tahoma"/>
                <a:cs typeface="Tahoma"/>
              </a:rPr>
              <a:t>risiko</a:t>
            </a:r>
            <a:r>
              <a:rPr sz="19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0" dirty="0">
                <a:solidFill>
                  <a:schemeClr val="tx1"/>
                </a:solidFill>
                <a:latin typeface="Tahoma"/>
                <a:cs typeface="Tahoma"/>
              </a:rPr>
              <a:t>integritas</a:t>
            </a:r>
            <a:r>
              <a:rPr sz="1900" spc="-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0" dirty="0">
                <a:solidFill>
                  <a:schemeClr val="tx1"/>
                </a:solidFill>
                <a:latin typeface="Tahoma"/>
                <a:cs typeface="Tahoma"/>
              </a:rPr>
              <a:t>keaslian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95" dirty="0">
                <a:solidFill>
                  <a:schemeClr val="tx1"/>
                </a:solidFill>
                <a:latin typeface="Tahoma"/>
                <a:cs typeface="Tahoma"/>
              </a:rPr>
              <a:t>privasi</a:t>
            </a:r>
            <a:r>
              <a:rPr sz="19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19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90" dirty="0">
                <a:solidFill>
                  <a:schemeClr val="tx1"/>
                </a:solidFill>
                <a:latin typeface="Tahoma"/>
                <a:cs typeface="Tahoma"/>
              </a:rPr>
              <a:t>keamanan</a:t>
            </a:r>
            <a:r>
              <a:rPr sz="1900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data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6688" y="1170432"/>
            <a:ext cx="11285220" cy="58419"/>
          </a:xfrm>
          <a:custGeom>
            <a:avLst/>
            <a:gdLst/>
            <a:ahLst/>
            <a:cxnLst/>
            <a:rect l="l" t="t" r="r" b="b"/>
            <a:pathLst>
              <a:path w="11285219" h="58419">
                <a:moveTo>
                  <a:pt x="0" y="0"/>
                </a:moveTo>
                <a:lnTo>
                  <a:pt x="11285219" y="57912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824204" y="-128778"/>
            <a:ext cx="4464050" cy="10544810"/>
            <a:chOff x="13824204" y="-128778"/>
            <a:chExt cx="4464050" cy="10544810"/>
          </a:xfrm>
        </p:grpSpPr>
        <p:sp>
          <p:nvSpPr>
            <p:cNvPr id="4" name="object 4"/>
            <p:cNvSpPr/>
            <p:nvPr/>
          </p:nvSpPr>
          <p:spPr>
            <a:xfrm>
              <a:off x="15060930" y="0"/>
              <a:ext cx="3058795" cy="10287000"/>
            </a:xfrm>
            <a:custGeom>
              <a:avLst/>
              <a:gdLst/>
              <a:ahLst/>
              <a:cxnLst/>
              <a:rect l="l" t="t" r="r" b="b"/>
              <a:pathLst>
                <a:path w="3058794" h="10287000">
                  <a:moveTo>
                    <a:pt x="2997951" y="10287000"/>
                  </a:moveTo>
                  <a:lnTo>
                    <a:pt x="123443" y="8614664"/>
                  </a:lnTo>
                  <a:lnTo>
                    <a:pt x="81247" y="8583697"/>
                  </a:lnTo>
                  <a:lnTo>
                    <a:pt x="46963" y="8545269"/>
                  </a:lnTo>
                  <a:lnTo>
                    <a:pt x="21433" y="8500848"/>
                  </a:lnTo>
                  <a:lnTo>
                    <a:pt x="5498" y="8451904"/>
                  </a:lnTo>
                  <a:lnTo>
                    <a:pt x="0" y="8399907"/>
                  </a:lnTo>
                  <a:lnTo>
                    <a:pt x="0" y="1922145"/>
                  </a:lnTo>
                  <a:lnTo>
                    <a:pt x="5498" y="1870086"/>
                  </a:lnTo>
                  <a:lnTo>
                    <a:pt x="21433" y="1821111"/>
                  </a:lnTo>
                  <a:lnTo>
                    <a:pt x="46963" y="1776691"/>
                  </a:lnTo>
                  <a:lnTo>
                    <a:pt x="81247" y="1738293"/>
                  </a:lnTo>
                  <a:lnTo>
                    <a:pt x="123443" y="1707388"/>
                  </a:lnTo>
                  <a:lnTo>
                    <a:pt x="3058201" y="0"/>
                  </a:lnTo>
                </a:path>
              </a:pathLst>
            </a:custGeom>
            <a:ln w="25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564612" y="549860"/>
              <a:ext cx="2723515" cy="8815705"/>
            </a:xfrm>
            <a:custGeom>
              <a:avLst/>
              <a:gdLst/>
              <a:ahLst/>
              <a:cxnLst/>
              <a:rect l="l" t="t" r="r" b="b"/>
              <a:pathLst>
                <a:path w="2723515" h="8815705">
                  <a:moveTo>
                    <a:pt x="2723388" y="0"/>
                  </a:moveTo>
                  <a:lnTo>
                    <a:pt x="123444" y="1512619"/>
                  </a:lnTo>
                  <a:lnTo>
                    <a:pt x="81247" y="1543524"/>
                  </a:lnTo>
                  <a:lnTo>
                    <a:pt x="46963" y="1581922"/>
                  </a:lnTo>
                  <a:lnTo>
                    <a:pt x="21433" y="1626343"/>
                  </a:lnTo>
                  <a:lnTo>
                    <a:pt x="5498" y="1675317"/>
                  </a:lnTo>
                  <a:lnTo>
                    <a:pt x="0" y="1727376"/>
                  </a:lnTo>
                  <a:lnTo>
                    <a:pt x="0" y="7088046"/>
                  </a:lnTo>
                  <a:lnTo>
                    <a:pt x="5498" y="7140043"/>
                  </a:lnTo>
                  <a:lnTo>
                    <a:pt x="21433" y="7188987"/>
                  </a:lnTo>
                  <a:lnTo>
                    <a:pt x="46963" y="7233408"/>
                  </a:lnTo>
                  <a:lnTo>
                    <a:pt x="81247" y="7271836"/>
                  </a:lnTo>
                  <a:lnTo>
                    <a:pt x="123444" y="7302803"/>
                  </a:lnTo>
                  <a:lnTo>
                    <a:pt x="2723388" y="8815429"/>
                  </a:lnTo>
                  <a:lnTo>
                    <a:pt x="2723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09976" y="891666"/>
              <a:ext cx="2478023" cy="81318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881354" y="9221208"/>
              <a:ext cx="2357755" cy="1066165"/>
            </a:xfrm>
            <a:custGeom>
              <a:avLst/>
              <a:gdLst/>
              <a:ahLst/>
              <a:cxnLst/>
              <a:rect l="l" t="t" r="r" b="b"/>
              <a:pathLst>
                <a:path w="2357755" h="1066165">
                  <a:moveTo>
                    <a:pt x="0" y="1065791"/>
                  </a:moveTo>
                  <a:lnTo>
                    <a:pt x="0" y="788829"/>
                  </a:lnTo>
                  <a:lnTo>
                    <a:pt x="5499" y="736787"/>
                  </a:lnTo>
                  <a:lnTo>
                    <a:pt x="21441" y="687819"/>
                  </a:lnTo>
                  <a:lnTo>
                    <a:pt x="46991" y="643395"/>
                  </a:lnTo>
                  <a:lnTo>
                    <a:pt x="81312" y="604985"/>
                  </a:lnTo>
                  <a:lnTo>
                    <a:pt x="123571" y="574059"/>
                  </a:lnTo>
                  <a:lnTo>
                    <a:pt x="1055242" y="31985"/>
                  </a:lnTo>
                  <a:lnTo>
                    <a:pt x="1102964" y="10661"/>
                  </a:lnTo>
                  <a:lnTo>
                    <a:pt x="1153246" y="0"/>
                  </a:lnTo>
                  <a:lnTo>
                    <a:pt x="1204381" y="0"/>
                  </a:lnTo>
                  <a:lnTo>
                    <a:pt x="1254663" y="10661"/>
                  </a:lnTo>
                  <a:lnTo>
                    <a:pt x="1302384" y="31985"/>
                  </a:lnTo>
                  <a:lnTo>
                    <a:pt x="2234057" y="574059"/>
                  </a:lnTo>
                  <a:lnTo>
                    <a:pt x="2276315" y="604985"/>
                  </a:lnTo>
                  <a:lnTo>
                    <a:pt x="2310636" y="643395"/>
                  </a:lnTo>
                  <a:lnTo>
                    <a:pt x="2336186" y="687819"/>
                  </a:lnTo>
                  <a:lnTo>
                    <a:pt x="2352128" y="736787"/>
                  </a:lnTo>
                  <a:lnTo>
                    <a:pt x="2357628" y="788829"/>
                  </a:lnTo>
                  <a:lnTo>
                    <a:pt x="2357628" y="1065791"/>
                  </a:lnTo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761" y="0"/>
            <a:ext cx="2357755" cy="1227455"/>
          </a:xfrm>
          <a:custGeom>
            <a:avLst/>
            <a:gdLst/>
            <a:ahLst/>
            <a:cxnLst/>
            <a:rect l="l" t="t" r="r" b="b"/>
            <a:pathLst>
              <a:path w="2357755" h="1227455">
                <a:moveTo>
                  <a:pt x="2357628" y="0"/>
                </a:moveTo>
                <a:lnTo>
                  <a:pt x="2357628" y="438530"/>
                </a:lnTo>
                <a:lnTo>
                  <a:pt x="2352128" y="490541"/>
                </a:lnTo>
                <a:lnTo>
                  <a:pt x="2336186" y="539509"/>
                </a:lnTo>
                <a:lnTo>
                  <a:pt x="2310636" y="583948"/>
                </a:lnTo>
                <a:lnTo>
                  <a:pt x="2276315" y="622370"/>
                </a:lnTo>
                <a:lnTo>
                  <a:pt x="2234057" y="653288"/>
                </a:lnTo>
                <a:lnTo>
                  <a:pt x="1302385" y="1195324"/>
                </a:lnTo>
                <a:lnTo>
                  <a:pt x="1254678" y="1216659"/>
                </a:lnTo>
                <a:lnTo>
                  <a:pt x="1204391" y="1227327"/>
                </a:lnTo>
                <a:lnTo>
                  <a:pt x="1153247" y="1227327"/>
                </a:lnTo>
                <a:lnTo>
                  <a:pt x="1102969" y="1216659"/>
                </a:lnTo>
                <a:lnTo>
                  <a:pt x="1055281" y="1195324"/>
                </a:lnTo>
                <a:lnTo>
                  <a:pt x="123527" y="653288"/>
                </a:lnTo>
                <a:lnTo>
                  <a:pt x="81313" y="622370"/>
                </a:lnTo>
                <a:lnTo>
                  <a:pt x="47008" y="583948"/>
                </a:lnTo>
                <a:lnTo>
                  <a:pt x="21456" y="539509"/>
                </a:lnTo>
                <a:lnTo>
                  <a:pt x="5505" y="490541"/>
                </a:lnTo>
                <a:lnTo>
                  <a:pt x="0" y="438530"/>
                </a:lnTo>
                <a:lnTo>
                  <a:pt x="0" y="0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37184" y="2130044"/>
            <a:ext cx="10736580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750" b="1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2750" b="1" dirty="0">
                <a:solidFill>
                  <a:schemeClr val="tx1"/>
                </a:solidFill>
                <a:latin typeface="Tahoma"/>
                <a:cs typeface="Tahoma"/>
              </a:rPr>
              <a:t>.</a:t>
            </a:r>
            <a:r>
              <a:rPr sz="2750" b="1" spc="-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70" dirty="0">
                <a:solidFill>
                  <a:schemeClr val="tx1"/>
                </a:solidFill>
                <a:latin typeface="Tahoma"/>
                <a:cs typeface="Tahoma"/>
              </a:rPr>
              <a:t>C2C</a:t>
            </a:r>
            <a:r>
              <a:rPr sz="2750" b="1" spc="-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100" dirty="0">
                <a:solidFill>
                  <a:schemeClr val="tx1"/>
                </a:solidFill>
                <a:latin typeface="Tahoma"/>
                <a:cs typeface="Tahoma"/>
              </a:rPr>
              <a:t>Consumer</a:t>
            </a:r>
            <a:r>
              <a:rPr sz="2750" b="1" spc="-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70" dirty="0">
                <a:solidFill>
                  <a:schemeClr val="tx1"/>
                </a:solidFill>
                <a:latin typeface="Tahoma"/>
                <a:cs typeface="Tahoma"/>
              </a:rPr>
              <a:t>to</a:t>
            </a:r>
            <a:r>
              <a:rPr sz="2750" b="1" spc="-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60" dirty="0">
                <a:solidFill>
                  <a:schemeClr val="tx1"/>
                </a:solidFill>
                <a:latin typeface="Tahoma"/>
                <a:cs typeface="Tahoma"/>
              </a:rPr>
              <a:t>Consumer)</a:t>
            </a:r>
            <a:r>
              <a:rPr sz="2750" b="1" spc="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-385" dirty="0">
                <a:solidFill>
                  <a:schemeClr val="tx1"/>
                </a:solidFill>
                <a:latin typeface="Tahoma"/>
                <a:cs typeface="Tahoma"/>
              </a:rPr>
              <a:t>–</a:t>
            </a:r>
            <a:r>
              <a:rPr sz="2750" b="1" spc="-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114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r>
              <a:rPr sz="2750" b="1" spc="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114" dirty="0">
                <a:solidFill>
                  <a:schemeClr val="tx1"/>
                </a:solidFill>
                <a:latin typeface="Tahoma"/>
                <a:cs typeface="Tahoma"/>
              </a:rPr>
              <a:t>ke</a:t>
            </a:r>
            <a:r>
              <a:rPr sz="2750" b="1" spc="-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110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endParaRPr sz="275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14676" y="432374"/>
            <a:ext cx="10872724" cy="1133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700"/>
              </a:lnSpc>
              <a:spcBef>
                <a:spcPts val="90"/>
              </a:spcBef>
            </a:pPr>
            <a:r>
              <a:rPr spc="-55" dirty="0"/>
              <a:t>KLASIFIKASI</a:t>
            </a:r>
            <a:r>
              <a:rPr spc="-385" dirty="0"/>
              <a:t> </a:t>
            </a:r>
            <a:r>
              <a:rPr spc="-25" dirty="0"/>
              <a:t>E- </a:t>
            </a:r>
            <a:r>
              <a:rPr spc="375" dirty="0"/>
              <a:t>COMMERCE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64921" y="3035554"/>
            <a:ext cx="44710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65" dirty="0">
                <a:solidFill>
                  <a:schemeClr val="tx1"/>
                </a:solidFill>
                <a:latin typeface="Tahoma"/>
                <a:cs typeface="Tahoma"/>
              </a:rPr>
              <a:t>Menurut</a:t>
            </a:r>
            <a:r>
              <a:rPr sz="2100" b="1" spc="-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spc="75" dirty="0">
                <a:solidFill>
                  <a:schemeClr val="tx1"/>
                </a:solidFill>
                <a:latin typeface="Tahoma"/>
                <a:cs typeface="Tahoma"/>
              </a:rPr>
              <a:t>Laudon</a:t>
            </a:r>
            <a:r>
              <a:rPr sz="2100" b="1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chemeClr val="tx1"/>
                </a:solidFill>
                <a:latin typeface="Tahoma"/>
                <a:cs typeface="Tahoma"/>
              </a:rPr>
              <a:t>&amp;</a:t>
            </a:r>
            <a:r>
              <a:rPr sz="2100" b="1" spc="-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chemeClr val="tx1"/>
                </a:solidFill>
                <a:latin typeface="Tahoma"/>
                <a:cs typeface="Tahoma"/>
              </a:rPr>
              <a:t>Traver</a:t>
            </a:r>
            <a:r>
              <a:rPr sz="2100" b="1" spc="-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spc="-120" dirty="0">
                <a:solidFill>
                  <a:schemeClr val="tx1"/>
                </a:solidFill>
                <a:latin typeface="Tahoma"/>
                <a:cs typeface="Tahoma"/>
              </a:rPr>
              <a:t>(2018)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4921" y="3726307"/>
            <a:ext cx="5573395" cy="11290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90"/>
              </a:spcBef>
            </a:pPr>
            <a:r>
              <a:rPr sz="2100" spc="105" dirty="0">
                <a:solidFill>
                  <a:schemeClr val="tx1"/>
                </a:solidFill>
                <a:latin typeface="Tahoma"/>
                <a:cs typeface="Tahoma"/>
              </a:rPr>
              <a:t>Transaksi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di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40" dirty="0">
                <a:solidFill>
                  <a:schemeClr val="tx1"/>
                </a:solidFill>
                <a:latin typeface="Tahoma"/>
                <a:cs typeface="Tahoma"/>
              </a:rPr>
              <a:t>mana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20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5" dirty="0">
                <a:solidFill>
                  <a:schemeClr val="tx1"/>
                </a:solidFill>
                <a:latin typeface="Tahoma"/>
                <a:cs typeface="Tahoma"/>
              </a:rPr>
              <a:t>dapat </a:t>
            </a:r>
            <a:r>
              <a:rPr sz="2100" spc="204" dirty="0">
                <a:solidFill>
                  <a:schemeClr val="tx1"/>
                </a:solidFill>
                <a:latin typeface="Tahoma"/>
                <a:cs typeface="Tahoma"/>
              </a:rPr>
              <a:t>melakukan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25" dirty="0">
                <a:solidFill>
                  <a:schemeClr val="tx1"/>
                </a:solidFill>
                <a:latin typeface="Tahoma"/>
                <a:cs typeface="Tahoma"/>
              </a:rPr>
              <a:t>transaksi</a:t>
            </a:r>
            <a:r>
              <a:rPr sz="21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25" dirty="0">
                <a:solidFill>
                  <a:schemeClr val="tx1"/>
                </a:solidFill>
                <a:latin typeface="Tahoma"/>
                <a:cs typeface="Tahoma"/>
              </a:rPr>
              <a:t>antar-</a:t>
            </a:r>
            <a:r>
              <a:rPr sz="2100" spc="220" dirty="0">
                <a:solidFill>
                  <a:schemeClr val="tx1"/>
                </a:solidFill>
                <a:latin typeface="Tahoma"/>
                <a:cs typeface="Tahoma"/>
              </a:rPr>
              <a:t>konsumen</a:t>
            </a:r>
            <a:r>
              <a:rPr sz="21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80" dirty="0">
                <a:solidFill>
                  <a:schemeClr val="tx1"/>
                </a:solidFill>
                <a:latin typeface="Tahoma"/>
                <a:cs typeface="Tahoma"/>
              </a:rPr>
              <a:t>via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platform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95" dirty="0">
                <a:solidFill>
                  <a:schemeClr val="tx1"/>
                </a:solidFill>
                <a:latin typeface="Tahoma"/>
                <a:cs typeface="Tahoma"/>
              </a:rPr>
              <a:t>digital.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4921" y="5245430"/>
            <a:ext cx="5770880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32535" algn="l"/>
              </a:tabLst>
            </a:pPr>
            <a:r>
              <a:rPr sz="2100" spc="195" dirty="0">
                <a:solidFill>
                  <a:schemeClr val="tx1"/>
                </a:solidFill>
                <a:latin typeface="Tahoma"/>
                <a:cs typeface="Tahoma"/>
              </a:rPr>
              <a:t>contoh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-345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r>
              <a:rPr sz="21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2100" spc="95" dirty="0">
                <a:solidFill>
                  <a:schemeClr val="tx1"/>
                </a:solidFill>
                <a:latin typeface="Tahoma"/>
                <a:cs typeface="Tahoma"/>
              </a:rPr>
              <a:t>OLX,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00" dirty="0">
                <a:solidFill>
                  <a:schemeClr val="tx1"/>
                </a:solidFill>
                <a:latin typeface="Tahoma"/>
                <a:cs typeface="Tahoma"/>
              </a:rPr>
              <a:t>eBay,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Facebook</a:t>
            </a:r>
            <a:r>
              <a:rPr sz="21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5" dirty="0">
                <a:solidFill>
                  <a:schemeClr val="tx1"/>
                </a:solidFill>
                <a:latin typeface="Tahoma"/>
                <a:cs typeface="Tahoma"/>
              </a:rPr>
              <a:t>Marketplace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26122" y="2988844"/>
            <a:ext cx="7796530" cy="208407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900" b="1" spc="90" dirty="0">
                <a:solidFill>
                  <a:schemeClr val="tx1"/>
                </a:solidFill>
                <a:latin typeface="Tahoma"/>
                <a:cs typeface="Tahoma"/>
              </a:rPr>
              <a:t>Mekanisme</a:t>
            </a:r>
            <a:r>
              <a:rPr sz="1900" b="1" spc="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50" dirty="0">
                <a:solidFill>
                  <a:schemeClr val="tx1"/>
                </a:solidFill>
                <a:latin typeface="Tahoma"/>
                <a:cs typeface="Tahoma"/>
              </a:rPr>
              <a:t>C2C</a:t>
            </a:r>
            <a:r>
              <a:rPr sz="1900" b="1" spc="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22275" indent="-217804">
              <a:lnSpc>
                <a:spcPct val="100000"/>
              </a:lnSpc>
              <a:spcBef>
                <a:spcPts val="425"/>
              </a:spcBef>
              <a:buAutoNum type="arabicPeriod"/>
              <a:tabLst>
                <a:tab pos="422275" algn="l"/>
              </a:tabLst>
            </a:pP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Penjual</a:t>
            </a:r>
            <a:r>
              <a:rPr sz="1900" spc="-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225" dirty="0">
                <a:solidFill>
                  <a:schemeClr val="tx1"/>
                </a:solidFill>
                <a:latin typeface="Tahoma"/>
                <a:cs typeface="Tahoma"/>
              </a:rPr>
              <a:t>membuat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75" dirty="0">
                <a:solidFill>
                  <a:schemeClr val="tx1"/>
                </a:solidFill>
                <a:latin typeface="Tahoma"/>
                <a:cs typeface="Tahoma"/>
              </a:rPr>
              <a:t>akun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di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platform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50" dirty="0">
                <a:solidFill>
                  <a:schemeClr val="tx1"/>
                </a:solidFill>
                <a:latin typeface="Tahoma"/>
                <a:cs typeface="Tahoma"/>
              </a:rPr>
              <a:t>C2C.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21640" indent="-217170">
              <a:lnSpc>
                <a:spcPct val="100000"/>
              </a:lnSpc>
              <a:spcBef>
                <a:spcPts val="420"/>
              </a:spcBef>
              <a:buAutoNum type="arabicPeriod"/>
              <a:tabLst>
                <a:tab pos="421640" algn="l"/>
              </a:tabLst>
            </a:pPr>
            <a:r>
              <a:rPr sz="1900" spc="215" dirty="0">
                <a:solidFill>
                  <a:schemeClr val="tx1"/>
                </a:solidFill>
                <a:latin typeface="Tahoma"/>
                <a:cs typeface="Tahoma"/>
              </a:rPr>
              <a:t>Mengunggah</a:t>
            </a:r>
            <a:r>
              <a:rPr sz="19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75" dirty="0">
                <a:solidFill>
                  <a:schemeClr val="tx1"/>
                </a:solidFill>
                <a:latin typeface="Tahoma"/>
                <a:cs typeface="Tahoma"/>
              </a:rPr>
              <a:t>produk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5" dirty="0">
                <a:solidFill>
                  <a:schemeClr val="tx1"/>
                </a:solidFill>
                <a:latin typeface="Tahoma"/>
                <a:cs typeface="Tahoma"/>
              </a:rPr>
              <a:t>ingin</a:t>
            </a:r>
            <a:r>
              <a:rPr sz="19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60" dirty="0">
                <a:solidFill>
                  <a:schemeClr val="tx1"/>
                </a:solidFill>
                <a:latin typeface="Tahoma"/>
                <a:cs typeface="Tahoma"/>
              </a:rPr>
              <a:t>dijual.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21640" indent="-217804">
              <a:lnSpc>
                <a:spcPct val="100000"/>
              </a:lnSpc>
              <a:spcBef>
                <a:spcPts val="420"/>
              </a:spcBef>
              <a:buAutoNum type="arabicPeriod"/>
              <a:tabLst>
                <a:tab pos="421640" algn="l"/>
              </a:tabLst>
            </a:pPr>
            <a:r>
              <a:rPr sz="1900" spc="190" dirty="0">
                <a:solidFill>
                  <a:schemeClr val="tx1"/>
                </a:solidFill>
                <a:latin typeface="Tahoma"/>
                <a:cs typeface="Tahoma"/>
              </a:rPr>
              <a:t>Pembeli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95" dirty="0">
                <a:solidFill>
                  <a:schemeClr val="tx1"/>
                </a:solidFill>
                <a:latin typeface="Tahoma"/>
                <a:cs typeface="Tahoma"/>
              </a:rPr>
              <a:t>memilih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0" dirty="0">
                <a:solidFill>
                  <a:schemeClr val="tx1"/>
                </a:solidFill>
                <a:latin typeface="Tahoma"/>
                <a:cs typeface="Tahoma"/>
              </a:rPr>
              <a:t>melakukan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0" dirty="0">
                <a:solidFill>
                  <a:schemeClr val="tx1"/>
                </a:solidFill>
                <a:latin typeface="Tahoma"/>
                <a:cs typeface="Tahoma"/>
              </a:rPr>
              <a:t>transaksi</a:t>
            </a:r>
            <a:r>
              <a:rPr sz="1900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5" dirty="0">
                <a:solidFill>
                  <a:schemeClr val="tx1"/>
                </a:solidFill>
                <a:latin typeface="Tahoma"/>
                <a:cs typeface="Tahoma"/>
              </a:rPr>
              <a:t>melalui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00" dirty="0">
                <a:solidFill>
                  <a:schemeClr val="tx1"/>
                </a:solidFill>
                <a:latin typeface="Tahoma"/>
                <a:cs typeface="Tahoma"/>
              </a:rPr>
              <a:t>platform.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22275" marR="5080" indent="-212725">
              <a:lnSpc>
                <a:spcPct val="118400"/>
              </a:lnSpc>
              <a:buAutoNum type="arabicPeriod"/>
              <a:tabLst>
                <a:tab pos="422275" algn="l"/>
                <a:tab pos="427355" algn="l"/>
                <a:tab pos="1810385" algn="l"/>
                <a:tab pos="3513454" algn="l"/>
                <a:tab pos="5448935" algn="l"/>
                <a:tab pos="7313930" algn="l"/>
              </a:tabLst>
            </a:pP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Platform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220" dirty="0">
                <a:solidFill>
                  <a:schemeClr val="tx1"/>
                </a:solidFill>
                <a:latin typeface="Tahoma"/>
                <a:cs typeface="Tahoma"/>
              </a:rPr>
              <a:t>membantu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memfasilitasi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pembayaran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dan </a:t>
            </a:r>
            <a:r>
              <a:rPr sz="1900" spc="155" dirty="0">
                <a:solidFill>
                  <a:schemeClr val="tx1"/>
                </a:solidFill>
                <a:latin typeface="Tahoma"/>
                <a:cs typeface="Tahoma"/>
              </a:rPr>
              <a:t>terkadang</a:t>
            </a:r>
            <a:r>
              <a:rPr sz="1900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pengiriman.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31863" y="5390159"/>
            <a:ext cx="7290434" cy="139700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15265" indent="-202565">
              <a:lnSpc>
                <a:spcPct val="100000"/>
              </a:lnSpc>
              <a:spcBef>
                <a:spcPts val="520"/>
              </a:spcBef>
              <a:buFont typeface="Arial MT"/>
              <a:buChar char="•"/>
              <a:tabLst>
                <a:tab pos="215265" algn="l"/>
              </a:tabLst>
            </a:pPr>
            <a:r>
              <a:rPr sz="1900" b="1" spc="55" dirty="0">
                <a:solidFill>
                  <a:schemeClr val="tx1"/>
                </a:solidFill>
                <a:latin typeface="Tahoma"/>
                <a:cs typeface="Tahoma"/>
              </a:rPr>
              <a:t>Kelebihan</a:t>
            </a:r>
            <a:r>
              <a:rPr sz="1900" b="1" spc="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220" dirty="0">
                <a:solidFill>
                  <a:schemeClr val="tx1"/>
                </a:solidFill>
                <a:latin typeface="Tahoma"/>
                <a:cs typeface="Tahoma"/>
              </a:rPr>
              <a:t>Mudah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0" dirty="0">
                <a:solidFill>
                  <a:schemeClr val="tx1"/>
                </a:solidFill>
                <a:latin typeface="Tahoma"/>
                <a:cs typeface="Tahoma"/>
              </a:rPr>
              <a:t>dilakukan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oleh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individu</a:t>
            </a:r>
            <a:r>
              <a:rPr sz="19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tanpa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90" dirty="0">
                <a:solidFill>
                  <a:schemeClr val="tx1"/>
                </a:solidFill>
                <a:latin typeface="Tahoma"/>
                <a:cs typeface="Tahoma"/>
              </a:rPr>
              <a:t>modal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55" dirty="0">
                <a:solidFill>
                  <a:schemeClr val="tx1"/>
                </a:solidFill>
                <a:latin typeface="Tahoma"/>
                <a:cs typeface="Tahoma"/>
              </a:rPr>
              <a:t>besar.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85" dirty="0">
                <a:solidFill>
                  <a:schemeClr val="tx1"/>
                </a:solidFill>
                <a:latin typeface="Tahoma"/>
                <a:cs typeface="Tahoma"/>
              </a:rPr>
              <a:t>Fleksibel: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bisa</a:t>
            </a:r>
            <a:r>
              <a:rPr sz="19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85" dirty="0">
                <a:solidFill>
                  <a:schemeClr val="tx1"/>
                </a:solidFill>
                <a:latin typeface="Tahoma"/>
                <a:cs typeface="Tahoma"/>
              </a:rPr>
              <a:t>jual</a:t>
            </a:r>
            <a:r>
              <a:rPr sz="19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barang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0" dirty="0">
                <a:solidFill>
                  <a:schemeClr val="tx1"/>
                </a:solidFill>
                <a:latin typeface="Tahoma"/>
                <a:cs typeface="Tahoma"/>
              </a:rPr>
              <a:t>baru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80" dirty="0">
                <a:solidFill>
                  <a:schemeClr val="tx1"/>
                </a:solidFill>
                <a:latin typeface="Tahoma"/>
                <a:cs typeface="Tahoma"/>
              </a:rPr>
              <a:t>bekas.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55" dirty="0">
                <a:solidFill>
                  <a:schemeClr val="tx1"/>
                </a:solidFill>
                <a:latin typeface="Tahoma"/>
                <a:cs typeface="Tahoma"/>
              </a:rPr>
              <a:t>Platform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pihak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ketiga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225" dirty="0">
                <a:solidFill>
                  <a:schemeClr val="tx1"/>
                </a:solidFill>
                <a:latin typeface="Tahoma"/>
                <a:cs typeface="Tahoma"/>
              </a:rPr>
              <a:t>membantu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90" dirty="0">
                <a:solidFill>
                  <a:schemeClr val="tx1"/>
                </a:solidFill>
                <a:latin typeface="Tahoma"/>
                <a:cs typeface="Tahoma"/>
              </a:rPr>
              <a:t>keamanan</a:t>
            </a:r>
            <a:r>
              <a:rPr sz="1900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75" dirty="0">
                <a:solidFill>
                  <a:schemeClr val="tx1"/>
                </a:solidFill>
                <a:latin typeface="Tahoma"/>
                <a:cs typeface="Tahoma"/>
              </a:rPr>
              <a:t>transaksi.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31863" y="7105032"/>
            <a:ext cx="6165215" cy="139763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215265" indent="-202565">
              <a:lnSpc>
                <a:spcPct val="100000"/>
              </a:lnSpc>
              <a:spcBef>
                <a:spcPts val="515"/>
              </a:spcBef>
              <a:buFont typeface="Arial MT"/>
              <a:buChar char="•"/>
              <a:tabLst>
                <a:tab pos="215265" algn="l"/>
              </a:tabLst>
            </a:pPr>
            <a:r>
              <a:rPr sz="1900" b="1" spc="60" dirty="0">
                <a:solidFill>
                  <a:schemeClr val="tx1"/>
                </a:solidFill>
                <a:latin typeface="Tahoma"/>
                <a:cs typeface="Tahoma"/>
              </a:rPr>
              <a:t>Kelemahan</a:t>
            </a:r>
            <a:r>
              <a:rPr sz="1900" b="1" spc="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20" dirty="0">
                <a:solidFill>
                  <a:schemeClr val="tx1"/>
                </a:solidFill>
                <a:latin typeface="Tahoma"/>
                <a:cs typeface="Tahoma"/>
              </a:rPr>
              <a:t>Risiko</a:t>
            </a:r>
            <a:r>
              <a:rPr sz="19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penipuan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5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10" dirty="0">
                <a:solidFill>
                  <a:schemeClr val="tx1"/>
                </a:solidFill>
                <a:latin typeface="Tahoma"/>
                <a:cs typeface="Tahoma"/>
              </a:rPr>
              <a:t>Sulit</a:t>
            </a:r>
            <a:r>
              <a:rPr sz="19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240" dirty="0">
                <a:solidFill>
                  <a:schemeClr val="tx1"/>
                </a:solidFill>
                <a:latin typeface="Tahoma"/>
                <a:cs typeface="Tahoma"/>
              </a:rPr>
              <a:t>membangun</a:t>
            </a:r>
            <a:r>
              <a:rPr sz="1900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reputasi</a:t>
            </a:r>
            <a:r>
              <a:rPr sz="1900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bagi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penjual</a:t>
            </a:r>
            <a:r>
              <a:rPr sz="1900" spc="-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75" dirty="0">
                <a:solidFill>
                  <a:schemeClr val="tx1"/>
                </a:solidFill>
                <a:latin typeface="Tahoma"/>
                <a:cs typeface="Tahoma"/>
              </a:rPr>
              <a:t>baru.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Keamanan</a:t>
            </a:r>
            <a:r>
              <a:rPr sz="1900" spc="-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5" dirty="0">
                <a:solidFill>
                  <a:schemeClr val="tx1"/>
                </a:solidFill>
                <a:latin typeface="Tahoma"/>
                <a:cs typeface="Tahoma"/>
              </a:rPr>
              <a:t>tergantung</a:t>
            </a:r>
            <a:r>
              <a:rPr sz="1900" spc="-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platform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6688" y="1170432"/>
            <a:ext cx="11285220" cy="58419"/>
          </a:xfrm>
          <a:custGeom>
            <a:avLst/>
            <a:gdLst/>
            <a:ahLst/>
            <a:cxnLst/>
            <a:rect l="l" t="t" r="r" b="b"/>
            <a:pathLst>
              <a:path w="11285219" h="58419">
                <a:moveTo>
                  <a:pt x="0" y="0"/>
                </a:moveTo>
                <a:lnTo>
                  <a:pt x="11285219" y="57912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824204" y="-128778"/>
            <a:ext cx="4464050" cy="10544810"/>
            <a:chOff x="13824204" y="-128778"/>
            <a:chExt cx="4464050" cy="10544810"/>
          </a:xfrm>
        </p:grpSpPr>
        <p:sp>
          <p:nvSpPr>
            <p:cNvPr id="4" name="object 4"/>
            <p:cNvSpPr/>
            <p:nvPr/>
          </p:nvSpPr>
          <p:spPr>
            <a:xfrm>
              <a:off x="15060930" y="0"/>
              <a:ext cx="3058795" cy="10287000"/>
            </a:xfrm>
            <a:custGeom>
              <a:avLst/>
              <a:gdLst/>
              <a:ahLst/>
              <a:cxnLst/>
              <a:rect l="l" t="t" r="r" b="b"/>
              <a:pathLst>
                <a:path w="3058794" h="10287000">
                  <a:moveTo>
                    <a:pt x="2997951" y="10287000"/>
                  </a:moveTo>
                  <a:lnTo>
                    <a:pt x="123443" y="8614664"/>
                  </a:lnTo>
                  <a:lnTo>
                    <a:pt x="81247" y="8583697"/>
                  </a:lnTo>
                  <a:lnTo>
                    <a:pt x="46963" y="8545269"/>
                  </a:lnTo>
                  <a:lnTo>
                    <a:pt x="21433" y="8500848"/>
                  </a:lnTo>
                  <a:lnTo>
                    <a:pt x="5498" y="8451904"/>
                  </a:lnTo>
                  <a:lnTo>
                    <a:pt x="0" y="8399907"/>
                  </a:lnTo>
                  <a:lnTo>
                    <a:pt x="0" y="1922145"/>
                  </a:lnTo>
                  <a:lnTo>
                    <a:pt x="5498" y="1870086"/>
                  </a:lnTo>
                  <a:lnTo>
                    <a:pt x="21433" y="1821111"/>
                  </a:lnTo>
                  <a:lnTo>
                    <a:pt x="46963" y="1776691"/>
                  </a:lnTo>
                  <a:lnTo>
                    <a:pt x="81247" y="1738293"/>
                  </a:lnTo>
                  <a:lnTo>
                    <a:pt x="123443" y="1707388"/>
                  </a:lnTo>
                  <a:lnTo>
                    <a:pt x="3058201" y="0"/>
                  </a:lnTo>
                </a:path>
              </a:pathLst>
            </a:custGeom>
            <a:ln w="25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564612" y="549860"/>
              <a:ext cx="2723515" cy="8815705"/>
            </a:xfrm>
            <a:custGeom>
              <a:avLst/>
              <a:gdLst/>
              <a:ahLst/>
              <a:cxnLst/>
              <a:rect l="l" t="t" r="r" b="b"/>
              <a:pathLst>
                <a:path w="2723515" h="8815705">
                  <a:moveTo>
                    <a:pt x="2723388" y="0"/>
                  </a:moveTo>
                  <a:lnTo>
                    <a:pt x="123444" y="1512619"/>
                  </a:lnTo>
                  <a:lnTo>
                    <a:pt x="81247" y="1543524"/>
                  </a:lnTo>
                  <a:lnTo>
                    <a:pt x="46963" y="1581922"/>
                  </a:lnTo>
                  <a:lnTo>
                    <a:pt x="21433" y="1626343"/>
                  </a:lnTo>
                  <a:lnTo>
                    <a:pt x="5498" y="1675317"/>
                  </a:lnTo>
                  <a:lnTo>
                    <a:pt x="0" y="1727376"/>
                  </a:lnTo>
                  <a:lnTo>
                    <a:pt x="0" y="7088046"/>
                  </a:lnTo>
                  <a:lnTo>
                    <a:pt x="5498" y="7140043"/>
                  </a:lnTo>
                  <a:lnTo>
                    <a:pt x="21433" y="7188987"/>
                  </a:lnTo>
                  <a:lnTo>
                    <a:pt x="46963" y="7233408"/>
                  </a:lnTo>
                  <a:lnTo>
                    <a:pt x="81247" y="7271836"/>
                  </a:lnTo>
                  <a:lnTo>
                    <a:pt x="123444" y="7302803"/>
                  </a:lnTo>
                  <a:lnTo>
                    <a:pt x="2723388" y="8815429"/>
                  </a:lnTo>
                  <a:lnTo>
                    <a:pt x="2723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09976" y="891666"/>
              <a:ext cx="2478023" cy="81318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881354" y="9221208"/>
              <a:ext cx="2357755" cy="1066165"/>
            </a:xfrm>
            <a:custGeom>
              <a:avLst/>
              <a:gdLst/>
              <a:ahLst/>
              <a:cxnLst/>
              <a:rect l="l" t="t" r="r" b="b"/>
              <a:pathLst>
                <a:path w="2357755" h="1066165">
                  <a:moveTo>
                    <a:pt x="0" y="1065791"/>
                  </a:moveTo>
                  <a:lnTo>
                    <a:pt x="0" y="788829"/>
                  </a:lnTo>
                  <a:lnTo>
                    <a:pt x="5499" y="736787"/>
                  </a:lnTo>
                  <a:lnTo>
                    <a:pt x="21441" y="687819"/>
                  </a:lnTo>
                  <a:lnTo>
                    <a:pt x="46991" y="643395"/>
                  </a:lnTo>
                  <a:lnTo>
                    <a:pt x="81312" y="604985"/>
                  </a:lnTo>
                  <a:lnTo>
                    <a:pt x="123571" y="574059"/>
                  </a:lnTo>
                  <a:lnTo>
                    <a:pt x="1055242" y="31985"/>
                  </a:lnTo>
                  <a:lnTo>
                    <a:pt x="1102964" y="10661"/>
                  </a:lnTo>
                  <a:lnTo>
                    <a:pt x="1153246" y="0"/>
                  </a:lnTo>
                  <a:lnTo>
                    <a:pt x="1204381" y="0"/>
                  </a:lnTo>
                  <a:lnTo>
                    <a:pt x="1254663" y="10661"/>
                  </a:lnTo>
                  <a:lnTo>
                    <a:pt x="1302384" y="31985"/>
                  </a:lnTo>
                  <a:lnTo>
                    <a:pt x="2234057" y="574059"/>
                  </a:lnTo>
                  <a:lnTo>
                    <a:pt x="2276315" y="604985"/>
                  </a:lnTo>
                  <a:lnTo>
                    <a:pt x="2310636" y="643395"/>
                  </a:lnTo>
                  <a:lnTo>
                    <a:pt x="2336186" y="687819"/>
                  </a:lnTo>
                  <a:lnTo>
                    <a:pt x="2352128" y="736787"/>
                  </a:lnTo>
                  <a:lnTo>
                    <a:pt x="2357628" y="788829"/>
                  </a:lnTo>
                  <a:lnTo>
                    <a:pt x="2357628" y="1065791"/>
                  </a:lnTo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761" y="0"/>
            <a:ext cx="2357755" cy="1227455"/>
          </a:xfrm>
          <a:custGeom>
            <a:avLst/>
            <a:gdLst/>
            <a:ahLst/>
            <a:cxnLst/>
            <a:rect l="l" t="t" r="r" b="b"/>
            <a:pathLst>
              <a:path w="2357755" h="1227455">
                <a:moveTo>
                  <a:pt x="2357628" y="0"/>
                </a:moveTo>
                <a:lnTo>
                  <a:pt x="2357628" y="438530"/>
                </a:lnTo>
                <a:lnTo>
                  <a:pt x="2352128" y="490541"/>
                </a:lnTo>
                <a:lnTo>
                  <a:pt x="2336186" y="539509"/>
                </a:lnTo>
                <a:lnTo>
                  <a:pt x="2310636" y="583948"/>
                </a:lnTo>
                <a:lnTo>
                  <a:pt x="2276315" y="622370"/>
                </a:lnTo>
                <a:lnTo>
                  <a:pt x="2234057" y="653288"/>
                </a:lnTo>
                <a:lnTo>
                  <a:pt x="1302385" y="1195324"/>
                </a:lnTo>
                <a:lnTo>
                  <a:pt x="1254678" y="1216659"/>
                </a:lnTo>
                <a:lnTo>
                  <a:pt x="1204391" y="1227327"/>
                </a:lnTo>
                <a:lnTo>
                  <a:pt x="1153247" y="1227327"/>
                </a:lnTo>
                <a:lnTo>
                  <a:pt x="1102969" y="1216659"/>
                </a:lnTo>
                <a:lnTo>
                  <a:pt x="1055281" y="1195324"/>
                </a:lnTo>
                <a:lnTo>
                  <a:pt x="123527" y="653288"/>
                </a:lnTo>
                <a:lnTo>
                  <a:pt x="81313" y="622370"/>
                </a:lnTo>
                <a:lnTo>
                  <a:pt x="47008" y="583948"/>
                </a:lnTo>
                <a:lnTo>
                  <a:pt x="21456" y="539509"/>
                </a:lnTo>
                <a:lnTo>
                  <a:pt x="5505" y="490541"/>
                </a:lnTo>
                <a:lnTo>
                  <a:pt x="0" y="438530"/>
                </a:lnTo>
                <a:lnTo>
                  <a:pt x="0" y="0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37184" y="2130044"/>
            <a:ext cx="10160635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750" b="1" spc="-95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r>
              <a:rPr sz="2750" b="1" spc="-95" dirty="0">
                <a:solidFill>
                  <a:schemeClr val="tx1"/>
                </a:solidFill>
                <a:latin typeface="Tahoma"/>
                <a:cs typeface="Tahoma"/>
              </a:rPr>
              <a:t>.</a:t>
            </a:r>
            <a:r>
              <a:rPr sz="2750" b="1" spc="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dirty="0">
                <a:solidFill>
                  <a:schemeClr val="tx1"/>
                </a:solidFill>
                <a:latin typeface="Tahoma"/>
                <a:cs typeface="Tahoma"/>
              </a:rPr>
              <a:t>B2G</a:t>
            </a:r>
            <a:r>
              <a:rPr sz="2750" b="1" spc="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dirty="0">
                <a:solidFill>
                  <a:schemeClr val="tx1"/>
                </a:solidFill>
                <a:latin typeface="Tahoma"/>
                <a:cs typeface="Tahoma"/>
              </a:rPr>
              <a:t>(Business</a:t>
            </a:r>
            <a:r>
              <a:rPr sz="2750" b="1" spc="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70" dirty="0">
                <a:solidFill>
                  <a:schemeClr val="tx1"/>
                </a:solidFill>
                <a:latin typeface="Tahoma"/>
                <a:cs typeface="Tahoma"/>
              </a:rPr>
              <a:t>to</a:t>
            </a:r>
            <a:r>
              <a:rPr sz="2750" b="1" spc="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85" dirty="0">
                <a:solidFill>
                  <a:schemeClr val="tx1"/>
                </a:solidFill>
                <a:latin typeface="Tahoma"/>
                <a:cs typeface="Tahoma"/>
              </a:rPr>
              <a:t>Goverment</a:t>
            </a:r>
            <a:r>
              <a:rPr sz="2750" b="1" spc="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-275" dirty="0">
                <a:solidFill>
                  <a:schemeClr val="tx1"/>
                </a:solidFill>
                <a:latin typeface="Tahoma"/>
                <a:cs typeface="Tahoma"/>
              </a:rPr>
              <a:t>)</a:t>
            </a:r>
            <a:r>
              <a:rPr sz="2750" b="1" spc="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-385" dirty="0">
                <a:solidFill>
                  <a:schemeClr val="tx1"/>
                </a:solidFill>
                <a:latin typeface="Tahoma"/>
                <a:cs typeface="Tahoma"/>
              </a:rPr>
              <a:t>–</a:t>
            </a:r>
            <a:r>
              <a:rPr sz="2750" b="1" spc="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65" dirty="0">
                <a:solidFill>
                  <a:schemeClr val="tx1"/>
                </a:solidFill>
                <a:latin typeface="Tahoma"/>
                <a:cs typeface="Tahoma"/>
              </a:rPr>
              <a:t>Bisnis</a:t>
            </a:r>
            <a:r>
              <a:rPr sz="2750" b="1" spc="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114" dirty="0">
                <a:solidFill>
                  <a:schemeClr val="tx1"/>
                </a:solidFill>
                <a:latin typeface="Tahoma"/>
                <a:cs typeface="Tahoma"/>
              </a:rPr>
              <a:t>ke</a:t>
            </a:r>
            <a:r>
              <a:rPr sz="2750" b="1" spc="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85" dirty="0">
                <a:solidFill>
                  <a:schemeClr val="tx1"/>
                </a:solidFill>
                <a:latin typeface="Tahoma"/>
                <a:cs typeface="Tahoma"/>
              </a:rPr>
              <a:t>Pemerintah</a:t>
            </a:r>
            <a:endParaRPr sz="275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14676" y="432374"/>
            <a:ext cx="10644124" cy="1133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700"/>
              </a:lnSpc>
              <a:spcBef>
                <a:spcPts val="90"/>
              </a:spcBef>
            </a:pPr>
            <a:r>
              <a:rPr spc="-55" dirty="0"/>
              <a:t>KLASIFIKASI</a:t>
            </a:r>
            <a:r>
              <a:rPr spc="-385" dirty="0"/>
              <a:t> </a:t>
            </a:r>
            <a:r>
              <a:rPr spc="-25" dirty="0"/>
              <a:t>E- </a:t>
            </a:r>
            <a:r>
              <a:rPr spc="375" dirty="0"/>
              <a:t>COMMERCE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64921" y="3035554"/>
            <a:ext cx="44710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65" dirty="0">
                <a:solidFill>
                  <a:schemeClr val="tx1"/>
                </a:solidFill>
                <a:latin typeface="Tahoma"/>
                <a:cs typeface="Tahoma"/>
              </a:rPr>
              <a:t>Menurut</a:t>
            </a:r>
            <a:r>
              <a:rPr sz="2100" b="1" spc="-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spc="75" dirty="0">
                <a:solidFill>
                  <a:schemeClr val="tx1"/>
                </a:solidFill>
                <a:latin typeface="Tahoma"/>
                <a:cs typeface="Tahoma"/>
              </a:rPr>
              <a:t>Laudon</a:t>
            </a:r>
            <a:r>
              <a:rPr sz="2100" b="1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chemeClr val="tx1"/>
                </a:solidFill>
                <a:latin typeface="Tahoma"/>
                <a:cs typeface="Tahoma"/>
              </a:rPr>
              <a:t>&amp;</a:t>
            </a:r>
            <a:r>
              <a:rPr sz="2100" b="1" spc="-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chemeClr val="tx1"/>
                </a:solidFill>
                <a:latin typeface="Tahoma"/>
                <a:cs typeface="Tahoma"/>
              </a:rPr>
              <a:t>Traver</a:t>
            </a:r>
            <a:r>
              <a:rPr sz="2100" b="1" spc="-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spc="-120" dirty="0">
                <a:solidFill>
                  <a:schemeClr val="tx1"/>
                </a:solidFill>
                <a:latin typeface="Tahoma"/>
                <a:cs typeface="Tahoma"/>
              </a:rPr>
              <a:t>(2018)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4921" y="3726307"/>
            <a:ext cx="5783580" cy="1497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90"/>
              </a:spcBef>
            </a:pPr>
            <a:r>
              <a:rPr sz="2100" spc="105" dirty="0">
                <a:solidFill>
                  <a:schemeClr val="tx1"/>
                </a:solidFill>
                <a:latin typeface="Tahoma"/>
                <a:cs typeface="Tahoma"/>
              </a:rPr>
              <a:t>Transaksi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di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40" dirty="0">
                <a:solidFill>
                  <a:schemeClr val="tx1"/>
                </a:solidFill>
                <a:latin typeface="Tahoma"/>
                <a:cs typeface="Tahoma"/>
              </a:rPr>
              <a:t>mana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0" dirty="0">
                <a:solidFill>
                  <a:schemeClr val="tx1"/>
                </a:solidFill>
                <a:latin typeface="Tahoma"/>
                <a:cs typeface="Tahoma"/>
              </a:rPr>
              <a:t>bisnis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5" dirty="0">
                <a:solidFill>
                  <a:schemeClr val="tx1"/>
                </a:solidFill>
                <a:latin typeface="Tahoma"/>
                <a:cs typeface="Tahoma"/>
              </a:rPr>
              <a:t>menjual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produk, </a:t>
            </a:r>
            <a:r>
              <a:rPr sz="2100" spc="145" dirty="0">
                <a:solidFill>
                  <a:schemeClr val="tx1"/>
                </a:solidFill>
                <a:latin typeface="Tahoma"/>
                <a:cs typeface="Tahoma"/>
              </a:rPr>
              <a:t>layanan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0" dirty="0">
                <a:solidFill>
                  <a:schemeClr val="tx1"/>
                </a:solidFill>
                <a:latin typeface="Tahoma"/>
                <a:cs typeface="Tahoma"/>
              </a:rPr>
              <a:t>informasi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ke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entitas </a:t>
            </a:r>
            <a:r>
              <a:rPr sz="2100" spc="160" dirty="0">
                <a:solidFill>
                  <a:schemeClr val="tx1"/>
                </a:solidFill>
                <a:latin typeface="Tahoma"/>
                <a:cs typeface="Tahoma"/>
              </a:rPr>
              <a:t>pemerintahan,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0" dirty="0">
                <a:solidFill>
                  <a:schemeClr val="tx1"/>
                </a:solidFill>
                <a:latin typeface="Tahoma"/>
                <a:cs typeface="Tahoma"/>
              </a:rPr>
              <a:t>biasanya</a:t>
            </a:r>
            <a:r>
              <a:rPr sz="21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10" dirty="0">
                <a:solidFill>
                  <a:schemeClr val="tx1"/>
                </a:solidFill>
                <a:latin typeface="Tahoma"/>
                <a:cs typeface="Tahoma"/>
              </a:rPr>
              <a:t>untuk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0" dirty="0">
                <a:solidFill>
                  <a:schemeClr val="tx1"/>
                </a:solidFill>
                <a:latin typeface="Tahoma"/>
                <a:cs typeface="Tahoma"/>
              </a:rPr>
              <a:t>penyediaan </a:t>
            </a:r>
            <a:r>
              <a:rPr sz="2100" spc="120" dirty="0">
                <a:solidFill>
                  <a:schemeClr val="tx1"/>
                </a:solidFill>
                <a:latin typeface="Tahoma"/>
                <a:cs typeface="Tahoma"/>
              </a:rPr>
              <a:t>barang/jasa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0" dirty="0">
                <a:solidFill>
                  <a:schemeClr val="tx1"/>
                </a:solidFill>
                <a:latin typeface="Tahoma"/>
                <a:cs typeface="Tahoma"/>
              </a:rPr>
              <a:t>pemerintah.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4921" y="5566028"/>
            <a:ext cx="5214620" cy="223583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lang="en-US" sz="2100" spc="195" dirty="0" err="1">
                <a:solidFill>
                  <a:schemeClr val="tx1"/>
                </a:solidFill>
                <a:latin typeface="Tahoma"/>
                <a:cs typeface="Tahoma"/>
              </a:rPr>
              <a:t>C</a:t>
            </a:r>
            <a:r>
              <a:rPr sz="2100" spc="195" dirty="0" err="1">
                <a:solidFill>
                  <a:schemeClr val="tx1"/>
                </a:solidFill>
                <a:latin typeface="Tahoma"/>
                <a:cs typeface="Tahoma"/>
              </a:rPr>
              <a:t>ontoh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-345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marR="5080" indent="-227329">
              <a:lnSpc>
                <a:spcPct val="114799"/>
              </a:lnSpc>
              <a:spcBef>
                <a:spcPts val="10"/>
              </a:spcBef>
              <a:buFont typeface="Arial MT"/>
              <a:buChar char="•"/>
              <a:tabLst>
                <a:tab pos="466725" algn="l"/>
              </a:tabLst>
            </a:pPr>
            <a:r>
              <a:rPr sz="2100" spc="175" dirty="0">
                <a:solidFill>
                  <a:schemeClr val="tx1"/>
                </a:solidFill>
                <a:latin typeface="Tahoma"/>
                <a:cs typeface="Tahoma"/>
              </a:rPr>
              <a:t>Perusahaan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software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menyediakan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sistem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5" dirty="0">
                <a:solidFill>
                  <a:schemeClr val="tx1"/>
                </a:solidFill>
                <a:latin typeface="Tahoma"/>
                <a:cs typeface="Tahoma"/>
              </a:rPr>
              <a:t>informasi</a:t>
            </a:r>
            <a:r>
              <a:rPr sz="21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pemerintahan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indent="-227329">
              <a:lnSpc>
                <a:spcPct val="100000"/>
              </a:lnSpc>
              <a:spcBef>
                <a:spcPts val="384"/>
              </a:spcBef>
              <a:buFont typeface="Arial MT"/>
              <a:buChar char="•"/>
              <a:tabLst>
                <a:tab pos="466725" algn="l"/>
              </a:tabLst>
            </a:pP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Layanan</a:t>
            </a:r>
            <a:r>
              <a:rPr sz="21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0" dirty="0">
                <a:solidFill>
                  <a:schemeClr val="tx1"/>
                </a:solidFill>
                <a:latin typeface="Tahoma"/>
                <a:cs typeface="Tahoma"/>
              </a:rPr>
              <a:t>E-</a:t>
            </a:r>
            <a:r>
              <a:rPr sz="2100" spc="195" dirty="0">
                <a:solidFill>
                  <a:schemeClr val="tx1"/>
                </a:solidFill>
                <a:latin typeface="Tahoma"/>
                <a:cs typeface="Tahoma"/>
              </a:rPr>
              <a:t>procurement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95" dirty="0">
                <a:solidFill>
                  <a:schemeClr val="tx1"/>
                </a:solidFill>
                <a:latin typeface="Tahoma"/>
                <a:cs typeface="Tahoma"/>
              </a:rPr>
              <a:t>(LPSE)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indent="-227329">
              <a:lnSpc>
                <a:spcPct val="100000"/>
              </a:lnSpc>
              <a:spcBef>
                <a:spcPts val="380"/>
              </a:spcBef>
              <a:buFont typeface="Arial MT"/>
              <a:buChar char="•"/>
              <a:tabLst>
                <a:tab pos="466725" algn="l"/>
              </a:tabLst>
            </a:pPr>
            <a:r>
              <a:rPr sz="2100" spc="160" dirty="0">
                <a:solidFill>
                  <a:schemeClr val="tx1"/>
                </a:solidFill>
                <a:latin typeface="Tahoma"/>
                <a:cs typeface="Tahoma"/>
              </a:rPr>
              <a:t>Kontraktor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proyek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20" dirty="0">
                <a:solidFill>
                  <a:schemeClr val="tx1"/>
                </a:solidFill>
                <a:latin typeface="Tahoma"/>
                <a:cs typeface="Tahoma"/>
              </a:rPr>
              <a:t>pembangunan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>
              <a:lnSpc>
                <a:spcPct val="100000"/>
              </a:lnSpc>
              <a:spcBef>
                <a:spcPts val="375"/>
              </a:spcBef>
            </a:pPr>
            <a:r>
              <a:rPr sz="2100" spc="145" dirty="0">
                <a:solidFill>
                  <a:schemeClr val="tx1"/>
                </a:solidFill>
                <a:latin typeface="Tahoma"/>
                <a:cs typeface="Tahoma"/>
              </a:rPr>
              <a:t>pemerintah.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26122" y="2988844"/>
            <a:ext cx="7797165" cy="208407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900" spc="90" dirty="0">
                <a:solidFill>
                  <a:schemeClr val="tx1"/>
                </a:solidFill>
                <a:latin typeface="Tahoma"/>
                <a:cs typeface="Tahoma"/>
              </a:rPr>
              <a:t>M</a:t>
            </a:r>
            <a:r>
              <a:rPr sz="1900" b="1" spc="90" dirty="0">
                <a:solidFill>
                  <a:schemeClr val="tx1"/>
                </a:solidFill>
                <a:latin typeface="Tahoma"/>
                <a:cs typeface="Tahoma"/>
              </a:rPr>
              <a:t>ekanisme</a:t>
            </a:r>
            <a:r>
              <a:rPr sz="1900" b="1" spc="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dirty="0">
                <a:solidFill>
                  <a:schemeClr val="tx1"/>
                </a:solidFill>
                <a:latin typeface="Tahoma"/>
                <a:cs typeface="Tahoma"/>
              </a:rPr>
              <a:t>B2G</a:t>
            </a:r>
            <a:r>
              <a:rPr sz="1900" b="1" spc="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22275" indent="-217804">
              <a:lnSpc>
                <a:spcPct val="100000"/>
              </a:lnSpc>
              <a:spcBef>
                <a:spcPts val="425"/>
              </a:spcBef>
              <a:buAutoNum type="arabicPeriod"/>
              <a:tabLst>
                <a:tab pos="422275" algn="l"/>
              </a:tabLst>
            </a:pPr>
            <a:r>
              <a:rPr sz="1900" spc="175" dirty="0">
                <a:solidFill>
                  <a:schemeClr val="tx1"/>
                </a:solidFill>
                <a:latin typeface="Tahoma"/>
                <a:cs typeface="Tahoma"/>
              </a:rPr>
              <a:t>Pemerintah</a:t>
            </a:r>
            <a:r>
              <a:rPr sz="1900" spc="-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235" dirty="0">
                <a:solidFill>
                  <a:schemeClr val="tx1"/>
                </a:solidFill>
                <a:latin typeface="Tahoma"/>
                <a:cs typeface="Tahoma"/>
              </a:rPr>
              <a:t>membuka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0" dirty="0">
                <a:solidFill>
                  <a:schemeClr val="tx1"/>
                </a:solidFill>
                <a:latin typeface="Tahoma"/>
                <a:cs typeface="Tahoma"/>
              </a:rPr>
              <a:t>tender</a:t>
            </a:r>
            <a:r>
              <a:rPr sz="1900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80" dirty="0">
                <a:solidFill>
                  <a:schemeClr val="tx1"/>
                </a:solidFill>
                <a:latin typeface="Tahoma"/>
                <a:cs typeface="Tahoma"/>
              </a:rPr>
              <a:t>lelang.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21640" indent="-217170">
              <a:lnSpc>
                <a:spcPct val="100000"/>
              </a:lnSpc>
              <a:spcBef>
                <a:spcPts val="420"/>
              </a:spcBef>
              <a:buAutoNum type="arabicPeriod"/>
              <a:tabLst>
                <a:tab pos="421640" algn="l"/>
              </a:tabLst>
            </a:pP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Bisnis</a:t>
            </a:r>
            <a:r>
              <a:rPr sz="19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0" dirty="0">
                <a:solidFill>
                  <a:schemeClr val="tx1"/>
                </a:solidFill>
                <a:latin typeface="Tahoma"/>
                <a:cs typeface="Tahoma"/>
              </a:rPr>
              <a:t>mengajukan</a:t>
            </a:r>
            <a:r>
              <a:rPr sz="1900" spc="-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proposal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0" dirty="0">
                <a:solidFill>
                  <a:schemeClr val="tx1"/>
                </a:solidFill>
                <a:latin typeface="Tahoma"/>
                <a:cs typeface="Tahoma"/>
              </a:rPr>
              <a:t>sesuai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80" dirty="0">
                <a:solidFill>
                  <a:schemeClr val="tx1"/>
                </a:solidFill>
                <a:latin typeface="Tahoma"/>
                <a:cs typeface="Tahoma"/>
              </a:rPr>
              <a:t>persyaratan.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86409" indent="-267970">
              <a:lnSpc>
                <a:spcPct val="100000"/>
              </a:lnSpc>
              <a:spcBef>
                <a:spcPts val="420"/>
              </a:spcBef>
              <a:buAutoNum type="arabicPeriod"/>
              <a:tabLst>
                <a:tab pos="486409" algn="l"/>
              </a:tabLst>
            </a:pP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Jika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4" dirty="0">
                <a:solidFill>
                  <a:schemeClr val="tx1"/>
                </a:solidFill>
                <a:latin typeface="Tahoma"/>
                <a:cs typeface="Tahoma"/>
              </a:rPr>
              <a:t>diterima,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kontrak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resmi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05" dirty="0">
                <a:solidFill>
                  <a:schemeClr val="tx1"/>
                </a:solidFill>
                <a:latin typeface="Tahoma"/>
                <a:cs typeface="Tahoma"/>
              </a:rPr>
              <a:t>dibuat.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22275" marR="5080" indent="-212725">
              <a:lnSpc>
                <a:spcPct val="118400"/>
              </a:lnSpc>
              <a:buAutoNum type="arabicPeriod"/>
              <a:tabLst>
                <a:tab pos="422275" algn="l"/>
                <a:tab pos="427355" algn="l"/>
                <a:tab pos="1282065" algn="l"/>
                <a:tab pos="2719070" algn="l"/>
                <a:tab pos="4287520" algn="l"/>
                <a:tab pos="5182235" algn="l"/>
                <a:tab pos="6265545" algn="l"/>
                <a:tab pos="6878320" algn="l"/>
              </a:tabLst>
            </a:pP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Bisnis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55" dirty="0">
                <a:solidFill>
                  <a:schemeClr val="tx1"/>
                </a:solidFill>
                <a:latin typeface="Tahoma"/>
                <a:cs typeface="Tahoma"/>
              </a:rPr>
              <a:t>menyuplai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00" dirty="0">
                <a:solidFill>
                  <a:schemeClr val="tx1"/>
                </a:solidFill>
                <a:latin typeface="Tahoma"/>
                <a:cs typeface="Tahoma"/>
              </a:rPr>
              <a:t>barang/jasa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05" dirty="0">
                <a:solidFill>
                  <a:schemeClr val="tx1"/>
                </a:solidFill>
                <a:latin typeface="Tahoma"/>
                <a:cs typeface="Tahoma"/>
              </a:rPr>
              <a:t>sesuai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kontrak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20" dirty="0">
                <a:solidFill>
                  <a:schemeClr val="tx1"/>
                </a:solidFill>
                <a:latin typeface="Tahoma"/>
                <a:cs typeface="Tahoma"/>
              </a:rPr>
              <a:t>dibayar </a:t>
            </a: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pemerintah.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31863" y="5390159"/>
            <a:ext cx="7588250" cy="173990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15265" indent="-202565">
              <a:lnSpc>
                <a:spcPct val="100000"/>
              </a:lnSpc>
              <a:spcBef>
                <a:spcPts val="520"/>
              </a:spcBef>
              <a:buFont typeface="Arial MT"/>
              <a:buChar char="•"/>
              <a:tabLst>
                <a:tab pos="215265" algn="l"/>
              </a:tabLst>
            </a:pPr>
            <a:r>
              <a:rPr sz="1900" b="1" spc="55" dirty="0">
                <a:solidFill>
                  <a:schemeClr val="tx1"/>
                </a:solidFill>
                <a:latin typeface="Tahoma"/>
                <a:cs typeface="Tahoma"/>
              </a:rPr>
              <a:t>Kelebihan</a:t>
            </a:r>
            <a:r>
              <a:rPr sz="1900" b="1" spc="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95" dirty="0">
                <a:solidFill>
                  <a:schemeClr val="tx1"/>
                </a:solidFill>
                <a:latin typeface="Tahoma"/>
                <a:cs typeface="Tahoma"/>
              </a:rPr>
              <a:t>Transaksi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0" dirty="0">
                <a:solidFill>
                  <a:schemeClr val="tx1"/>
                </a:solidFill>
                <a:latin typeface="Tahoma"/>
                <a:cs typeface="Tahoma"/>
              </a:rPr>
              <a:t>skala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0" dirty="0">
                <a:solidFill>
                  <a:schemeClr val="tx1"/>
                </a:solidFill>
                <a:latin typeface="Tahoma"/>
                <a:cs typeface="Tahoma"/>
              </a:rPr>
              <a:t>besar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19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60" dirty="0">
                <a:solidFill>
                  <a:schemeClr val="tx1"/>
                </a:solidFill>
                <a:latin typeface="Tahoma"/>
                <a:cs typeface="Tahoma"/>
              </a:rPr>
              <a:t>stabil.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75" dirty="0">
                <a:solidFill>
                  <a:schemeClr val="tx1"/>
                </a:solidFill>
                <a:latin typeface="Tahoma"/>
                <a:cs typeface="Tahoma"/>
              </a:rPr>
              <a:t>Kesempatan</a:t>
            </a:r>
            <a:r>
              <a:rPr sz="1900" spc="-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kontrak</a:t>
            </a:r>
            <a:r>
              <a:rPr sz="1900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jangka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00" dirty="0">
                <a:solidFill>
                  <a:schemeClr val="tx1"/>
                </a:solidFill>
                <a:latin typeface="Tahoma"/>
                <a:cs typeface="Tahoma"/>
              </a:rPr>
              <a:t>panjang.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marR="5080" lvl="1" indent="-273050">
              <a:lnSpc>
                <a:spcPct val="118400"/>
              </a:lnSpc>
              <a:buFont typeface="Segoe UI Symbol"/>
              <a:buChar char="◦"/>
              <a:tabLst>
                <a:tab pos="626745" algn="l"/>
              </a:tabLst>
            </a:pP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Kredibilitas</a:t>
            </a:r>
            <a:r>
              <a:rPr sz="1900" spc="-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0" dirty="0">
                <a:solidFill>
                  <a:schemeClr val="tx1"/>
                </a:solidFill>
                <a:latin typeface="Tahoma"/>
                <a:cs typeface="Tahoma"/>
              </a:rPr>
              <a:t>perusahaan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90" dirty="0">
                <a:solidFill>
                  <a:schemeClr val="tx1"/>
                </a:solidFill>
                <a:latin typeface="Tahoma"/>
                <a:cs typeface="Tahoma"/>
              </a:rPr>
              <a:t>meningkat</a:t>
            </a:r>
            <a:r>
              <a:rPr sz="1900" spc="-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setelah</a:t>
            </a:r>
            <a:r>
              <a:rPr sz="1900" spc="-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0" dirty="0">
                <a:solidFill>
                  <a:schemeClr val="tx1"/>
                </a:solidFill>
                <a:latin typeface="Tahoma"/>
                <a:cs typeface="Tahoma"/>
              </a:rPr>
              <a:t>bekerja</a:t>
            </a:r>
            <a:r>
              <a:rPr sz="1900" spc="-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5" dirty="0">
                <a:solidFill>
                  <a:schemeClr val="tx1"/>
                </a:solidFill>
                <a:latin typeface="Tahoma"/>
                <a:cs typeface="Tahoma"/>
              </a:rPr>
              <a:t>sama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dengan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pemerintah.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31863" y="7446865"/>
            <a:ext cx="7205345" cy="1398270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215265" indent="-202565">
              <a:lnSpc>
                <a:spcPct val="100000"/>
              </a:lnSpc>
              <a:spcBef>
                <a:spcPts val="525"/>
              </a:spcBef>
              <a:buFont typeface="Arial MT"/>
              <a:buChar char="•"/>
              <a:tabLst>
                <a:tab pos="215265" algn="l"/>
              </a:tabLst>
            </a:pPr>
            <a:r>
              <a:rPr sz="1900" b="1" spc="65" dirty="0">
                <a:solidFill>
                  <a:schemeClr val="tx1"/>
                </a:solidFill>
                <a:latin typeface="Tahoma"/>
                <a:cs typeface="Tahoma"/>
              </a:rPr>
              <a:t>Kelemahan</a:t>
            </a:r>
            <a:r>
              <a:rPr sz="1900" b="1" spc="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5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Proses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0" dirty="0">
                <a:solidFill>
                  <a:schemeClr val="tx1"/>
                </a:solidFill>
                <a:latin typeface="Tahoma"/>
                <a:cs typeface="Tahoma"/>
              </a:rPr>
              <a:t>birokrasi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5" dirty="0">
                <a:solidFill>
                  <a:schemeClr val="tx1"/>
                </a:solidFill>
                <a:latin typeface="Tahoma"/>
                <a:cs typeface="Tahoma"/>
              </a:rPr>
              <a:t>panjang</a:t>
            </a:r>
            <a:r>
              <a:rPr sz="1900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85" dirty="0">
                <a:solidFill>
                  <a:schemeClr val="tx1"/>
                </a:solidFill>
                <a:latin typeface="Tahoma"/>
                <a:cs typeface="Tahoma"/>
              </a:rPr>
              <a:t>formal.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50" dirty="0">
                <a:solidFill>
                  <a:schemeClr val="tx1"/>
                </a:solidFill>
                <a:latin typeface="Tahoma"/>
                <a:cs typeface="Tahoma"/>
              </a:rPr>
              <a:t>Persaingan</a:t>
            </a:r>
            <a:r>
              <a:rPr sz="1900" spc="-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5" dirty="0">
                <a:solidFill>
                  <a:schemeClr val="tx1"/>
                </a:solidFill>
                <a:latin typeface="Tahoma"/>
                <a:cs typeface="Tahoma"/>
              </a:rPr>
              <a:t>melalui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0" dirty="0">
                <a:solidFill>
                  <a:schemeClr val="tx1"/>
                </a:solidFill>
                <a:latin typeface="Tahoma"/>
                <a:cs typeface="Tahoma"/>
              </a:rPr>
              <a:t>tender</a:t>
            </a:r>
            <a:r>
              <a:rPr sz="1900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75" dirty="0">
                <a:solidFill>
                  <a:schemeClr val="tx1"/>
                </a:solidFill>
                <a:latin typeface="Tahoma"/>
                <a:cs typeface="Tahoma"/>
              </a:rPr>
              <a:t>ketat.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Harus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210" dirty="0">
                <a:solidFill>
                  <a:schemeClr val="tx1"/>
                </a:solidFill>
                <a:latin typeface="Tahoma"/>
                <a:cs typeface="Tahoma"/>
              </a:rPr>
              <a:t>mematuhi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4" dirty="0">
                <a:solidFill>
                  <a:schemeClr val="tx1"/>
                </a:solidFill>
                <a:latin typeface="Tahoma"/>
                <a:cs typeface="Tahoma"/>
              </a:rPr>
              <a:t>regulasi</a:t>
            </a:r>
            <a:r>
              <a:rPr sz="1900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70" dirty="0">
                <a:solidFill>
                  <a:schemeClr val="tx1"/>
                </a:solidFill>
                <a:latin typeface="Tahoma"/>
                <a:cs typeface="Tahoma"/>
              </a:rPr>
              <a:t>pemerintah</a:t>
            </a:r>
            <a:r>
              <a:rPr sz="1900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kompleks</a:t>
            </a:r>
            <a:r>
              <a:rPr sz="1900" spc="12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900" dirty="0"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6688" y="1170432"/>
            <a:ext cx="11285220" cy="58419"/>
          </a:xfrm>
          <a:custGeom>
            <a:avLst/>
            <a:gdLst/>
            <a:ahLst/>
            <a:cxnLst/>
            <a:rect l="l" t="t" r="r" b="b"/>
            <a:pathLst>
              <a:path w="11285219" h="58419">
                <a:moveTo>
                  <a:pt x="0" y="0"/>
                </a:moveTo>
                <a:lnTo>
                  <a:pt x="11285219" y="57912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824204" y="-128778"/>
            <a:ext cx="4464050" cy="10544810"/>
            <a:chOff x="13824204" y="-128778"/>
            <a:chExt cx="4464050" cy="10544810"/>
          </a:xfrm>
        </p:grpSpPr>
        <p:sp>
          <p:nvSpPr>
            <p:cNvPr id="4" name="object 4"/>
            <p:cNvSpPr/>
            <p:nvPr/>
          </p:nvSpPr>
          <p:spPr>
            <a:xfrm>
              <a:off x="15060930" y="0"/>
              <a:ext cx="3058795" cy="10287000"/>
            </a:xfrm>
            <a:custGeom>
              <a:avLst/>
              <a:gdLst/>
              <a:ahLst/>
              <a:cxnLst/>
              <a:rect l="l" t="t" r="r" b="b"/>
              <a:pathLst>
                <a:path w="3058794" h="10287000">
                  <a:moveTo>
                    <a:pt x="2997951" y="10287000"/>
                  </a:moveTo>
                  <a:lnTo>
                    <a:pt x="123443" y="8614664"/>
                  </a:lnTo>
                  <a:lnTo>
                    <a:pt x="81247" y="8583697"/>
                  </a:lnTo>
                  <a:lnTo>
                    <a:pt x="46963" y="8545269"/>
                  </a:lnTo>
                  <a:lnTo>
                    <a:pt x="21433" y="8500848"/>
                  </a:lnTo>
                  <a:lnTo>
                    <a:pt x="5498" y="8451904"/>
                  </a:lnTo>
                  <a:lnTo>
                    <a:pt x="0" y="8399907"/>
                  </a:lnTo>
                  <a:lnTo>
                    <a:pt x="0" y="1922145"/>
                  </a:lnTo>
                  <a:lnTo>
                    <a:pt x="5498" y="1870086"/>
                  </a:lnTo>
                  <a:lnTo>
                    <a:pt x="21433" y="1821111"/>
                  </a:lnTo>
                  <a:lnTo>
                    <a:pt x="46963" y="1776691"/>
                  </a:lnTo>
                  <a:lnTo>
                    <a:pt x="81247" y="1738293"/>
                  </a:lnTo>
                  <a:lnTo>
                    <a:pt x="123443" y="1707388"/>
                  </a:lnTo>
                  <a:lnTo>
                    <a:pt x="3058201" y="0"/>
                  </a:lnTo>
                </a:path>
              </a:pathLst>
            </a:custGeom>
            <a:ln w="25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564612" y="549860"/>
              <a:ext cx="2723515" cy="8815705"/>
            </a:xfrm>
            <a:custGeom>
              <a:avLst/>
              <a:gdLst/>
              <a:ahLst/>
              <a:cxnLst/>
              <a:rect l="l" t="t" r="r" b="b"/>
              <a:pathLst>
                <a:path w="2723515" h="8815705">
                  <a:moveTo>
                    <a:pt x="2723388" y="0"/>
                  </a:moveTo>
                  <a:lnTo>
                    <a:pt x="123444" y="1512619"/>
                  </a:lnTo>
                  <a:lnTo>
                    <a:pt x="81247" y="1543524"/>
                  </a:lnTo>
                  <a:lnTo>
                    <a:pt x="46963" y="1581922"/>
                  </a:lnTo>
                  <a:lnTo>
                    <a:pt x="21433" y="1626343"/>
                  </a:lnTo>
                  <a:lnTo>
                    <a:pt x="5498" y="1675317"/>
                  </a:lnTo>
                  <a:lnTo>
                    <a:pt x="0" y="1727376"/>
                  </a:lnTo>
                  <a:lnTo>
                    <a:pt x="0" y="7088046"/>
                  </a:lnTo>
                  <a:lnTo>
                    <a:pt x="5498" y="7140043"/>
                  </a:lnTo>
                  <a:lnTo>
                    <a:pt x="21433" y="7188987"/>
                  </a:lnTo>
                  <a:lnTo>
                    <a:pt x="46963" y="7233408"/>
                  </a:lnTo>
                  <a:lnTo>
                    <a:pt x="81247" y="7271836"/>
                  </a:lnTo>
                  <a:lnTo>
                    <a:pt x="123444" y="7302803"/>
                  </a:lnTo>
                  <a:lnTo>
                    <a:pt x="2723388" y="8815429"/>
                  </a:lnTo>
                  <a:lnTo>
                    <a:pt x="2723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09976" y="891666"/>
              <a:ext cx="2478023" cy="81318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881354" y="9221208"/>
              <a:ext cx="2357755" cy="1066165"/>
            </a:xfrm>
            <a:custGeom>
              <a:avLst/>
              <a:gdLst/>
              <a:ahLst/>
              <a:cxnLst/>
              <a:rect l="l" t="t" r="r" b="b"/>
              <a:pathLst>
                <a:path w="2357755" h="1066165">
                  <a:moveTo>
                    <a:pt x="0" y="1065791"/>
                  </a:moveTo>
                  <a:lnTo>
                    <a:pt x="0" y="788829"/>
                  </a:lnTo>
                  <a:lnTo>
                    <a:pt x="5499" y="736787"/>
                  </a:lnTo>
                  <a:lnTo>
                    <a:pt x="21441" y="687819"/>
                  </a:lnTo>
                  <a:lnTo>
                    <a:pt x="46991" y="643395"/>
                  </a:lnTo>
                  <a:lnTo>
                    <a:pt x="81312" y="604985"/>
                  </a:lnTo>
                  <a:lnTo>
                    <a:pt x="123571" y="574059"/>
                  </a:lnTo>
                  <a:lnTo>
                    <a:pt x="1055242" y="31985"/>
                  </a:lnTo>
                  <a:lnTo>
                    <a:pt x="1102964" y="10661"/>
                  </a:lnTo>
                  <a:lnTo>
                    <a:pt x="1153246" y="0"/>
                  </a:lnTo>
                  <a:lnTo>
                    <a:pt x="1204381" y="0"/>
                  </a:lnTo>
                  <a:lnTo>
                    <a:pt x="1254663" y="10661"/>
                  </a:lnTo>
                  <a:lnTo>
                    <a:pt x="1302384" y="31985"/>
                  </a:lnTo>
                  <a:lnTo>
                    <a:pt x="2234057" y="574059"/>
                  </a:lnTo>
                  <a:lnTo>
                    <a:pt x="2276315" y="604985"/>
                  </a:lnTo>
                  <a:lnTo>
                    <a:pt x="2310636" y="643395"/>
                  </a:lnTo>
                  <a:lnTo>
                    <a:pt x="2336186" y="687819"/>
                  </a:lnTo>
                  <a:lnTo>
                    <a:pt x="2352128" y="736787"/>
                  </a:lnTo>
                  <a:lnTo>
                    <a:pt x="2357628" y="788829"/>
                  </a:lnTo>
                  <a:lnTo>
                    <a:pt x="2357628" y="1065791"/>
                  </a:lnTo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761" y="0"/>
            <a:ext cx="2357755" cy="1227455"/>
          </a:xfrm>
          <a:custGeom>
            <a:avLst/>
            <a:gdLst/>
            <a:ahLst/>
            <a:cxnLst/>
            <a:rect l="l" t="t" r="r" b="b"/>
            <a:pathLst>
              <a:path w="2357755" h="1227455">
                <a:moveTo>
                  <a:pt x="2357628" y="0"/>
                </a:moveTo>
                <a:lnTo>
                  <a:pt x="2357628" y="438530"/>
                </a:lnTo>
                <a:lnTo>
                  <a:pt x="2352128" y="490541"/>
                </a:lnTo>
                <a:lnTo>
                  <a:pt x="2336186" y="539509"/>
                </a:lnTo>
                <a:lnTo>
                  <a:pt x="2310636" y="583948"/>
                </a:lnTo>
                <a:lnTo>
                  <a:pt x="2276315" y="622370"/>
                </a:lnTo>
                <a:lnTo>
                  <a:pt x="2234057" y="653288"/>
                </a:lnTo>
                <a:lnTo>
                  <a:pt x="1302385" y="1195324"/>
                </a:lnTo>
                <a:lnTo>
                  <a:pt x="1254678" y="1216659"/>
                </a:lnTo>
                <a:lnTo>
                  <a:pt x="1204391" y="1227327"/>
                </a:lnTo>
                <a:lnTo>
                  <a:pt x="1153247" y="1227327"/>
                </a:lnTo>
                <a:lnTo>
                  <a:pt x="1102969" y="1216659"/>
                </a:lnTo>
                <a:lnTo>
                  <a:pt x="1055281" y="1195324"/>
                </a:lnTo>
                <a:lnTo>
                  <a:pt x="123527" y="653288"/>
                </a:lnTo>
                <a:lnTo>
                  <a:pt x="81313" y="622370"/>
                </a:lnTo>
                <a:lnTo>
                  <a:pt x="47008" y="583948"/>
                </a:lnTo>
                <a:lnTo>
                  <a:pt x="21456" y="539509"/>
                </a:lnTo>
                <a:lnTo>
                  <a:pt x="5505" y="490541"/>
                </a:lnTo>
                <a:lnTo>
                  <a:pt x="0" y="438530"/>
                </a:lnTo>
                <a:lnTo>
                  <a:pt x="0" y="0"/>
                </a:lnTo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37184" y="2130044"/>
            <a:ext cx="11052175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750" b="1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r>
              <a:rPr sz="2750" b="1" dirty="0">
                <a:solidFill>
                  <a:schemeClr val="tx1"/>
                </a:solidFill>
                <a:latin typeface="Tahoma"/>
                <a:cs typeface="Tahoma"/>
              </a:rPr>
              <a:t>.</a:t>
            </a:r>
            <a:r>
              <a:rPr sz="2750" b="1" spc="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dirty="0">
                <a:solidFill>
                  <a:schemeClr val="tx1"/>
                </a:solidFill>
                <a:latin typeface="Tahoma"/>
                <a:cs typeface="Tahoma"/>
              </a:rPr>
              <a:t>G2C</a:t>
            </a:r>
            <a:r>
              <a:rPr sz="2750" b="1" spc="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dirty="0">
                <a:solidFill>
                  <a:schemeClr val="tx1"/>
                </a:solidFill>
                <a:latin typeface="Tahoma"/>
                <a:cs typeface="Tahoma"/>
              </a:rPr>
              <a:t>(Government-to-Citizen)</a:t>
            </a:r>
            <a:r>
              <a:rPr sz="2750" b="1" spc="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-385" dirty="0">
                <a:solidFill>
                  <a:schemeClr val="tx1"/>
                </a:solidFill>
                <a:latin typeface="Tahoma"/>
                <a:cs typeface="Tahoma"/>
              </a:rPr>
              <a:t>–</a:t>
            </a:r>
            <a:r>
              <a:rPr sz="2750" b="1" spc="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90" dirty="0">
                <a:solidFill>
                  <a:schemeClr val="tx1"/>
                </a:solidFill>
                <a:latin typeface="Tahoma"/>
                <a:cs typeface="Tahoma"/>
              </a:rPr>
              <a:t>Pemerintah</a:t>
            </a:r>
            <a:r>
              <a:rPr sz="2750" b="1" spc="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114" dirty="0">
                <a:solidFill>
                  <a:schemeClr val="tx1"/>
                </a:solidFill>
                <a:latin typeface="Tahoma"/>
                <a:cs typeface="Tahoma"/>
              </a:rPr>
              <a:t>ke</a:t>
            </a:r>
            <a:r>
              <a:rPr sz="2750" b="1" spc="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750" b="1" spc="40" dirty="0">
                <a:solidFill>
                  <a:schemeClr val="tx1"/>
                </a:solidFill>
                <a:latin typeface="Tahoma"/>
                <a:cs typeface="Tahoma"/>
              </a:rPr>
              <a:t>Masyarakat</a:t>
            </a:r>
            <a:endParaRPr sz="275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14676" y="432374"/>
            <a:ext cx="10193705" cy="1133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700"/>
              </a:lnSpc>
              <a:spcBef>
                <a:spcPts val="90"/>
              </a:spcBef>
            </a:pPr>
            <a:r>
              <a:rPr spc="-55" dirty="0"/>
              <a:t>KLASIFIKASI</a:t>
            </a:r>
            <a:r>
              <a:rPr spc="-385" dirty="0"/>
              <a:t> </a:t>
            </a:r>
            <a:r>
              <a:rPr spc="-25" dirty="0"/>
              <a:t>E- </a:t>
            </a:r>
            <a:r>
              <a:rPr spc="375" dirty="0"/>
              <a:t>COMMERCE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64921" y="3035554"/>
            <a:ext cx="399287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65" dirty="0">
                <a:solidFill>
                  <a:schemeClr val="tx1"/>
                </a:solidFill>
                <a:latin typeface="Tahoma"/>
                <a:cs typeface="Tahoma"/>
              </a:rPr>
              <a:t>Menurut</a:t>
            </a:r>
            <a:r>
              <a:rPr sz="2100" b="1" spc="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chemeClr val="tx1"/>
                </a:solidFill>
                <a:latin typeface="Tahoma"/>
                <a:cs typeface="Tahoma"/>
              </a:rPr>
              <a:t>Turban</a:t>
            </a:r>
            <a:r>
              <a:rPr sz="2100" b="1" spc="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spc="50" dirty="0">
                <a:solidFill>
                  <a:schemeClr val="tx1"/>
                </a:solidFill>
                <a:latin typeface="Tahoma"/>
                <a:cs typeface="Tahoma"/>
              </a:rPr>
              <a:t>et</a:t>
            </a:r>
            <a:r>
              <a:rPr sz="2100" b="1" spc="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chemeClr val="tx1"/>
                </a:solidFill>
                <a:latin typeface="Tahoma"/>
                <a:cs typeface="Tahoma"/>
              </a:rPr>
              <a:t>al.</a:t>
            </a:r>
            <a:r>
              <a:rPr sz="2100" b="1" spc="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b="1" spc="-45" dirty="0">
                <a:solidFill>
                  <a:schemeClr val="tx1"/>
                </a:solidFill>
                <a:latin typeface="Tahoma"/>
                <a:cs typeface="Tahoma"/>
              </a:rPr>
              <a:t>(2020)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4921" y="3726307"/>
            <a:ext cx="5695315" cy="2233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90"/>
              </a:spcBef>
            </a:pPr>
            <a:r>
              <a:rPr sz="2100" spc="204" dirty="0">
                <a:solidFill>
                  <a:schemeClr val="tx1"/>
                </a:solidFill>
                <a:latin typeface="Tahoma"/>
                <a:cs typeface="Tahoma"/>
              </a:rPr>
              <a:t>Model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00" dirty="0">
                <a:solidFill>
                  <a:schemeClr val="tx1"/>
                </a:solidFill>
                <a:latin typeface="Tahoma"/>
                <a:cs typeface="Tahoma"/>
              </a:rPr>
              <a:t>e-</a:t>
            </a:r>
            <a:r>
              <a:rPr sz="2100" spc="195" dirty="0">
                <a:solidFill>
                  <a:schemeClr val="tx1"/>
                </a:solidFill>
                <a:latin typeface="Tahoma"/>
                <a:cs typeface="Tahoma"/>
              </a:rPr>
              <a:t>government</a:t>
            </a:r>
            <a:r>
              <a:rPr sz="2100" spc="-1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70" dirty="0">
                <a:solidFill>
                  <a:schemeClr val="tx1"/>
                </a:solidFill>
                <a:latin typeface="Tahoma"/>
                <a:cs typeface="Tahoma"/>
              </a:rPr>
              <a:t>di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35" dirty="0">
                <a:solidFill>
                  <a:schemeClr val="tx1"/>
                </a:solidFill>
                <a:latin typeface="Tahoma"/>
                <a:cs typeface="Tahoma"/>
              </a:rPr>
              <a:t>mana</a:t>
            </a:r>
            <a:r>
              <a:rPr sz="21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5" dirty="0">
                <a:solidFill>
                  <a:schemeClr val="tx1"/>
                </a:solidFill>
                <a:latin typeface="Tahoma"/>
                <a:cs typeface="Tahoma"/>
              </a:rPr>
              <a:t>pemerintah </a:t>
            </a: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menyediakan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00" dirty="0">
                <a:solidFill>
                  <a:schemeClr val="tx1"/>
                </a:solidFill>
                <a:latin typeface="Tahoma"/>
                <a:cs typeface="Tahoma"/>
              </a:rPr>
              <a:t>layanan,</a:t>
            </a:r>
            <a:r>
              <a:rPr sz="2100" spc="-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20" dirty="0">
                <a:solidFill>
                  <a:schemeClr val="tx1"/>
                </a:solidFill>
                <a:latin typeface="Tahoma"/>
                <a:cs typeface="Tahoma"/>
              </a:rPr>
              <a:t>informasi,</a:t>
            </a:r>
            <a:r>
              <a:rPr sz="21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dan </a:t>
            </a:r>
            <a:r>
              <a:rPr sz="2100" spc="125" dirty="0">
                <a:solidFill>
                  <a:schemeClr val="tx1"/>
                </a:solidFill>
                <a:latin typeface="Tahoma"/>
                <a:cs typeface="Tahoma"/>
              </a:rPr>
              <a:t>transaksi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publik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5" dirty="0">
                <a:solidFill>
                  <a:schemeClr val="tx1"/>
                </a:solidFill>
                <a:latin typeface="Tahoma"/>
                <a:cs typeface="Tahoma"/>
              </a:rPr>
              <a:t>kepada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warga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60" dirty="0">
                <a:solidFill>
                  <a:schemeClr val="tx1"/>
                </a:solidFill>
                <a:latin typeface="Tahoma"/>
                <a:cs typeface="Tahoma"/>
              </a:rPr>
              <a:t>negara </a:t>
            </a:r>
            <a:r>
              <a:rPr sz="2100" spc="130" dirty="0">
                <a:solidFill>
                  <a:schemeClr val="tx1"/>
                </a:solidFill>
                <a:latin typeface="Tahoma"/>
                <a:cs typeface="Tahoma"/>
              </a:rPr>
              <a:t>secara</a:t>
            </a:r>
            <a:r>
              <a:rPr sz="2100" spc="-114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05" dirty="0">
                <a:solidFill>
                  <a:schemeClr val="tx1"/>
                </a:solidFill>
                <a:latin typeface="Tahoma"/>
                <a:cs typeface="Tahoma"/>
              </a:rPr>
              <a:t>digital,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15" dirty="0">
                <a:solidFill>
                  <a:schemeClr val="tx1"/>
                </a:solidFill>
                <a:latin typeface="Tahoma"/>
                <a:cs typeface="Tahoma"/>
              </a:rPr>
              <a:t>dengan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5" dirty="0">
                <a:solidFill>
                  <a:schemeClr val="tx1"/>
                </a:solidFill>
                <a:latin typeface="Tahoma"/>
                <a:cs typeface="Tahoma"/>
              </a:rPr>
              <a:t>tujuan </a:t>
            </a:r>
            <a:r>
              <a:rPr sz="2100" spc="204" dirty="0">
                <a:solidFill>
                  <a:schemeClr val="tx1"/>
                </a:solidFill>
                <a:latin typeface="Tahoma"/>
                <a:cs typeface="Tahoma"/>
              </a:rPr>
              <a:t>meningkatkan</a:t>
            </a:r>
            <a:r>
              <a:rPr sz="21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85" dirty="0">
                <a:solidFill>
                  <a:schemeClr val="tx1"/>
                </a:solidFill>
                <a:latin typeface="Tahoma"/>
                <a:cs typeface="Tahoma"/>
              </a:rPr>
              <a:t>efisiensi,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00" dirty="0">
                <a:solidFill>
                  <a:schemeClr val="tx1"/>
                </a:solidFill>
                <a:latin typeface="Tahoma"/>
                <a:cs typeface="Tahoma"/>
              </a:rPr>
              <a:t>partisipasi,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dan </a:t>
            </a:r>
            <a:r>
              <a:rPr sz="2100" spc="229" dirty="0">
                <a:solidFill>
                  <a:schemeClr val="tx1"/>
                </a:solidFill>
                <a:latin typeface="Tahoma"/>
                <a:cs typeface="Tahoma"/>
              </a:rPr>
              <a:t>kemudahan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0" dirty="0">
                <a:solidFill>
                  <a:schemeClr val="tx1"/>
                </a:solidFill>
                <a:latin typeface="Tahoma"/>
                <a:cs typeface="Tahoma"/>
              </a:rPr>
              <a:t>akses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5" dirty="0">
                <a:solidFill>
                  <a:schemeClr val="tx1"/>
                </a:solidFill>
                <a:latin typeface="Tahoma"/>
                <a:cs typeface="Tahoma"/>
              </a:rPr>
              <a:t>layanan</a:t>
            </a:r>
            <a:r>
              <a:rPr sz="21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25" dirty="0">
                <a:solidFill>
                  <a:schemeClr val="tx1"/>
                </a:solidFill>
                <a:latin typeface="Tahoma"/>
                <a:cs typeface="Tahoma"/>
              </a:rPr>
              <a:t>publik.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4921" y="6302121"/>
            <a:ext cx="5647690" cy="297370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100" spc="195" dirty="0">
                <a:solidFill>
                  <a:schemeClr val="tx1"/>
                </a:solidFill>
                <a:latin typeface="Tahoma"/>
                <a:cs typeface="Tahoma"/>
              </a:rPr>
              <a:t>contoh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-345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marR="335915" indent="-227329">
              <a:lnSpc>
                <a:spcPct val="115199"/>
              </a:lnSpc>
              <a:spcBef>
                <a:spcPts val="5"/>
              </a:spcBef>
              <a:buFont typeface="Arial MT"/>
              <a:buChar char="•"/>
              <a:tabLst>
                <a:tab pos="466725" algn="l"/>
              </a:tabLst>
            </a:pPr>
            <a:r>
              <a:rPr sz="2100" spc="165" dirty="0">
                <a:solidFill>
                  <a:schemeClr val="tx1"/>
                </a:solidFill>
                <a:latin typeface="Tahoma"/>
                <a:cs typeface="Tahoma"/>
              </a:rPr>
              <a:t>Pendaftaran</a:t>
            </a:r>
            <a:r>
              <a:rPr sz="21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04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21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90" dirty="0">
                <a:solidFill>
                  <a:schemeClr val="tx1"/>
                </a:solidFill>
                <a:latin typeface="Tahoma"/>
                <a:cs typeface="Tahoma"/>
              </a:rPr>
              <a:t>pembayaran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0" dirty="0">
                <a:solidFill>
                  <a:schemeClr val="tx1"/>
                </a:solidFill>
                <a:latin typeface="Tahoma"/>
                <a:cs typeface="Tahoma"/>
              </a:rPr>
              <a:t>pajak </a:t>
            </a:r>
            <a:r>
              <a:rPr sz="2100" spc="165" dirty="0">
                <a:solidFill>
                  <a:schemeClr val="tx1"/>
                </a:solidFill>
                <a:latin typeface="Tahoma"/>
                <a:cs typeface="Tahoma"/>
              </a:rPr>
              <a:t>online</a:t>
            </a:r>
            <a:r>
              <a:rPr sz="21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chemeClr val="tx1"/>
                </a:solidFill>
                <a:latin typeface="Tahoma"/>
                <a:cs typeface="Tahoma"/>
              </a:rPr>
              <a:t>(e-</a:t>
            </a:r>
            <a:r>
              <a:rPr sz="2100" spc="114" dirty="0">
                <a:solidFill>
                  <a:schemeClr val="tx1"/>
                </a:solidFill>
                <a:latin typeface="Tahoma"/>
                <a:cs typeface="Tahoma"/>
              </a:rPr>
              <a:t>Filing,</a:t>
            </a:r>
            <a:r>
              <a:rPr sz="21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00" dirty="0">
                <a:solidFill>
                  <a:schemeClr val="tx1"/>
                </a:solidFill>
                <a:latin typeface="Tahoma"/>
                <a:cs typeface="Tahoma"/>
              </a:rPr>
              <a:t>e-</a:t>
            </a:r>
            <a:r>
              <a:rPr sz="2100" spc="55" dirty="0">
                <a:solidFill>
                  <a:schemeClr val="tx1"/>
                </a:solidFill>
                <a:latin typeface="Tahoma"/>
                <a:cs typeface="Tahoma"/>
              </a:rPr>
              <a:t>SPT)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indent="-227329">
              <a:lnSpc>
                <a:spcPct val="100000"/>
              </a:lnSpc>
              <a:spcBef>
                <a:spcPts val="370"/>
              </a:spcBef>
              <a:buFont typeface="Arial MT"/>
              <a:buChar char="•"/>
              <a:tabLst>
                <a:tab pos="466725" algn="l"/>
              </a:tabLst>
            </a:pPr>
            <a:r>
              <a:rPr sz="2100" spc="140" dirty="0">
                <a:solidFill>
                  <a:schemeClr val="tx1"/>
                </a:solidFill>
                <a:latin typeface="Tahoma"/>
                <a:cs typeface="Tahoma"/>
              </a:rPr>
              <a:t>Aplikasi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Samsat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Digital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40" dirty="0">
                <a:solidFill>
                  <a:schemeClr val="tx1"/>
                </a:solidFill>
                <a:latin typeface="Tahoma"/>
                <a:cs typeface="Tahoma"/>
              </a:rPr>
              <a:t>Nasional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>
              <a:lnSpc>
                <a:spcPct val="100000"/>
              </a:lnSpc>
              <a:spcBef>
                <a:spcPts val="385"/>
              </a:spcBef>
            </a:pPr>
            <a:r>
              <a:rPr sz="2100" spc="80" dirty="0">
                <a:solidFill>
                  <a:schemeClr val="tx1"/>
                </a:solidFill>
                <a:latin typeface="Tahoma"/>
                <a:cs typeface="Tahoma"/>
              </a:rPr>
              <a:t>(SIGNAL)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5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00" dirty="0">
                <a:solidFill>
                  <a:schemeClr val="tx1"/>
                </a:solidFill>
                <a:latin typeface="Tahoma"/>
                <a:cs typeface="Tahoma"/>
              </a:rPr>
              <a:t>e-</a:t>
            </a:r>
            <a:r>
              <a:rPr sz="2100" spc="114" dirty="0">
                <a:solidFill>
                  <a:schemeClr val="tx1"/>
                </a:solidFill>
                <a:latin typeface="Tahoma"/>
                <a:cs typeface="Tahoma"/>
              </a:rPr>
              <a:t>Samsat.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indent="-227329">
              <a:lnSpc>
                <a:spcPct val="100000"/>
              </a:lnSpc>
              <a:spcBef>
                <a:spcPts val="385"/>
              </a:spcBef>
              <a:buFont typeface="Arial MT"/>
              <a:buChar char="•"/>
              <a:tabLst>
                <a:tab pos="466725" algn="l"/>
              </a:tabLst>
            </a:pPr>
            <a:r>
              <a:rPr sz="2100" spc="185" dirty="0">
                <a:solidFill>
                  <a:schemeClr val="tx1"/>
                </a:solidFill>
                <a:latin typeface="Tahoma"/>
                <a:cs typeface="Tahoma"/>
              </a:rPr>
              <a:t>Mobile</a:t>
            </a:r>
            <a:r>
              <a:rPr sz="2100" spc="-1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20" dirty="0">
                <a:solidFill>
                  <a:schemeClr val="tx1"/>
                </a:solidFill>
                <a:latin typeface="Tahoma"/>
                <a:cs typeface="Tahoma"/>
              </a:rPr>
              <a:t>JKN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66725" marR="5080" indent="-227329">
              <a:lnSpc>
                <a:spcPts val="2900"/>
              </a:lnSpc>
              <a:spcBef>
                <a:spcPts val="95"/>
              </a:spcBef>
              <a:buFont typeface="Arial MT"/>
              <a:buChar char="•"/>
              <a:tabLst>
                <a:tab pos="466725" algn="l"/>
              </a:tabLst>
            </a:pPr>
            <a:r>
              <a:rPr sz="2100" spc="140" dirty="0">
                <a:solidFill>
                  <a:schemeClr val="tx1"/>
                </a:solidFill>
                <a:latin typeface="Tahoma"/>
                <a:cs typeface="Tahoma"/>
              </a:rPr>
              <a:t>Aplikasi</a:t>
            </a:r>
            <a:r>
              <a:rPr sz="2100" spc="-9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chemeClr val="tx1"/>
                </a:solidFill>
                <a:latin typeface="Tahoma"/>
                <a:cs typeface="Tahoma"/>
              </a:rPr>
              <a:t>KTP</a:t>
            </a:r>
            <a:r>
              <a:rPr sz="21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20" dirty="0">
                <a:solidFill>
                  <a:schemeClr val="tx1"/>
                </a:solidFill>
                <a:latin typeface="Tahoma"/>
                <a:cs typeface="Tahoma"/>
              </a:rPr>
              <a:t>elektronik,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245" dirty="0">
                <a:solidFill>
                  <a:schemeClr val="tx1"/>
                </a:solidFill>
                <a:latin typeface="Tahoma"/>
                <a:cs typeface="Tahoma"/>
              </a:rPr>
              <a:t>KK</a:t>
            </a:r>
            <a:r>
              <a:rPr sz="2100" spc="-1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10" dirty="0">
                <a:solidFill>
                  <a:schemeClr val="tx1"/>
                </a:solidFill>
                <a:latin typeface="Tahoma"/>
                <a:cs typeface="Tahoma"/>
              </a:rPr>
              <a:t>online,</a:t>
            </a:r>
            <a:r>
              <a:rPr sz="2100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35" dirty="0">
                <a:solidFill>
                  <a:schemeClr val="tx1"/>
                </a:solidFill>
                <a:latin typeface="Tahoma"/>
                <a:cs typeface="Tahoma"/>
              </a:rPr>
              <a:t>akta </a:t>
            </a:r>
            <a:r>
              <a:rPr sz="2100" spc="150" dirty="0">
                <a:solidFill>
                  <a:schemeClr val="tx1"/>
                </a:solidFill>
                <a:latin typeface="Tahoma"/>
                <a:cs typeface="Tahoma"/>
              </a:rPr>
              <a:t>kelahiran</a:t>
            </a:r>
            <a:r>
              <a:rPr sz="2100" spc="-11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50" dirty="0">
                <a:solidFill>
                  <a:schemeClr val="tx1"/>
                </a:solidFill>
                <a:latin typeface="Tahoma"/>
                <a:cs typeface="Tahoma"/>
              </a:rPr>
              <a:t>digital</a:t>
            </a:r>
            <a:r>
              <a:rPr sz="2100" spc="-1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100" spc="114" dirty="0">
                <a:solidFill>
                  <a:schemeClr val="tx1"/>
                </a:solidFill>
                <a:latin typeface="Tahoma"/>
                <a:cs typeface="Tahoma"/>
              </a:rPr>
              <a:t>(Dukcapil)</a:t>
            </a:r>
            <a:endParaRPr sz="21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99935" y="3043174"/>
            <a:ext cx="2193290" cy="596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90" dirty="0">
                <a:solidFill>
                  <a:schemeClr val="tx1"/>
                </a:solidFill>
                <a:latin typeface="Tahoma"/>
                <a:cs typeface="Tahoma"/>
              </a:rPr>
              <a:t>Mekanisme</a:t>
            </a:r>
            <a:r>
              <a:rPr sz="1900" b="1" spc="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dirty="0">
                <a:solidFill>
                  <a:schemeClr val="tx1"/>
                </a:solidFill>
                <a:latin typeface="Tahoma"/>
                <a:cs typeface="Tahoma"/>
              </a:rPr>
              <a:t>G2C</a:t>
            </a:r>
            <a:r>
              <a:rPr sz="1900" b="1" spc="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7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05676" y="3332505"/>
            <a:ext cx="7588884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6535" marR="5080" indent="-213360">
              <a:lnSpc>
                <a:spcPct val="118400"/>
              </a:lnSpc>
              <a:spcBef>
                <a:spcPts val="100"/>
              </a:spcBef>
              <a:buSzPct val="97368"/>
              <a:buAutoNum type="arabicPeriod"/>
              <a:tabLst>
                <a:tab pos="216535" algn="l"/>
                <a:tab pos="1850389" algn="l"/>
                <a:tab pos="3697604" algn="l"/>
                <a:tab pos="4650105" algn="l"/>
                <a:tab pos="5789930" algn="l"/>
                <a:tab pos="6520180" algn="l"/>
              </a:tabLst>
            </a:pPr>
            <a:r>
              <a:rPr sz="1900" spc="165" dirty="0">
                <a:solidFill>
                  <a:schemeClr val="tx1"/>
                </a:solidFill>
                <a:latin typeface="Tahoma"/>
                <a:cs typeface="Tahoma"/>
              </a:rPr>
              <a:t>Pemerintah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menyediakan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70" dirty="0">
                <a:solidFill>
                  <a:schemeClr val="tx1"/>
                </a:solidFill>
                <a:latin typeface="Tahoma"/>
                <a:cs typeface="Tahoma"/>
              </a:rPr>
              <a:t>portal,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75" dirty="0">
                <a:solidFill>
                  <a:schemeClr val="tx1"/>
                </a:solidFill>
                <a:latin typeface="Tahoma"/>
                <a:cs typeface="Tahoma"/>
              </a:rPr>
              <a:t>aplikasi,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20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platform </a:t>
            </a:r>
            <a:r>
              <a:rPr sz="1900" spc="120" dirty="0">
                <a:solidFill>
                  <a:schemeClr val="tx1"/>
                </a:solidFill>
                <a:latin typeface="Tahoma"/>
                <a:cs typeface="Tahoma"/>
              </a:rPr>
              <a:t>digital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215900" indent="-212725">
              <a:lnSpc>
                <a:spcPct val="100000"/>
              </a:lnSpc>
              <a:spcBef>
                <a:spcPts val="420"/>
              </a:spcBef>
              <a:buSzPct val="97368"/>
              <a:buAutoNum type="arabicPeriod"/>
              <a:tabLst>
                <a:tab pos="215900" algn="l"/>
              </a:tabLst>
            </a:pP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Masyarakat</a:t>
            </a:r>
            <a:r>
              <a:rPr sz="19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75" dirty="0">
                <a:solidFill>
                  <a:schemeClr val="tx1"/>
                </a:solidFill>
                <a:latin typeface="Tahoma"/>
                <a:cs typeface="Tahoma"/>
              </a:rPr>
              <a:t>mengakses</a:t>
            </a:r>
            <a:r>
              <a:rPr sz="19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platform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layanan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pemerintah.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215900" indent="-212725">
              <a:lnSpc>
                <a:spcPct val="100000"/>
              </a:lnSpc>
              <a:spcBef>
                <a:spcPts val="420"/>
              </a:spcBef>
              <a:buSzPct val="97368"/>
              <a:buAutoNum type="arabicPeriod"/>
              <a:tabLst>
                <a:tab pos="215900" algn="l"/>
              </a:tabLst>
            </a:pPr>
            <a:r>
              <a:rPr sz="1900" spc="165" dirty="0">
                <a:solidFill>
                  <a:schemeClr val="tx1"/>
                </a:solidFill>
                <a:latin typeface="Tahoma"/>
                <a:cs typeface="Tahoma"/>
              </a:rPr>
              <a:t>Mengisi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formulir</a:t>
            </a:r>
            <a:r>
              <a:rPr sz="19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95" dirty="0">
                <a:solidFill>
                  <a:srgbClr val="FFFFFF"/>
                </a:solidFill>
                <a:latin typeface="Tahoma"/>
                <a:cs typeface="Tahoma"/>
              </a:rPr>
              <a:t>memilih</a:t>
            </a:r>
            <a:r>
              <a:rPr sz="19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rgbClr val="FFFFFF"/>
                </a:solidFill>
                <a:latin typeface="Tahoma"/>
                <a:cs typeface="Tahoma"/>
              </a:rPr>
              <a:t>layanan</a:t>
            </a:r>
            <a:r>
              <a:rPr sz="19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rgbClr val="FFFFFF"/>
                </a:solidFill>
                <a:latin typeface="Tahoma"/>
                <a:cs typeface="Tahoma"/>
              </a:rPr>
              <a:t>yang</a:t>
            </a:r>
            <a:r>
              <a:rPr sz="19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spc="135" dirty="0">
                <a:solidFill>
                  <a:srgbClr val="FFFFFF"/>
                </a:solidFill>
                <a:latin typeface="Tahoma"/>
                <a:cs typeface="Tahoma"/>
              </a:rPr>
              <a:t>dibutuhkan.</a:t>
            </a:r>
            <a:endParaRPr sz="1900" dirty="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05676" y="4704105"/>
            <a:ext cx="7592059" cy="1054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6535" marR="5080" indent="-204470" algn="just">
              <a:lnSpc>
                <a:spcPct val="118500"/>
              </a:lnSpc>
              <a:spcBef>
                <a:spcPts val="100"/>
              </a:spcBef>
            </a:pPr>
            <a:r>
              <a:rPr sz="1900" spc="150" dirty="0">
                <a:solidFill>
                  <a:schemeClr val="tx1"/>
                </a:solidFill>
                <a:latin typeface="Tahoma"/>
                <a:cs typeface="Tahoma"/>
              </a:rPr>
              <a:t>4.Pemerintah</a:t>
            </a:r>
            <a:r>
              <a:rPr sz="1900" spc="375" dirty="0">
                <a:solidFill>
                  <a:schemeClr val="tx1"/>
                </a:solidFill>
                <a:latin typeface="Tahoma"/>
                <a:cs typeface="Tahoma"/>
              </a:rPr>
              <a:t>  </a:t>
            </a:r>
            <a:r>
              <a:rPr sz="1900" spc="180" dirty="0">
                <a:solidFill>
                  <a:schemeClr val="tx1"/>
                </a:solidFill>
                <a:latin typeface="Tahoma"/>
                <a:cs typeface="Tahoma"/>
              </a:rPr>
              <a:t>memproses</a:t>
            </a:r>
            <a:r>
              <a:rPr sz="1900" spc="380" dirty="0">
                <a:solidFill>
                  <a:schemeClr val="tx1"/>
                </a:solidFill>
                <a:latin typeface="Tahoma"/>
                <a:cs typeface="Tahoma"/>
              </a:rPr>
              <a:t>  </a:t>
            </a:r>
            <a:r>
              <a:rPr sz="1900" spc="165" dirty="0">
                <a:solidFill>
                  <a:schemeClr val="tx1"/>
                </a:solidFill>
                <a:latin typeface="Tahoma"/>
                <a:cs typeface="Tahoma"/>
              </a:rPr>
              <a:t>permintaan</a:t>
            </a:r>
            <a:r>
              <a:rPr sz="1900" spc="380" dirty="0">
                <a:solidFill>
                  <a:schemeClr val="tx1"/>
                </a:solidFill>
                <a:latin typeface="Tahoma"/>
                <a:cs typeface="Tahoma"/>
              </a:rPr>
              <a:t> 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1900" spc="380" dirty="0">
                <a:solidFill>
                  <a:schemeClr val="tx1"/>
                </a:solidFill>
                <a:latin typeface="Tahoma"/>
                <a:cs typeface="Tahoma"/>
              </a:rPr>
              <a:t>  </a:t>
            </a:r>
            <a:r>
              <a:rPr sz="1900" spc="175" dirty="0">
                <a:solidFill>
                  <a:schemeClr val="tx1"/>
                </a:solidFill>
                <a:latin typeface="Tahoma"/>
                <a:cs typeface="Tahoma"/>
              </a:rPr>
              <a:t>memberikan </a:t>
            </a: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layanan</a:t>
            </a:r>
            <a:r>
              <a:rPr sz="1900" spc="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4" dirty="0">
                <a:solidFill>
                  <a:schemeClr val="tx1"/>
                </a:solidFill>
                <a:latin typeface="Tahoma"/>
                <a:cs typeface="Tahoma"/>
              </a:rPr>
              <a:t>secara</a:t>
            </a:r>
            <a:r>
              <a:rPr sz="1900" spc="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95" dirty="0">
                <a:solidFill>
                  <a:schemeClr val="tx1"/>
                </a:solidFill>
                <a:latin typeface="Tahoma"/>
                <a:cs typeface="Tahoma"/>
              </a:rPr>
              <a:t>digital.</a:t>
            </a:r>
            <a:r>
              <a:rPr sz="1900" spc="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0" dirty="0">
                <a:solidFill>
                  <a:schemeClr val="tx1"/>
                </a:solidFill>
                <a:latin typeface="Tahoma"/>
                <a:cs typeface="Tahoma"/>
              </a:rPr>
              <a:t>Hasil</a:t>
            </a:r>
            <a:r>
              <a:rPr sz="1900" spc="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layanan</a:t>
            </a:r>
            <a:r>
              <a:rPr sz="1900" spc="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diberikan</a:t>
            </a:r>
            <a:r>
              <a:rPr sz="1900" spc="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14" dirty="0">
                <a:solidFill>
                  <a:schemeClr val="tx1"/>
                </a:solidFill>
                <a:latin typeface="Tahoma"/>
                <a:cs typeface="Tahoma"/>
              </a:rPr>
              <a:t>secara</a:t>
            </a:r>
            <a:r>
              <a:rPr sz="1900" spc="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0" dirty="0">
                <a:solidFill>
                  <a:schemeClr val="tx1"/>
                </a:solidFill>
                <a:latin typeface="Tahoma"/>
                <a:cs typeface="Tahoma"/>
              </a:rPr>
              <a:t>digital 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atau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80" dirty="0">
                <a:solidFill>
                  <a:schemeClr val="tx1"/>
                </a:solidFill>
                <a:latin typeface="Tahoma"/>
                <a:cs typeface="Tahoma"/>
              </a:rPr>
              <a:t>fisik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05676" y="6075959"/>
            <a:ext cx="7588884" cy="208343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15265" indent="-202565">
              <a:lnSpc>
                <a:spcPct val="100000"/>
              </a:lnSpc>
              <a:spcBef>
                <a:spcPts val="520"/>
              </a:spcBef>
              <a:buFont typeface="Arial MT"/>
              <a:buChar char="•"/>
              <a:tabLst>
                <a:tab pos="215265" algn="l"/>
              </a:tabLst>
            </a:pPr>
            <a:r>
              <a:rPr sz="1900" b="1" spc="55" dirty="0">
                <a:solidFill>
                  <a:schemeClr val="tx1"/>
                </a:solidFill>
                <a:latin typeface="Tahoma"/>
                <a:cs typeface="Tahoma"/>
              </a:rPr>
              <a:t>Kelebihan</a:t>
            </a:r>
            <a:r>
              <a:rPr sz="1900" b="1" spc="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marR="5080" lvl="1" indent="-273050">
              <a:lnSpc>
                <a:spcPct val="118400"/>
              </a:lnSpc>
              <a:buFont typeface="Segoe UI Symbol"/>
              <a:buChar char="◦"/>
              <a:tabLst>
                <a:tab pos="626745" algn="l"/>
              </a:tabLst>
            </a:pPr>
            <a:r>
              <a:rPr sz="1900" spc="225" dirty="0">
                <a:solidFill>
                  <a:schemeClr val="tx1"/>
                </a:solidFill>
                <a:latin typeface="Tahoma"/>
                <a:cs typeface="Tahoma"/>
              </a:rPr>
              <a:t>Mempermudah</a:t>
            </a:r>
            <a:r>
              <a:rPr sz="1900" spc="409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masyarakat</a:t>
            </a:r>
            <a:r>
              <a:rPr sz="1900" spc="40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0" dirty="0">
                <a:solidFill>
                  <a:schemeClr val="tx1"/>
                </a:solidFill>
                <a:latin typeface="Tahoma"/>
                <a:cs typeface="Tahoma"/>
              </a:rPr>
              <a:t>mengakses</a:t>
            </a:r>
            <a:r>
              <a:rPr sz="1900" spc="3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layanan</a:t>
            </a:r>
            <a:r>
              <a:rPr sz="1900" spc="409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publik 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agar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lebih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5" dirty="0">
                <a:solidFill>
                  <a:schemeClr val="tx1"/>
                </a:solidFill>
                <a:latin typeface="Tahoma"/>
                <a:cs typeface="Tahoma"/>
              </a:rPr>
              <a:t>cepat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60" dirty="0">
                <a:solidFill>
                  <a:schemeClr val="tx1"/>
                </a:solidFill>
                <a:latin typeface="Tahoma"/>
                <a:cs typeface="Tahoma"/>
              </a:rPr>
              <a:t>efisien.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75" dirty="0">
                <a:solidFill>
                  <a:schemeClr val="tx1"/>
                </a:solidFill>
                <a:latin typeface="Tahoma"/>
                <a:cs typeface="Tahoma"/>
              </a:rPr>
              <a:t>Peningkatan</a:t>
            </a:r>
            <a:r>
              <a:rPr sz="1900" spc="-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0" dirty="0">
                <a:solidFill>
                  <a:schemeClr val="tx1"/>
                </a:solidFill>
                <a:latin typeface="Tahoma"/>
                <a:cs typeface="Tahoma"/>
              </a:rPr>
              <a:t>kualitas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pelayanan</a:t>
            </a:r>
            <a:r>
              <a:rPr sz="1900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50" dirty="0">
                <a:solidFill>
                  <a:schemeClr val="tx1"/>
                </a:solidFill>
                <a:latin typeface="Tahoma"/>
                <a:cs typeface="Tahoma"/>
              </a:rPr>
              <a:t>publik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95" dirty="0">
                <a:solidFill>
                  <a:schemeClr val="tx1"/>
                </a:solidFill>
                <a:latin typeface="Tahoma"/>
                <a:cs typeface="Tahoma"/>
              </a:rPr>
              <a:t>Transaksi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lebih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transparan</a:t>
            </a:r>
            <a:r>
              <a:rPr sz="1900" spc="-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0" dirty="0">
                <a:solidFill>
                  <a:schemeClr val="tx1"/>
                </a:solidFill>
                <a:latin typeface="Tahoma"/>
                <a:cs typeface="Tahoma"/>
              </a:rPr>
              <a:t>dan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80" dirty="0">
                <a:solidFill>
                  <a:schemeClr val="tx1"/>
                </a:solidFill>
                <a:latin typeface="Tahoma"/>
                <a:cs typeface="Tahoma"/>
              </a:rPr>
              <a:t>tercatat.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5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70" dirty="0">
                <a:solidFill>
                  <a:schemeClr val="tx1"/>
                </a:solidFill>
                <a:latin typeface="Tahoma"/>
                <a:cs typeface="Tahoma"/>
              </a:rPr>
              <a:t>Jangkauan</a:t>
            </a:r>
            <a:r>
              <a:rPr sz="1900" spc="-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95" dirty="0">
                <a:solidFill>
                  <a:schemeClr val="tx1"/>
                </a:solidFill>
                <a:latin typeface="Tahoma"/>
                <a:cs typeface="Tahoma"/>
              </a:rPr>
              <a:t>luas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05676" y="8476691"/>
            <a:ext cx="6428740" cy="71120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15265" indent="-202565">
              <a:lnSpc>
                <a:spcPct val="100000"/>
              </a:lnSpc>
              <a:spcBef>
                <a:spcPts val="520"/>
              </a:spcBef>
              <a:buFont typeface="Arial MT"/>
              <a:buChar char="•"/>
              <a:tabLst>
                <a:tab pos="215265" algn="l"/>
              </a:tabLst>
            </a:pPr>
            <a:r>
              <a:rPr sz="1900" b="1" spc="60" dirty="0">
                <a:solidFill>
                  <a:schemeClr val="tx1"/>
                </a:solidFill>
                <a:latin typeface="Tahoma"/>
                <a:cs typeface="Tahoma"/>
              </a:rPr>
              <a:t>Kelemahan</a:t>
            </a:r>
            <a:r>
              <a:rPr sz="1900" b="1" spc="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chemeClr val="tx1"/>
                </a:solidFill>
                <a:latin typeface="Tahoma"/>
                <a:cs typeface="Tahoma"/>
              </a:rPr>
              <a:t>: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626745" lvl="1" indent="-273050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626745" algn="l"/>
              </a:tabLst>
            </a:pP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Bergantung</a:t>
            </a:r>
            <a:r>
              <a:rPr sz="1900" spc="-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70" dirty="0">
                <a:solidFill>
                  <a:schemeClr val="tx1"/>
                </a:solidFill>
                <a:latin typeface="Tahoma"/>
                <a:cs typeface="Tahoma"/>
              </a:rPr>
              <a:t>pada</a:t>
            </a:r>
            <a:r>
              <a:rPr sz="1900" spc="-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sistem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teknologi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pemerintah.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147052" y="9162389"/>
            <a:ext cx="7248525" cy="1054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115" marR="5080" indent="-273050">
              <a:lnSpc>
                <a:spcPct val="118400"/>
              </a:lnSpc>
              <a:spcBef>
                <a:spcPts val="100"/>
              </a:spcBef>
              <a:buFont typeface="Segoe UI Symbol"/>
              <a:buChar char="◦"/>
              <a:tabLst>
                <a:tab pos="285115" algn="l"/>
                <a:tab pos="1888489" algn="l"/>
                <a:tab pos="3342640" algn="l"/>
                <a:tab pos="4852670" algn="l"/>
                <a:tab pos="6765925" algn="l"/>
              </a:tabLst>
            </a:pPr>
            <a:r>
              <a:rPr sz="1900" spc="105" dirty="0">
                <a:solidFill>
                  <a:schemeClr val="tx1"/>
                </a:solidFill>
                <a:latin typeface="Tahoma"/>
                <a:cs typeface="Tahoma"/>
              </a:rPr>
              <a:t>Resistensi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10" dirty="0">
                <a:solidFill>
                  <a:schemeClr val="tx1"/>
                </a:solidFill>
                <a:latin typeface="Tahoma"/>
                <a:cs typeface="Tahoma"/>
              </a:rPr>
              <a:t>Birokrasi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25" dirty="0">
                <a:solidFill>
                  <a:schemeClr val="tx1"/>
                </a:solidFill>
                <a:latin typeface="Tahoma"/>
                <a:cs typeface="Tahoma"/>
              </a:rPr>
              <a:t>(pegawai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35" dirty="0">
                <a:solidFill>
                  <a:schemeClr val="tx1"/>
                </a:solidFill>
                <a:latin typeface="Tahoma"/>
                <a:cs typeface="Tahoma"/>
              </a:rPr>
              <a:t>pemerintah)</a:t>
            </a:r>
            <a:r>
              <a:rPr sz="1900" dirty="0">
                <a:solidFill>
                  <a:schemeClr val="tx1"/>
                </a:solidFill>
                <a:latin typeface="Tahoma"/>
                <a:cs typeface="Tahoma"/>
              </a:rPr>
              <a:t>	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dan 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masyarakat</a:t>
            </a:r>
            <a:r>
              <a:rPr sz="1900" spc="-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chemeClr val="tx1"/>
                </a:solidFill>
                <a:latin typeface="Tahoma"/>
                <a:cs typeface="Tahoma"/>
              </a:rPr>
              <a:t>yang</a:t>
            </a:r>
            <a:r>
              <a:rPr sz="19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70" dirty="0">
                <a:solidFill>
                  <a:schemeClr val="tx1"/>
                </a:solidFill>
                <a:latin typeface="Tahoma"/>
                <a:cs typeface="Tahoma"/>
              </a:rPr>
              <a:t>masih</a:t>
            </a:r>
            <a:r>
              <a:rPr sz="19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chemeClr val="tx1"/>
                </a:solidFill>
                <a:latin typeface="Tahoma"/>
                <a:cs typeface="Tahoma"/>
              </a:rPr>
              <a:t>awam.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285115" indent="-272415">
              <a:lnSpc>
                <a:spcPct val="100000"/>
              </a:lnSpc>
              <a:spcBef>
                <a:spcPts val="420"/>
              </a:spcBef>
              <a:buFont typeface="Segoe UI Symbol"/>
              <a:buChar char="◦"/>
              <a:tabLst>
                <a:tab pos="285115" algn="l"/>
              </a:tabLst>
            </a:pPr>
            <a:r>
              <a:rPr sz="1900" spc="120" dirty="0">
                <a:solidFill>
                  <a:schemeClr val="tx1"/>
                </a:solidFill>
                <a:latin typeface="Tahoma"/>
                <a:cs typeface="Tahoma"/>
              </a:rPr>
              <a:t>Risiko</a:t>
            </a:r>
            <a:r>
              <a:rPr sz="1900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90" dirty="0">
                <a:solidFill>
                  <a:schemeClr val="tx1"/>
                </a:solidFill>
                <a:latin typeface="Tahoma"/>
                <a:cs typeface="Tahoma"/>
              </a:rPr>
              <a:t>keamanan</a:t>
            </a:r>
            <a:r>
              <a:rPr sz="1900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data</a:t>
            </a:r>
            <a:r>
              <a:rPr sz="19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0" dirty="0">
                <a:solidFill>
                  <a:schemeClr val="tx1"/>
                </a:solidFill>
                <a:latin typeface="Tahoma"/>
                <a:cs typeface="Tahoma"/>
              </a:rPr>
              <a:t>pribadi</a:t>
            </a:r>
            <a:r>
              <a:rPr sz="1900" spc="-5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85" dirty="0">
                <a:solidFill>
                  <a:schemeClr val="tx1"/>
                </a:solidFill>
                <a:latin typeface="Tahoma"/>
                <a:cs typeface="Tahoma"/>
              </a:rPr>
              <a:t>jika</a:t>
            </a:r>
            <a:r>
              <a:rPr sz="1900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sistem</a:t>
            </a:r>
            <a:r>
              <a:rPr sz="19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45" dirty="0">
                <a:solidFill>
                  <a:schemeClr val="tx1"/>
                </a:solidFill>
                <a:latin typeface="Tahoma"/>
                <a:cs typeface="Tahoma"/>
              </a:rPr>
              <a:t>tidak</a:t>
            </a:r>
            <a:r>
              <a:rPr sz="1900" spc="-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1900" spc="185" dirty="0">
                <a:solidFill>
                  <a:schemeClr val="tx1"/>
                </a:solidFill>
                <a:latin typeface="Tahoma"/>
                <a:cs typeface="Tahoma"/>
              </a:rPr>
              <a:t>aman</a:t>
            </a:r>
            <a:endParaRPr sz="190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</TotalTime>
  <Words>3137</Words>
  <Application>Microsoft Office PowerPoint</Application>
  <PresentationFormat>Custom</PresentationFormat>
  <Paragraphs>376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 CENA</vt:lpstr>
      <vt:lpstr>Arial</vt:lpstr>
      <vt:lpstr>Arial MT</vt:lpstr>
      <vt:lpstr>Calibri</vt:lpstr>
      <vt:lpstr>Cambria Math</vt:lpstr>
      <vt:lpstr>Segoe UI Symbol</vt:lpstr>
      <vt:lpstr>Tahoma</vt:lpstr>
      <vt:lpstr>Verdana</vt:lpstr>
      <vt:lpstr>1_Office Theme</vt:lpstr>
      <vt:lpstr>PowerPoint Presentation</vt:lpstr>
      <vt:lpstr>1</vt:lpstr>
      <vt:lpstr>PENDAHULUAN</vt:lpstr>
      <vt:lpstr>KLASIFIKASI E-COMMERCE</vt:lpstr>
      <vt:lpstr>KLASIFIKASI E- COMMERCE</vt:lpstr>
      <vt:lpstr>KLASIFIKASI E- COMMERCE</vt:lpstr>
      <vt:lpstr>KLASIFIKASI E- COMMERCE</vt:lpstr>
      <vt:lpstr>KLASIFIKASI E- COMMERCE</vt:lpstr>
      <vt:lpstr>KLASIFIKASI E- COMMERCE</vt:lpstr>
      <vt:lpstr>KLASIFIKASI E- COMMERCE</vt:lpstr>
      <vt:lpstr>KLASIFIKASI E- COMMERCE</vt:lpstr>
      <vt:lpstr>KLASIFIKASI E-COMMERCE</vt:lpstr>
      <vt:lpstr>KLASIFIKASI E-COMMERCE</vt:lpstr>
      <vt:lpstr>KLASIFIKASI E-COMMERCE</vt:lpstr>
      <vt:lpstr>KLASIFIKASI E-COMMERCE</vt:lpstr>
      <vt:lpstr>KLASIFIKASI E-COMMERCE</vt:lpstr>
      <vt:lpstr>KLASIFIKASI E-COMMERCE</vt:lpstr>
      <vt:lpstr>KLASIFIKASI E-COMMERCE</vt:lpstr>
      <vt:lpstr>KERANGKA KERJA (FRAMEWORK) E-COMMERCE</vt:lpstr>
      <vt:lpstr>KERANGKA KERJA (FRAMEWORK) E-COMMERCE</vt:lpstr>
      <vt:lpstr>PowerPoint Presentation</vt:lpstr>
      <vt:lpstr>KOMPONEN KRITIS KERANGKA (LAYANAN PENDUKUNG)</vt:lpstr>
      <vt:lpstr>KOMPONEN KRITIS KERANGKA (LAYANAN PENDUKUNG)</vt:lpstr>
      <vt:lpstr>KOMPONEN KRITIS KERANGKA (LAYANAN PENDUKUNG)</vt:lpstr>
      <vt:lpstr>KESIMPULAN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Klasifikasi dan Kerangka (Framework) E-Commerce</dc:title>
  <dc:creator>anggalia</dc:creator>
  <cp:lastModifiedBy>Anggalia Wibasuri</cp:lastModifiedBy>
  <cp:revision>8</cp:revision>
  <dcterms:created xsi:type="dcterms:W3CDTF">2025-11-20T01:21:37Z</dcterms:created>
  <dcterms:modified xsi:type="dcterms:W3CDTF">2025-11-20T04:51:08Z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2025-11-17T00:00:00Z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2025-11-20T00:00:00Z</vt:filetime>
  </property>
  <property fmtid="{D5CDD505-2E9C-101B-9397-08002B2CF9AE}" pid="5" name="Producer">
    <vt:lpwstr>Microsoft® PowerPoint® 2019</vt:lpwstr>
  </property>
</Properties>
</file>