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2" r:id="rId3"/>
    <p:sldId id="301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GUEST RELATION OFFICER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D8C778B-05E6-821B-D20C-11B575CBB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43346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B</a:t>
            </a:r>
            <a:r>
              <a:rPr lang="id-ID" b="1" dirty="0"/>
              <a:t>. Tujuan Penanganan Keluhan</a:t>
            </a:r>
          </a:p>
          <a:p>
            <a:r>
              <a:rPr lang="id-ID" dirty="0"/>
              <a:t>Memulihkan kepercayaan tamu terhadap hotel.</a:t>
            </a:r>
          </a:p>
          <a:p>
            <a:r>
              <a:rPr lang="id-ID" dirty="0"/>
              <a:t>Menyelesaikan masalah dengan cepat dan profesional.</a:t>
            </a:r>
          </a:p>
          <a:p>
            <a:r>
              <a:rPr lang="id-ID" dirty="0"/>
              <a:t>Menghindari penyebaran opini negatif dari tamu (</a:t>
            </a:r>
            <a:r>
              <a:rPr lang="id-ID" dirty="0" err="1"/>
              <a:t>word</a:t>
            </a:r>
            <a:r>
              <a:rPr lang="id-ID" dirty="0"/>
              <a:t> </a:t>
            </a:r>
            <a:r>
              <a:rPr lang="id-ID" dirty="0" err="1"/>
              <a:t>of</a:t>
            </a:r>
            <a:r>
              <a:rPr lang="id-ID" dirty="0"/>
              <a:t> </a:t>
            </a:r>
            <a:r>
              <a:rPr lang="id-ID" dirty="0" err="1"/>
              <a:t>mouth</a:t>
            </a:r>
            <a:r>
              <a:rPr lang="id-ID" dirty="0"/>
              <a:t>).</a:t>
            </a:r>
          </a:p>
          <a:p>
            <a:r>
              <a:rPr lang="id-ID" dirty="0"/>
              <a:t>Menggunakan keluhan sebagai dasar peningkatan kualitas layanan.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895216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4E8EAA90-5905-D4A0-46BF-335AE4F67A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870883"/>
              </p:ext>
            </p:extLst>
          </p:nvPr>
        </p:nvGraphicFramePr>
        <p:xfrm>
          <a:off x="395536" y="1052736"/>
          <a:ext cx="8280921" cy="5472607"/>
        </p:xfrm>
        <a:graphic>
          <a:graphicData uri="http://schemas.openxmlformats.org/drawingml/2006/table">
            <a:tbl>
              <a:tblPr/>
              <a:tblGrid>
                <a:gridCol w="2760307">
                  <a:extLst>
                    <a:ext uri="{9D8B030D-6E8A-4147-A177-3AD203B41FA5}">
                      <a16:colId xmlns:a16="http://schemas.microsoft.com/office/drawing/2014/main" val="3629702193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1082542747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1848436942"/>
                    </a:ext>
                  </a:extLst>
                </a:gridCol>
              </a:tblGrid>
              <a:tr h="3172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/>
                        <a:t>Langkah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/>
                        <a:t>Penjelasan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/>
                        <a:t>Contoh Tindakan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916856"/>
                  </a:ext>
                </a:extLst>
              </a:tr>
              <a:tr h="10310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 b="1"/>
                        <a:t>L – Listen</a:t>
                      </a:r>
                      <a:endParaRPr lang="id-ID" sz="1500"/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sz="1500"/>
                        <a:t>Dengarkan keluhan tamu dengan penuh perhatian tanpa menyela.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/>
                        <a:t>“Baik, Ibu. Mohon maaf atas ketidaknyamanan ini. Boleh saya dengarkan lebih detail masalahnya?”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1387376"/>
                  </a:ext>
                </a:extLst>
              </a:tr>
              <a:tr h="10310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 b="1"/>
                        <a:t>E – Empathize</a:t>
                      </a:r>
                      <a:endParaRPr lang="id-ID" sz="1500"/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sz="1500"/>
                        <a:t>Tunjukkan empati dan pemahaman terhadap situasi tamu.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/>
                        <a:t>“Saya bisa memahami betapa tidak nyamannya jika AC tidak berfungsi dengan baik.”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6522042"/>
                  </a:ext>
                </a:extLst>
              </a:tr>
              <a:tr h="10310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 b="1"/>
                        <a:t>A – Apologize</a:t>
                      </a:r>
                      <a:endParaRPr lang="id-ID" sz="1500"/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sz="1500"/>
                        <a:t>Sampaikan permintaan maaf dengan tulus, walaupun bukan kesalahan pribadi.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/>
                        <a:t>“Kami mohon maaf atas ketidaknyamanan yang terjadi selama Ibu menginap.”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2006115"/>
                  </a:ext>
                </a:extLst>
              </a:tr>
              <a:tr h="12690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 b="1"/>
                        <a:t>R – Resolve</a:t>
                      </a:r>
                      <a:endParaRPr lang="id-ID" sz="1500"/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/>
                        <a:t>Segera ambil tindakan atau solusi konkret.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/>
                        <a:t>“Kami akan segera mengirim teknisi untuk memperbaiki AC dalam 10 menit, atau kami tawarkan pindah kamar.”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980571"/>
                  </a:ext>
                </a:extLst>
              </a:tr>
              <a:tr h="7931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 b="1"/>
                        <a:t>N – Notify / Follow-up</a:t>
                      </a:r>
                      <a:endParaRPr lang="id-ID" sz="1500"/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/>
                        <a:t>Pastikan masalah benar-benar terselesaikan dan tamu puas.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500" dirty="0"/>
                        <a:t>“Apakah AC-nya sudah terasa dingin, Ibu? Apakah sudah nyaman sekarang?”</a:t>
                      </a:r>
                    </a:p>
                  </a:txBody>
                  <a:tcPr marL="76660" marR="76660" marT="38330" marB="383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163568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00CC417-F7FC-9B53-C38F-4206122F3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1" y="516784"/>
            <a:ext cx="849694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id-ID" sz="1600" b="1" dirty="0">
                <a:latin typeface="Arial" panose="020B0604020202020204" pitchFamily="34" charset="0"/>
              </a:rPr>
              <a:t>C</a:t>
            </a:r>
            <a:r>
              <a:rPr kumimoji="0" lang="id-ID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Langkah-langkah Menangani Keluhan Tamu (Metode L-E-A-R-N)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02942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C07DE9A-3992-3EA6-E050-141C1540D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0688"/>
            <a:ext cx="7488832" cy="550547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D</a:t>
            </a:r>
            <a:r>
              <a:rPr lang="id-ID" b="1" dirty="0"/>
              <a:t>. Jenis Keluhan Tamu</a:t>
            </a:r>
          </a:p>
          <a:p>
            <a:r>
              <a:rPr lang="id-ID" b="1" dirty="0"/>
              <a:t>Keluhan Fasilitas:</a:t>
            </a:r>
            <a:r>
              <a:rPr lang="id-ID" dirty="0"/>
              <a:t> kamar kotor, AC rusak, air panas tidak berfungsi.</a:t>
            </a:r>
          </a:p>
          <a:p>
            <a:r>
              <a:rPr lang="id-ID" b="1" dirty="0"/>
              <a:t>Keluhan Pelayanan:</a:t>
            </a:r>
            <a:r>
              <a:rPr lang="id-ID" dirty="0"/>
              <a:t> staf tidak ramah, pelayanan lambat.</a:t>
            </a:r>
          </a:p>
          <a:p>
            <a:r>
              <a:rPr lang="id-ID" b="1" dirty="0"/>
              <a:t>Keluhan Administratif:</a:t>
            </a:r>
            <a:r>
              <a:rPr lang="id-ID" dirty="0"/>
              <a:t> kesalahan tagihan, harga tidak sesuai.</a:t>
            </a:r>
          </a:p>
          <a:p>
            <a:r>
              <a:rPr lang="id-ID" b="1" dirty="0"/>
              <a:t>Keluhan Makanan &amp; Minuman:</a:t>
            </a:r>
            <a:r>
              <a:rPr lang="id-ID" dirty="0"/>
              <a:t> rasa tidak enak, menu tidak tersedia.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7313509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5FB8F4F-C4DE-42C2-D9A2-18A0525A3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92696"/>
            <a:ext cx="7488832" cy="543346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</a:t>
            </a:r>
            <a:r>
              <a:rPr lang="id-ID" b="1" dirty="0"/>
              <a:t>. Contoh Kasus dan Penanganannya</a:t>
            </a:r>
          </a:p>
          <a:p>
            <a:r>
              <a:rPr lang="id-ID" b="1" dirty="0"/>
              <a:t>Kasus:</a:t>
            </a:r>
            <a:br>
              <a:rPr lang="id-ID" dirty="0"/>
            </a:br>
            <a:r>
              <a:rPr lang="id-ID" dirty="0"/>
              <a:t>Tamu mengeluh karena kamar yang diterima tidak sesuai dengan yang dipesan (seharusnya </a:t>
            </a:r>
            <a:r>
              <a:rPr lang="id-ID" dirty="0" err="1"/>
              <a:t>Deluxe</a:t>
            </a:r>
            <a:r>
              <a:rPr lang="id-ID" dirty="0"/>
              <a:t>, tetapi diberi Superior).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616280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574456C-A234-6E89-DD08-7409BAB1F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848872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Langkah Penanganan:</a:t>
            </a:r>
            <a:endParaRPr lang="id-ID" dirty="0"/>
          </a:p>
          <a:p>
            <a:r>
              <a:rPr lang="id-ID" dirty="0"/>
              <a:t>Dengarkan keluhan dengan sopan dan jangan menyela.</a:t>
            </a:r>
          </a:p>
          <a:p>
            <a:r>
              <a:rPr lang="id-ID" dirty="0"/>
              <a:t>Periksa data reservasi di sistem.</a:t>
            </a:r>
          </a:p>
          <a:p>
            <a:r>
              <a:rPr lang="id-ID" dirty="0"/>
              <a:t>Jika benar terjadi kesalahan, minta maaf secara tulus.</a:t>
            </a:r>
          </a:p>
          <a:p>
            <a:r>
              <a:rPr lang="id-ID" dirty="0"/>
              <a:t>Segera pindahkan tamu ke kamar sesuai pesanan.</a:t>
            </a:r>
          </a:p>
          <a:p>
            <a:r>
              <a:rPr lang="id-ID" dirty="0"/>
              <a:t>Tawarkan </a:t>
            </a:r>
            <a:r>
              <a:rPr lang="id-ID" i="1" dirty="0" err="1"/>
              <a:t>complimentary</a:t>
            </a:r>
            <a:r>
              <a:rPr lang="id-ID" i="1" dirty="0"/>
              <a:t> </a:t>
            </a:r>
            <a:r>
              <a:rPr lang="id-ID" i="1" dirty="0" err="1"/>
              <a:t>drink</a:t>
            </a:r>
            <a:r>
              <a:rPr lang="id-ID" dirty="0"/>
              <a:t> atau </a:t>
            </a:r>
            <a:r>
              <a:rPr lang="id-ID" i="1" dirty="0" err="1"/>
              <a:t>discount</a:t>
            </a:r>
            <a:r>
              <a:rPr lang="id-ID" dirty="0"/>
              <a:t> sebagai </a:t>
            </a:r>
            <a:r>
              <a:rPr lang="id-ID" dirty="0" err="1"/>
              <a:t>goodwill</a:t>
            </a:r>
            <a:r>
              <a:rPr lang="id-ID" dirty="0"/>
              <a:t>.</a:t>
            </a:r>
          </a:p>
          <a:p>
            <a:r>
              <a:rPr lang="id-ID" dirty="0"/>
              <a:t>Catat kejadian dalam log </a:t>
            </a:r>
            <a:r>
              <a:rPr lang="id-ID" dirty="0" err="1"/>
              <a:t>book</a:t>
            </a:r>
            <a:r>
              <a:rPr lang="id-ID" dirty="0"/>
              <a:t> untuk evaluasi.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0346265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67E6633-50BC-AD3A-25E1-D8CAB266C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88832" cy="543346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F</a:t>
            </a:r>
            <a:r>
              <a:rPr lang="id-ID" b="1" dirty="0"/>
              <a:t>. Sikap Profesional Saat Menghadapi Keluhan</a:t>
            </a:r>
          </a:p>
          <a:p>
            <a:r>
              <a:rPr lang="id-ID" dirty="0"/>
              <a:t>Tetap tenang, tidak membantah.</a:t>
            </a:r>
          </a:p>
          <a:p>
            <a:r>
              <a:rPr lang="id-ID" dirty="0"/>
              <a:t>Jangan menyalahkan rekan kerja di depan tamu.</a:t>
            </a:r>
          </a:p>
          <a:p>
            <a:r>
              <a:rPr lang="id-ID" dirty="0"/>
              <a:t>Hindari janji yang tidak bisa dipenuhi.</a:t>
            </a:r>
          </a:p>
          <a:p>
            <a:r>
              <a:rPr lang="id-ID" dirty="0"/>
              <a:t>Pastikan </a:t>
            </a:r>
            <a:r>
              <a:rPr lang="id-ID" dirty="0" err="1"/>
              <a:t>follow-up</a:t>
            </a:r>
            <a:r>
              <a:rPr lang="id-ID" dirty="0"/>
              <a:t> dilakukan hingga tamu merasa puas.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1657586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A083894-0F0F-C40C-AEED-043A1B332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64704"/>
            <a:ext cx="7632848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Latihan Mahasiswa</a:t>
            </a:r>
          </a:p>
          <a:p>
            <a:r>
              <a:rPr lang="id-ID" dirty="0"/>
              <a:t>Jelaskan peran utama </a:t>
            </a:r>
            <a:r>
              <a:rPr lang="id-ID" dirty="0" err="1"/>
              <a:t>Guest</a:t>
            </a:r>
            <a:r>
              <a:rPr lang="id-ID" dirty="0"/>
              <a:t> </a:t>
            </a:r>
            <a:r>
              <a:rPr lang="id-ID" dirty="0" err="1"/>
              <a:t>Relation</a:t>
            </a:r>
            <a:r>
              <a:rPr lang="id-ID" dirty="0"/>
              <a:t> </a:t>
            </a:r>
            <a:r>
              <a:rPr lang="id-ID" dirty="0" err="1"/>
              <a:t>Officer</a:t>
            </a:r>
            <a:r>
              <a:rPr lang="id-ID" dirty="0"/>
              <a:t> di hotel.</a:t>
            </a:r>
          </a:p>
          <a:p>
            <a:r>
              <a:rPr lang="id-ID" dirty="0"/>
              <a:t>Simulasikan percakapan antara tamu yang mengeluh dan GRO yang menanganinya.</a:t>
            </a:r>
          </a:p>
          <a:p>
            <a:r>
              <a:rPr lang="id-ID" dirty="0"/>
              <a:t>Sebutkan 5 langkah efektif dalam menangani keluhan tamu.</a:t>
            </a:r>
          </a:p>
          <a:p>
            <a:r>
              <a:rPr lang="id-ID" dirty="0"/>
              <a:t>Mengapa empati menjadi kunci utama dalam menangani tamu yang marah?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813367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5BBA87A-CC87-7AC2-0DC6-B5DE939E9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776864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b="1" dirty="0"/>
              <a:t>GUEST RELATION OFFICER (GRO)</a:t>
            </a:r>
            <a:endParaRPr lang="id-ID" dirty="0"/>
          </a:p>
          <a:p>
            <a:pPr marL="0" indent="0">
              <a:buNone/>
            </a:pPr>
            <a:r>
              <a:rPr lang="id-ID" b="1" dirty="0"/>
              <a:t>1. Cara Membangun Hubungan dengan Tamu (</a:t>
            </a:r>
            <a:r>
              <a:rPr lang="id-ID" b="1" dirty="0" err="1"/>
              <a:t>Building</a:t>
            </a:r>
            <a:r>
              <a:rPr lang="id-ID" b="1" dirty="0"/>
              <a:t> </a:t>
            </a:r>
            <a:r>
              <a:rPr lang="id-ID" b="1" dirty="0" err="1"/>
              <a:t>Guest</a:t>
            </a:r>
            <a:r>
              <a:rPr lang="id-ID" b="1" dirty="0"/>
              <a:t> </a:t>
            </a:r>
            <a:r>
              <a:rPr lang="id-ID" b="1" dirty="0" err="1"/>
              <a:t>Relationship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en-US" b="1" dirty="0"/>
              <a:t>A</a:t>
            </a:r>
            <a:r>
              <a:rPr lang="id-ID" b="1" dirty="0"/>
              <a:t>. Pengertian</a:t>
            </a:r>
          </a:p>
          <a:p>
            <a:r>
              <a:rPr lang="id-ID" dirty="0" err="1"/>
              <a:t>Guest</a:t>
            </a:r>
            <a:r>
              <a:rPr lang="id-ID" dirty="0"/>
              <a:t> </a:t>
            </a:r>
            <a:r>
              <a:rPr lang="id-ID" dirty="0" err="1"/>
              <a:t>Relation</a:t>
            </a:r>
            <a:r>
              <a:rPr lang="id-ID" dirty="0"/>
              <a:t> </a:t>
            </a:r>
            <a:r>
              <a:rPr lang="id-ID" dirty="0" err="1"/>
              <a:t>Officer</a:t>
            </a:r>
            <a:r>
              <a:rPr lang="id-ID" dirty="0"/>
              <a:t> (GRO) adalah staf hotel yang bertugas </a:t>
            </a:r>
            <a:r>
              <a:rPr lang="id-ID" b="1" dirty="0"/>
              <a:t>menjalin, memelihara, dan memperkuat hubungan baik antara hotel dan tamu.</a:t>
            </a:r>
            <a:br>
              <a:rPr lang="id-ID" dirty="0"/>
            </a:br>
            <a:r>
              <a:rPr lang="id-ID" dirty="0"/>
              <a:t>Mereka menjadi </a:t>
            </a:r>
            <a:r>
              <a:rPr lang="id-ID" b="1" dirty="0"/>
              <a:t>jembatan komunikasi</a:t>
            </a:r>
            <a:r>
              <a:rPr lang="id-ID" dirty="0"/>
              <a:t> antara tamu dan seluruh departemen hotel.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6379890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5AFEA25-B61F-2E07-CDE2-053E38393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20688"/>
            <a:ext cx="7560840" cy="5505475"/>
          </a:xfrm>
        </p:spPr>
        <p:txBody>
          <a:bodyPr/>
          <a:lstStyle/>
          <a:p>
            <a:r>
              <a:rPr lang="id-ID" dirty="0"/>
              <a:t>GRO biasanya bertugas di area </a:t>
            </a:r>
            <a:r>
              <a:rPr lang="id-ID" b="1" dirty="0"/>
              <a:t>lobi hotel</a:t>
            </a:r>
            <a:r>
              <a:rPr lang="id-ID" dirty="0"/>
              <a:t> atau </a:t>
            </a:r>
            <a:r>
              <a:rPr lang="id-ID" b="1" dirty="0"/>
              <a:t>Front </a:t>
            </a:r>
            <a:r>
              <a:rPr lang="id-ID" b="1" dirty="0" err="1"/>
              <a:t>Desk</a:t>
            </a:r>
            <a:r>
              <a:rPr lang="id-ID" dirty="0"/>
              <a:t>, dan sering berinteraksi langsung dengan tamu VIP, tamu langganan, atau tamu asing.</a:t>
            </a:r>
          </a:p>
        </p:txBody>
      </p:sp>
    </p:spTree>
    <p:extLst>
      <p:ext uri="{BB962C8B-B14F-4D97-AF65-F5344CB8AC3E}">
        <p14:creationId xmlns:p14="http://schemas.microsoft.com/office/powerpoint/2010/main" val="316514544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E0A0EF0-955D-66FA-2DF4-798091EEB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 </a:t>
            </a:r>
            <a:r>
              <a:rPr lang="id-ID" b="1" dirty="0"/>
              <a:t>. Tujuan Membangun Hubungan dengan Tamu</a:t>
            </a:r>
          </a:p>
          <a:p>
            <a:r>
              <a:rPr lang="id-ID" dirty="0"/>
              <a:t>Memberikan pengalaman positif selama tamu menginap.</a:t>
            </a:r>
          </a:p>
          <a:p>
            <a:r>
              <a:rPr lang="id-ID" dirty="0"/>
              <a:t>Meningkatkan loyalitas tamu (</a:t>
            </a:r>
            <a:r>
              <a:rPr lang="id-ID" i="1" dirty="0" err="1"/>
              <a:t>guest</a:t>
            </a:r>
            <a:r>
              <a:rPr lang="id-ID" i="1" dirty="0"/>
              <a:t> </a:t>
            </a:r>
            <a:r>
              <a:rPr lang="id-ID" i="1" dirty="0" err="1"/>
              <a:t>loyalty</a:t>
            </a:r>
            <a:r>
              <a:rPr lang="id-ID" dirty="0"/>
              <a:t>).</a:t>
            </a:r>
          </a:p>
          <a:p>
            <a:r>
              <a:rPr lang="id-ID" dirty="0"/>
              <a:t>Mendapatkan umpan balik (</a:t>
            </a:r>
            <a:r>
              <a:rPr lang="id-ID" dirty="0" err="1"/>
              <a:t>feedback</a:t>
            </a:r>
            <a:r>
              <a:rPr lang="id-ID" dirty="0"/>
              <a:t>) untuk peningkatan layanan.</a:t>
            </a:r>
          </a:p>
          <a:p>
            <a:r>
              <a:rPr lang="id-ID" dirty="0"/>
              <a:t>Membangun citra positif hotel melalui pelayanan personal.</a:t>
            </a:r>
          </a:p>
          <a:p>
            <a:r>
              <a:rPr lang="id-ID" dirty="0"/>
              <a:t>Mendorong tamu untuk memberikan </a:t>
            </a:r>
            <a:r>
              <a:rPr lang="id-ID" dirty="0" err="1"/>
              <a:t>review</a:t>
            </a:r>
            <a:r>
              <a:rPr lang="id-ID" dirty="0"/>
              <a:t> atau rekomendasi baik.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9769652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A732F7F-0C43-55A5-57F3-46EC06AA0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764704"/>
            <a:ext cx="7848872" cy="5361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id-ID" b="1" dirty="0"/>
              <a:t>. Langkah-langkah Membangun Hubungan yang Baik</a:t>
            </a:r>
          </a:p>
          <a:p>
            <a:r>
              <a:rPr lang="id-ID" b="1" dirty="0"/>
              <a:t>Sambutan yang Ramah dan Personal.</a:t>
            </a:r>
            <a:br>
              <a:rPr lang="id-ID" dirty="0"/>
            </a:br>
            <a:r>
              <a:rPr lang="id-ID" dirty="0"/>
              <a:t>GRO menyambut tamu dengan senyum, kontak mata, dan sapaan hangat.</a:t>
            </a:r>
          </a:p>
          <a:p>
            <a:r>
              <a:rPr lang="id-ID" dirty="0"/>
              <a:t>“Selamat datang kembali, Ibu Sinta. Senang sekali bertemu Ibu lagi di Hotel Nusantara.”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/>
              <a:t>Mengenali Kebutuhan dan Preferensi Tamu.</a:t>
            </a:r>
            <a:endParaRPr lang="id-ID" dirty="0"/>
          </a:p>
          <a:p>
            <a:pPr lvl="1"/>
            <a:r>
              <a:rPr lang="id-ID" dirty="0"/>
              <a:t>Catat kebiasaan tamu, seperti tipe kamar favorit, minuman kesukaan, atau permintaan khusus.</a:t>
            </a:r>
          </a:p>
          <a:p>
            <a:pPr lvl="1"/>
            <a:r>
              <a:rPr lang="id-ID" dirty="0"/>
              <a:t>Gunakan data ini untuk menyesuaikan pelayanan berikutnya.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452014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BCD68B2-0BF7-177A-3FBE-161BE4CD3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12266"/>
            <a:ext cx="7776864" cy="5433467"/>
          </a:xfrm>
        </p:spPr>
        <p:txBody>
          <a:bodyPr/>
          <a:lstStyle/>
          <a:p>
            <a:r>
              <a:rPr lang="id-ID" b="1" dirty="0"/>
              <a:t>Menunjukkan Empati dan Kepedulian.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-  </a:t>
            </a:r>
            <a:r>
              <a:rPr lang="id-ID" dirty="0"/>
              <a:t>Tunjukkan perhatian tulus pada kenyamanan tamu.</a:t>
            </a:r>
          </a:p>
          <a:p>
            <a:pPr>
              <a:buFontTx/>
              <a:buChar char="-"/>
            </a:pPr>
            <a:r>
              <a:rPr lang="id-ID" dirty="0"/>
              <a:t>Tanyakan pengalaman mereka selama menginap.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id-ID" b="1" dirty="0"/>
              <a:t>Menjaga Komunikasi yang Baik.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-  </a:t>
            </a:r>
            <a:r>
              <a:rPr lang="id-ID" dirty="0"/>
              <a:t>Gunakan bahasa yang sopan, jelas, dan hangat.</a:t>
            </a:r>
          </a:p>
          <a:p>
            <a:pPr marL="0" indent="0">
              <a:buNone/>
            </a:pPr>
            <a:r>
              <a:rPr lang="en-US" dirty="0"/>
              <a:t>-  </a:t>
            </a:r>
            <a:r>
              <a:rPr lang="id-ID" dirty="0"/>
              <a:t>Hindari perdebatan atau sikap defensif.</a:t>
            </a:r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8114484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A51A94E-FB9E-7186-8D0F-112D957CC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5361459"/>
          </a:xfrm>
        </p:spPr>
        <p:txBody>
          <a:bodyPr/>
          <a:lstStyle/>
          <a:p>
            <a:r>
              <a:rPr lang="id-ID" b="1" dirty="0"/>
              <a:t>Memberikan Bantuan Proaktif.</a:t>
            </a:r>
            <a:endParaRPr lang="id-ID" dirty="0"/>
          </a:p>
          <a:p>
            <a:pPr lvl="1"/>
            <a:r>
              <a:rPr lang="id-ID" dirty="0"/>
              <a:t>Tawarkan bantuan bahkan sebelum diminta.</a:t>
            </a:r>
          </a:p>
          <a:p>
            <a:r>
              <a:rPr lang="id-ID" dirty="0"/>
              <a:t>“Apakah Bapak memerlukan bantuan untuk memesan transportasi ke bandara?”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b="1" dirty="0" err="1"/>
              <a:t>Follow-up</a:t>
            </a:r>
            <a:r>
              <a:rPr lang="id-ID" b="1" dirty="0"/>
              <a:t> Setelah Pelayanan.</a:t>
            </a:r>
            <a:endParaRPr lang="id-ID" dirty="0"/>
          </a:p>
          <a:p>
            <a:pPr lvl="1"/>
            <a:r>
              <a:rPr lang="id-ID" dirty="0"/>
              <a:t>Tanyakan apakah layanan hotel sudah sesuai harapan.</a:t>
            </a:r>
          </a:p>
          <a:p>
            <a:pPr lvl="1"/>
            <a:r>
              <a:rPr lang="id-ID" dirty="0"/>
              <a:t>Catat umpan balik tamu untuk laporan harian GRO.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9617458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94CFA5F-EB08-0A74-EB67-F53BBA903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836712"/>
            <a:ext cx="7416824" cy="528945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D</a:t>
            </a:r>
            <a:r>
              <a:rPr lang="id-ID" b="1" dirty="0"/>
              <a:t>. Etika Seorang </a:t>
            </a:r>
            <a:r>
              <a:rPr lang="id-ID" b="1" dirty="0" err="1"/>
              <a:t>Guest</a:t>
            </a:r>
            <a:r>
              <a:rPr lang="id-ID" b="1" dirty="0"/>
              <a:t> </a:t>
            </a:r>
            <a:r>
              <a:rPr lang="id-ID" b="1" dirty="0" err="1"/>
              <a:t>Relation</a:t>
            </a:r>
            <a:r>
              <a:rPr lang="id-ID" b="1" dirty="0"/>
              <a:t> </a:t>
            </a:r>
            <a:r>
              <a:rPr lang="id-ID" b="1" dirty="0" err="1"/>
              <a:t>Officer</a:t>
            </a:r>
            <a:endParaRPr lang="id-ID" b="1" dirty="0"/>
          </a:p>
          <a:p>
            <a:r>
              <a:rPr lang="id-ID" dirty="0"/>
              <a:t>Berpenampilan rapi dan menarik.</a:t>
            </a:r>
          </a:p>
          <a:p>
            <a:r>
              <a:rPr lang="id-ID" dirty="0"/>
              <a:t>Ramah, sabar, dan memiliki kemampuan komunikasi lintas budaya.</a:t>
            </a:r>
          </a:p>
          <a:p>
            <a:r>
              <a:rPr lang="id-ID" dirty="0"/>
              <a:t>Menjaga kerahasiaan tamu.</a:t>
            </a:r>
          </a:p>
          <a:p>
            <a:r>
              <a:rPr lang="id-ID" dirty="0"/>
              <a:t>Mampu bekerja sama dengan semua departemen.</a:t>
            </a:r>
          </a:p>
          <a:p>
            <a:r>
              <a:rPr lang="id-ID" dirty="0"/>
              <a:t>Berinisiatif tinggi dan cepat tanggap terhadap masalah.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1395717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100717F-F0FF-0200-3B33-CBEA87169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2. Cara Menangani Keluhan Tamu (</a:t>
            </a:r>
            <a:r>
              <a:rPr lang="id-ID" b="1" dirty="0" err="1"/>
              <a:t>Handling</a:t>
            </a:r>
            <a:r>
              <a:rPr lang="id-ID" b="1" dirty="0"/>
              <a:t> </a:t>
            </a:r>
            <a:r>
              <a:rPr lang="id-ID" b="1" dirty="0" err="1"/>
              <a:t>Guest</a:t>
            </a:r>
            <a:r>
              <a:rPr lang="id-ID" b="1" dirty="0"/>
              <a:t> </a:t>
            </a:r>
            <a:r>
              <a:rPr lang="id-ID" b="1" dirty="0" err="1"/>
              <a:t>Complaint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id-ID" b="1" dirty="0"/>
              <a:t>a. Pengertian</a:t>
            </a:r>
          </a:p>
          <a:p>
            <a:r>
              <a:rPr lang="id-ID" dirty="0"/>
              <a:t>Keluhan tamu adalah </a:t>
            </a:r>
            <a:r>
              <a:rPr lang="id-ID" b="1" dirty="0"/>
              <a:t>ungkapan ketidakpuasan</a:t>
            </a:r>
            <a:r>
              <a:rPr lang="id-ID" dirty="0"/>
              <a:t> terhadap layanan, fasilitas, atau sikap staf hotel.</a:t>
            </a:r>
            <a:br>
              <a:rPr lang="id-ID" dirty="0"/>
            </a:br>
            <a:r>
              <a:rPr lang="id-ID" dirty="0"/>
              <a:t>Menangani keluhan dengan baik dapat </a:t>
            </a:r>
            <a:r>
              <a:rPr lang="id-ID" b="1" dirty="0"/>
              <a:t>mengubah pengalaman negatif menjadi positif</a:t>
            </a:r>
            <a:r>
              <a:rPr lang="id-ID" dirty="0"/>
              <a:t> dan mencegah kehilangan tamu.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4927844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783</Words>
  <Application>Microsoft Office PowerPoint</Application>
  <PresentationFormat>Tampilan Layar (4:3)</PresentationFormat>
  <Paragraphs>95</Paragraphs>
  <Slides>17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2025-11-11T09:16:05Z</dcterms:modified>
</cp:coreProperties>
</file>