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Kaftus" charset="1" panose="00000000000000000000"/>
      <p:regular r:id="rId23"/>
    </p:embeddedFont>
    <p:embeddedFont>
      <p:font typeface="Thicker" charset="1" panose="00000500000000000000"/>
      <p:regular r:id="rId24"/>
    </p:embeddedFont>
    <p:embeddedFont>
      <p:font typeface="Thicker Bold" charset="1" panose="0000080000000000000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svg" Type="http://schemas.openxmlformats.org/officeDocument/2006/relationships/image"/><Relationship Id="rId11" Target="../media/image11.png" Type="http://schemas.openxmlformats.org/officeDocument/2006/relationships/image"/><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svg" Type="http://schemas.openxmlformats.org/officeDocument/2006/relationships/image"/><Relationship Id="rId11" Target="../media/image11.png" Type="http://schemas.openxmlformats.org/officeDocument/2006/relationships/image"/><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svg" Type="http://schemas.openxmlformats.org/officeDocument/2006/relationships/image"/><Relationship Id="rId11" Target="../media/image11.png" Type="http://schemas.openxmlformats.org/officeDocument/2006/relationships/image"/><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svg" Type="http://schemas.openxmlformats.org/officeDocument/2006/relationships/image"/><Relationship Id="rId11" Target="../media/image11.png" Type="http://schemas.openxmlformats.org/officeDocument/2006/relationships/image"/><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svg" Type="http://schemas.openxmlformats.org/officeDocument/2006/relationships/image"/><Relationship Id="rId11" Target="../media/image11.png" Type="http://schemas.openxmlformats.org/officeDocument/2006/relationships/image"/><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svg" Type="http://schemas.openxmlformats.org/officeDocument/2006/relationships/image"/><Relationship Id="rId11" Target="../media/image11.png" Type="http://schemas.openxmlformats.org/officeDocument/2006/relationships/image"/><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svg" Type="http://schemas.openxmlformats.org/officeDocument/2006/relationships/image"/><Relationship Id="rId11" Target="../media/image11.png" Type="http://schemas.openxmlformats.org/officeDocument/2006/relationships/image"/><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svg" Type="http://schemas.openxmlformats.org/officeDocument/2006/relationships/image"/><Relationship Id="rId11" Target="../media/image11.png" Type="http://schemas.openxmlformats.org/officeDocument/2006/relationships/image"/><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svg" Type="http://schemas.openxmlformats.org/officeDocument/2006/relationships/image"/><Relationship Id="rId11" Target="../media/image11.png" Type="http://schemas.openxmlformats.org/officeDocument/2006/relationships/image"/><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svg" Type="http://schemas.openxmlformats.org/officeDocument/2006/relationships/image"/><Relationship Id="rId11" Target="../media/image11.png" Type="http://schemas.openxmlformats.org/officeDocument/2006/relationships/image"/><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svg" Type="http://schemas.openxmlformats.org/officeDocument/2006/relationships/image"/><Relationship Id="rId11" Target="../media/image11.png" Type="http://schemas.openxmlformats.org/officeDocument/2006/relationships/image"/><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svg" Type="http://schemas.openxmlformats.org/officeDocument/2006/relationships/image"/><Relationship Id="rId11" Target="../media/image11.png" Type="http://schemas.openxmlformats.org/officeDocument/2006/relationships/image"/><Relationship Id="rId12" Target="../media/image12.png" Type="http://schemas.openxmlformats.org/officeDocument/2006/relationships/image"/><Relationship Id="rId13" Target="../media/image13.png" Type="http://schemas.openxmlformats.org/officeDocument/2006/relationships/image"/><Relationship Id="rId14" Target="../media/image14.png" Type="http://schemas.openxmlformats.org/officeDocument/2006/relationships/image"/><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svg" Type="http://schemas.openxmlformats.org/officeDocument/2006/relationships/image"/><Relationship Id="rId11" Target="../media/image11.png" Type="http://schemas.openxmlformats.org/officeDocument/2006/relationships/image"/><Relationship Id="rId12" Target="../media/image15.jpeg" Type="http://schemas.openxmlformats.org/officeDocument/2006/relationships/image"/><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svg" Type="http://schemas.openxmlformats.org/officeDocument/2006/relationships/image"/><Relationship Id="rId11" Target="../media/image11.png" Type="http://schemas.openxmlformats.org/officeDocument/2006/relationships/image"/><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svg" Type="http://schemas.openxmlformats.org/officeDocument/2006/relationships/image"/><Relationship Id="rId11" Target="../media/image11.png" Type="http://schemas.openxmlformats.org/officeDocument/2006/relationships/image"/><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52758" t="0" r="-113907" b="0"/>
            </a:stretch>
          </a:blipFill>
        </p:spPr>
      </p:sp>
      <p:sp>
        <p:nvSpPr>
          <p:cNvPr name="Freeform 3" id="3"/>
          <p:cNvSpPr/>
          <p:nvPr/>
        </p:nvSpPr>
        <p:spPr>
          <a:xfrm flipH="false" flipV="false" rot="0">
            <a:off x="2021572" y="6234386"/>
            <a:ext cx="14244857" cy="2475044"/>
          </a:xfrm>
          <a:custGeom>
            <a:avLst/>
            <a:gdLst/>
            <a:ahLst/>
            <a:cxnLst/>
            <a:rect r="r" b="b" t="t" l="l"/>
            <a:pathLst>
              <a:path h="2475044" w="14244857">
                <a:moveTo>
                  <a:pt x="0" y="0"/>
                </a:moveTo>
                <a:lnTo>
                  <a:pt x="14244856" y="0"/>
                </a:lnTo>
                <a:lnTo>
                  <a:pt x="14244856" y="2475044"/>
                </a:lnTo>
                <a:lnTo>
                  <a:pt x="0" y="2475044"/>
                </a:lnTo>
                <a:lnTo>
                  <a:pt x="0" y="0"/>
                </a:lnTo>
                <a:close/>
              </a:path>
            </a:pathLst>
          </a:custGeom>
          <a:blipFill>
            <a:blip r:embed="rId3">
              <a:alphaModFix amt="67000"/>
            </a:blip>
            <a:stretch>
              <a:fillRect l="0" t="0" r="0" b="0"/>
            </a:stretch>
          </a:blipFill>
        </p:spPr>
      </p:sp>
      <p:sp>
        <p:nvSpPr>
          <p:cNvPr name="Freeform 4" id="4"/>
          <p:cNvSpPr/>
          <p:nvPr/>
        </p:nvSpPr>
        <p:spPr>
          <a:xfrm flipH="false" flipV="false" rot="0">
            <a:off x="2092402" y="1657558"/>
            <a:ext cx="14103197" cy="2450430"/>
          </a:xfrm>
          <a:custGeom>
            <a:avLst/>
            <a:gdLst/>
            <a:ahLst/>
            <a:cxnLst/>
            <a:rect r="r" b="b" t="t" l="l"/>
            <a:pathLst>
              <a:path h="2450430" w="14103197">
                <a:moveTo>
                  <a:pt x="0" y="0"/>
                </a:moveTo>
                <a:lnTo>
                  <a:pt x="14103196" y="0"/>
                </a:lnTo>
                <a:lnTo>
                  <a:pt x="14103196" y="2450430"/>
                </a:lnTo>
                <a:lnTo>
                  <a:pt x="0" y="2450430"/>
                </a:lnTo>
                <a:lnTo>
                  <a:pt x="0" y="0"/>
                </a:lnTo>
                <a:close/>
              </a:path>
            </a:pathLst>
          </a:custGeom>
          <a:blipFill>
            <a:blip r:embed="rId3">
              <a:alphaModFix amt="67000"/>
            </a:blip>
            <a:stretch>
              <a:fillRect l="0" t="0" r="0" b="0"/>
            </a:stretch>
          </a:blipFill>
        </p:spPr>
      </p:sp>
      <p:sp>
        <p:nvSpPr>
          <p:cNvPr name="Freeform 5" id="5"/>
          <p:cNvSpPr/>
          <p:nvPr/>
        </p:nvSpPr>
        <p:spPr>
          <a:xfrm flipH="false" flipV="false" rot="0">
            <a:off x="1422302" y="1028700"/>
            <a:ext cx="15443396" cy="8229600"/>
          </a:xfrm>
          <a:custGeom>
            <a:avLst/>
            <a:gdLst/>
            <a:ahLst/>
            <a:cxnLst/>
            <a:rect r="r" b="b" t="t" l="l"/>
            <a:pathLst>
              <a:path h="8229600" w="15443396">
                <a:moveTo>
                  <a:pt x="0" y="0"/>
                </a:moveTo>
                <a:lnTo>
                  <a:pt x="15443396" y="0"/>
                </a:lnTo>
                <a:lnTo>
                  <a:pt x="15443396" y="8229600"/>
                </a:lnTo>
                <a:lnTo>
                  <a:pt x="0" y="8229600"/>
                </a:lnTo>
                <a:lnTo>
                  <a:pt x="0" y="0"/>
                </a:lnTo>
                <a:close/>
              </a:path>
            </a:pathLst>
          </a:custGeom>
          <a:blipFill>
            <a:blip r:embed="rId4"/>
            <a:stretch>
              <a:fillRect l="0" t="0" r="0" b="0"/>
            </a:stretch>
          </a:blipFill>
        </p:spPr>
      </p:sp>
      <p:sp>
        <p:nvSpPr>
          <p:cNvPr name="Freeform 6" id="6"/>
          <p:cNvSpPr/>
          <p:nvPr/>
        </p:nvSpPr>
        <p:spPr>
          <a:xfrm flipH="false" flipV="false" rot="700936">
            <a:off x="13319413" y="5207394"/>
            <a:ext cx="4380806" cy="4529028"/>
          </a:xfrm>
          <a:custGeom>
            <a:avLst/>
            <a:gdLst/>
            <a:ahLst/>
            <a:cxnLst/>
            <a:rect r="r" b="b" t="t" l="l"/>
            <a:pathLst>
              <a:path h="4529028" w="4380806">
                <a:moveTo>
                  <a:pt x="0" y="0"/>
                </a:moveTo>
                <a:lnTo>
                  <a:pt x="4380805" y="0"/>
                </a:lnTo>
                <a:lnTo>
                  <a:pt x="4380805" y="4529028"/>
                </a:lnTo>
                <a:lnTo>
                  <a:pt x="0" y="452902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1028700" y="529572"/>
            <a:ext cx="2653800" cy="3612847"/>
          </a:xfrm>
          <a:custGeom>
            <a:avLst/>
            <a:gdLst/>
            <a:ahLst/>
            <a:cxnLst/>
            <a:rect r="r" b="b" t="t" l="l"/>
            <a:pathLst>
              <a:path h="3612847" w="2653800">
                <a:moveTo>
                  <a:pt x="0" y="0"/>
                </a:moveTo>
                <a:lnTo>
                  <a:pt x="2653800" y="0"/>
                </a:lnTo>
                <a:lnTo>
                  <a:pt x="2653800" y="3612847"/>
                </a:lnTo>
                <a:lnTo>
                  <a:pt x="0" y="361284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2484692">
            <a:off x="13804943" y="-3152343"/>
            <a:ext cx="6908713" cy="5725596"/>
          </a:xfrm>
          <a:custGeom>
            <a:avLst/>
            <a:gdLst/>
            <a:ahLst/>
            <a:cxnLst/>
            <a:rect r="r" b="b" t="t" l="l"/>
            <a:pathLst>
              <a:path h="5725596" w="6908713">
                <a:moveTo>
                  <a:pt x="0" y="0"/>
                </a:moveTo>
                <a:lnTo>
                  <a:pt x="6908714" y="0"/>
                </a:lnTo>
                <a:lnTo>
                  <a:pt x="6908714" y="5725596"/>
                </a:lnTo>
                <a:lnTo>
                  <a:pt x="0" y="5725596"/>
                </a:lnTo>
                <a:lnTo>
                  <a:pt x="0" y="0"/>
                </a:lnTo>
                <a:close/>
              </a:path>
            </a:pathLst>
          </a:custGeom>
          <a:blipFill>
            <a:blip r:embed="rId9"/>
            <a:stretch>
              <a:fillRect l="0" t="0" r="0" b="0"/>
            </a:stretch>
          </a:blipFill>
        </p:spPr>
      </p:sp>
      <p:sp>
        <p:nvSpPr>
          <p:cNvPr name="Freeform 9" id="9"/>
          <p:cNvSpPr/>
          <p:nvPr/>
        </p:nvSpPr>
        <p:spPr>
          <a:xfrm flipH="false" flipV="false" rot="2484692">
            <a:off x="-2671722" y="7855007"/>
            <a:ext cx="6908713" cy="5725596"/>
          </a:xfrm>
          <a:custGeom>
            <a:avLst/>
            <a:gdLst/>
            <a:ahLst/>
            <a:cxnLst/>
            <a:rect r="r" b="b" t="t" l="l"/>
            <a:pathLst>
              <a:path h="5725596" w="6908713">
                <a:moveTo>
                  <a:pt x="0" y="0"/>
                </a:moveTo>
                <a:lnTo>
                  <a:pt x="6908714" y="0"/>
                </a:lnTo>
                <a:lnTo>
                  <a:pt x="6908714" y="5725596"/>
                </a:lnTo>
                <a:lnTo>
                  <a:pt x="0" y="5725596"/>
                </a:lnTo>
                <a:lnTo>
                  <a:pt x="0" y="0"/>
                </a:lnTo>
                <a:close/>
              </a:path>
            </a:pathLst>
          </a:custGeom>
          <a:blipFill>
            <a:blip r:embed="rId9"/>
            <a:stretch>
              <a:fillRect l="0" t="0" r="0" b="0"/>
            </a:stretch>
          </a:blipFill>
        </p:spPr>
      </p:sp>
      <p:sp>
        <p:nvSpPr>
          <p:cNvPr name="Freeform 10" id="10"/>
          <p:cNvSpPr/>
          <p:nvPr/>
        </p:nvSpPr>
        <p:spPr>
          <a:xfrm flipH="true" flipV="false" rot="-588191">
            <a:off x="14416490" y="404011"/>
            <a:ext cx="1577189" cy="2507092"/>
          </a:xfrm>
          <a:custGeom>
            <a:avLst/>
            <a:gdLst/>
            <a:ahLst/>
            <a:cxnLst/>
            <a:rect r="r" b="b" t="t" l="l"/>
            <a:pathLst>
              <a:path h="2507092" w="1577189">
                <a:moveTo>
                  <a:pt x="1577189" y="0"/>
                </a:moveTo>
                <a:lnTo>
                  <a:pt x="0" y="0"/>
                </a:lnTo>
                <a:lnTo>
                  <a:pt x="0" y="2507093"/>
                </a:lnTo>
                <a:lnTo>
                  <a:pt x="1577189" y="2507093"/>
                </a:lnTo>
                <a:lnTo>
                  <a:pt x="1577189"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1136560">
            <a:off x="3261175" y="7629378"/>
            <a:ext cx="2334931" cy="1532298"/>
          </a:xfrm>
          <a:custGeom>
            <a:avLst/>
            <a:gdLst/>
            <a:ahLst/>
            <a:cxnLst/>
            <a:rect r="r" b="b" t="t" l="l"/>
            <a:pathLst>
              <a:path h="1532298" w="2334931">
                <a:moveTo>
                  <a:pt x="0" y="0"/>
                </a:moveTo>
                <a:lnTo>
                  <a:pt x="2334931" y="0"/>
                </a:lnTo>
                <a:lnTo>
                  <a:pt x="2334931" y="1532298"/>
                </a:lnTo>
                <a:lnTo>
                  <a:pt x="0" y="1532298"/>
                </a:lnTo>
                <a:lnTo>
                  <a:pt x="0" y="0"/>
                </a:lnTo>
                <a:close/>
              </a:path>
            </a:pathLst>
          </a:custGeom>
          <a:blipFill>
            <a:blip r:embed="rId12"/>
            <a:stretch>
              <a:fillRect l="0" t="0" r="0" b="0"/>
            </a:stretch>
          </a:blipFill>
        </p:spPr>
      </p:sp>
      <p:sp>
        <p:nvSpPr>
          <p:cNvPr name="TextBox 12" id="12"/>
          <p:cNvSpPr txBox="true"/>
          <p:nvPr/>
        </p:nvSpPr>
        <p:spPr>
          <a:xfrm rot="0">
            <a:off x="2495248" y="2221696"/>
            <a:ext cx="13297504" cy="2923632"/>
          </a:xfrm>
          <a:prstGeom prst="rect">
            <a:avLst/>
          </a:prstGeom>
        </p:spPr>
        <p:txBody>
          <a:bodyPr anchor="t" rtlCol="false" tIns="0" lIns="0" bIns="0" rIns="0">
            <a:spAutoFit/>
          </a:bodyPr>
          <a:lstStyle/>
          <a:p>
            <a:pPr algn="ctr">
              <a:lnSpc>
                <a:spcPts val="7373"/>
              </a:lnSpc>
              <a:spcBef>
                <a:spcPct val="0"/>
              </a:spcBef>
            </a:pPr>
            <a:r>
              <a:rPr lang="en-US" sz="6144">
                <a:solidFill>
                  <a:srgbClr val="443523"/>
                </a:solidFill>
                <a:latin typeface="Kaftus"/>
                <a:ea typeface="Kaftus"/>
                <a:cs typeface="Kaftus"/>
                <a:sym typeface="Kaftus"/>
              </a:rPr>
              <a:t> Asumsi dan Perspektif Perilaku Manusia dalam Tinjauan Sejarah</a:t>
            </a:r>
          </a:p>
        </p:txBody>
      </p:sp>
      <p:sp>
        <p:nvSpPr>
          <p:cNvPr name="TextBox 13" id="13"/>
          <p:cNvSpPr txBox="true"/>
          <p:nvPr/>
        </p:nvSpPr>
        <p:spPr>
          <a:xfrm rot="0">
            <a:off x="5781590" y="6866410"/>
            <a:ext cx="7313721" cy="1134796"/>
          </a:xfrm>
          <a:prstGeom prst="rect">
            <a:avLst/>
          </a:prstGeom>
        </p:spPr>
        <p:txBody>
          <a:bodyPr anchor="t" rtlCol="false" tIns="0" lIns="0" bIns="0" rIns="0">
            <a:spAutoFit/>
          </a:bodyPr>
          <a:lstStyle/>
          <a:p>
            <a:pPr algn="ctr">
              <a:lnSpc>
                <a:spcPts val="4513"/>
              </a:lnSpc>
            </a:pPr>
            <a:r>
              <a:rPr lang="en-US" sz="3223" spc="-64">
                <a:solidFill>
                  <a:srgbClr val="24211E"/>
                </a:solidFill>
                <a:latin typeface="Thicker"/>
                <a:ea typeface="Thicker"/>
                <a:cs typeface="Thicker"/>
                <a:sym typeface="Thicker"/>
              </a:rPr>
              <a:t>Disusun Oleh : </a:t>
            </a:r>
          </a:p>
          <a:p>
            <a:pPr algn="ctr">
              <a:lnSpc>
                <a:spcPts val="4513"/>
              </a:lnSpc>
            </a:pPr>
            <a:r>
              <a:rPr lang="en-US" sz="3223" spc="-64">
                <a:solidFill>
                  <a:srgbClr val="24211E"/>
                </a:solidFill>
                <a:latin typeface="Thicker"/>
                <a:ea typeface="Thicker"/>
                <a:cs typeface="Thicker"/>
                <a:sym typeface="Thicker"/>
              </a:rPr>
              <a:t>Assycha Yurri Chairunnisa    2312120038</a:t>
            </a:r>
          </a:p>
        </p:txBody>
      </p:sp>
      <p:sp>
        <p:nvSpPr>
          <p:cNvPr name="TextBox 14" id="14"/>
          <p:cNvSpPr txBox="true"/>
          <p:nvPr/>
        </p:nvSpPr>
        <p:spPr>
          <a:xfrm rot="0">
            <a:off x="5781590" y="5438471"/>
            <a:ext cx="7313721" cy="1134796"/>
          </a:xfrm>
          <a:prstGeom prst="rect">
            <a:avLst/>
          </a:prstGeom>
        </p:spPr>
        <p:txBody>
          <a:bodyPr anchor="t" rtlCol="false" tIns="0" lIns="0" bIns="0" rIns="0">
            <a:spAutoFit/>
          </a:bodyPr>
          <a:lstStyle/>
          <a:p>
            <a:pPr algn="ctr">
              <a:lnSpc>
                <a:spcPts val="4513"/>
              </a:lnSpc>
            </a:pPr>
            <a:r>
              <a:rPr lang="en-US" sz="3223" spc="-64">
                <a:solidFill>
                  <a:srgbClr val="24211E"/>
                </a:solidFill>
                <a:latin typeface="Thicker"/>
                <a:ea typeface="Thicker"/>
                <a:cs typeface="Thicker"/>
                <a:sym typeface="Thicker"/>
              </a:rPr>
              <a:t>Dosen Pengampu :</a:t>
            </a:r>
          </a:p>
          <a:p>
            <a:pPr algn="ctr">
              <a:lnSpc>
                <a:spcPts val="4513"/>
              </a:lnSpc>
            </a:pPr>
            <a:r>
              <a:rPr lang="en-US" sz="3223" spc="-64">
                <a:solidFill>
                  <a:srgbClr val="24211E"/>
                </a:solidFill>
                <a:latin typeface="Thicker"/>
                <a:ea typeface="Thicker"/>
                <a:cs typeface="Thicker"/>
                <a:sym typeface="Thicker"/>
              </a:rPr>
              <a:t>Rieka Ramadhaniyah, S.E.,M.EC.DEV</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52758" t="0" r="-113907" b="0"/>
            </a:stretch>
          </a:blipFill>
        </p:spPr>
      </p:sp>
      <p:sp>
        <p:nvSpPr>
          <p:cNvPr name="Freeform 3" id="3"/>
          <p:cNvSpPr/>
          <p:nvPr/>
        </p:nvSpPr>
        <p:spPr>
          <a:xfrm flipH="false" flipV="false" rot="0">
            <a:off x="1028700" y="1028700"/>
            <a:ext cx="16230600" cy="8229600"/>
          </a:xfrm>
          <a:custGeom>
            <a:avLst/>
            <a:gdLst/>
            <a:ahLst/>
            <a:cxnLst/>
            <a:rect r="r" b="b" t="t" l="l"/>
            <a:pathLst>
              <a:path h="8229600" w="16230600">
                <a:moveTo>
                  <a:pt x="0" y="0"/>
                </a:moveTo>
                <a:lnTo>
                  <a:pt x="16230600" y="0"/>
                </a:lnTo>
                <a:lnTo>
                  <a:pt x="16230600" y="8229600"/>
                </a:lnTo>
                <a:lnTo>
                  <a:pt x="0" y="8229600"/>
                </a:lnTo>
                <a:lnTo>
                  <a:pt x="0" y="0"/>
                </a:lnTo>
                <a:close/>
              </a:path>
            </a:pathLst>
          </a:custGeom>
          <a:blipFill>
            <a:blip r:embed="rId3"/>
            <a:stretch>
              <a:fillRect l="-20333" t="-19696" r="-20698" b="-28524"/>
            </a:stretch>
          </a:blipFill>
        </p:spPr>
      </p:sp>
      <p:sp>
        <p:nvSpPr>
          <p:cNvPr name="Freeform 4" id="4"/>
          <p:cNvSpPr/>
          <p:nvPr/>
        </p:nvSpPr>
        <p:spPr>
          <a:xfrm flipH="false" flipV="false" rot="700936">
            <a:off x="15489488" y="7420233"/>
            <a:ext cx="2932820" cy="3032051"/>
          </a:xfrm>
          <a:custGeom>
            <a:avLst/>
            <a:gdLst/>
            <a:ahLst/>
            <a:cxnLst/>
            <a:rect r="r" b="b" t="t" l="l"/>
            <a:pathLst>
              <a:path h="3032051" w="2932820">
                <a:moveTo>
                  <a:pt x="0" y="0"/>
                </a:moveTo>
                <a:lnTo>
                  <a:pt x="2932820" y="0"/>
                </a:lnTo>
                <a:lnTo>
                  <a:pt x="2932820" y="3032051"/>
                </a:lnTo>
                <a:lnTo>
                  <a:pt x="0" y="30320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370274" y="529572"/>
            <a:ext cx="1968841" cy="2680353"/>
          </a:xfrm>
          <a:custGeom>
            <a:avLst/>
            <a:gdLst/>
            <a:ahLst/>
            <a:cxnLst/>
            <a:rect r="r" b="b" t="t" l="l"/>
            <a:pathLst>
              <a:path h="2680353" w="1968841">
                <a:moveTo>
                  <a:pt x="0" y="0"/>
                </a:moveTo>
                <a:lnTo>
                  <a:pt x="1968841" y="0"/>
                </a:lnTo>
                <a:lnTo>
                  <a:pt x="1968841" y="2680353"/>
                </a:lnTo>
                <a:lnTo>
                  <a:pt x="0" y="268035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2484692">
            <a:off x="13804943" y="-3152343"/>
            <a:ext cx="6908713" cy="5725596"/>
          </a:xfrm>
          <a:custGeom>
            <a:avLst/>
            <a:gdLst/>
            <a:ahLst/>
            <a:cxnLst/>
            <a:rect r="r" b="b" t="t" l="l"/>
            <a:pathLst>
              <a:path h="5725596" w="6908713">
                <a:moveTo>
                  <a:pt x="0" y="0"/>
                </a:moveTo>
                <a:lnTo>
                  <a:pt x="6908714" y="0"/>
                </a:lnTo>
                <a:lnTo>
                  <a:pt x="6908714" y="5725596"/>
                </a:lnTo>
                <a:lnTo>
                  <a:pt x="0" y="5725596"/>
                </a:lnTo>
                <a:lnTo>
                  <a:pt x="0" y="0"/>
                </a:lnTo>
                <a:close/>
              </a:path>
            </a:pathLst>
          </a:custGeom>
          <a:blipFill>
            <a:blip r:embed="rId8"/>
            <a:stretch>
              <a:fillRect l="0" t="0" r="0" b="0"/>
            </a:stretch>
          </a:blipFill>
        </p:spPr>
      </p:sp>
      <p:sp>
        <p:nvSpPr>
          <p:cNvPr name="Freeform 7" id="7"/>
          <p:cNvSpPr/>
          <p:nvPr/>
        </p:nvSpPr>
        <p:spPr>
          <a:xfrm flipH="false" flipV="false" rot="2484692">
            <a:off x="-2671722" y="7855007"/>
            <a:ext cx="6908713" cy="5725596"/>
          </a:xfrm>
          <a:custGeom>
            <a:avLst/>
            <a:gdLst/>
            <a:ahLst/>
            <a:cxnLst/>
            <a:rect r="r" b="b" t="t" l="l"/>
            <a:pathLst>
              <a:path h="5725596" w="6908713">
                <a:moveTo>
                  <a:pt x="0" y="0"/>
                </a:moveTo>
                <a:lnTo>
                  <a:pt x="6908714" y="0"/>
                </a:lnTo>
                <a:lnTo>
                  <a:pt x="6908714" y="5725596"/>
                </a:lnTo>
                <a:lnTo>
                  <a:pt x="0" y="5725596"/>
                </a:lnTo>
                <a:lnTo>
                  <a:pt x="0" y="0"/>
                </a:lnTo>
                <a:close/>
              </a:path>
            </a:pathLst>
          </a:custGeom>
          <a:blipFill>
            <a:blip r:embed="rId8"/>
            <a:stretch>
              <a:fillRect l="0" t="0" r="0" b="0"/>
            </a:stretch>
          </a:blipFill>
        </p:spPr>
      </p:sp>
      <p:sp>
        <p:nvSpPr>
          <p:cNvPr name="Freeform 8" id="8"/>
          <p:cNvSpPr/>
          <p:nvPr/>
        </p:nvSpPr>
        <p:spPr>
          <a:xfrm flipH="true" flipV="false" rot="-588191">
            <a:off x="14917437" y="163083"/>
            <a:ext cx="1577189" cy="2507092"/>
          </a:xfrm>
          <a:custGeom>
            <a:avLst/>
            <a:gdLst/>
            <a:ahLst/>
            <a:cxnLst/>
            <a:rect r="r" b="b" t="t" l="l"/>
            <a:pathLst>
              <a:path h="2507092" w="1577189">
                <a:moveTo>
                  <a:pt x="1577189" y="0"/>
                </a:moveTo>
                <a:lnTo>
                  <a:pt x="0" y="0"/>
                </a:lnTo>
                <a:lnTo>
                  <a:pt x="0" y="2507092"/>
                </a:lnTo>
                <a:lnTo>
                  <a:pt x="1577189" y="2507092"/>
                </a:lnTo>
                <a:lnTo>
                  <a:pt x="1577189"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1170143">
            <a:off x="559070" y="8408904"/>
            <a:ext cx="2334931" cy="1532298"/>
          </a:xfrm>
          <a:custGeom>
            <a:avLst/>
            <a:gdLst/>
            <a:ahLst/>
            <a:cxnLst/>
            <a:rect r="r" b="b" t="t" l="l"/>
            <a:pathLst>
              <a:path h="1532298" w="2334931">
                <a:moveTo>
                  <a:pt x="0" y="0"/>
                </a:moveTo>
                <a:lnTo>
                  <a:pt x="2334931" y="0"/>
                </a:lnTo>
                <a:lnTo>
                  <a:pt x="2334931" y="1532298"/>
                </a:lnTo>
                <a:lnTo>
                  <a:pt x="0" y="1532298"/>
                </a:lnTo>
                <a:lnTo>
                  <a:pt x="0" y="0"/>
                </a:lnTo>
                <a:close/>
              </a:path>
            </a:pathLst>
          </a:custGeom>
          <a:blipFill>
            <a:blip r:embed="rId11"/>
            <a:stretch>
              <a:fillRect l="0" t="0" r="0" b="0"/>
            </a:stretch>
          </a:blipFill>
        </p:spPr>
      </p:sp>
      <p:sp>
        <p:nvSpPr>
          <p:cNvPr name="TextBox 10" id="10"/>
          <p:cNvSpPr txBox="true"/>
          <p:nvPr/>
        </p:nvSpPr>
        <p:spPr>
          <a:xfrm rot="0">
            <a:off x="2138896" y="1311854"/>
            <a:ext cx="13567135" cy="952344"/>
          </a:xfrm>
          <a:prstGeom prst="rect">
            <a:avLst/>
          </a:prstGeom>
        </p:spPr>
        <p:txBody>
          <a:bodyPr anchor="t" rtlCol="false" tIns="0" lIns="0" bIns="0" rIns="0">
            <a:spAutoFit/>
          </a:bodyPr>
          <a:lstStyle/>
          <a:p>
            <a:pPr algn="ctr">
              <a:lnSpc>
                <a:spcPts val="6673"/>
              </a:lnSpc>
            </a:pPr>
            <a:r>
              <a:rPr lang="en-US" sz="5561">
                <a:solidFill>
                  <a:srgbClr val="443523"/>
                </a:solidFill>
                <a:latin typeface="Kaftus"/>
                <a:ea typeface="Kaftus"/>
                <a:cs typeface="Kaftus"/>
                <a:sym typeface="Kaftus"/>
              </a:rPr>
              <a:t>FEODALISME DAN KAPITALISME</a:t>
            </a:r>
          </a:p>
        </p:txBody>
      </p:sp>
      <p:sp>
        <p:nvSpPr>
          <p:cNvPr name="TextBox 11" id="11"/>
          <p:cNvSpPr txBox="true"/>
          <p:nvPr/>
        </p:nvSpPr>
        <p:spPr>
          <a:xfrm rot="0">
            <a:off x="1582286" y="2550826"/>
            <a:ext cx="15123429" cy="5985202"/>
          </a:xfrm>
          <a:prstGeom prst="rect">
            <a:avLst/>
          </a:prstGeom>
        </p:spPr>
        <p:txBody>
          <a:bodyPr anchor="t" rtlCol="false" tIns="0" lIns="0" bIns="0" rIns="0">
            <a:spAutoFit/>
          </a:bodyPr>
          <a:lstStyle/>
          <a:p>
            <a:pPr algn="just">
              <a:lnSpc>
                <a:spcPts val="5929"/>
              </a:lnSpc>
            </a:pPr>
            <a:r>
              <a:rPr lang="en-US" sz="3776" spc="-75">
                <a:solidFill>
                  <a:srgbClr val="24211E"/>
                </a:solidFill>
                <a:latin typeface="Thicker"/>
                <a:ea typeface="Thicker"/>
                <a:cs typeface="Thicker"/>
                <a:sym typeface="Thicker"/>
              </a:rPr>
              <a:t>     Seiring perkembangan, muncul ideologi bahwa setiap orang memiliki kesempatan yang sama untuk sukses melalui kerja keras. Pekerja dilihat memiliki potensi, kebebasan memilih pekerjaan, serta peran sebagai agen yang mandiri dalam lingkungan kerja.</a:t>
            </a:r>
          </a:p>
          <a:p>
            <a:pPr algn="just">
              <a:lnSpc>
                <a:spcPts val="5929"/>
              </a:lnSpc>
            </a:pPr>
            <a:r>
              <a:rPr lang="en-US" sz="3776" spc="-75">
                <a:solidFill>
                  <a:srgbClr val="24211E"/>
                </a:solidFill>
                <a:latin typeface="Thicker"/>
                <a:ea typeface="Thicker"/>
                <a:cs typeface="Thicker"/>
                <a:sym typeface="Thicker"/>
              </a:rPr>
              <a:t>  Hubungan kerja juga mulai menekankan aspek sosial, di mana manajemen perlu memperhatikan kebutuhan pekerja, menciptakan lingkungan kerja yang nyaman, dan meningkatkan kepuasan kerja agar produktivitas meningkat.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52758" t="0" r="-113907" b="0"/>
            </a:stretch>
          </a:blipFill>
        </p:spPr>
      </p:sp>
      <p:sp>
        <p:nvSpPr>
          <p:cNvPr name="Freeform 3" id="3"/>
          <p:cNvSpPr/>
          <p:nvPr/>
        </p:nvSpPr>
        <p:spPr>
          <a:xfrm flipH="false" flipV="false" rot="0">
            <a:off x="1028700" y="1028700"/>
            <a:ext cx="16230600" cy="8229600"/>
          </a:xfrm>
          <a:custGeom>
            <a:avLst/>
            <a:gdLst/>
            <a:ahLst/>
            <a:cxnLst/>
            <a:rect r="r" b="b" t="t" l="l"/>
            <a:pathLst>
              <a:path h="8229600" w="16230600">
                <a:moveTo>
                  <a:pt x="0" y="0"/>
                </a:moveTo>
                <a:lnTo>
                  <a:pt x="16230600" y="0"/>
                </a:lnTo>
                <a:lnTo>
                  <a:pt x="16230600" y="8229600"/>
                </a:lnTo>
                <a:lnTo>
                  <a:pt x="0" y="8229600"/>
                </a:lnTo>
                <a:lnTo>
                  <a:pt x="0" y="0"/>
                </a:lnTo>
                <a:close/>
              </a:path>
            </a:pathLst>
          </a:custGeom>
          <a:blipFill>
            <a:blip r:embed="rId3"/>
            <a:stretch>
              <a:fillRect l="-20333" t="-19696" r="-20698" b="-28524"/>
            </a:stretch>
          </a:blipFill>
        </p:spPr>
      </p:sp>
      <p:sp>
        <p:nvSpPr>
          <p:cNvPr name="Freeform 4" id="4"/>
          <p:cNvSpPr/>
          <p:nvPr/>
        </p:nvSpPr>
        <p:spPr>
          <a:xfrm flipH="false" flipV="false" rot="700936">
            <a:off x="15566640" y="6989428"/>
            <a:ext cx="2932820" cy="3032051"/>
          </a:xfrm>
          <a:custGeom>
            <a:avLst/>
            <a:gdLst/>
            <a:ahLst/>
            <a:cxnLst/>
            <a:rect r="r" b="b" t="t" l="l"/>
            <a:pathLst>
              <a:path h="3032051" w="2932820">
                <a:moveTo>
                  <a:pt x="0" y="0"/>
                </a:moveTo>
                <a:lnTo>
                  <a:pt x="2932820" y="0"/>
                </a:lnTo>
                <a:lnTo>
                  <a:pt x="2932820" y="3032051"/>
                </a:lnTo>
                <a:lnTo>
                  <a:pt x="0" y="30320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370274" y="529572"/>
            <a:ext cx="1968841" cy="2680353"/>
          </a:xfrm>
          <a:custGeom>
            <a:avLst/>
            <a:gdLst/>
            <a:ahLst/>
            <a:cxnLst/>
            <a:rect r="r" b="b" t="t" l="l"/>
            <a:pathLst>
              <a:path h="2680353" w="1968841">
                <a:moveTo>
                  <a:pt x="0" y="0"/>
                </a:moveTo>
                <a:lnTo>
                  <a:pt x="1968841" y="0"/>
                </a:lnTo>
                <a:lnTo>
                  <a:pt x="1968841" y="2680353"/>
                </a:lnTo>
                <a:lnTo>
                  <a:pt x="0" y="268035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2484692">
            <a:off x="13804943" y="-3152343"/>
            <a:ext cx="6908713" cy="5725596"/>
          </a:xfrm>
          <a:custGeom>
            <a:avLst/>
            <a:gdLst/>
            <a:ahLst/>
            <a:cxnLst/>
            <a:rect r="r" b="b" t="t" l="l"/>
            <a:pathLst>
              <a:path h="5725596" w="6908713">
                <a:moveTo>
                  <a:pt x="0" y="0"/>
                </a:moveTo>
                <a:lnTo>
                  <a:pt x="6908714" y="0"/>
                </a:lnTo>
                <a:lnTo>
                  <a:pt x="6908714" y="5725596"/>
                </a:lnTo>
                <a:lnTo>
                  <a:pt x="0" y="5725596"/>
                </a:lnTo>
                <a:lnTo>
                  <a:pt x="0" y="0"/>
                </a:lnTo>
                <a:close/>
              </a:path>
            </a:pathLst>
          </a:custGeom>
          <a:blipFill>
            <a:blip r:embed="rId8"/>
            <a:stretch>
              <a:fillRect l="0" t="0" r="0" b="0"/>
            </a:stretch>
          </a:blipFill>
        </p:spPr>
      </p:sp>
      <p:sp>
        <p:nvSpPr>
          <p:cNvPr name="Freeform 7" id="7"/>
          <p:cNvSpPr/>
          <p:nvPr/>
        </p:nvSpPr>
        <p:spPr>
          <a:xfrm flipH="false" flipV="false" rot="2484692">
            <a:off x="-2671722" y="7855007"/>
            <a:ext cx="6908713" cy="5725596"/>
          </a:xfrm>
          <a:custGeom>
            <a:avLst/>
            <a:gdLst/>
            <a:ahLst/>
            <a:cxnLst/>
            <a:rect r="r" b="b" t="t" l="l"/>
            <a:pathLst>
              <a:path h="5725596" w="6908713">
                <a:moveTo>
                  <a:pt x="0" y="0"/>
                </a:moveTo>
                <a:lnTo>
                  <a:pt x="6908714" y="0"/>
                </a:lnTo>
                <a:lnTo>
                  <a:pt x="6908714" y="5725596"/>
                </a:lnTo>
                <a:lnTo>
                  <a:pt x="0" y="5725596"/>
                </a:lnTo>
                <a:lnTo>
                  <a:pt x="0" y="0"/>
                </a:lnTo>
                <a:close/>
              </a:path>
            </a:pathLst>
          </a:custGeom>
          <a:blipFill>
            <a:blip r:embed="rId8"/>
            <a:stretch>
              <a:fillRect l="0" t="0" r="0" b="0"/>
            </a:stretch>
          </a:blipFill>
        </p:spPr>
      </p:sp>
      <p:sp>
        <p:nvSpPr>
          <p:cNvPr name="Freeform 8" id="8"/>
          <p:cNvSpPr/>
          <p:nvPr/>
        </p:nvSpPr>
        <p:spPr>
          <a:xfrm flipH="true" flipV="false" rot="-588191">
            <a:off x="15253942" y="163083"/>
            <a:ext cx="1577189" cy="2507092"/>
          </a:xfrm>
          <a:custGeom>
            <a:avLst/>
            <a:gdLst/>
            <a:ahLst/>
            <a:cxnLst/>
            <a:rect r="r" b="b" t="t" l="l"/>
            <a:pathLst>
              <a:path h="2507092" w="1577189">
                <a:moveTo>
                  <a:pt x="1577189" y="0"/>
                </a:moveTo>
                <a:lnTo>
                  <a:pt x="0" y="0"/>
                </a:lnTo>
                <a:lnTo>
                  <a:pt x="0" y="2507092"/>
                </a:lnTo>
                <a:lnTo>
                  <a:pt x="1577189" y="2507092"/>
                </a:lnTo>
                <a:lnTo>
                  <a:pt x="1577189"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1170143">
            <a:off x="559070" y="8408904"/>
            <a:ext cx="2334931" cy="1532298"/>
          </a:xfrm>
          <a:custGeom>
            <a:avLst/>
            <a:gdLst/>
            <a:ahLst/>
            <a:cxnLst/>
            <a:rect r="r" b="b" t="t" l="l"/>
            <a:pathLst>
              <a:path h="1532298" w="2334931">
                <a:moveTo>
                  <a:pt x="0" y="0"/>
                </a:moveTo>
                <a:lnTo>
                  <a:pt x="2334931" y="0"/>
                </a:lnTo>
                <a:lnTo>
                  <a:pt x="2334931" y="1532298"/>
                </a:lnTo>
                <a:lnTo>
                  <a:pt x="0" y="1532298"/>
                </a:lnTo>
                <a:lnTo>
                  <a:pt x="0" y="0"/>
                </a:lnTo>
                <a:close/>
              </a:path>
            </a:pathLst>
          </a:custGeom>
          <a:blipFill>
            <a:blip r:embed="rId11"/>
            <a:stretch>
              <a:fillRect l="0" t="0" r="0" b="0"/>
            </a:stretch>
          </a:blipFill>
        </p:spPr>
      </p:sp>
      <p:sp>
        <p:nvSpPr>
          <p:cNvPr name="TextBox 10" id="10"/>
          <p:cNvSpPr txBox="true"/>
          <p:nvPr/>
        </p:nvSpPr>
        <p:spPr>
          <a:xfrm rot="0">
            <a:off x="2138896" y="1311854"/>
            <a:ext cx="13567135" cy="952344"/>
          </a:xfrm>
          <a:prstGeom prst="rect">
            <a:avLst/>
          </a:prstGeom>
        </p:spPr>
        <p:txBody>
          <a:bodyPr anchor="t" rtlCol="false" tIns="0" lIns="0" bIns="0" rIns="0">
            <a:spAutoFit/>
          </a:bodyPr>
          <a:lstStyle/>
          <a:p>
            <a:pPr algn="ctr">
              <a:lnSpc>
                <a:spcPts val="6673"/>
              </a:lnSpc>
            </a:pPr>
            <a:r>
              <a:rPr lang="en-US" sz="5561">
                <a:solidFill>
                  <a:srgbClr val="443523"/>
                </a:solidFill>
                <a:latin typeface="Kaftus"/>
                <a:ea typeface="Kaftus"/>
                <a:cs typeface="Kaftus"/>
                <a:sym typeface="Kaftus"/>
              </a:rPr>
              <a:t>FEODALISME DAN KAPITALISME</a:t>
            </a:r>
          </a:p>
        </p:txBody>
      </p:sp>
      <p:sp>
        <p:nvSpPr>
          <p:cNvPr name="TextBox 11" id="11"/>
          <p:cNvSpPr txBox="true"/>
          <p:nvPr/>
        </p:nvSpPr>
        <p:spPr>
          <a:xfrm rot="0">
            <a:off x="2101177" y="2849872"/>
            <a:ext cx="14123746" cy="5627544"/>
          </a:xfrm>
          <a:prstGeom prst="rect">
            <a:avLst/>
          </a:prstGeom>
        </p:spPr>
        <p:txBody>
          <a:bodyPr anchor="t" rtlCol="false" tIns="0" lIns="0" bIns="0" rIns="0">
            <a:spAutoFit/>
          </a:bodyPr>
          <a:lstStyle/>
          <a:p>
            <a:pPr algn="just">
              <a:lnSpc>
                <a:spcPts val="6422"/>
              </a:lnSpc>
            </a:pPr>
            <a:r>
              <a:rPr lang="en-US" sz="4090" spc="-81">
                <a:solidFill>
                  <a:srgbClr val="24211E"/>
                </a:solidFill>
                <a:latin typeface="Thicker"/>
                <a:ea typeface="Thicker"/>
                <a:cs typeface="Thicker"/>
                <a:sym typeface="Thicker"/>
              </a:rPr>
              <a:t>     Hal ini menjadi dasar pembentukan tim yang produktif dan terampil.</a:t>
            </a:r>
          </a:p>
          <a:p>
            <a:pPr algn="just">
              <a:lnSpc>
                <a:spcPts val="6422"/>
              </a:lnSpc>
            </a:pPr>
            <a:r>
              <a:rPr lang="en-US" sz="4090" spc="-81">
                <a:solidFill>
                  <a:srgbClr val="24211E"/>
                </a:solidFill>
                <a:latin typeface="Thicker"/>
                <a:ea typeface="Thicker"/>
                <a:cs typeface="Thicker"/>
                <a:sym typeface="Thicker"/>
              </a:rPr>
              <a:t>Pada akhirnya, karyawan dipandang sebagai aset dan modal potensial perusahaan, sehingga manajemen perlu mengelola perilaku dan memenuhi hak-hak karyawan agar mereka dapat bekerja optimal dan memberikan kontribusi positif terhadap perusahaan.</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52758" t="0" r="-113907" b="0"/>
            </a:stretch>
          </a:blipFill>
        </p:spPr>
      </p:sp>
      <p:sp>
        <p:nvSpPr>
          <p:cNvPr name="Freeform 3" id="3"/>
          <p:cNvSpPr/>
          <p:nvPr/>
        </p:nvSpPr>
        <p:spPr>
          <a:xfrm flipH="false" flipV="false" rot="0">
            <a:off x="1028700" y="1028700"/>
            <a:ext cx="16230600" cy="8229600"/>
          </a:xfrm>
          <a:custGeom>
            <a:avLst/>
            <a:gdLst/>
            <a:ahLst/>
            <a:cxnLst/>
            <a:rect r="r" b="b" t="t" l="l"/>
            <a:pathLst>
              <a:path h="8229600" w="16230600">
                <a:moveTo>
                  <a:pt x="0" y="0"/>
                </a:moveTo>
                <a:lnTo>
                  <a:pt x="16230600" y="0"/>
                </a:lnTo>
                <a:lnTo>
                  <a:pt x="16230600" y="8229600"/>
                </a:lnTo>
                <a:lnTo>
                  <a:pt x="0" y="8229600"/>
                </a:lnTo>
                <a:lnTo>
                  <a:pt x="0" y="0"/>
                </a:lnTo>
                <a:close/>
              </a:path>
            </a:pathLst>
          </a:custGeom>
          <a:blipFill>
            <a:blip r:embed="rId3"/>
            <a:stretch>
              <a:fillRect l="-20333" t="-19696" r="-20698" b="-28524"/>
            </a:stretch>
          </a:blipFill>
        </p:spPr>
      </p:sp>
      <p:sp>
        <p:nvSpPr>
          <p:cNvPr name="Freeform 4" id="4"/>
          <p:cNvSpPr/>
          <p:nvPr/>
        </p:nvSpPr>
        <p:spPr>
          <a:xfrm flipH="false" flipV="false" rot="700936">
            <a:off x="15207826" y="7420233"/>
            <a:ext cx="2932820" cy="3032051"/>
          </a:xfrm>
          <a:custGeom>
            <a:avLst/>
            <a:gdLst/>
            <a:ahLst/>
            <a:cxnLst/>
            <a:rect r="r" b="b" t="t" l="l"/>
            <a:pathLst>
              <a:path h="3032051" w="2932820">
                <a:moveTo>
                  <a:pt x="0" y="0"/>
                </a:moveTo>
                <a:lnTo>
                  <a:pt x="2932820" y="0"/>
                </a:lnTo>
                <a:lnTo>
                  <a:pt x="2932820" y="3032051"/>
                </a:lnTo>
                <a:lnTo>
                  <a:pt x="0" y="30320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370274" y="529572"/>
            <a:ext cx="1968841" cy="2680353"/>
          </a:xfrm>
          <a:custGeom>
            <a:avLst/>
            <a:gdLst/>
            <a:ahLst/>
            <a:cxnLst/>
            <a:rect r="r" b="b" t="t" l="l"/>
            <a:pathLst>
              <a:path h="2680353" w="1968841">
                <a:moveTo>
                  <a:pt x="0" y="0"/>
                </a:moveTo>
                <a:lnTo>
                  <a:pt x="1968841" y="0"/>
                </a:lnTo>
                <a:lnTo>
                  <a:pt x="1968841" y="2680353"/>
                </a:lnTo>
                <a:lnTo>
                  <a:pt x="0" y="268035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2484692">
            <a:off x="13804943" y="-3152343"/>
            <a:ext cx="6908713" cy="5725596"/>
          </a:xfrm>
          <a:custGeom>
            <a:avLst/>
            <a:gdLst/>
            <a:ahLst/>
            <a:cxnLst/>
            <a:rect r="r" b="b" t="t" l="l"/>
            <a:pathLst>
              <a:path h="5725596" w="6908713">
                <a:moveTo>
                  <a:pt x="0" y="0"/>
                </a:moveTo>
                <a:lnTo>
                  <a:pt x="6908714" y="0"/>
                </a:lnTo>
                <a:lnTo>
                  <a:pt x="6908714" y="5725596"/>
                </a:lnTo>
                <a:lnTo>
                  <a:pt x="0" y="5725596"/>
                </a:lnTo>
                <a:lnTo>
                  <a:pt x="0" y="0"/>
                </a:lnTo>
                <a:close/>
              </a:path>
            </a:pathLst>
          </a:custGeom>
          <a:blipFill>
            <a:blip r:embed="rId8"/>
            <a:stretch>
              <a:fillRect l="0" t="0" r="0" b="0"/>
            </a:stretch>
          </a:blipFill>
        </p:spPr>
      </p:sp>
      <p:sp>
        <p:nvSpPr>
          <p:cNvPr name="Freeform 7" id="7"/>
          <p:cNvSpPr/>
          <p:nvPr/>
        </p:nvSpPr>
        <p:spPr>
          <a:xfrm flipH="false" flipV="false" rot="2484692">
            <a:off x="-2671722" y="7855007"/>
            <a:ext cx="6908713" cy="5725596"/>
          </a:xfrm>
          <a:custGeom>
            <a:avLst/>
            <a:gdLst/>
            <a:ahLst/>
            <a:cxnLst/>
            <a:rect r="r" b="b" t="t" l="l"/>
            <a:pathLst>
              <a:path h="5725596" w="6908713">
                <a:moveTo>
                  <a:pt x="0" y="0"/>
                </a:moveTo>
                <a:lnTo>
                  <a:pt x="6908714" y="0"/>
                </a:lnTo>
                <a:lnTo>
                  <a:pt x="6908714" y="5725596"/>
                </a:lnTo>
                <a:lnTo>
                  <a:pt x="0" y="5725596"/>
                </a:lnTo>
                <a:lnTo>
                  <a:pt x="0" y="0"/>
                </a:lnTo>
                <a:close/>
              </a:path>
            </a:pathLst>
          </a:custGeom>
          <a:blipFill>
            <a:blip r:embed="rId8"/>
            <a:stretch>
              <a:fillRect l="0" t="0" r="0" b="0"/>
            </a:stretch>
          </a:blipFill>
        </p:spPr>
      </p:sp>
      <p:sp>
        <p:nvSpPr>
          <p:cNvPr name="Freeform 8" id="8"/>
          <p:cNvSpPr/>
          <p:nvPr/>
        </p:nvSpPr>
        <p:spPr>
          <a:xfrm flipH="true" flipV="false" rot="-588191">
            <a:off x="14501450" y="586867"/>
            <a:ext cx="1577189" cy="2507092"/>
          </a:xfrm>
          <a:custGeom>
            <a:avLst/>
            <a:gdLst/>
            <a:ahLst/>
            <a:cxnLst/>
            <a:rect r="r" b="b" t="t" l="l"/>
            <a:pathLst>
              <a:path h="2507092" w="1577189">
                <a:moveTo>
                  <a:pt x="1577189" y="0"/>
                </a:moveTo>
                <a:lnTo>
                  <a:pt x="0" y="0"/>
                </a:lnTo>
                <a:lnTo>
                  <a:pt x="0" y="2507092"/>
                </a:lnTo>
                <a:lnTo>
                  <a:pt x="1577189" y="2507092"/>
                </a:lnTo>
                <a:lnTo>
                  <a:pt x="1577189"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1170143">
            <a:off x="325966" y="8170109"/>
            <a:ext cx="2334931" cy="1532298"/>
          </a:xfrm>
          <a:custGeom>
            <a:avLst/>
            <a:gdLst/>
            <a:ahLst/>
            <a:cxnLst/>
            <a:rect r="r" b="b" t="t" l="l"/>
            <a:pathLst>
              <a:path h="1532298" w="2334931">
                <a:moveTo>
                  <a:pt x="0" y="0"/>
                </a:moveTo>
                <a:lnTo>
                  <a:pt x="2334931" y="0"/>
                </a:lnTo>
                <a:lnTo>
                  <a:pt x="2334931" y="1532298"/>
                </a:lnTo>
                <a:lnTo>
                  <a:pt x="0" y="1532298"/>
                </a:lnTo>
                <a:lnTo>
                  <a:pt x="0" y="0"/>
                </a:lnTo>
                <a:close/>
              </a:path>
            </a:pathLst>
          </a:custGeom>
          <a:blipFill>
            <a:blip r:embed="rId11"/>
            <a:stretch>
              <a:fillRect l="0" t="0" r="0" b="0"/>
            </a:stretch>
          </a:blipFill>
        </p:spPr>
      </p:sp>
      <p:sp>
        <p:nvSpPr>
          <p:cNvPr name="TextBox 10" id="10"/>
          <p:cNvSpPr txBox="true"/>
          <p:nvPr/>
        </p:nvSpPr>
        <p:spPr>
          <a:xfrm rot="0">
            <a:off x="2849692" y="1057480"/>
            <a:ext cx="12588615" cy="2039437"/>
          </a:xfrm>
          <a:prstGeom prst="rect">
            <a:avLst/>
          </a:prstGeom>
        </p:spPr>
        <p:txBody>
          <a:bodyPr anchor="t" rtlCol="false" tIns="0" lIns="0" bIns="0" rIns="0">
            <a:spAutoFit/>
          </a:bodyPr>
          <a:lstStyle/>
          <a:p>
            <a:pPr algn="ctr">
              <a:lnSpc>
                <a:spcPts val="7579"/>
              </a:lnSpc>
            </a:pPr>
            <a:r>
              <a:rPr lang="en-US" sz="6316">
                <a:solidFill>
                  <a:srgbClr val="443523"/>
                </a:solidFill>
                <a:latin typeface="Kaftus"/>
                <a:ea typeface="Kaftus"/>
                <a:cs typeface="Kaftus"/>
                <a:sym typeface="Kaftus"/>
              </a:rPr>
              <a:t>ASUMSI - ASUMSI PERILAKU MANUSIA </a:t>
            </a:r>
          </a:p>
        </p:txBody>
      </p:sp>
      <p:sp>
        <p:nvSpPr>
          <p:cNvPr name="TextBox 11" id="11"/>
          <p:cNvSpPr txBox="true"/>
          <p:nvPr/>
        </p:nvSpPr>
        <p:spPr>
          <a:xfrm rot="0">
            <a:off x="1364220" y="3348342"/>
            <a:ext cx="15621712" cy="4713606"/>
          </a:xfrm>
          <a:prstGeom prst="rect">
            <a:avLst/>
          </a:prstGeom>
        </p:spPr>
        <p:txBody>
          <a:bodyPr anchor="t" rtlCol="false" tIns="0" lIns="0" bIns="0" rIns="0">
            <a:spAutoFit/>
          </a:bodyPr>
          <a:lstStyle/>
          <a:p>
            <a:pPr algn="just">
              <a:lnSpc>
                <a:spcPts val="5319"/>
              </a:lnSpc>
            </a:pPr>
            <a:r>
              <a:rPr lang="en-US" sz="3799" b="true">
                <a:solidFill>
                  <a:srgbClr val="24211E"/>
                </a:solidFill>
                <a:latin typeface="Thicker Bold"/>
                <a:ea typeface="Thicker Bold"/>
                <a:cs typeface="Thicker Bold"/>
                <a:sym typeface="Thicker Bold"/>
              </a:rPr>
              <a:t> Teori Ekonomi Klasik </a:t>
            </a:r>
            <a:r>
              <a:rPr lang="en-US" sz="3799">
                <a:solidFill>
                  <a:srgbClr val="24211E"/>
                </a:solidFill>
                <a:latin typeface="Thicker"/>
                <a:ea typeface="Thicker"/>
                <a:cs typeface="Thicker"/>
                <a:sym typeface="Thicker"/>
              </a:rPr>
              <a:t>dan </a:t>
            </a:r>
            <a:r>
              <a:rPr lang="en-US" sz="3799" b="true">
                <a:solidFill>
                  <a:srgbClr val="24211E"/>
                </a:solidFill>
                <a:latin typeface="Thicker Bold"/>
                <a:ea typeface="Thicker Bold"/>
                <a:cs typeface="Thicker Bold"/>
                <a:sym typeface="Thicker Bold"/>
              </a:rPr>
              <a:t>Teori Manajemen Klasik </a:t>
            </a:r>
            <a:r>
              <a:rPr lang="en-US" sz="3799">
                <a:solidFill>
                  <a:srgbClr val="24211E"/>
                </a:solidFill>
                <a:latin typeface="Thicker"/>
                <a:ea typeface="Thicker"/>
                <a:cs typeface="Thicker"/>
                <a:sym typeface="Thicker"/>
              </a:rPr>
              <a:t>berpendapat bahwa tujuan dari kegiatan bisnis dapat menghasilkan laba maksimal dan karyawan perusahaan dapat termotivasi oleh faktor ekonomi. </a:t>
            </a:r>
          </a:p>
          <a:p>
            <a:pPr algn="just">
              <a:lnSpc>
                <a:spcPts val="5319"/>
              </a:lnSpc>
            </a:pPr>
            <a:r>
              <a:rPr lang="en-US" sz="3799">
                <a:solidFill>
                  <a:srgbClr val="24211E"/>
                </a:solidFill>
                <a:latin typeface="Thicker"/>
                <a:ea typeface="Thicker"/>
                <a:cs typeface="Thicker"/>
                <a:sym typeface="Thicker"/>
              </a:rPr>
              <a:t>   Berdasarkan asumsi dan perilaku manusia, dibuatlah sistem akuntansi yang digunakan untuk membantu manajemen dalam memaksimalkan laba, mengukur dan mengontrol kinerja perusahaan serta membuat rencana masa depan secara rasional.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52758" t="0" r="-113907" b="0"/>
            </a:stretch>
          </a:blipFill>
        </p:spPr>
      </p:sp>
      <p:sp>
        <p:nvSpPr>
          <p:cNvPr name="Freeform 3" id="3"/>
          <p:cNvSpPr/>
          <p:nvPr/>
        </p:nvSpPr>
        <p:spPr>
          <a:xfrm flipH="false" flipV="false" rot="0">
            <a:off x="1028700" y="1028700"/>
            <a:ext cx="16230600" cy="8229600"/>
          </a:xfrm>
          <a:custGeom>
            <a:avLst/>
            <a:gdLst/>
            <a:ahLst/>
            <a:cxnLst/>
            <a:rect r="r" b="b" t="t" l="l"/>
            <a:pathLst>
              <a:path h="8229600" w="16230600">
                <a:moveTo>
                  <a:pt x="0" y="0"/>
                </a:moveTo>
                <a:lnTo>
                  <a:pt x="16230600" y="0"/>
                </a:lnTo>
                <a:lnTo>
                  <a:pt x="16230600" y="8229600"/>
                </a:lnTo>
                <a:lnTo>
                  <a:pt x="0" y="8229600"/>
                </a:lnTo>
                <a:lnTo>
                  <a:pt x="0" y="0"/>
                </a:lnTo>
                <a:close/>
              </a:path>
            </a:pathLst>
          </a:custGeom>
          <a:blipFill>
            <a:blip r:embed="rId3"/>
            <a:stretch>
              <a:fillRect l="-20333" t="-19696" r="-20698" b="-28524"/>
            </a:stretch>
          </a:blipFill>
        </p:spPr>
      </p:sp>
      <p:sp>
        <p:nvSpPr>
          <p:cNvPr name="Freeform 4" id="4"/>
          <p:cNvSpPr/>
          <p:nvPr/>
        </p:nvSpPr>
        <p:spPr>
          <a:xfrm flipH="false" flipV="false" rot="700936">
            <a:off x="15207826" y="7420233"/>
            <a:ext cx="2932820" cy="3032051"/>
          </a:xfrm>
          <a:custGeom>
            <a:avLst/>
            <a:gdLst/>
            <a:ahLst/>
            <a:cxnLst/>
            <a:rect r="r" b="b" t="t" l="l"/>
            <a:pathLst>
              <a:path h="3032051" w="2932820">
                <a:moveTo>
                  <a:pt x="0" y="0"/>
                </a:moveTo>
                <a:lnTo>
                  <a:pt x="2932820" y="0"/>
                </a:lnTo>
                <a:lnTo>
                  <a:pt x="2932820" y="3032051"/>
                </a:lnTo>
                <a:lnTo>
                  <a:pt x="0" y="30320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370274" y="529572"/>
            <a:ext cx="1968841" cy="2680353"/>
          </a:xfrm>
          <a:custGeom>
            <a:avLst/>
            <a:gdLst/>
            <a:ahLst/>
            <a:cxnLst/>
            <a:rect r="r" b="b" t="t" l="l"/>
            <a:pathLst>
              <a:path h="2680353" w="1968841">
                <a:moveTo>
                  <a:pt x="0" y="0"/>
                </a:moveTo>
                <a:lnTo>
                  <a:pt x="1968841" y="0"/>
                </a:lnTo>
                <a:lnTo>
                  <a:pt x="1968841" y="2680353"/>
                </a:lnTo>
                <a:lnTo>
                  <a:pt x="0" y="268035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2484692">
            <a:off x="13804943" y="-3152343"/>
            <a:ext cx="6908713" cy="5725596"/>
          </a:xfrm>
          <a:custGeom>
            <a:avLst/>
            <a:gdLst/>
            <a:ahLst/>
            <a:cxnLst/>
            <a:rect r="r" b="b" t="t" l="l"/>
            <a:pathLst>
              <a:path h="5725596" w="6908713">
                <a:moveTo>
                  <a:pt x="0" y="0"/>
                </a:moveTo>
                <a:lnTo>
                  <a:pt x="6908714" y="0"/>
                </a:lnTo>
                <a:lnTo>
                  <a:pt x="6908714" y="5725596"/>
                </a:lnTo>
                <a:lnTo>
                  <a:pt x="0" y="5725596"/>
                </a:lnTo>
                <a:lnTo>
                  <a:pt x="0" y="0"/>
                </a:lnTo>
                <a:close/>
              </a:path>
            </a:pathLst>
          </a:custGeom>
          <a:blipFill>
            <a:blip r:embed="rId8"/>
            <a:stretch>
              <a:fillRect l="0" t="0" r="0" b="0"/>
            </a:stretch>
          </a:blipFill>
        </p:spPr>
      </p:sp>
      <p:sp>
        <p:nvSpPr>
          <p:cNvPr name="Freeform 7" id="7"/>
          <p:cNvSpPr/>
          <p:nvPr/>
        </p:nvSpPr>
        <p:spPr>
          <a:xfrm flipH="false" flipV="false" rot="2484692">
            <a:off x="-2671722" y="7855007"/>
            <a:ext cx="6908713" cy="5725596"/>
          </a:xfrm>
          <a:custGeom>
            <a:avLst/>
            <a:gdLst/>
            <a:ahLst/>
            <a:cxnLst/>
            <a:rect r="r" b="b" t="t" l="l"/>
            <a:pathLst>
              <a:path h="5725596" w="6908713">
                <a:moveTo>
                  <a:pt x="0" y="0"/>
                </a:moveTo>
                <a:lnTo>
                  <a:pt x="6908714" y="0"/>
                </a:lnTo>
                <a:lnTo>
                  <a:pt x="6908714" y="5725596"/>
                </a:lnTo>
                <a:lnTo>
                  <a:pt x="0" y="5725596"/>
                </a:lnTo>
                <a:lnTo>
                  <a:pt x="0" y="0"/>
                </a:lnTo>
                <a:close/>
              </a:path>
            </a:pathLst>
          </a:custGeom>
          <a:blipFill>
            <a:blip r:embed="rId8"/>
            <a:stretch>
              <a:fillRect l="0" t="0" r="0" b="0"/>
            </a:stretch>
          </a:blipFill>
        </p:spPr>
      </p:sp>
      <p:sp>
        <p:nvSpPr>
          <p:cNvPr name="Freeform 8" id="8"/>
          <p:cNvSpPr/>
          <p:nvPr/>
        </p:nvSpPr>
        <p:spPr>
          <a:xfrm flipH="true" flipV="false" rot="-588191">
            <a:off x="14501450" y="586867"/>
            <a:ext cx="1577189" cy="2507092"/>
          </a:xfrm>
          <a:custGeom>
            <a:avLst/>
            <a:gdLst/>
            <a:ahLst/>
            <a:cxnLst/>
            <a:rect r="r" b="b" t="t" l="l"/>
            <a:pathLst>
              <a:path h="2507092" w="1577189">
                <a:moveTo>
                  <a:pt x="1577189" y="0"/>
                </a:moveTo>
                <a:lnTo>
                  <a:pt x="0" y="0"/>
                </a:lnTo>
                <a:lnTo>
                  <a:pt x="0" y="2507092"/>
                </a:lnTo>
                <a:lnTo>
                  <a:pt x="1577189" y="2507092"/>
                </a:lnTo>
                <a:lnTo>
                  <a:pt x="1577189"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1170143">
            <a:off x="325966" y="8170109"/>
            <a:ext cx="2334931" cy="1532298"/>
          </a:xfrm>
          <a:custGeom>
            <a:avLst/>
            <a:gdLst/>
            <a:ahLst/>
            <a:cxnLst/>
            <a:rect r="r" b="b" t="t" l="l"/>
            <a:pathLst>
              <a:path h="1532298" w="2334931">
                <a:moveTo>
                  <a:pt x="0" y="0"/>
                </a:moveTo>
                <a:lnTo>
                  <a:pt x="2334931" y="0"/>
                </a:lnTo>
                <a:lnTo>
                  <a:pt x="2334931" y="1532298"/>
                </a:lnTo>
                <a:lnTo>
                  <a:pt x="0" y="1532298"/>
                </a:lnTo>
                <a:lnTo>
                  <a:pt x="0" y="0"/>
                </a:lnTo>
                <a:close/>
              </a:path>
            </a:pathLst>
          </a:custGeom>
          <a:blipFill>
            <a:blip r:embed="rId11"/>
            <a:stretch>
              <a:fillRect l="0" t="0" r="0" b="0"/>
            </a:stretch>
          </a:blipFill>
        </p:spPr>
      </p:sp>
      <p:sp>
        <p:nvSpPr>
          <p:cNvPr name="TextBox 10" id="10"/>
          <p:cNvSpPr txBox="true"/>
          <p:nvPr/>
        </p:nvSpPr>
        <p:spPr>
          <a:xfrm rot="0">
            <a:off x="2849692" y="1057480"/>
            <a:ext cx="12588615" cy="2039437"/>
          </a:xfrm>
          <a:prstGeom prst="rect">
            <a:avLst/>
          </a:prstGeom>
        </p:spPr>
        <p:txBody>
          <a:bodyPr anchor="t" rtlCol="false" tIns="0" lIns="0" bIns="0" rIns="0">
            <a:spAutoFit/>
          </a:bodyPr>
          <a:lstStyle/>
          <a:p>
            <a:pPr algn="ctr">
              <a:lnSpc>
                <a:spcPts val="7579"/>
              </a:lnSpc>
            </a:pPr>
            <a:r>
              <a:rPr lang="en-US" sz="6316">
                <a:solidFill>
                  <a:srgbClr val="443523"/>
                </a:solidFill>
                <a:latin typeface="Kaftus"/>
                <a:ea typeface="Kaftus"/>
                <a:cs typeface="Kaftus"/>
                <a:sym typeface="Kaftus"/>
              </a:rPr>
              <a:t>ASUMSI - ASUMSI PERILAKU MANUSIA </a:t>
            </a:r>
          </a:p>
        </p:txBody>
      </p:sp>
      <p:sp>
        <p:nvSpPr>
          <p:cNvPr name="TextBox 11" id="11"/>
          <p:cNvSpPr txBox="true"/>
          <p:nvPr/>
        </p:nvSpPr>
        <p:spPr>
          <a:xfrm rot="0">
            <a:off x="1364220" y="3348342"/>
            <a:ext cx="15647430" cy="4713606"/>
          </a:xfrm>
          <a:prstGeom prst="rect">
            <a:avLst/>
          </a:prstGeom>
        </p:spPr>
        <p:txBody>
          <a:bodyPr anchor="t" rtlCol="false" tIns="0" lIns="0" bIns="0" rIns="0">
            <a:spAutoFit/>
          </a:bodyPr>
          <a:lstStyle/>
          <a:p>
            <a:pPr algn="just">
              <a:lnSpc>
                <a:spcPts val="5319"/>
              </a:lnSpc>
            </a:pPr>
            <a:r>
              <a:rPr lang="en-US" sz="3799" b="true">
                <a:solidFill>
                  <a:srgbClr val="24211E"/>
                </a:solidFill>
                <a:latin typeface="Thicker Bold"/>
                <a:ea typeface="Thicker Bold"/>
                <a:cs typeface="Thicker Bold"/>
                <a:sym typeface="Thicker Bold"/>
              </a:rPr>
              <a:t>    Teori Organisasi Modern </a:t>
            </a:r>
            <a:r>
              <a:rPr lang="en-US" sz="3799">
                <a:solidFill>
                  <a:srgbClr val="24211E"/>
                </a:solidFill>
                <a:latin typeface="Thicker"/>
                <a:ea typeface="Thicker"/>
                <a:cs typeface="Thicker"/>
                <a:sym typeface="Thicker"/>
              </a:rPr>
              <a:t>memberikan pandangan yang berbeda dengan tujuan bisnis dan perilaku anggota organisasi, yaitu tujuan perusahaan tidak hanya untuk memaksimalkan laba. </a:t>
            </a:r>
          </a:p>
          <a:p>
            <a:pPr algn="just">
              <a:lnSpc>
                <a:spcPts val="5319"/>
              </a:lnSpc>
            </a:pPr>
            <a:r>
              <a:rPr lang="en-US" sz="3799">
                <a:solidFill>
                  <a:srgbClr val="24211E"/>
                </a:solidFill>
                <a:latin typeface="Thicker"/>
                <a:ea typeface="Thicker"/>
                <a:cs typeface="Thicker"/>
                <a:sym typeface="Thicker"/>
              </a:rPr>
              <a:t>    Teori Organisasi Modern memandang perilaku manusia sebagai perilaku yang kompleks karena tidak hanya dipengaruhi oleh motivasi ekonomi (insentif) tetapi juga termotivasi oleh kondisi sosial, psikologi, dan kebutuhan ekonomi.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52758" t="0" r="-113907" b="0"/>
            </a:stretch>
          </a:blipFill>
        </p:spPr>
      </p:sp>
      <p:sp>
        <p:nvSpPr>
          <p:cNvPr name="Freeform 3" id="3"/>
          <p:cNvSpPr/>
          <p:nvPr/>
        </p:nvSpPr>
        <p:spPr>
          <a:xfrm flipH="false" flipV="false" rot="0">
            <a:off x="1028700" y="1028700"/>
            <a:ext cx="16230600" cy="8229600"/>
          </a:xfrm>
          <a:custGeom>
            <a:avLst/>
            <a:gdLst/>
            <a:ahLst/>
            <a:cxnLst/>
            <a:rect r="r" b="b" t="t" l="l"/>
            <a:pathLst>
              <a:path h="8229600" w="16230600">
                <a:moveTo>
                  <a:pt x="0" y="0"/>
                </a:moveTo>
                <a:lnTo>
                  <a:pt x="16230600" y="0"/>
                </a:lnTo>
                <a:lnTo>
                  <a:pt x="16230600" y="8229600"/>
                </a:lnTo>
                <a:lnTo>
                  <a:pt x="0" y="8229600"/>
                </a:lnTo>
                <a:lnTo>
                  <a:pt x="0" y="0"/>
                </a:lnTo>
                <a:close/>
              </a:path>
            </a:pathLst>
          </a:custGeom>
          <a:blipFill>
            <a:blip r:embed="rId3"/>
            <a:stretch>
              <a:fillRect l="-20333" t="-19696" r="-20698" b="-28524"/>
            </a:stretch>
          </a:blipFill>
        </p:spPr>
      </p:sp>
      <p:sp>
        <p:nvSpPr>
          <p:cNvPr name="Freeform 4" id="4"/>
          <p:cNvSpPr/>
          <p:nvPr/>
        </p:nvSpPr>
        <p:spPr>
          <a:xfrm flipH="false" flipV="false" rot="700936">
            <a:off x="15566640" y="7420233"/>
            <a:ext cx="2932820" cy="3032051"/>
          </a:xfrm>
          <a:custGeom>
            <a:avLst/>
            <a:gdLst/>
            <a:ahLst/>
            <a:cxnLst/>
            <a:rect r="r" b="b" t="t" l="l"/>
            <a:pathLst>
              <a:path h="3032051" w="2932820">
                <a:moveTo>
                  <a:pt x="0" y="0"/>
                </a:moveTo>
                <a:lnTo>
                  <a:pt x="2932820" y="0"/>
                </a:lnTo>
                <a:lnTo>
                  <a:pt x="2932820" y="3032051"/>
                </a:lnTo>
                <a:lnTo>
                  <a:pt x="0" y="30320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370274" y="529572"/>
            <a:ext cx="1968841" cy="2680353"/>
          </a:xfrm>
          <a:custGeom>
            <a:avLst/>
            <a:gdLst/>
            <a:ahLst/>
            <a:cxnLst/>
            <a:rect r="r" b="b" t="t" l="l"/>
            <a:pathLst>
              <a:path h="2680353" w="1968841">
                <a:moveTo>
                  <a:pt x="0" y="0"/>
                </a:moveTo>
                <a:lnTo>
                  <a:pt x="1968841" y="0"/>
                </a:lnTo>
                <a:lnTo>
                  <a:pt x="1968841" y="2680353"/>
                </a:lnTo>
                <a:lnTo>
                  <a:pt x="0" y="268035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2484692">
            <a:off x="13804943" y="-3152343"/>
            <a:ext cx="6908713" cy="5725596"/>
          </a:xfrm>
          <a:custGeom>
            <a:avLst/>
            <a:gdLst/>
            <a:ahLst/>
            <a:cxnLst/>
            <a:rect r="r" b="b" t="t" l="l"/>
            <a:pathLst>
              <a:path h="5725596" w="6908713">
                <a:moveTo>
                  <a:pt x="0" y="0"/>
                </a:moveTo>
                <a:lnTo>
                  <a:pt x="6908714" y="0"/>
                </a:lnTo>
                <a:lnTo>
                  <a:pt x="6908714" y="5725596"/>
                </a:lnTo>
                <a:lnTo>
                  <a:pt x="0" y="5725596"/>
                </a:lnTo>
                <a:lnTo>
                  <a:pt x="0" y="0"/>
                </a:lnTo>
                <a:close/>
              </a:path>
            </a:pathLst>
          </a:custGeom>
          <a:blipFill>
            <a:blip r:embed="rId8"/>
            <a:stretch>
              <a:fillRect l="0" t="0" r="0" b="0"/>
            </a:stretch>
          </a:blipFill>
        </p:spPr>
      </p:sp>
      <p:sp>
        <p:nvSpPr>
          <p:cNvPr name="Freeform 7" id="7"/>
          <p:cNvSpPr/>
          <p:nvPr/>
        </p:nvSpPr>
        <p:spPr>
          <a:xfrm flipH="false" flipV="false" rot="2484692">
            <a:off x="-2671722" y="7855007"/>
            <a:ext cx="6908713" cy="5725596"/>
          </a:xfrm>
          <a:custGeom>
            <a:avLst/>
            <a:gdLst/>
            <a:ahLst/>
            <a:cxnLst/>
            <a:rect r="r" b="b" t="t" l="l"/>
            <a:pathLst>
              <a:path h="5725596" w="6908713">
                <a:moveTo>
                  <a:pt x="0" y="0"/>
                </a:moveTo>
                <a:lnTo>
                  <a:pt x="6908714" y="0"/>
                </a:lnTo>
                <a:lnTo>
                  <a:pt x="6908714" y="5725596"/>
                </a:lnTo>
                <a:lnTo>
                  <a:pt x="0" y="5725596"/>
                </a:lnTo>
                <a:lnTo>
                  <a:pt x="0" y="0"/>
                </a:lnTo>
                <a:close/>
              </a:path>
            </a:pathLst>
          </a:custGeom>
          <a:blipFill>
            <a:blip r:embed="rId8"/>
            <a:stretch>
              <a:fillRect l="0" t="0" r="0" b="0"/>
            </a:stretch>
          </a:blipFill>
        </p:spPr>
      </p:sp>
      <p:sp>
        <p:nvSpPr>
          <p:cNvPr name="Freeform 8" id="8"/>
          <p:cNvSpPr/>
          <p:nvPr/>
        </p:nvSpPr>
        <p:spPr>
          <a:xfrm flipH="true" flipV="false" rot="-588191">
            <a:off x="14501450" y="586867"/>
            <a:ext cx="1577189" cy="2507092"/>
          </a:xfrm>
          <a:custGeom>
            <a:avLst/>
            <a:gdLst/>
            <a:ahLst/>
            <a:cxnLst/>
            <a:rect r="r" b="b" t="t" l="l"/>
            <a:pathLst>
              <a:path h="2507092" w="1577189">
                <a:moveTo>
                  <a:pt x="1577189" y="0"/>
                </a:moveTo>
                <a:lnTo>
                  <a:pt x="0" y="0"/>
                </a:lnTo>
                <a:lnTo>
                  <a:pt x="0" y="2507092"/>
                </a:lnTo>
                <a:lnTo>
                  <a:pt x="1577189" y="2507092"/>
                </a:lnTo>
                <a:lnTo>
                  <a:pt x="1577189"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1170143">
            <a:off x="325966" y="8170109"/>
            <a:ext cx="2334931" cy="1532298"/>
          </a:xfrm>
          <a:custGeom>
            <a:avLst/>
            <a:gdLst/>
            <a:ahLst/>
            <a:cxnLst/>
            <a:rect r="r" b="b" t="t" l="l"/>
            <a:pathLst>
              <a:path h="1532298" w="2334931">
                <a:moveTo>
                  <a:pt x="0" y="0"/>
                </a:moveTo>
                <a:lnTo>
                  <a:pt x="2334931" y="0"/>
                </a:lnTo>
                <a:lnTo>
                  <a:pt x="2334931" y="1532298"/>
                </a:lnTo>
                <a:lnTo>
                  <a:pt x="0" y="1532298"/>
                </a:lnTo>
                <a:lnTo>
                  <a:pt x="0" y="0"/>
                </a:lnTo>
                <a:close/>
              </a:path>
            </a:pathLst>
          </a:custGeom>
          <a:blipFill>
            <a:blip r:embed="rId11"/>
            <a:stretch>
              <a:fillRect l="0" t="0" r="0" b="0"/>
            </a:stretch>
          </a:blipFill>
        </p:spPr>
      </p:sp>
      <p:sp>
        <p:nvSpPr>
          <p:cNvPr name="TextBox 10" id="10"/>
          <p:cNvSpPr txBox="true"/>
          <p:nvPr/>
        </p:nvSpPr>
        <p:spPr>
          <a:xfrm rot="0">
            <a:off x="2849692" y="1057480"/>
            <a:ext cx="12588615" cy="2039437"/>
          </a:xfrm>
          <a:prstGeom prst="rect">
            <a:avLst/>
          </a:prstGeom>
        </p:spPr>
        <p:txBody>
          <a:bodyPr anchor="t" rtlCol="false" tIns="0" lIns="0" bIns="0" rIns="0">
            <a:spAutoFit/>
          </a:bodyPr>
          <a:lstStyle/>
          <a:p>
            <a:pPr algn="ctr">
              <a:lnSpc>
                <a:spcPts val="7579"/>
              </a:lnSpc>
            </a:pPr>
            <a:r>
              <a:rPr lang="en-US" sz="6316">
                <a:solidFill>
                  <a:srgbClr val="443523"/>
                </a:solidFill>
                <a:latin typeface="Kaftus"/>
                <a:ea typeface="Kaftus"/>
                <a:cs typeface="Kaftus"/>
                <a:sym typeface="Kaftus"/>
              </a:rPr>
              <a:t>ASUMSI - ASUMSI PERILAKU MANUSIA </a:t>
            </a:r>
          </a:p>
        </p:txBody>
      </p:sp>
      <p:sp>
        <p:nvSpPr>
          <p:cNvPr name="TextBox 11" id="11"/>
          <p:cNvSpPr txBox="true"/>
          <p:nvPr/>
        </p:nvSpPr>
        <p:spPr>
          <a:xfrm rot="0">
            <a:off x="1493431" y="3383647"/>
            <a:ext cx="15313102" cy="4918076"/>
          </a:xfrm>
          <a:prstGeom prst="rect">
            <a:avLst/>
          </a:prstGeom>
        </p:spPr>
        <p:txBody>
          <a:bodyPr anchor="t" rtlCol="false" tIns="0" lIns="0" bIns="0" rIns="0">
            <a:spAutoFit/>
          </a:bodyPr>
          <a:lstStyle/>
          <a:p>
            <a:pPr algn="just">
              <a:lnSpc>
                <a:spcPts val="5599"/>
              </a:lnSpc>
            </a:pPr>
            <a:r>
              <a:rPr lang="en-US" sz="3999">
                <a:solidFill>
                  <a:srgbClr val="24211E"/>
                </a:solidFill>
                <a:latin typeface="Thicker"/>
                <a:ea typeface="Thicker"/>
                <a:cs typeface="Thicker"/>
                <a:sym typeface="Thicker"/>
              </a:rPr>
              <a:t>     Di masa depan, sistem akuntansi harus mempertimbangkan kompleksitas perilaku manusia dan bagaimana manusia bereaksi terhadap informasi. Informasi yang diberikan tidak hanya berupa data keuangan, tetapi juga mencakup seluruh sistem manajemen. Oleh karena itu, akuntan perlu memahami tujuan organisasi serta faktor sosial, psikologis, dan ekonomi yang mempengaruhi perilaku manusia.</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52758" t="0" r="-113907" b="0"/>
            </a:stretch>
          </a:blipFill>
        </p:spPr>
      </p:sp>
      <p:sp>
        <p:nvSpPr>
          <p:cNvPr name="Freeform 3" id="3"/>
          <p:cNvSpPr/>
          <p:nvPr/>
        </p:nvSpPr>
        <p:spPr>
          <a:xfrm flipH="false" flipV="false" rot="0">
            <a:off x="1028700" y="1028700"/>
            <a:ext cx="16230600" cy="8229600"/>
          </a:xfrm>
          <a:custGeom>
            <a:avLst/>
            <a:gdLst/>
            <a:ahLst/>
            <a:cxnLst/>
            <a:rect r="r" b="b" t="t" l="l"/>
            <a:pathLst>
              <a:path h="8229600" w="16230600">
                <a:moveTo>
                  <a:pt x="0" y="0"/>
                </a:moveTo>
                <a:lnTo>
                  <a:pt x="16230600" y="0"/>
                </a:lnTo>
                <a:lnTo>
                  <a:pt x="16230600" y="8229600"/>
                </a:lnTo>
                <a:lnTo>
                  <a:pt x="0" y="8229600"/>
                </a:lnTo>
                <a:lnTo>
                  <a:pt x="0" y="0"/>
                </a:lnTo>
                <a:close/>
              </a:path>
            </a:pathLst>
          </a:custGeom>
          <a:blipFill>
            <a:blip r:embed="rId3"/>
            <a:stretch>
              <a:fillRect l="-20333" t="-19696" r="-20698" b="-28524"/>
            </a:stretch>
          </a:blipFill>
        </p:spPr>
      </p:sp>
      <p:sp>
        <p:nvSpPr>
          <p:cNvPr name="TextBox 4" id="4"/>
          <p:cNvSpPr txBox="true"/>
          <p:nvPr/>
        </p:nvSpPr>
        <p:spPr>
          <a:xfrm rot="0">
            <a:off x="4318852" y="3409122"/>
            <a:ext cx="9650295" cy="3278256"/>
          </a:xfrm>
          <a:prstGeom prst="rect">
            <a:avLst/>
          </a:prstGeom>
        </p:spPr>
        <p:txBody>
          <a:bodyPr anchor="t" rtlCol="false" tIns="0" lIns="0" bIns="0" rIns="0">
            <a:spAutoFit/>
          </a:bodyPr>
          <a:lstStyle/>
          <a:p>
            <a:pPr algn="ctr">
              <a:lnSpc>
                <a:spcPts val="12156"/>
              </a:lnSpc>
            </a:pPr>
            <a:r>
              <a:rPr lang="en-US" sz="10130">
                <a:solidFill>
                  <a:srgbClr val="443523"/>
                </a:solidFill>
                <a:latin typeface="Kaftus"/>
                <a:ea typeface="Kaftus"/>
                <a:cs typeface="Kaftus"/>
                <a:sym typeface="Kaftus"/>
              </a:rPr>
              <a:t>Sesi Tanya Jawab</a:t>
            </a:r>
          </a:p>
        </p:txBody>
      </p:sp>
      <p:sp>
        <p:nvSpPr>
          <p:cNvPr name="Freeform 5" id="5"/>
          <p:cNvSpPr/>
          <p:nvPr/>
        </p:nvSpPr>
        <p:spPr>
          <a:xfrm flipH="false" flipV="false" rot="700936">
            <a:off x="15430899" y="7420233"/>
            <a:ext cx="2932820" cy="3032051"/>
          </a:xfrm>
          <a:custGeom>
            <a:avLst/>
            <a:gdLst/>
            <a:ahLst/>
            <a:cxnLst/>
            <a:rect r="r" b="b" t="t" l="l"/>
            <a:pathLst>
              <a:path h="3032051" w="2932820">
                <a:moveTo>
                  <a:pt x="0" y="0"/>
                </a:moveTo>
                <a:lnTo>
                  <a:pt x="2932820" y="0"/>
                </a:lnTo>
                <a:lnTo>
                  <a:pt x="2932820" y="3032051"/>
                </a:lnTo>
                <a:lnTo>
                  <a:pt x="0" y="30320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70274" y="529572"/>
            <a:ext cx="1968841" cy="2680353"/>
          </a:xfrm>
          <a:custGeom>
            <a:avLst/>
            <a:gdLst/>
            <a:ahLst/>
            <a:cxnLst/>
            <a:rect r="r" b="b" t="t" l="l"/>
            <a:pathLst>
              <a:path h="2680353" w="1968841">
                <a:moveTo>
                  <a:pt x="0" y="0"/>
                </a:moveTo>
                <a:lnTo>
                  <a:pt x="1968841" y="0"/>
                </a:lnTo>
                <a:lnTo>
                  <a:pt x="1968841" y="2680353"/>
                </a:lnTo>
                <a:lnTo>
                  <a:pt x="0" y="268035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2484692">
            <a:off x="13804943" y="-3152343"/>
            <a:ext cx="6908713" cy="5725596"/>
          </a:xfrm>
          <a:custGeom>
            <a:avLst/>
            <a:gdLst/>
            <a:ahLst/>
            <a:cxnLst/>
            <a:rect r="r" b="b" t="t" l="l"/>
            <a:pathLst>
              <a:path h="5725596" w="6908713">
                <a:moveTo>
                  <a:pt x="0" y="0"/>
                </a:moveTo>
                <a:lnTo>
                  <a:pt x="6908714" y="0"/>
                </a:lnTo>
                <a:lnTo>
                  <a:pt x="6908714" y="5725596"/>
                </a:lnTo>
                <a:lnTo>
                  <a:pt x="0" y="5725596"/>
                </a:lnTo>
                <a:lnTo>
                  <a:pt x="0" y="0"/>
                </a:lnTo>
                <a:close/>
              </a:path>
            </a:pathLst>
          </a:custGeom>
          <a:blipFill>
            <a:blip r:embed="rId8"/>
            <a:stretch>
              <a:fillRect l="0" t="0" r="0" b="0"/>
            </a:stretch>
          </a:blipFill>
        </p:spPr>
      </p:sp>
      <p:sp>
        <p:nvSpPr>
          <p:cNvPr name="Freeform 8" id="8"/>
          <p:cNvSpPr/>
          <p:nvPr/>
        </p:nvSpPr>
        <p:spPr>
          <a:xfrm flipH="false" flipV="false" rot="2484692">
            <a:off x="-2671722" y="7855007"/>
            <a:ext cx="6908713" cy="5725596"/>
          </a:xfrm>
          <a:custGeom>
            <a:avLst/>
            <a:gdLst/>
            <a:ahLst/>
            <a:cxnLst/>
            <a:rect r="r" b="b" t="t" l="l"/>
            <a:pathLst>
              <a:path h="5725596" w="6908713">
                <a:moveTo>
                  <a:pt x="0" y="0"/>
                </a:moveTo>
                <a:lnTo>
                  <a:pt x="6908714" y="0"/>
                </a:lnTo>
                <a:lnTo>
                  <a:pt x="6908714" y="5725596"/>
                </a:lnTo>
                <a:lnTo>
                  <a:pt x="0" y="5725596"/>
                </a:lnTo>
                <a:lnTo>
                  <a:pt x="0" y="0"/>
                </a:lnTo>
                <a:close/>
              </a:path>
            </a:pathLst>
          </a:custGeom>
          <a:blipFill>
            <a:blip r:embed="rId8"/>
            <a:stretch>
              <a:fillRect l="0" t="0" r="0" b="0"/>
            </a:stretch>
          </a:blipFill>
        </p:spPr>
      </p:sp>
      <p:sp>
        <p:nvSpPr>
          <p:cNvPr name="Freeform 9" id="9"/>
          <p:cNvSpPr/>
          <p:nvPr/>
        </p:nvSpPr>
        <p:spPr>
          <a:xfrm flipH="true" flipV="false" rot="-588191">
            <a:off x="14501450" y="586867"/>
            <a:ext cx="1577189" cy="2507092"/>
          </a:xfrm>
          <a:custGeom>
            <a:avLst/>
            <a:gdLst/>
            <a:ahLst/>
            <a:cxnLst/>
            <a:rect r="r" b="b" t="t" l="l"/>
            <a:pathLst>
              <a:path h="2507092" w="1577189">
                <a:moveTo>
                  <a:pt x="1577189" y="0"/>
                </a:moveTo>
                <a:lnTo>
                  <a:pt x="0" y="0"/>
                </a:lnTo>
                <a:lnTo>
                  <a:pt x="0" y="2507092"/>
                </a:lnTo>
                <a:lnTo>
                  <a:pt x="1577189" y="2507092"/>
                </a:lnTo>
                <a:lnTo>
                  <a:pt x="1577189"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1170143">
            <a:off x="971431" y="8006234"/>
            <a:ext cx="2334931" cy="1532298"/>
          </a:xfrm>
          <a:custGeom>
            <a:avLst/>
            <a:gdLst/>
            <a:ahLst/>
            <a:cxnLst/>
            <a:rect r="r" b="b" t="t" l="l"/>
            <a:pathLst>
              <a:path h="1532298" w="2334931">
                <a:moveTo>
                  <a:pt x="0" y="0"/>
                </a:moveTo>
                <a:lnTo>
                  <a:pt x="2334931" y="0"/>
                </a:lnTo>
                <a:lnTo>
                  <a:pt x="2334931" y="1532298"/>
                </a:lnTo>
                <a:lnTo>
                  <a:pt x="0" y="1532298"/>
                </a:lnTo>
                <a:lnTo>
                  <a:pt x="0" y="0"/>
                </a:lnTo>
                <a:close/>
              </a:path>
            </a:pathLst>
          </a:custGeom>
          <a:blipFill>
            <a:blip r:embed="rId11"/>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52758" t="0" r="-113907" b="0"/>
            </a:stretch>
          </a:blipFill>
        </p:spPr>
      </p:sp>
      <p:sp>
        <p:nvSpPr>
          <p:cNvPr name="Freeform 3" id="3"/>
          <p:cNvSpPr/>
          <p:nvPr/>
        </p:nvSpPr>
        <p:spPr>
          <a:xfrm flipH="false" flipV="false" rot="0">
            <a:off x="1028700" y="1028700"/>
            <a:ext cx="16230600" cy="8229600"/>
          </a:xfrm>
          <a:custGeom>
            <a:avLst/>
            <a:gdLst/>
            <a:ahLst/>
            <a:cxnLst/>
            <a:rect r="r" b="b" t="t" l="l"/>
            <a:pathLst>
              <a:path h="8229600" w="16230600">
                <a:moveTo>
                  <a:pt x="0" y="0"/>
                </a:moveTo>
                <a:lnTo>
                  <a:pt x="16230600" y="0"/>
                </a:lnTo>
                <a:lnTo>
                  <a:pt x="16230600" y="8229600"/>
                </a:lnTo>
                <a:lnTo>
                  <a:pt x="0" y="8229600"/>
                </a:lnTo>
                <a:lnTo>
                  <a:pt x="0" y="0"/>
                </a:lnTo>
                <a:close/>
              </a:path>
            </a:pathLst>
          </a:custGeom>
          <a:blipFill>
            <a:blip r:embed="rId3"/>
            <a:stretch>
              <a:fillRect l="-20333" t="-19696" r="-20698" b="-28524"/>
            </a:stretch>
          </a:blipFill>
        </p:spPr>
      </p:sp>
      <p:sp>
        <p:nvSpPr>
          <p:cNvPr name="TextBox 4" id="4"/>
          <p:cNvSpPr txBox="true"/>
          <p:nvPr/>
        </p:nvSpPr>
        <p:spPr>
          <a:xfrm rot="0">
            <a:off x="4206516" y="1226637"/>
            <a:ext cx="9874968" cy="1285875"/>
          </a:xfrm>
          <a:prstGeom prst="rect">
            <a:avLst/>
          </a:prstGeom>
        </p:spPr>
        <p:txBody>
          <a:bodyPr anchor="t" rtlCol="false" tIns="0" lIns="0" bIns="0" rIns="0">
            <a:spAutoFit/>
          </a:bodyPr>
          <a:lstStyle/>
          <a:p>
            <a:pPr algn="ctr">
              <a:lnSpc>
                <a:spcPts val="9000"/>
              </a:lnSpc>
            </a:pPr>
            <a:r>
              <a:rPr lang="en-US" sz="7500">
                <a:solidFill>
                  <a:srgbClr val="443523"/>
                </a:solidFill>
                <a:latin typeface="Kaftus"/>
                <a:ea typeface="Kaftus"/>
                <a:cs typeface="Kaftus"/>
                <a:sym typeface="Kaftus"/>
              </a:rPr>
              <a:t>Kesimpulan</a:t>
            </a:r>
          </a:p>
        </p:txBody>
      </p:sp>
      <p:sp>
        <p:nvSpPr>
          <p:cNvPr name="Freeform 5" id="5"/>
          <p:cNvSpPr/>
          <p:nvPr/>
        </p:nvSpPr>
        <p:spPr>
          <a:xfrm flipH="false" flipV="false" rot="700936">
            <a:off x="15430899" y="7420233"/>
            <a:ext cx="2932820" cy="3032051"/>
          </a:xfrm>
          <a:custGeom>
            <a:avLst/>
            <a:gdLst/>
            <a:ahLst/>
            <a:cxnLst/>
            <a:rect r="r" b="b" t="t" l="l"/>
            <a:pathLst>
              <a:path h="3032051" w="2932820">
                <a:moveTo>
                  <a:pt x="0" y="0"/>
                </a:moveTo>
                <a:lnTo>
                  <a:pt x="2932820" y="0"/>
                </a:lnTo>
                <a:lnTo>
                  <a:pt x="2932820" y="3032051"/>
                </a:lnTo>
                <a:lnTo>
                  <a:pt x="0" y="30320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70274" y="529572"/>
            <a:ext cx="1968841" cy="2680353"/>
          </a:xfrm>
          <a:custGeom>
            <a:avLst/>
            <a:gdLst/>
            <a:ahLst/>
            <a:cxnLst/>
            <a:rect r="r" b="b" t="t" l="l"/>
            <a:pathLst>
              <a:path h="2680353" w="1968841">
                <a:moveTo>
                  <a:pt x="0" y="0"/>
                </a:moveTo>
                <a:lnTo>
                  <a:pt x="1968841" y="0"/>
                </a:lnTo>
                <a:lnTo>
                  <a:pt x="1968841" y="2680353"/>
                </a:lnTo>
                <a:lnTo>
                  <a:pt x="0" y="268035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2484692">
            <a:off x="13804943" y="-3152343"/>
            <a:ext cx="6908713" cy="5725596"/>
          </a:xfrm>
          <a:custGeom>
            <a:avLst/>
            <a:gdLst/>
            <a:ahLst/>
            <a:cxnLst/>
            <a:rect r="r" b="b" t="t" l="l"/>
            <a:pathLst>
              <a:path h="5725596" w="6908713">
                <a:moveTo>
                  <a:pt x="0" y="0"/>
                </a:moveTo>
                <a:lnTo>
                  <a:pt x="6908714" y="0"/>
                </a:lnTo>
                <a:lnTo>
                  <a:pt x="6908714" y="5725596"/>
                </a:lnTo>
                <a:lnTo>
                  <a:pt x="0" y="5725596"/>
                </a:lnTo>
                <a:lnTo>
                  <a:pt x="0" y="0"/>
                </a:lnTo>
                <a:close/>
              </a:path>
            </a:pathLst>
          </a:custGeom>
          <a:blipFill>
            <a:blip r:embed="rId8"/>
            <a:stretch>
              <a:fillRect l="0" t="0" r="0" b="0"/>
            </a:stretch>
          </a:blipFill>
        </p:spPr>
      </p:sp>
      <p:sp>
        <p:nvSpPr>
          <p:cNvPr name="Freeform 8" id="8"/>
          <p:cNvSpPr/>
          <p:nvPr/>
        </p:nvSpPr>
        <p:spPr>
          <a:xfrm flipH="false" flipV="false" rot="2484692">
            <a:off x="-2671722" y="7855007"/>
            <a:ext cx="6908713" cy="5725596"/>
          </a:xfrm>
          <a:custGeom>
            <a:avLst/>
            <a:gdLst/>
            <a:ahLst/>
            <a:cxnLst/>
            <a:rect r="r" b="b" t="t" l="l"/>
            <a:pathLst>
              <a:path h="5725596" w="6908713">
                <a:moveTo>
                  <a:pt x="0" y="0"/>
                </a:moveTo>
                <a:lnTo>
                  <a:pt x="6908714" y="0"/>
                </a:lnTo>
                <a:lnTo>
                  <a:pt x="6908714" y="5725596"/>
                </a:lnTo>
                <a:lnTo>
                  <a:pt x="0" y="5725596"/>
                </a:lnTo>
                <a:lnTo>
                  <a:pt x="0" y="0"/>
                </a:lnTo>
                <a:close/>
              </a:path>
            </a:pathLst>
          </a:custGeom>
          <a:blipFill>
            <a:blip r:embed="rId8"/>
            <a:stretch>
              <a:fillRect l="0" t="0" r="0" b="0"/>
            </a:stretch>
          </a:blipFill>
        </p:spPr>
      </p:sp>
      <p:sp>
        <p:nvSpPr>
          <p:cNvPr name="Freeform 9" id="9"/>
          <p:cNvSpPr/>
          <p:nvPr/>
        </p:nvSpPr>
        <p:spPr>
          <a:xfrm flipH="true" flipV="false" rot="-588191">
            <a:off x="15118200" y="115966"/>
            <a:ext cx="1577189" cy="2507092"/>
          </a:xfrm>
          <a:custGeom>
            <a:avLst/>
            <a:gdLst/>
            <a:ahLst/>
            <a:cxnLst/>
            <a:rect r="r" b="b" t="t" l="l"/>
            <a:pathLst>
              <a:path h="2507092" w="1577189">
                <a:moveTo>
                  <a:pt x="1577189" y="0"/>
                </a:moveTo>
                <a:lnTo>
                  <a:pt x="0" y="0"/>
                </a:lnTo>
                <a:lnTo>
                  <a:pt x="0" y="2507092"/>
                </a:lnTo>
                <a:lnTo>
                  <a:pt x="1577189" y="2507092"/>
                </a:lnTo>
                <a:lnTo>
                  <a:pt x="1577189"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1170143">
            <a:off x="971431" y="8006234"/>
            <a:ext cx="2334931" cy="1532298"/>
          </a:xfrm>
          <a:custGeom>
            <a:avLst/>
            <a:gdLst/>
            <a:ahLst/>
            <a:cxnLst/>
            <a:rect r="r" b="b" t="t" l="l"/>
            <a:pathLst>
              <a:path h="1532298" w="2334931">
                <a:moveTo>
                  <a:pt x="0" y="0"/>
                </a:moveTo>
                <a:lnTo>
                  <a:pt x="2334931" y="0"/>
                </a:lnTo>
                <a:lnTo>
                  <a:pt x="2334931" y="1532298"/>
                </a:lnTo>
                <a:lnTo>
                  <a:pt x="0" y="1532298"/>
                </a:lnTo>
                <a:lnTo>
                  <a:pt x="0" y="0"/>
                </a:lnTo>
                <a:close/>
              </a:path>
            </a:pathLst>
          </a:custGeom>
          <a:blipFill>
            <a:blip r:embed="rId11"/>
            <a:stretch>
              <a:fillRect l="0" t="0" r="0" b="0"/>
            </a:stretch>
          </a:blipFill>
        </p:spPr>
      </p:sp>
      <p:sp>
        <p:nvSpPr>
          <p:cNvPr name="TextBox 11" id="11"/>
          <p:cNvSpPr txBox="true"/>
          <p:nvPr/>
        </p:nvSpPr>
        <p:spPr>
          <a:xfrm rot="0">
            <a:off x="1764794" y="2895458"/>
            <a:ext cx="14758413" cy="5743575"/>
          </a:xfrm>
          <a:prstGeom prst="rect">
            <a:avLst/>
          </a:prstGeom>
        </p:spPr>
        <p:txBody>
          <a:bodyPr anchor="t" rtlCol="false" tIns="0" lIns="0" bIns="0" rIns="0">
            <a:spAutoFit/>
          </a:bodyPr>
          <a:lstStyle/>
          <a:p>
            <a:pPr algn="just">
              <a:lnSpc>
                <a:spcPts val="4199"/>
              </a:lnSpc>
            </a:pPr>
            <a:r>
              <a:rPr lang="en-US" sz="2999">
                <a:solidFill>
                  <a:srgbClr val="24211E"/>
                </a:solidFill>
                <a:latin typeface="Thicker"/>
                <a:ea typeface="Thicker"/>
                <a:cs typeface="Thicker"/>
                <a:sym typeface="Thicker"/>
              </a:rPr>
              <a:t>      Perkembangan dari feodalisme ke kapitalisme menunjukkan perubahan besar dalam cara pandang terhadap perilaku manusia, dari yang berfokus pada status dan tradisi menjadi lebih menekankan kebebasan, persaingan, dan inovasi. Revolusi industri turut mengubah peran pekerja menjadi aset penting dalam organisasi. Selain itu, perilaku manusia tidak hanya dipengaruhi oleh faktor ekonomi, tetapi juga sosial dan psikologis, sehingga akuntansi modern perlu memahami hal tersebut untuk mendukung pengambilan keputusan yang lebih efektif.       </a:t>
            </a:r>
          </a:p>
          <a:p>
            <a:pPr algn="just">
              <a:lnSpc>
                <a:spcPts val="4199"/>
              </a:lnSpc>
            </a:pPr>
            <a:r>
              <a:rPr lang="en-US" sz="2999">
                <a:solidFill>
                  <a:srgbClr val="24211E"/>
                </a:solidFill>
                <a:latin typeface="Thicker"/>
                <a:ea typeface="Thicker"/>
                <a:cs typeface="Thicker"/>
                <a:sym typeface="Thicker"/>
              </a:rPr>
              <a:t>      Dengan demikian, perubahan sistem sosial dan ekonomi turut membentuk asumsi dan perspektif perilaku manusia, yang kemudian menjadi dasar dalam pengembangan teori dan praktik akuntansi modern.</a:t>
            </a:r>
          </a:p>
          <a:p>
            <a:pPr algn="just">
              <a:lnSpc>
                <a:spcPts val="4199"/>
              </a:lnSpc>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52758" t="0" r="-113907" b="0"/>
            </a:stretch>
          </a:blipFill>
        </p:spPr>
      </p:sp>
      <p:sp>
        <p:nvSpPr>
          <p:cNvPr name="Freeform 3" id="3"/>
          <p:cNvSpPr/>
          <p:nvPr/>
        </p:nvSpPr>
        <p:spPr>
          <a:xfrm flipH="false" flipV="false" rot="0">
            <a:off x="2021572" y="6234386"/>
            <a:ext cx="14244857" cy="2475044"/>
          </a:xfrm>
          <a:custGeom>
            <a:avLst/>
            <a:gdLst/>
            <a:ahLst/>
            <a:cxnLst/>
            <a:rect r="r" b="b" t="t" l="l"/>
            <a:pathLst>
              <a:path h="2475044" w="14244857">
                <a:moveTo>
                  <a:pt x="0" y="0"/>
                </a:moveTo>
                <a:lnTo>
                  <a:pt x="14244856" y="0"/>
                </a:lnTo>
                <a:lnTo>
                  <a:pt x="14244856" y="2475044"/>
                </a:lnTo>
                <a:lnTo>
                  <a:pt x="0" y="2475044"/>
                </a:lnTo>
                <a:lnTo>
                  <a:pt x="0" y="0"/>
                </a:lnTo>
                <a:close/>
              </a:path>
            </a:pathLst>
          </a:custGeom>
          <a:blipFill>
            <a:blip r:embed="rId3">
              <a:alphaModFix amt="67000"/>
            </a:blip>
            <a:stretch>
              <a:fillRect l="0" t="0" r="0" b="0"/>
            </a:stretch>
          </a:blipFill>
        </p:spPr>
      </p:sp>
      <p:sp>
        <p:nvSpPr>
          <p:cNvPr name="Freeform 4" id="4"/>
          <p:cNvSpPr/>
          <p:nvPr/>
        </p:nvSpPr>
        <p:spPr>
          <a:xfrm flipH="false" flipV="false" rot="0">
            <a:off x="2092402" y="1657558"/>
            <a:ext cx="14103197" cy="2450430"/>
          </a:xfrm>
          <a:custGeom>
            <a:avLst/>
            <a:gdLst/>
            <a:ahLst/>
            <a:cxnLst/>
            <a:rect r="r" b="b" t="t" l="l"/>
            <a:pathLst>
              <a:path h="2450430" w="14103197">
                <a:moveTo>
                  <a:pt x="0" y="0"/>
                </a:moveTo>
                <a:lnTo>
                  <a:pt x="14103196" y="0"/>
                </a:lnTo>
                <a:lnTo>
                  <a:pt x="14103196" y="2450430"/>
                </a:lnTo>
                <a:lnTo>
                  <a:pt x="0" y="2450430"/>
                </a:lnTo>
                <a:lnTo>
                  <a:pt x="0" y="0"/>
                </a:lnTo>
                <a:close/>
              </a:path>
            </a:pathLst>
          </a:custGeom>
          <a:blipFill>
            <a:blip r:embed="rId3">
              <a:alphaModFix amt="67000"/>
            </a:blip>
            <a:stretch>
              <a:fillRect l="0" t="0" r="0" b="0"/>
            </a:stretch>
          </a:blipFill>
        </p:spPr>
      </p:sp>
      <p:sp>
        <p:nvSpPr>
          <p:cNvPr name="Freeform 5" id="5"/>
          <p:cNvSpPr/>
          <p:nvPr/>
        </p:nvSpPr>
        <p:spPr>
          <a:xfrm flipH="false" flipV="false" rot="0">
            <a:off x="2602395" y="1657558"/>
            <a:ext cx="13083209" cy="6971885"/>
          </a:xfrm>
          <a:custGeom>
            <a:avLst/>
            <a:gdLst/>
            <a:ahLst/>
            <a:cxnLst/>
            <a:rect r="r" b="b" t="t" l="l"/>
            <a:pathLst>
              <a:path h="6971885" w="13083209">
                <a:moveTo>
                  <a:pt x="0" y="0"/>
                </a:moveTo>
                <a:lnTo>
                  <a:pt x="13083210" y="0"/>
                </a:lnTo>
                <a:lnTo>
                  <a:pt x="13083210" y="6971884"/>
                </a:lnTo>
                <a:lnTo>
                  <a:pt x="0" y="6971884"/>
                </a:lnTo>
                <a:lnTo>
                  <a:pt x="0" y="0"/>
                </a:lnTo>
                <a:close/>
              </a:path>
            </a:pathLst>
          </a:custGeom>
          <a:blipFill>
            <a:blip r:embed="rId4"/>
            <a:stretch>
              <a:fillRect l="0" t="0" r="0" b="0"/>
            </a:stretch>
          </a:blipFill>
        </p:spPr>
      </p:sp>
      <p:sp>
        <p:nvSpPr>
          <p:cNvPr name="TextBox 6" id="6"/>
          <p:cNvSpPr txBox="true"/>
          <p:nvPr/>
        </p:nvSpPr>
        <p:spPr>
          <a:xfrm rot="0">
            <a:off x="4206516" y="2971800"/>
            <a:ext cx="9874968" cy="4105275"/>
          </a:xfrm>
          <a:prstGeom prst="rect">
            <a:avLst/>
          </a:prstGeom>
        </p:spPr>
        <p:txBody>
          <a:bodyPr anchor="t" rtlCol="false" tIns="0" lIns="0" bIns="0" rIns="0">
            <a:spAutoFit/>
          </a:bodyPr>
          <a:lstStyle/>
          <a:p>
            <a:pPr algn="ctr">
              <a:lnSpc>
                <a:spcPts val="15286"/>
              </a:lnSpc>
            </a:pPr>
            <a:r>
              <a:rPr lang="en-US" sz="12738">
                <a:solidFill>
                  <a:srgbClr val="443523"/>
                </a:solidFill>
                <a:latin typeface="Kaftus"/>
                <a:ea typeface="Kaftus"/>
                <a:cs typeface="Kaftus"/>
                <a:sym typeface="Kaftus"/>
              </a:rPr>
              <a:t>TERIMA</a:t>
            </a:r>
          </a:p>
          <a:p>
            <a:pPr algn="ctr">
              <a:lnSpc>
                <a:spcPts val="15286"/>
              </a:lnSpc>
            </a:pPr>
            <a:r>
              <a:rPr lang="en-US" sz="12738">
                <a:solidFill>
                  <a:srgbClr val="443523"/>
                </a:solidFill>
                <a:latin typeface="Kaftus"/>
                <a:ea typeface="Kaftus"/>
                <a:cs typeface="Kaftus"/>
                <a:sym typeface="Kaftus"/>
              </a:rPr>
              <a:t>KASIH</a:t>
            </a:r>
          </a:p>
        </p:txBody>
      </p:sp>
      <p:sp>
        <p:nvSpPr>
          <p:cNvPr name="Freeform 7" id="7"/>
          <p:cNvSpPr/>
          <p:nvPr/>
        </p:nvSpPr>
        <p:spPr>
          <a:xfrm flipH="false" flipV="false" rot="700936">
            <a:off x="13319413" y="5207394"/>
            <a:ext cx="4380806" cy="4529028"/>
          </a:xfrm>
          <a:custGeom>
            <a:avLst/>
            <a:gdLst/>
            <a:ahLst/>
            <a:cxnLst/>
            <a:rect r="r" b="b" t="t" l="l"/>
            <a:pathLst>
              <a:path h="4529028" w="4380806">
                <a:moveTo>
                  <a:pt x="0" y="0"/>
                </a:moveTo>
                <a:lnTo>
                  <a:pt x="4380805" y="0"/>
                </a:lnTo>
                <a:lnTo>
                  <a:pt x="4380805" y="4529028"/>
                </a:lnTo>
                <a:lnTo>
                  <a:pt x="0" y="452902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1028700" y="529572"/>
            <a:ext cx="2653800" cy="3612847"/>
          </a:xfrm>
          <a:custGeom>
            <a:avLst/>
            <a:gdLst/>
            <a:ahLst/>
            <a:cxnLst/>
            <a:rect r="r" b="b" t="t" l="l"/>
            <a:pathLst>
              <a:path h="3612847" w="2653800">
                <a:moveTo>
                  <a:pt x="0" y="0"/>
                </a:moveTo>
                <a:lnTo>
                  <a:pt x="2653800" y="0"/>
                </a:lnTo>
                <a:lnTo>
                  <a:pt x="2653800" y="3612847"/>
                </a:lnTo>
                <a:lnTo>
                  <a:pt x="0" y="361284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2484692">
            <a:off x="13804943" y="-3152343"/>
            <a:ext cx="6908713" cy="5725596"/>
          </a:xfrm>
          <a:custGeom>
            <a:avLst/>
            <a:gdLst/>
            <a:ahLst/>
            <a:cxnLst/>
            <a:rect r="r" b="b" t="t" l="l"/>
            <a:pathLst>
              <a:path h="5725596" w="6908713">
                <a:moveTo>
                  <a:pt x="0" y="0"/>
                </a:moveTo>
                <a:lnTo>
                  <a:pt x="6908714" y="0"/>
                </a:lnTo>
                <a:lnTo>
                  <a:pt x="6908714" y="5725596"/>
                </a:lnTo>
                <a:lnTo>
                  <a:pt x="0" y="5725596"/>
                </a:lnTo>
                <a:lnTo>
                  <a:pt x="0" y="0"/>
                </a:lnTo>
                <a:close/>
              </a:path>
            </a:pathLst>
          </a:custGeom>
          <a:blipFill>
            <a:blip r:embed="rId9"/>
            <a:stretch>
              <a:fillRect l="0" t="0" r="0" b="0"/>
            </a:stretch>
          </a:blipFill>
        </p:spPr>
      </p:sp>
      <p:sp>
        <p:nvSpPr>
          <p:cNvPr name="Freeform 10" id="10"/>
          <p:cNvSpPr/>
          <p:nvPr/>
        </p:nvSpPr>
        <p:spPr>
          <a:xfrm flipH="false" flipV="false" rot="2484692">
            <a:off x="-2671722" y="7855007"/>
            <a:ext cx="6908713" cy="5725596"/>
          </a:xfrm>
          <a:custGeom>
            <a:avLst/>
            <a:gdLst/>
            <a:ahLst/>
            <a:cxnLst/>
            <a:rect r="r" b="b" t="t" l="l"/>
            <a:pathLst>
              <a:path h="5725596" w="6908713">
                <a:moveTo>
                  <a:pt x="0" y="0"/>
                </a:moveTo>
                <a:lnTo>
                  <a:pt x="6908714" y="0"/>
                </a:lnTo>
                <a:lnTo>
                  <a:pt x="6908714" y="5725596"/>
                </a:lnTo>
                <a:lnTo>
                  <a:pt x="0" y="5725596"/>
                </a:lnTo>
                <a:lnTo>
                  <a:pt x="0" y="0"/>
                </a:lnTo>
                <a:close/>
              </a:path>
            </a:pathLst>
          </a:custGeom>
          <a:blipFill>
            <a:blip r:embed="rId9"/>
            <a:stretch>
              <a:fillRect l="0" t="0" r="0" b="0"/>
            </a:stretch>
          </a:blipFill>
        </p:spPr>
      </p:sp>
      <p:sp>
        <p:nvSpPr>
          <p:cNvPr name="Freeform 11" id="11"/>
          <p:cNvSpPr/>
          <p:nvPr/>
        </p:nvSpPr>
        <p:spPr>
          <a:xfrm flipH="true" flipV="false" rot="-588191">
            <a:off x="11986380" y="586867"/>
            <a:ext cx="1577189" cy="2507092"/>
          </a:xfrm>
          <a:custGeom>
            <a:avLst/>
            <a:gdLst/>
            <a:ahLst/>
            <a:cxnLst/>
            <a:rect r="r" b="b" t="t" l="l"/>
            <a:pathLst>
              <a:path h="2507092" w="1577189">
                <a:moveTo>
                  <a:pt x="1577189" y="0"/>
                </a:moveTo>
                <a:lnTo>
                  <a:pt x="0" y="0"/>
                </a:lnTo>
                <a:lnTo>
                  <a:pt x="0" y="2507092"/>
                </a:lnTo>
                <a:lnTo>
                  <a:pt x="1577189" y="2507092"/>
                </a:lnTo>
                <a:lnTo>
                  <a:pt x="1577189"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1136560">
            <a:off x="4812556" y="7290595"/>
            <a:ext cx="2334931" cy="1532298"/>
          </a:xfrm>
          <a:custGeom>
            <a:avLst/>
            <a:gdLst/>
            <a:ahLst/>
            <a:cxnLst/>
            <a:rect r="r" b="b" t="t" l="l"/>
            <a:pathLst>
              <a:path h="1532298" w="2334931">
                <a:moveTo>
                  <a:pt x="0" y="0"/>
                </a:moveTo>
                <a:lnTo>
                  <a:pt x="2334931" y="0"/>
                </a:lnTo>
                <a:lnTo>
                  <a:pt x="2334931" y="1532299"/>
                </a:lnTo>
                <a:lnTo>
                  <a:pt x="0" y="1532299"/>
                </a:lnTo>
                <a:lnTo>
                  <a:pt x="0" y="0"/>
                </a:lnTo>
                <a:close/>
              </a:path>
            </a:pathLst>
          </a:custGeom>
          <a:blipFill>
            <a:blip r:embed="rId12"/>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52758" t="0" r="-113907" b="0"/>
            </a:stretch>
          </a:blipFill>
        </p:spPr>
      </p:sp>
      <p:sp>
        <p:nvSpPr>
          <p:cNvPr name="Freeform 3" id="3"/>
          <p:cNvSpPr/>
          <p:nvPr/>
        </p:nvSpPr>
        <p:spPr>
          <a:xfrm flipH="false" flipV="false" rot="0">
            <a:off x="1028700" y="1028700"/>
            <a:ext cx="16230600" cy="8229600"/>
          </a:xfrm>
          <a:custGeom>
            <a:avLst/>
            <a:gdLst/>
            <a:ahLst/>
            <a:cxnLst/>
            <a:rect r="r" b="b" t="t" l="l"/>
            <a:pathLst>
              <a:path h="8229600" w="16230600">
                <a:moveTo>
                  <a:pt x="0" y="0"/>
                </a:moveTo>
                <a:lnTo>
                  <a:pt x="16230600" y="0"/>
                </a:lnTo>
                <a:lnTo>
                  <a:pt x="16230600" y="8229600"/>
                </a:lnTo>
                <a:lnTo>
                  <a:pt x="0" y="8229600"/>
                </a:lnTo>
                <a:lnTo>
                  <a:pt x="0" y="0"/>
                </a:lnTo>
                <a:close/>
              </a:path>
            </a:pathLst>
          </a:custGeom>
          <a:blipFill>
            <a:blip r:embed="rId3"/>
            <a:stretch>
              <a:fillRect l="-20333" t="-19696" r="-20698" b="-28524"/>
            </a:stretch>
          </a:blipFill>
        </p:spPr>
      </p:sp>
      <p:sp>
        <p:nvSpPr>
          <p:cNvPr name="Freeform 4" id="4"/>
          <p:cNvSpPr/>
          <p:nvPr/>
        </p:nvSpPr>
        <p:spPr>
          <a:xfrm flipH="false" flipV="false" rot="700936">
            <a:off x="15637111" y="7256357"/>
            <a:ext cx="2932820" cy="3032051"/>
          </a:xfrm>
          <a:custGeom>
            <a:avLst/>
            <a:gdLst/>
            <a:ahLst/>
            <a:cxnLst/>
            <a:rect r="r" b="b" t="t" l="l"/>
            <a:pathLst>
              <a:path h="3032051" w="2932820">
                <a:moveTo>
                  <a:pt x="0" y="0"/>
                </a:moveTo>
                <a:lnTo>
                  <a:pt x="2932820" y="0"/>
                </a:lnTo>
                <a:lnTo>
                  <a:pt x="2932820" y="3032051"/>
                </a:lnTo>
                <a:lnTo>
                  <a:pt x="0" y="30320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370274" y="529572"/>
            <a:ext cx="1968841" cy="2680353"/>
          </a:xfrm>
          <a:custGeom>
            <a:avLst/>
            <a:gdLst/>
            <a:ahLst/>
            <a:cxnLst/>
            <a:rect r="r" b="b" t="t" l="l"/>
            <a:pathLst>
              <a:path h="2680353" w="1968841">
                <a:moveTo>
                  <a:pt x="0" y="0"/>
                </a:moveTo>
                <a:lnTo>
                  <a:pt x="1968841" y="0"/>
                </a:lnTo>
                <a:lnTo>
                  <a:pt x="1968841" y="2680353"/>
                </a:lnTo>
                <a:lnTo>
                  <a:pt x="0" y="268035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2484692">
            <a:off x="13804943" y="-3152343"/>
            <a:ext cx="6908713" cy="5725596"/>
          </a:xfrm>
          <a:custGeom>
            <a:avLst/>
            <a:gdLst/>
            <a:ahLst/>
            <a:cxnLst/>
            <a:rect r="r" b="b" t="t" l="l"/>
            <a:pathLst>
              <a:path h="5725596" w="6908713">
                <a:moveTo>
                  <a:pt x="0" y="0"/>
                </a:moveTo>
                <a:lnTo>
                  <a:pt x="6908714" y="0"/>
                </a:lnTo>
                <a:lnTo>
                  <a:pt x="6908714" y="5725596"/>
                </a:lnTo>
                <a:lnTo>
                  <a:pt x="0" y="5725596"/>
                </a:lnTo>
                <a:lnTo>
                  <a:pt x="0" y="0"/>
                </a:lnTo>
                <a:close/>
              </a:path>
            </a:pathLst>
          </a:custGeom>
          <a:blipFill>
            <a:blip r:embed="rId8"/>
            <a:stretch>
              <a:fillRect l="0" t="0" r="0" b="0"/>
            </a:stretch>
          </a:blipFill>
        </p:spPr>
      </p:sp>
      <p:sp>
        <p:nvSpPr>
          <p:cNvPr name="Freeform 7" id="7"/>
          <p:cNvSpPr/>
          <p:nvPr/>
        </p:nvSpPr>
        <p:spPr>
          <a:xfrm flipH="false" flipV="false" rot="2484692">
            <a:off x="-2671722" y="7855007"/>
            <a:ext cx="6908713" cy="5725596"/>
          </a:xfrm>
          <a:custGeom>
            <a:avLst/>
            <a:gdLst/>
            <a:ahLst/>
            <a:cxnLst/>
            <a:rect r="r" b="b" t="t" l="l"/>
            <a:pathLst>
              <a:path h="5725596" w="6908713">
                <a:moveTo>
                  <a:pt x="0" y="0"/>
                </a:moveTo>
                <a:lnTo>
                  <a:pt x="6908714" y="0"/>
                </a:lnTo>
                <a:lnTo>
                  <a:pt x="6908714" y="5725596"/>
                </a:lnTo>
                <a:lnTo>
                  <a:pt x="0" y="5725596"/>
                </a:lnTo>
                <a:lnTo>
                  <a:pt x="0" y="0"/>
                </a:lnTo>
                <a:close/>
              </a:path>
            </a:pathLst>
          </a:custGeom>
          <a:blipFill>
            <a:blip r:embed="rId8"/>
            <a:stretch>
              <a:fillRect l="0" t="0" r="0" b="0"/>
            </a:stretch>
          </a:blipFill>
        </p:spPr>
      </p:sp>
      <p:sp>
        <p:nvSpPr>
          <p:cNvPr name="Freeform 8" id="8"/>
          <p:cNvSpPr/>
          <p:nvPr/>
        </p:nvSpPr>
        <p:spPr>
          <a:xfrm flipH="true" flipV="false" rot="-588191">
            <a:off x="15324412" y="355409"/>
            <a:ext cx="1577189" cy="2507092"/>
          </a:xfrm>
          <a:custGeom>
            <a:avLst/>
            <a:gdLst/>
            <a:ahLst/>
            <a:cxnLst/>
            <a:rect r="r" b="b" t="t" l="l"/>
            <a:pathLst>
              <a:path h="2507092" w="1577189">
                <a:moveTo>
                  <a:pt x="1577189" y="0"/>
                </a:moveTo>
                <a:lnTo>
                  <a:pt x="0" y="0"/>
                </a:lnTo>
                <a:lnTo>
                  <a:pt x="0" y="2507092"/>
                </a:lnTo>
                <a:lnTo>
                  <a:pt x="1577189" y="2507092"/>
                </a:lnTo>
                <a:lnTo>
                  <a:pt x="1577189"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1170143">
            <a:off x="561722" y="8408904"/>
            <a:ext cx="2334931" cy="1532298"/>
          </a:xfrm>
          <a:custGeom>
            <a:avLst/>
            <a:gdLst/>
            <a:ahLst/>
            <a:cxnLst/>
            <a:rect r="r" b="b" t="t" l="l"/>
            <a:pathLst>
              <a:path h="1532298" w="2334931">
                <a:moveTo>
                  <a:pt x="0" y="0"/>
                </a:moveTo>
                <a:lnTo>
                  <a:pt x="2334931" y="0"/>
                </a:lnTo>
                <a:lnTo>
                  <a:pt x="2334931" y="1532298"/>
                </a:lnTo>
                <a:lnTo>
                  <a:pt x="0" y="1532298"/>
                </a:lnTo>
                <a:lnTo>
                  <a:pt x="0" y="0"/>
                </a:lnTo>
                <a:close/>
              </a:path>
            </a:pathLst>
          </a:custGeom>
          <a:blipFill>
            <a:blip r:embed="rId11"/>
            <a:stretch>
              <a:fillRect l="0" t="0" r="0" b="0"/>
            </a:stretch>
          </a:blipFill>
        </p:spPr>
      </p:sp>
      <p:sp>
        <p:nvSpPr>
          <p:cNvPr name="TextBox 10" id="10"/>
          <p:cNvSpPr txBox="true"/>
          <p:nvPr/>
        </p:nvSpPr>
        <p:spPr>
          <a:xfrm rot="0">
            <a:off x="2138896" y="1311854"/>
            <a:ext cx="13567135" cy="952344"/>
          </a:xfrm>
          <a:prstGeom prst="rect">
            <a:avLst/>
          </a:prstGeom>
        </p:spPr>
        <p:txBody>
          <a:bodyPr anchor="t" rtlCol="false" tIns="0" lIns="0" bIns="0" rIns="0">
            <a:spAutoFit/>
          </a:bodyPr>
          <a:lstStyle/>
          <a:p>
            <a:pPr algn="ctr">
              <a:lnSpc>
                <a:spcPts val="6673"/>
              </a:lnSpc>
            </a:pPr>
            <a:r>
              <a:rPr lang="en-US" sz="5561">
                <a:solidFill>
                  <a:srgbClr val="443523"/>
                </a:solidFill>
                <a:latin typeface="Kaftus"/>
                <a:ea typeface="Kaftus"/>
                <a:cs typeface="Kaftus"/>
                <a:sym typeface="Kaftus"/>
              </a:rPr>
              <a:t>FEODALISME DAN KAPITALISME</a:t>
            </a:r>
          </a:p>
        </p:txBody>
      </p:sp>
      <p:sp>
        <p:nvSpPr>
          <p:cNvPr name="TextBox 11" id="11"/>
          <p:cNvSpPr txBox="true"/>
          <p:nvPr/>
        </p:nvSpPr>
        <p:spPr>
          <a:xfrm rot="0">
            <a:off x="1729187" y="2613025"/>
            <a:ext cx="14815807" cy="6041263"/>
          </a:xfrm>
          <a:prstGeom prst="rect">
            <a:avLst/>
          </a:prstGeom>
        </p:spPr>
        <p:txBody>
          <a:bodyPr anchor="t" rtlCol="false" tIns="0" lIns="0" bIns="0" rIns="0">
            <a:spAutoFit/>
          </a:bodyPr>
          <a:lstStyle/>
          <a:p>
            <a:pPr algn="just">
              <a:lnSpc>
                <a:spcPts val="5965"/>
              </a:lnSpc>
            </a:pPr>
            <a:r>
              <a:rPr lang="en-US" b="true" sz="3799" spc="-75">
                <a:solidFill>
                  <a:srgbClr val="24211E"/>
                </a:solidFill>
                <a:latin typeface="Thicker Bold"/>
                <a:ea typeface="Thicker Bold"/>
                <a:cs typeface="Thicker Bold"/>
                <a:sym typeface="Thicker Bold"/>
              </a:rPr>
              <a:t>A. Sistem Feodal</a:t>
            </a:r>
          </a:p>
          <a:p>
            <a:pPr algn="just">
              <a:lnSpc>
                <a:spcPts val="5965"/>
              </a:lnSpc>
            </a:pPr>
            <a:r>
              <a:rPr lang="en-US" sz="3799">
                <a:solidFill>
                  <a:srgbClr val="24211E"/>
                </a:solidFill>
                <a:latin typeface="Thicker"/>
                <a:ea typeface="Thicker"/>
                <a:cs typeface="Thicker"/>
                <a:sym typeface="Thicker"/>
              </a:rPr>
              <a:t>KBBI (2015) mendefinisikan Feodalisme adalah : </a:t>
            </a:r>
          </a:p>
          <a:p>
            <a:pPr algn="just">
              <a:lnSpc>
                <a:spcPts val="5965"/>
              </a:lnSpc>
            </a:pPr>
            <a:r>
              <a:rPr lang="en-US" sz="3799">
                <a:solidFill>
                  <a:srgbClr val="24211E"/>
                </a:solidFill>
                <a:latin typeface="Thicker"/>
                <a:ea typeface="Thicker"/>
                <a:cs typeface="Thicker"/>
                <a:sym typeface="Thicker"/>
              </a:rPr>
              <a:t>1). Sistem sosial atau politik yang memberikan kekuasaan yang besar kepada golongan bangsawan, </a:t>
            </a:r>
          </a:p>
          <a:p>
            <a:pPr algn="just">
              <a:lnSpc>
                <a:spcPts val="5965"/>
              </a:lnSpc>
            </a:pPr>
            <a:r>
              <a:rPr lang="en-US" sz="3799">
                <a:solidFill>
                  <a:srgbClr val="24211E"/>
                </a:solidFill>
                <a:latin typeface="Thicker"/>
                <a:ea typeface="Thicker"/>
                <a:cs typeface="Thicker"/>
                <a:sym typeface="Thicker"/>
              </a:rPr>
              <a:t>2). Sistem sosial yang mengagung-agungkan jabatan atau pangkat dan bukan prestasi kerja,</a:t>
            </a:r>
          </a:p>
          <a:p>
            <a:pPr algn="just">
              <a:lnSpc>
                <a:spcPts val="5965"/>
              </a:lnSpc>
            </a:pPr>
            <a:r>
              <a:rPr lang="en-US" sz="3799">
                <a:solidFill>
                  <a:srgbClr val="24211E"/>
                </a:solidFill>
                <a:latin typeface="Thicker"/>
                <a:ea typeface="Thicker"/>
                <a:cs typeface="Thicker"/>
                <a:sym typeface="Thicker"/>
              </a:rPr>
              <a:t>3). Sistem sosial di Eropa pada abad pertengahan yang ditandai oleh kekuasaan yang besar ditangan tuan tanah.</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52758" t="0" r="-113907" b="0"/>
            </a:stretch>
          </a:blipFill>
        </p:spPr>
      </p:sp>
      <p:sp>
        <p:nvSpPr>
          <p:cNvPr name="Freeform 3" id="3"/>
          <p:cNvSpPr/>
          <p:nvPr/>
        </p:nvSpPr>
        <p:spPr>
          <a:xfrm flipH="false" flipV="false" rot="0">
            <a:off x="1028700" y="1028700"/>
            <a:ext cx="16230600" cy="8229600"/>
          </a:xfrm>
          <a:custGeom>
            <a:avLst/>
            <a:gdLst/>
            <a:ahLst/>
            <a:cxnLst/>
            <a:rect r="r" b="b" t="t" l="l"/>
            <a:pathLst>
              <a:path h="8229600" w="16230600">
                <a:moveTo>
                  <a:pt x="0" y="0"/>
                </a:moveTo>
                <a:lnTo>
                  <a:pt x="16230600" y="0"/>
                </a:lnTo>
                <a:lnTo>
                  <a:pt x="16230600" y="8229600"/>
                </a:lnTo>
                <a:lnTo>
                  <a:pt x="0" y="8229600"/>
                </a:lnTo>
                <a:lnTo>
                  <a:pt x="0" y="0"/>
                </a:lnTo>
                <a:close/>
              </a:path>
            </a:pathLst>
          </a:custGeom>
          <a:blipFill>
            <a:blip r:embed="rId3"/>
            <a:stretch>
              <a:fillRect l="-20333" t="-19696" r="-20698" b="-28524"/>
            </a:stretch>
          </a:blipFill>
        </p:spPr>
      </p:sp>
      <p:sp>
        <p:nvSpPr>
          <p:cNvPr name="Freeform 4" id="4"/>
          <p:cNvSpPr/>
          <p:nvPr/>
        </p:nvSpPr>
        <p:spPr>
          <a:xfrm flipH="false" flipV="false" rot="700936">
            <a:off x="15399088" y="7256357"/>
            <a:ext cx="2932820" cy="3032051"/>
          </a:xfrm>
          <a:custGeom>
            <a:avLst/>
            <a:gdLst/>
            <a:ahLst/>
            <a:cxnLst/>
            <a:rect r="r" b="b" t="t" l="l"/>
            <a:pathLst>
              <a:path h="3032051" w="2932820">
                <a:moveTo>
                  <a:pt x="0" y="0"/>
                </a:moveTo>
                <a:lnTo>
                  <a:pt x="2932820" y="0"/>
                </a:lnTo>
                <a:lnTo>
                  <a:pt x="2932820" y="3032051"/>
                </a:lnTo>
                <a:lnTo>
                  <a:pt x="0" y="30320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370274" y="529572"/>
            <a:ext cx="1968841" cy="2680353"/>
          </a:xfrm>
          <a:custGeom>
            <a:avLst/>
            <a:gdLst/>
            <a:ahLst/>
            <a:cxnLst/>
            <a:rect r="r" b="b" t="t" l="l"/>
            <a:pathLst>
              <a:path h="2680353" w="1968841">
                <a:moveTo>
                  <a:pt x="0" y="0"/>
                </a:moveTo>
                <a:lnTo>
                  <a:pt x="1968841" y="0"/>
                </a:lnTo>
                <a:lnTo>
                  <a:pt x="1968841" y="2680353"/>
                </a:lnTo>
                <a:lnTo>
                  <a:pt x="0" y="268035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2484692">
            <a:off x="13804943" y="-3152343"/>
            <a:ext cx="6908713" cy="5725596"/>
          </a:xfrm>
          <a:custGeom>
            <a:avLst/>
            <a:gdLst/>
            <a:ahLst/>
            <a:cxnLst/>
            <a:rect r="r" b="b" t="t" l="l"/>
            <a:pathLst>
              <a:path h="5725596" w="6908713">
                <a:moveTo>
                  <a:pt x="0" y="0"/>
                </a:moveTo>
                <a:lnTo>
                  <a:pt x="6908714" y="0"/>
                </a:lnTo>
                <a:lnTo>
                  <a:pt x="6908714" y="5725596"/>
                </a:lnTo>
                <a:lnTo>
                  <a:pt x="0" y="5725596"/>
                </a:lnTo>
                <a:lnTo>
                  <a:pt x="0" y="0"/>
                </a:lnTo>
                <a:close/>
              </a:path>
            </a:pathLst>
          </a:custGeom>
          <a:blipFill>
            <a:blip r:embed="rId8"/>
            <a:stretch>
              <a:fillRect l="0" t="0" r="0" b="0"/>
            </a:stretch>
          </a:blipFill>
        </p:spPr>
      </p:sp>
      <p:sp>
        <p:nvSpPr>
          <p:cNvPr name="Freeform 7" id="7"/>
          <p:cNvSpPr/>
          <p:nvPr/>
        </p:nvSpPr>
        <p:spPr>
          <a:xfrm flipH="false" flipV="false" rot="2484692">
            <a:off x="-2671722" y="7855007"/>
            <a:ext cx="6908713" cy="5725596"/>
          </a:xfrm>
          <a:custGeom>
            <a:avLst/>
            <a:gdLst/>
            <a:ahLst/>
            <a:cxnLst/>
            <a:rect r="r" b="b" t="t" l="l"/>
            <a:pathLst>
              <a:path h="5725596" w="6908713">
                <a:moveTo>
                  <a:pt x="0" y="0"/>
                </a:moveTo>
                <a:lnTo>
                  <a:pt x="6908714" y="0"/>
                </a:lnTo>
                <a:lnTo>
                  <a:pt x="6908714" y="5725596"/>
                </a:lnTo>
                <a:lnTo>
                  <a:pt x="0" y="5725596"/>
                </a:lnTo>
                <a:lnTo>
                  <a:pt x="0" y="0"/>
                </a:lnTo>
                <a:close/>
              </a:path>
            </a:pathLst>
          </a:custGeom>
          <a:blipFill>
            <a:blip r:embed="rId8"/>
            <a:stretch>
              <a:fillRect l="0" t="0" r="0" b="0"/>
            </a:stretch>
          </a:blipFill>
        </p:spPr>
      </p:sp>
      <p:sp>
        <p:nvSpPr>
          <p:cNvPr name="Freeform 8" id="8"/>
          <p:cNvSpPr/>
          <p:nvPr/>
        </p:nvSpPr>
        <p:spPr>
          <a:xfrm flipH="true" flipV="false" rot="-588191">
            <a:off x="15324412" y="163083"/>
            <a:ext cx="1577189" cy="2507092"/>
          </a:xfrm>
          <a:custGeom>
            <a:avLst/>
            <a:gdLst/>
            <a:ahLst/>
            <a:cxnLst/>
            <a:rect r="r" b="b" t="t" l="l"/>
            <a:pathLst>
              <a:path h="2507092" w="1577189">
                <a:moveTo>
                  <a:pt x="1577189" y="0"/>
                </a:moveTo>
                <a:lnTo>
                  <a:pt x="0" y="0"/>
                </a:lnTo>
                <a:lnTo>
                  <a:pt x="0" y="2507092"/>
                </a:lnTo>
                <a:lnTo>
                  <a:pt x="1577189" y="2507092"/>
                </a:lnTo>
                <a:lnTo>
                  <a:pt x="1577189"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1170143">
            <a:off x="559070" y="8408904"/>
            <a:ext cx="2334931" cy="1532298"/>
          </a:xfrm>
          <a:custGeom>
            <a:avLst/>
            <a:gdLst/>
            <a:ahLst/>
            <a:cxnLst/>
            <a:rect r="r" b="b" t="t" l="l"/>
            <a:pathLst>
              <a:path h="1532298" w="2334931">
                <a:moveTo>
                  <a:pt x="0" y="0"/>
                </a:moveTo>
                <a:lnTo>
                  <a:pt x="2334931" y="0"/>
                </a:lnTo>
                <a:lnTo>
                  <a:pt x="2334931" y="1532298"/>
                </a:lnTo>
                <a:lnTo>
                  <a:pt x="0" y="1532298"/>
                </a:lnTo>
                <a:lnTo>
                  <a:pt x="0" y="0"/>
                </a:lnTo>
                <a:close/>
              </a:path>
            </a:pathLst>
          </a:custGeom>
          <a:blipFill>
            <a:blip r:embed="rId11"/>
            <a:stretch>
              <a:fillRect l="0" t="0" r="0" b="0"/>
            </a:stretch>
          </a:blipFill>
        </p:spPr>
      </p:sp>
      <p:sp>
        <p:nvSpPr>
          <p:cNvPr name="TextBox 10" id="10"/>
          <p:cNvSpPr txBox="true"/>
          <p:nvPr/>
        </p:nvSpPr>
        <p:spPr>
          <a:xfrm rot="0">
            <a:off x="2138896" y="1311854"/>
            <a:ext cx="13567135" cy="952344"/>
          </a:xfrm>
          <a:prstGeom prst="rect">
            <a:avLst/>
          </a:prstGeom>
        </p:spPr>
        <p:txBody>
          <a:bodyPr anchor="t" rtlCol="false" tIns="0" lIns="0" bIns="0" rIns="0">
            <a:spAutoFit/>
          </a:bodyPr>
          <a:lstStyle/>
          <a:p>
            <a:pPr algn="ctr">
              <a:lnSpc>
                <a:spcPts val="6673"/>
              </a:lnSpc>
            </a:pPr>
            <a:r>
              <a:rPr lang="en-US" sz="5561">
                <a:solidFill>
                  <a:srgbClr val="443523"/>
                </a:solidFill>
                <a:latin typeface="Kaftus"/>
                <a:ea typeface="Kaftus"/>
                <a:cs typeface="Kaftus"/>
                <a:sym typeface="Kaftus"/>
              </a:rPr>
              <a:t>FEODALISME DAN KAPITALISME</a:t>
            </a:r>
          </a:p>
        </p:txBody>
      </p:sp>
      <p:sp>
        <p:nvSpPr>
          <p:cNvPr name="TextBox 11" id="11"/>
          <p:cNvSpPr txBox="true"/>
          <p:nvPr/>
        </p:nvSpPr>
        <p:spPr>
          <a:xfrm rot="0">
            <a:off x="1729187" y="2607310"/>
            <a:ext cx="14383820" cy="6650990"/>
          </a:xfrm>
          <a:prstGeom prst="rect">
            <a:avLst/>
          </a:prstGeom>
        </p:spPr>
        <p:txBody>
          <a:bodyPr anchor="t" rtlCol="false" tIns="0" lIns="0" bIns="0" rIns="0">
            <a:spAutoFit/>
          </a:bodyPr>
          <a:lstStyle/>
          <a:p>
            <a:pPr algn="just">
              <a:lnSpc>
                <a:spcPts val="5889"/>
              </a:lnSpc>
            </a:pPr>
            <a:r>
              <a:rPr lang="en-US" sz="3799" spc="-75">
                <a:solidFill>
                  <a:srgbClr val="24211E"/>
                </a:solidFill>
                <a:latin typeface="Thicker"/>
                <a:ea typeface="Thicker"/>
                <a:cs typeface="Thicker"/>
                <a:sym typeface="Thicker"/>
              </a:rPr>
              <a:t>   Siegel dan Marconi (1998) mendefinisikan Feodalisme adalah hubungan sosial manusia yang berdasarkan status yang diperoleh dari garis keturunan dan usia, yaitu posisi seseorang dalam masyarakat bergantung pada status dan asal usul keluarga yang melahirkannya. </a:t>
            </a:r>
          </a:p>
          <a:p>
            <a:pPr algn="just">
              <a:lnSpc>
                <a:spcPts val="5889"/>
              </a:lnSpc>
            </a:pPr>
            <a:r>
              <a:rPr lang="en-US" sz="3799" spc="-75">
                <a:solidFill>
                  <a:srgbClr val="24211E"/>
                </a:solidFill>
                <a:latin typeface="Thicker"/>
                <a:ea typeface="Thicker"/>
                <a:cs typeface="Thicker"/>
                <a:sym typeface="Thicker"/>
              </a:rPr>
              <a:t>    Sistem guild merupakan pusat produks industrial tertentu yang terbentuk karena tradisi yang biasanya berada dalam lokasi (kampung) tertentu.</a:t>
            </a:r>
          </a:p>
          <a:p>
            <a:pPr algn="just">
              <a:lnSpc>
                <a:spcPts val="5889"/>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52758" t="0" r="-113907" b="0"/>
            </a:stretch>
          </a:blipFill>
        </p:spPr>
      </p:sp>
      <p:sp>
        <p:nvSpPr>
          <p:cNvPr name="Freeform 3" id="3"/>
          <p:cNvSpPr/>
          <p:nvPr/>
        </p:nvSpPr>
        <p:spPr>
          <a:xfrm flipH="false" flipV="false" rot="0">
            <a:off x="1028700" y="1028700"/>
            <a:ext cx="16230600" cy="8229600"/>
          </a:xfrm>
          <a:custGeom>
            <a:avLst/>
            <a:gdLst/>
            <a:ahLst/>
            <a:cxnLst/>
            <a:rect r="r" b="b" t="t" l="l"/>
            <a:pathLst>
              <a:path h="8229600" w="16230600">
                <a:moveTo>
                  <a:pt x="0" y="0"/>
                </a:moveTo>
                <a:lnTo>
                  <a:pt x="16230600" y="0"/>
                </a:lnTo>
                <a:lnTo>
                  <a:pt x="16230600" y="8229600"/>
                </a:lnTo>
                <a:lnTo>
                  <a:pt x="0" y="8229600"/>
                </a:lnTo>
                <a:lnTo>
                  <a:pt x="0" y="0"/>
                </a:lnTo>
                <a:close/>
              </a:path>
            </a:pathLst>
          </a:custGeom>
          <a:blipFill>
            <a:blip r:embed="rId3"/>
            <a:stretch>
              <a:fillRect l="-20333" t="-19696" r="-20698" b="-28524"/>
            </a:stretch>
          </a:blipFill>
        </p:spPr>
      </p:sp>
      <p:sp>
        <p:nvSpPr>
          <p:cNvPr name="Freeform 4" id="4"/>
          <p:cNvSpPr/>
          <p:nvPr/>
        </p:nvSpPr>
        <p:spPr>
          <a:xfrm flipH="false" flipV="false" rot="700936">
            <a:off x="15078585" y="6989428"/>
            <a:ext cx="2932820" cy="3032051"/>
          </a:xfrm>
          <a:custGeom>
            <a:avLst/>
            <a:gdLst/>
            <a:ahLst/>
            <a:cxnLst/>
            <a:rect r="r" b="b" t="t" l="l"/>
            <a:pathLst>
              <a:path h="3032051" w="2932820">
                <a:moveTo>
                  <a:pt x="0" y="0"/>
                </a:moveTo>
                <a:lnTo>
                  <a:pt x="2932820" y="0"/>
                </a:lnTo>
                <a:lnTo>
                  <a:pt x="2932820" y="3032051"/>
                </a:lnTo>
                <a:lnTo>
                  <a:pt x="0" y="30320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370274" y="529572"/>
            <a:ext cx="1968841" cy="2680353"/>
          </a:xfrm>
          <a:custGeom>
            <a:avLst/>
            <a:gdLst/>
            <a:ahLst/>
            <a:cxnLst/>
            <a:rect r="r" b="b" t="t" l="l"/>
            <a:pathLst>
              <a:path h="2680353" w="1968841">
                <a:moveTo>
                  <a:pt x="0" y="0"/>
                </a:moveTo>
                <a:lnTo>
                  <a:pt x="1968841" y="0"/>
                </a:lnTo>
                <a:lnTo>
                  <a:pt x="1968841" y="2680353"/>
                </a:lnTo>
                <a:lnTo>
                  <a:pt x="0" y="268035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2484692">
            <a:off x="13804943" y="-3152343"/>
            <a:ext cx="6908713" cy="5725596"/>
          </a:xfrm>
          <a:custGeom>
            <a:avLst/>
            <a:gdLst/>
            <a:ahLst/>
            <a:cxnLst/>
            <a:rect r="r" b="b" t="t" l="l"/>
            <a:pathLst>
              <a:path h="5725596" w="6908713">
                <a:moveTo>
                  <a:pt x="0" y="0"/>
                </a:moveTo>
                <a:lnTo>
                  <a:pt x="6908714" y="0"/>
                </a:lnTo>
                <a:lnTo>
                  <a:pt x="6908714" y="5725596"/>
                </a:lnTo>
                <a:lnTo>
                  <a:pt x="0" y="5725596"/>
                </a:lnTo>
                <a:lnTo>
                  <a:pt x="0" y="0"/>
                </a:lnTo>
                <a:close/>
              </a:path>
            </a:pathLst>
          </a:custGeom>
          <a:blipFill>
            <a:blip r:embed="rId8"/>
            <a:stretch>
              <a:fillRect l="0" t="0" r="0" b="0"/>
            </a:stretch>
          </a:blipFill>
        </p:spPr>
      </p:sp>
      <p:sp>
        <p:nvSpPr>
          <p:cNvPr name="Freeform 7" id="7"/>
          <p:cNvSpPr/>
          <p:nvPr/>
        </p:nvSpPr>
        <p:spPr>
          <a:xfrm flipH="false" flipV="false" rot="2484692">
            <a:off x="-2671722" y="7855007"/>
            <a:ext cx="6908713" cy="5725596"/>
          </a:xfrm>
          <a:custGeom>
            <a:avLst/>
            <a:gdLst/>
            <a:ahLst/>
            <a:cxnLst/>
            <a:rect r="r" b="b" t="t" l="l"/>
            <a:pathLst>
              <a:path h="5725596" w="6908713">
                <a:moveTo>
                  <a:pt x="0" y="0"/>
                </a:moveTo>
                <a:lnTo>
                  <a:pt x="6908714" y="0"/>
                </a:lnTo>
                <a:lnTo>
                  <a:pt x="6908714" y="5725596"/>
                </a:lnTo>
                <a:lnTo>
                  <a:pt x="0" y="5725596"/>
                </a:lnTo>
                <a:lnTo>
                  <a:pt x="0" y="0"/>
                </a:lnTo>
                <a:close/>
              </a:path>
            </a:pathLst>
          </a:custGeom>
          <a:blipFill>
            <a:blip r:embed="rId8"/>
            <a:stretch>
              <a:fillRect l="0" t="0" r="0" b="0"/>
            </a:stretch>
          </a:blipFill>
        </p:spPr>
      </p:sp>
      <p:sp>
        <p:nvSpPr>
          <p:cNvPr name="Freeform 8" id="8"/>
          <p:cNvSpPr/>
          <p:nvPr/>
        </p:nvSpPr>
        <p:spPr>
          <a:xfrm flipH="true" flipV="false" rot="-588191">
            <a:off x="14501450" y="586867"/>
            <a:ext cx="1577189" cy="2507092"/>
          </a:xfrm>
          <a:custGeom>
            <a:avLst/>
            <a:gdLst/>
            <a:ahLst/>
            <a:cxnLst/>
            <a:rect r="r" b="b" t="t" l="l"/>
            <a:pathLst>
              <a:path h="2507092" w="1577189">
                <a:moveTo>
                  <a:pt x="1577189" y="0"/>
                </a:moveTo>
                <a:lnTo>
                  <a:pt x="0" y="0"/>
                </a:lnTo>
                <a:lnTo>
                  <a:pt x="0" y="2507092"/>
                </a:lnTo>
                <a:lnTo>
                  <a:pt x="1577189" y="2507092"/>
                </a:lnTo>
                <a:lnTo>
                  <a:pt x="1577189"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1170143">
            <a:off x="559070" y="8408904"/>
            <a:ext cx="2334931" cy="1532298"/>
          </a:xfrm>
          <a:custGeom>
            <a:avLst/>
            <a:gdLst/>
            <a:ahLst/>
            <a:cxnLst/>
            <a:rect r="r" b="b" t="t" l="l"/>
            <a:pathLst>
              <a:path h="1532298" w="2334931">
                <a:moveTo>
                  <a:pt x="0" y="0"/>
                </a:moveTo>
                <a:lnTo>
                  <a:pt x="2334931" y="0"/>
                </a:lnTo>
                <a:lnTo>
                  <a:pt x="2334931" y="1532298"/>
                </a:lnTo>
                <a:lnTo>
                  <a:pt x="0" y="1532298"/>
                </a:lnTo>
                <a:lnTo>
                  <a:pt x="0" y="0"/>
                </a:lnTo>
                <a:close/>
              </a:path>
            </a:pathLst>
          </a:custGeom>
          <a:blipFill>
            <a:blip r:embed="rId11"/>
            <a:stretch>
              <a:fillRect l="0" t="0" r="0" b="0"/>
            </a:stretch>
          </a:blipFill>
        </p:spPr>
      </p:sp>
      <p:sp>
        <p:nvSpPr>
          <p:cNvPr name="TextBox 10" id="10"/>
          <p:cNvSpPr txBox="true"/>
          <p:nvPr/>
        </p:nvSpPr>
        <p:spPr>
          <a:xfrm rot="0">
            <a:off x="2138896" y="1311854"/>
            <a:ext cx="13567135" cy="952344"/>
          </a:xfrm>
          <a:prstGeom prst="rect">
            <a:avLst/>
          </a:prstGeom>
        </p:spPr>
        <p:txBody>
          <a:bodyPr anchor="t" rtlCol="false" tIns="0" lIns="0" bIns="0" rIns="0">
            <a:spAutoFit/>
          </a:bodyPr>
          <a:lstStyle/>
          <a:p>
            <a:pPr algn="ctr">
              <a:lnSpc>
                <a:spcPts val="6673"/>
              </a:lnSpc>
            </a:pPr>
            <a:r>
              <a:rPr lang="en-US" sz="5561">
                <a:solidFill>
                  <a:srgbClr val="443523"/>
                </a:solidFill>
                <a:latin typeface="Kaftus"/>
                <a:ea typeface="Kaftus"/>
                <a:cs typeface="Kaftus"/>
                <a:sym typeface="Kaftus"/>
              </a:rPr>
              <a:t>FEODALISME DAN KAPITALISME</a:t>
            </a:r>
          </a:p>
        </p:txBody>
      </p:sp>
      <p:sp>
        <p:nvSpPr>
          <p:cNvPr name="TextBox 11" id="11"/>
          <p:cNvSpPr txBox="true"/>
          <p:nvPr/>
        </p:nvSpPr>
        <p:spPr>
          <a:xfrm rot="0">
            <a:off x="1729187" y="2613025"/>
            <a:ext cx="14815807" cy="6446076"/>
          </a:xfrm>
          <a:prstGeom prst="rect">
            <a:avLst/>
          </a:prstGeom>
        </p:spPr>
        <p:txBody>
          <a:bodyPr anchor="t" rtlCol="false" tIns="0" lIns="0" bIns="0" rIns="0">
            <a:spAutoFit/>
          </a:bodyPr>
          <a:lstStyle/>
          <a:p>
            <a:pPr algn="just">
              <a:lnSpc>
                <a:spcPts val="5965"/>
              </a:lnSpc>
            </a:pPr>
            <a:r>
              <a:rPr lang="en-US" b="true" sz="3799" spc="-75">
                <a:solidFill>
                  <a:srgbClr val="24211E"/>
                </a:solidFill>
                <a:latin typeface="Thicker Bold"/>
                <a:ea typeface="Thicker Bold"/>
                <a:cs typeface="Thicker Bold"/>
                <a:sym typeface="Thicker Bold"/>
              </a:rPr>
              <a:t>B. Kemunculan Masyarakat Industri </a:t>
            </a:r>
          </a:p>
          <a:p>
            <a:pPr algn="just">
              <a:lnSpc>
                <a:spcPts val="5495"/>
              </a:lnSpc>
            </a:pPr>
            <a:r>
              <a:rPr lang="en-US" b="true" sz="3500" spc="-70">
                <a:solidFill>
                  <a:srgbClr val="24211E"/>
                </a:solidFill>
                <a:latin typeface="Thicker Bold"/>
                <a:ea typeface="Thicker Bold"/>
                <a:cs typeface="Thicker Bold"/>
                <a:sym typeface="Thicker Bold"/>
              </a:rPr>
              <a:t>     </a:t>
            </a:r>
            <a:r>
              <a:rPr lang="en-US" sz="3500" spc="-70">
                <a:solidFill>
                  <a:srgbClr val="24211E"/>
                </a:solidFill>
                <a:latin typeface="Thicker"/>
                <a:ea typeface="Thicker"/>
                <a:cs typeface="Thicker"/>
                <a:sym typeface="Thicker"/>
              </a:rPr>
              <a:t>Penemuan mesin uap oleh James Watt pada tahun 1976 merupakan awal dari kemunculan masyarakat industri, revolusi industri, dan penolakan terhadap serikat-serikat tukang. Penemuan mesin uap mendorong peralihan dari penggunaan tenaga manusia, air, angin, dan hewan ke tenaga mesin dalam pembangunan pabrik dan proses produksi.</a:t>
            </a:r>
          </a:p>
          <a:p>
            <a:pPr algn="just">
              <a:lnSpc>
                <a:spcPts val="5495"/>
              </a:lnSpc>
            </a:pPr>
            <a:r>
              <a:rPr lang="en-US" sz="3500" spc="-70">
                <a:solidFill>
                  <a:srgbClr val="24211E"/>
                </a:solidFill>
                <a:latin typeface="Thicker"/>
                <a:ea typeface="Thicker"/>
                <a:cs typeface="Thicker"/>
                <a:sym typeface="Thicker"/>
              </a:rPr>
              <a:t>   Munculnya kelas menengah baru juga merupakan perubahan utama dalam revolusi industri.</a:t>
            </a:r>
          </a:p>
          <a:p>
            <a:pPr algn="just">
              <a:lnSpc>
                <a:spcPts val="5965"/>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52758" t="0" r="-113907" b="0"/>
            </a:stretch>
          </a:blipFill>
        </p:spPr>
      </p:sp>
      <p:sp>
        <p:nvSpPr>
          <p:cNvPr name="Freeform 3" id="3"/>
          <p:cNvSpPr/>
          <p:nvPr/>
        </p:nvSpPr>
        <p:spPr>
          <a:xfrm flipH="false" flipV="false" rot="0">
            <a:off x="1028700" y="1028700"/>
            <a:ext cx="16230600" cy="8229600"/>
          </a:xfrm>
          <a:custGeom>
            <a:avLst/>
            <a:gdLst/>
            <a:ahLst/>
            <a:cxnLst/>
            <a:rect r="r" b="b" t="t" l="l"/>
            <a:pathLst>
              <a:path h="8229600" w="16230600">
                <a:moveTo>
                  <a:pt x="0" y="0"/>
                </a:moveTo>
                <a:lnTo>
                  <a:pt x="16230600" y="0"/>
                </a:lnTo>
                <a:lnTo>
                  <a:pt x="16230600" y="8229600"/>
                </a:lnTo>
                <a:lnTo>
                  <a:pt x="0" y="8229600"/>
                </a:lnTo>
                <a:lnTo>
                  <a:pt x="0" y="0"/>
                </a:lnTo>
                <a:close/>
              </a:path>
            </a:pathLst>
          </a:custGeom>
          <a:blipFill>
            <a:blip r:embed="rId3"/>
            <a:stretch>
              <a:fillRect l="-20333" t="-19696" r="-20698" b="-28524"/>
            </a:stretch>
          </a:blipFill>
        </p:spPr>
      </p:sp>
      <p:sp>
        <p:nvSpPr>
          <p:cNvPr name="Freeform 4" id="4"/>
          <p:cNvSpPr/>
          <p:nvPr/>
        </p:nvSpPr>
        <p:spPr>
          <a:xfrm flipH="false" flipV="false" rot="700936">
            <a:off x="15566640" y="7195413"/>
            <a:ext cx="2932820" cy="3032051"/>
          </a:xfrm>
          <a:custGeom>
            <a:avLst/>
            <a:gdLst/>
            <a:ahLst/>
            <a:cxnLst/>
            <a:rect r="r" b="b" t="t" l="l"/>
            <a:pathLst>
              <a:path h="3032051" w="2932820">
                <a:moveTo>
                  <a:pt x="0" y="0"/>
                </a:moveTo>
                <a:lnTo>
                  <a:pt x="2932820" y="0"/>
                </a:lnTo>
                <a:lnTo>
                  <a:pt x="2932820" y="3032051"/>
                </a:lnTo>
                <a:lnTo>
                  <a:pt x="0" y="30320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370274" y="529572"/>
            <a:ext cx="1968841" cy="2680353"/>
          </a:xfrm>
          <a:custGeom>
            <a:avLst/>
            <a:gdLst/>
            <a:ahLst/>
            <a:cxnLst/>
            <a:rect r="r" b="b" t="t" l="l"/>
            <a:pathLst>
              <a:path h="2680353" w="1968841">
                <a:moveTo>
                  <a:pt x="0" y="0"/>
                </a:moveTo>
                <a:lnTo>
                  <a:pt x="1968841" y="0"/>
                </a:lnTo>
                <a:lnTo>
                  <a:pt x="1968841" y="2680353"/>
                </a:lnTo>
                <a:lnTo>
                  <a:pt x="0" y="268035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2484692">
            <a:off x="13804943" y="-3152343"/>
            <a:ext cx="6908713" cy="5725596"/>
          </a:xfrm>
          <a:custGeom>
            <a:avLst/>
            <a:gdLst/>
            <a:ahLst/>
            <a:cxnLst/>
            <a:rect r="r" b="b" t="t" l="l"/>
            <a:pathLst>
              <a:path h="5725596" w="6908713">
                <a:moveTo>
                  <a:pt x="0" y="0"/>
                </a:moveTo>
                <a:lnTo>
                  <a:pt x="6908714" y="0"/>
                </a:lnTo>
                <a:lnTo>
                  <a:pt x="6908714" y="5725596"/>
                </a:lnTo>
                <a:lnTo>
                  <a:pt x="0" y="5725596"/>
                </a:lnTo>
                <a:lnTo>
                  <a:pt x="0" y="0"/>
                </a:lnTo>
                <a:close/>
              </a:path>
            </a:pathLst>
          </a:custGeom>
          <a:blipFill>
            <a:blip r:embed="rId8"/>
            <a:stretch>
              <a:fillRect l="0" t="0" r="0" b="0"/>
            </a:stretch>
          </a:blipFill>
        </p:spPr>
      </p:sp>
      <p:sp>
        <p:nvSpPr>
          <p:cNvPr name="Freeform 7" id="7"/>
          <p:cNvSpPr/>
          <p:nvPr/>
        </p:nvSpPr>
        <p:spPr>
          <a:xfrm flipH="false" flipV="false" rot="2484692">
            <a:off x="-2671722" y="7855007"/>
            <a:ext cx="6908713" cy="5725596"/>
          </a:xfrm>
          <a:custGeom>
            <a:avLst/>
            <a:gdLst/>
            <a:ahLst/>
            <a:cxnLst/>
            <a:rect r="r" b="b" t="t" l="l"/>
            <a:pathLst>
              <a:path h="5725596" w="6908713">
                <a:moveTo>
                  <a:pt x="0" y="0"/>
                </a:moveTo>
                <a:lnTo>
                  <a:pt x="6908714" y="0"/>
                </a:lnTo>
                <a:lnTo>
                  <a:pt x="6908714" y="5725596"/>
                </a:lnTo>
                <a:lnTo>
                  <a:pt x="0" y="5725596"/>
                </a:lnTo>
                <a:lnTo>
                  <a:pt x="0" y="0"/>
                </a:lnTo>
                <a:close/>
              </a:path>
            </a:pathLst>
          </a:custGeom>
          <a:blipFill>
            <a:blip r:embed="rId8"/>
            <a:stretch>
              <a:fillRect l="0" t="0" r="0" b="0"/>
            </a:stretch>
          </a:blipFill>
        </p:spPr>
      </p:sp>
      <p:sp>
        <p:nvSpPr>
          <p:cNvPr name="Freeform 8" id="8"/>
          <p:cNvSpPr/>
          <p:nvPr/>
        </p:nvSpPr>
        <p:spPr>
          <a:xfrm flipH="true" flipV="false" rot="-588191">
            <a:off x="14501450" y="586867"/>
            <a:ext cx="1577189" cy="2507092"/>
          </a:xfrm>
          <a:custGeom>
            <a:avLst/>
            <a:gdLst/>
            <a:ahLst/>
            <a:cxnLst/>
            <a:rect r="r" b="b" t="t" l="l"/>
            <a:pathLst>
              <a:path h="2507092" w="1577189">
                <a:moveTo>
                  <a:pt x="1577189" y="0"/>
                </a:moveTo>
                <a:lnTo>
                  <a:pt x="0" y="0"/>
                </a:lnTo>
                <a:lnTo>
                  <a:pt x="0" y="2507092"/>
                </a:lnTo>
                <a:lnTo>
                  <a:pt x="1577189" y="2507092"/>
                </a:lnTo>
                <a:lnTo>
                  <a:pt x="1577189"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1170143">
            <a:off x="559070" y="8408904"/>
            <a:ext cx="2334931" cy="1532298"/>
          </a:xfrm>
          <a:custGeom>
            <a:avLst/>
            <a:gdLst/>
            <a:ahLst/>
            <a:cxnLst/>
            <a:rect r="r" b="b" t="t" l="l"/>
            <a:pathLst>
              <a:path h="1532298" w="2334931">
                <a:moveTo>
                  <a:pt x="0" y="0"/>
                </a:moveTo>
                <a:lnTo>
                  <a:pt x="2334931" y="0"/>
                </a:lnTo>
                <a:lnTo>
                  <a:pt x="2334931" y="1532298"/>
                </a:lnTo>
                <a:lnTo>
                  <a:pt x="0" y="1532298"/>
                </a:lnTo>
                <a:lnTo>
                  <a:pt x="0" y="0"/>
                </a:lnTo>
                <a:close/>
              </a:path>
            </a:pathLst>
          </a:custGeom>
          <a:blipFill>
            <a:blip r:embed="rId11"/>
            <a:stretch>
              <a:fillRect l="0" t="0" r="0" b="0"/>
            </a:stretch>
          </a:blipFill>
        </p:spPr>
      </p:sp>
      <p:sp>
        <p:nvSpPr>
          <p:cNvPr name="TextBox 10" id="10"/>
          <p:cNvSpPr txBox="true"/>
          <p:nvPr/>
        </p:nvSpPr>
        <p:spPr>
          <a:xfrm rot="0">
            <a:off x="2138896" y="1311854"/>
            <a:ext cx="13567135" cy="952344"/>
          </a:xfrm>
          <a:prstGeom prst="rect">
            <a:avLst/>
          </a:prstGeom>
        </p:spPr>
        <p:txBody>
          <a:bodyPr anchor="t" rtlCol="false" tIns="0" lIns="0" bIns="0" rIns="0">
            <a:spAutoFit/>
          </a:bodyPr>
          <a:lstStyle/>
          <a:p>
            <a:pPr algn="ctr">
              <a:lnSpc>
                <a:spcPts val="6673"/>
              </a:lnSpc>
            </a:pPr>
            <a:r>
              <a:rPr lang="en-US" sz="5561">
                <a:solidFill>
                  <a:srgbClr val="443523"/>
                </a:solidFill>
                <a:latin typeface="Kaftus"/>
                <a:ea typeface="Kaftus"/>
                <a:cs typeface="Kaftus"/>
                <a:sym typeface="Kaftus"/>
              </a:rPr>
              <a:t>FEODALISME DAN KAPITALISME</a:t>
            </a:r>
          </a:p>
        </p:txBody>
      </p:sp>
      <p:sp>
        <p:nvSpPr>
          <p:cNvPr name="TextBox 11" id="11"/>
          <p:cNvSpPr txBox="true"/>
          <p:nvPr/>
        </p:nvSpPr>
        <p:spPr>
          <a:xfrm rot="0">
            <a:off x="1729187" y="2613025"/>
            <a:ext cx="14815807" cy="6098413"/>
          </a:xfrm>
          <a:prstGeom prst="rect">
            <a:avLst/>
          </a:prstGeom>
        </p:spPr>
        <p:txBody>
          <a:bodyPr anchor="t" rtlCol="false" tIns="0" lIns="0" bIns="0" rIns="0">
            <a:spAutoFit/>
          </a:bodyPr>
          <a:lstStyle/>
          <a:p>
            <a:pPr algn="just">
              <a:lnSpc>
                <a:spcPts val="5965"/>
              </a:lnSpc>
            </a:pPr>
            <a:r>
              <a:rPr lang="en-US" b="true" sz="3799" spc="-75">
                <a:solidFill>
                  <a:srgbClr val="24211E"/>
                </a:solidFill>
                <a:latin typeface="Thicker Bold"/>
                <a:ea typeface="Thicker Bold"/>
                <a:cs typeface="Thicker Bold"/>
                <a:sym typeface="Thicker Bold"/>
              </a:rPr>
              <a:t>C. Kapitalisme VS Feodalisme</a:t>
            </a:r>
          </a:p>
          <a:p>
            <a:pPr algn="just">
              <a:lnSpc>
                <a:spcPts val="5965"/>
              </a:lnSpc>
            </a:pPr>
            <a:r>
              <a:rPr lang="en-US" b="true" sz="3799" spc="-75">
                <a:solidFill>
                  <a:srgbClr val="24211E"/>
                </a:solidFill>
                <a:latin typeface="Thicker Bold"/>
                <a:ea typeface="Thicker Bold"/>
                <a:cs typeface="Thicker Bold"/>
                <a:sym typeface="Thicker Bold"/>
              </a:rPr>
              <a:t>     </a:t>
            </a:r>
            <a:r>
              <a:rPr lang="en-US" sz="3799" spc="-75">
                <a:solidFill>
                  <a:srgbClr val="24211E"/>
                </a:solidFill>
                <a:latin typeface="Thicker"/>
                <a:ea typeface="Thicker"/>
                <a:cs typeface="Thicker"/>
                <a:sym typeface="Thicker"/>
              </a:rPr>
              <a:t>Menurut KBBI (2015) Kapitalisme adalah sistem atau paham ekonomi yang modalnya bersumber pada modal pribadi atau modal perusahaan swasta dengan ciri persaingan di pasaran bebas. Kapitalisme adalah ajaran atau paham yang bertujuan melindungi kepentingan para pemilik modal. </a:t>
            </a:r>
          </a:p>
          <a:p>
            <a:pPr algn="just">
              <a:lnSpc>
                <a:spcPts val="5965"/>
              </a:lnSpc>
            </a:pPr>
            <a:r>
              <a:rPr lang="en-US" sz="3799" spc="-75">
                <a:solidFill>
                  <a:srgbClr val="24211E"/>
                </a:solidFill>
                <a:latin typeface="Thicker"/>
                <a:ea typeface="Thicker"/>
                <a:cs typeface="Thicker"/>
                <a:sym typeface="Thicker"/>
              </a:rPr>
              <a:t>    Feodalisme menekankan pada tradisi, sedangkan kapitalisme tidak tradisional.</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52758" t="0" r="-113907" b="0"/>
            </a:stretch>
          </a:blipFill>
        </p:spPr>
      </p:sp>
      <p:sp>
        <p:nvSpPr>
          <p:cNvPr name="Freeform 3" id="3"/>
          <p:cNvSpPr/>
          <p:nvPr/>
        </p:nvSpPr>
        <p:spPr>
          <a:xfrm flipH="false" flipV="false" rot="0">
            <a:off x="1028700" y="1028700"/>
            <a:ext cx="16230600" cy="8229600"/>
          </a:xfrm>
          <a:custGeom>
            <a:avLst/>
            <a:gdLst/>
            <a:ahLst/>
            <a:cxnLst/>
            <a:rect r="r" b="b" t="t" l="l"/>
            <a:pathLst>
              <a:path h="8229600" w="16230600">
                <a:moveTo>
                  <a:pt x="0" y="0"/>
                </a:moveTo>
                <a:lnTo>
                  <a:pt x="16230600" y="0"/>
                </a:lnTo>
                <a:lnTo>
                  <a:pt x="16230600" y="8229600"/>
                </a:lnTo>
                <a:lnTo>
                  <a:pt x="0" y="8229600"/>
                </a:lnTo>
                <a:lnTo>
                  <a:pt x="0" y="0"/>
                </a:lnTo>
                <a:close/>
              </a:path>
            </a:pathLst>
          </a:custGeom>
          <a:blipFill>
            <a:blip r:embed="rId3"/>
            <a:stretch>
              <a:fillRect l="-20333" t="-19696" r="-20698" b="-28524"/>
            </a:stretch>
          </a:blipFill>
        </p:spPr>
      </p:sp>
      <p:sp>
        <p:nvSpPr>
          <p:cNvPr name="Freeform 4" id="4"/>
          <p:cNvSpPr/>
          <p:nvPr/>
        </p:nvSpPr>
        <p:spPr>
          <a:xfrm flipH="false" flipV="false" rot="700936">
            <a:off x="15078585" y="6989428"/>
            <a:ext cx="2932820" cy="3032051"/>
          </a:xfrm>
          <a:custGeom>
            <a:avLst/>
            <a:gdLst/>
            <a:ahLst/>
            <a:cxnLst/>
            <a:rect r="r" b="b" t="t" l="l"/>
            <a:pathLst>
              <a:path h="3032051" w="2932820">
                <a:moveTo>
                  <a:pt x="0" y="0"/>
                </a:moveTo>
                <a:lnTo>
                  <a:pt x="2932820" y="0"/>
                </a:lnTo>
                <a:lnTo>
                  <a:pt x="2932820" y="3032051"/>
                </a:lnTo>
                <a:lnTo>
                  <a:pt x="0" y="30320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370274" y="529572"/>
            <a:ext cx="1968841" cy="2680353"/>
          </a:xfrm>
          <a:custGeom>
            <a:avLst/>
            <a:gdLst/>
            <a:ahLst/>
            <a:cxnLst/>
            <a:rect r="r" b="b" t="t" l="l"/>
            <a:pathLst>
              <a:path h="2680353" w="1968841">
                <a:moveTo>
                  <a:pt x="0" y="0"/>
                </a:moveTo>
                <a:lnTo>
                  <a:pt x="1968841" y="0"/>
                </a:lnTo>
                <a:lnTo>
                  <a:pt x="1968841" y="2680353"/>
                </a:lnTo>
                <a:lnTo>
                  <a:pt x="0" y="268035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2484692">
            <a:off x="13804943" y="-3152343"/>
            <a:ext cx="6908713" cy="5725596"/>
          </a:xfrm>
          <a:custGeom>
            <a:avLst/>
            <a:gdLst/>
            <a:ahLst/>
            <a:cxnLst/>
            <a:rect r="r" b="b" t="t" l="l"/>
            <a:pathLst>
              <a:path h="5725596" w="6908713">
                <a:moveTo>
                  <a:pt x="0" y="0"/>
                </a:moveTo>
                <a:lnTo>
                  <a:pt x="6908714" y="0"/>
                </a:lnTo>
                <a:lnTo>
                  <a:pt x="6908714" y="5725596"/>
                </a:lnTo>
                <a:lnTo>
                  <a:pt x="0" y="5725596"/>
                </a:lnTo>
                <a:lnTo>
                  <a:pt x="0" y="0"/>
                </a:lnTo>
                <a:close/>
              </a:path>
            </a:pathLst>
          </a:custGeom>
          <a:blipFill>
            <a:blip r:embed="rId8"/>
            <a:stretch>
              <a:fillRect l="0" t="0" r="0" b="0"/>
            </a:stretch>
          </a:blipFill>
        </p:spPr>
      </p:sp>
      <p:sp>
        <p:nvSpPr>
          <p:cNvPr name="Freeform 7" id="7"/>
          <p:cNvSpPr/>
          <p:nvPr/>
        </p:nvSpPr>
        <p:spPr>
          <a:xfrm flipH="false" flipV="false" rot="2484692">
            <a:off x="-2671722" y="7855007"/>
            <a:ext cx="6908713" cy="5725596"/>
          </a:xfrm>
          <a:custGeom>
            <a:avLst/>
            <a:gdLst/>
            <a:ahLst/>
            <a:cxnLst/>
            <a:rect r="r" b="b" t="t" l="l"/>
            <a:pathLst>
              <a:path h="5725596" w="6908713">
                <a:moveTo>
                  <a:pt x="0" y="0"/>
                </a:moveTo>
                <a:lnTo>
                  <a:pt x="6908714" y="0"/>
                </a:lnTo>
                <a:lnTo>
                  <a:pt x="6908714" y="5725596"/>
                </a:lnTo>
                <a:lnTo>
                  <a:pt x="0" y="5725596"/>
                </a:lnTo>
                <a:lnTo>
                  <a:pt x="0" y="0"/>
                </a:lnTo>
                <a:close/>
              </a:path>
            </a:pathLst>
          </a:custGeom>
          <a:blipFill>
            <a:blip r:embed="rId8"/>
            <a:stretch>
              <a:fillRect l="0" t="0" r="0" b="0"/>
            </a:stretch>
          </a:blipFill>
        </p:spPr>
      </p:sp>
      <p:sp>
        <p:nvSpPr>
          <p:cNvPr name="Freeform 8" id="8"/>
          <p:cNvSpPr/>
          <p:nvPr/>
        </p:nvSpPr>
        <p:spPr>
          <a:xfrm flipH="true" flipV="false" rot="-588191">
            <a:off x="14501450" y="586867"/>
            <a:ext cx="1577189" cy="2507092"/>
          </a:xfrm>
          <a:custGeom>
            <a:avLst/>
            <a:gdLst/>
            <a:ahLst/>
            <a:cxnLst/>
            <a:rect r="r" b="b" t="t" l="l"/>
            <a:pathLst>
              <a:path h="2507092" w="1577189">
                <a:moveTo>
                  <a:pt x="1577189" y="0"/>
                </a:moveTo>
                <a:lnTo>
                  <a:pt x="0" y="0"/>
                </a:lnTo>
                <a:lnTo>
                  <a:pt x="0" y="2507092"/>
                </a:lnTo>
                <a:lnTo>
                  <a:pt x="1577189" y="2507092"/>
                </a:lnTo>
                <a:lnTo>
                  <a:pt x="1577189"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1170143">
            <a:off x="559070" y="8408904"/>
            <a:ext cx="2334931" cy="1532298"/>
          </a:xfrm>
          <a:custGeom>
            <a:avLst/>
            <a:gdLst/>
            <a:ahLst/>
            <a:cxnLst/>
            <a:rect r="r" b="b" t="t" l="l"/>
            <a:pathLst>
              <a:path h="1532298" w="2334931">
                <a:moveTo>
                  <a:pt x="0" y="0"/>
                </a:moveTo>
                <a:lnTo>
                  <a:pt x="2334931" y="0"/>
                </a:lnTo>
                <a:lnTo>
                  <a:pt x="2334931" y="1532298"/>
                </a:lnTo>
                <a:lnTo>
                  <a:pt x="0" y="1532298"/>
                </a:lnTo>
                <a:lnTo>
                  <a:pt x="0" y="0"/>
                </a:lnTo>
                <a:close/>
              </a:path>
            </a:pathLst>
          </a:custGeom>
          <a:blipFill>
            <a:blip r:embed="rId11"/>
            <a:stretch>
              <a:fillRect l="0" t="0" r="0" b="0"/>
            </a:stretch>
          </a:blipFill>
        </p:spPr>
      </p:sp>
      <p:sp>
        <p:nvSpPr>
          <p:cNvPr name="TextBox 10" id="10"/>
          <p:cNvSpPr txBox="true"/>
          <p:nvPr/>
        </p:nvSpPr>
        <p:spPr>
          <a:xfrm rot="0">
            <a:off x="2138896" y="1311854"/>
            <a:ext cx="13567135" cy="952344"/>
          </a:xfrm>
          <a:prstGeom prst="rect">
            <a:avLst/>
          </a:prstGeom>
        </p:spPr>
        <p:txBody>
          <a:bodyPr anchor="t" rtlCol="false" tIns="0" lIns="0" bIns="0" rIns="0">
            <a:spAutoFit/>
          </a:bodyPr>
          <a:lstStyle/>
          <a:p>
            <a:pPr algn="ctr">
              <a:lnSpc>
                <a:spcPts val="6673"/>
              </a:lnSpc>
            </a:pPr>
            <a:r>
              <a:rPr lang="en-US" sz="5561">
                <a:solidFill>
                  <a:srgbClr val="443523"/>
                </a:solidFill>
                <a:latin typeface="Kaftus"/>
                <a:ea typeface="Kaftus"/>
                <a:cs typeface="Kaftus"/>
                <a:sym typeface="Kaftus"/>
              </a:rPr>
              <a:t>FEODALISME DAN KAPITALISME</a:t>
            </a:r>
          </a:p>
        </p:txBody>
      </p:sp>
      <p:sp>
        <p:nvSpPr>
          <p:cNvPr name="TextBox 11" id="11"/>
          <p:cNvSpPr txBox="true"/>
          <p:nvPr/>
        </p:nvSpPr>
        <p:spPr>
          <a:xfrm rot="0">
            <a:off x="1729187" y="2613025"/>
            <a:ext cx="14815807" cy="1526413"/>
          </a:xfrm>
          <a:prstGeom prst="rect">
            <a:avLst/>
          </a:prstGeom>
        </p:spPr>
        <p:txBody>
          <a:bodyPr anchor="t" rtlCol="false" tIns="0" lIns="0" bIns="0" rIns="0">
            <a:spAutoFit/>
          </a:bodyPr>
          <a:lstStyle/>
          <a:p>
            <a:pPr algn="l">
              <a:lnSpc>
                <a:spcPts val="5965"/>
              </a:lnSpc>
            </a:pPr>
            <a:r>
              <a:rPr lang="en-US" sz="3799" spc="-75" b="true">
                <a:solidFill>
                  <a:srgbClr val="24211E"/>
                </a:solidFill>
                <a:latin typeface="Thicker Bold"/>
                <a:ea typeface="Thicker Bold"/>
                <a:cs typeface="Thicker Bold"/>
                <a:sym typeface="Thicker Bold"/>
              </a:rPr>
              <a:t>C. Kapitalisme VS Feodalisme</a:t>
            </a:r>
          </a:p>
          <a:p>
            <a:pPr algn="l">
              <a:lnSpc>
                <a:spcPts val="5965"/>
              </a:lnSpc>
            </a:pPr>
            <a:r>
              <a:rPr lang="en-US" sz="3799" spc="-75">
                <a:solidFill>
                  <a:srgbClr val="24211E"/>
                </a:solidFill>
                <a:latin typeface="Thicker"/>
                <a:ea typeface="Thicker"/>
                <a:cs typeface="Thicker"/>
                <a:sym typeface="Thicker"/>
              </a:rPr>
              <a:t>Perbedaan Kapitalisme vs Feodalisme :</a:t>
            </a:r>
          </a:p>
        </p:txBody>
      </p:sp>
      <p:sp>
        <p:nvSpPr>
          <p:cNvPr name="Freeform 12" id="12"/>
          <p:cNvSpPr/>
          <p:nvPr/>
        </p:nvSpPr>
        <p:spPr>
          <a:xfrm flipH="false" flipV="false" rot="0">
            <a:off x="1774160" y="4180519"/>
            <a:ext cx="563660" cy="690760"/>
          </a:xfrm>
          <a:custGeom>
            <a:avLst/>
            <a:gdLst/>
            <a:ahLst/>
            <a:cxnLst/>
            <a:rect r="r" b="b" t="t" l="l"/>
            <a:pathLst>
              <a:path h="690760" w="563660">
                <a:moveTo>
                  <a:pt x="0" y="0"/>
                </a:moveTo>
                <a:lnTo>
                  <a:pt x="563660" y="0"/>
                </a:lnTo>
                <a:lnTo>
                  <a:pt x="563660" y="690760"/>
                </a:lnTo>
                <a:lnTo>
                  <a:pt x="0" y="690760"/>
                </a:lnTo>
                <a:lnTo>
                  <a:pt x="0" y="0"/>
                </a:lnTo>
                <a:close/>
              </a:path>
            </a:pathLst>
          </a:custGeom>
          <a:blipFill>
            <a:blip r:embed="rId12"/>
            <a:stretch>
              <a:fillRect l="0" t="0" r="0" b="0"/>
            </a:stretch>
          </a:blipFill>
        </p:spPr>
      </p:sp>
      <p:sp>
        <p:nvSpPr>
          <p:cNvPr name="TextBox 13" id="13"/>
          <p:cNvSpPr txBox="true"/>
          <p:nvPr/>
        </p:nvSpPr>
        <p:spPr>
          <a:xfrm rot="0">
            <a:off x="2465003" y="4154618"/>
            <a:ext cx="14815807" cy="678561"/>
          </a:xfrm>
          <a:prstGeom prst="rect">
            <a:avLst/>
          </a:prstGeom>
        </p:spPr>
        <p:txBody>
          <a:bodyPr anchor="t" rtlCol="false" tIns="0" lIns="0" bIns="0" rIns="0">
            <a:spAutoFit/>
          </a:bodyPr>
          <a:lstStyle/>
          <a:p>
            <a:pPr algn="l">
              <a:lnSpc>
                <a:spcPts val="5652"/>
              </a:lnSpc>
            </a:pPr>
            <a:r>
              <a:rPr lang="en-US" sz="3600" spc="-72">
                <a:solidFill>
                  <a:srgbClr val="24211E"/>
                </a:solidFill>
                <a:latin typeface="Thicker"/>
                <a:ea typeface="Thicker"/>
                <a:cs typeface="Thicker"/>
                <a:sym typeface="Thicker"/>
              </a:rPr>
              <a:t>Feodalisme menghukum inovasi, Kapitalisme mendorong inovasi.</a:t>
            </a:r>
          </a:p>
        </p:txBody>
      </p:sp>
      <p:sp>
        <p:nvSpPr>
          <p:cNvPr name="Freeform 14" id="14"/>
          <p:cNvSpPr/>
          <p:nvPr/>
        </p:nvSpPr>
        <p:spPr>
          <a:xfrm flipH="false" flipV="false" rot="0">
            <a:off x="1788448" y="5143500"/>
            <a:ext cx="549372" cy="685573"/>
          </a:xfrm>
          <a:custGeom>
            <a:avLst/>
            <a:gdLst/>
            <a:ahLst/>
            <a:cxnLst/>
            <a:rect r="r" b="b" t="t" l="l"/>
            <a:pathLst>
              <a:path h="685573" w="549372">
                <a:moveTo>
                  <a:pt x="0" y="0"/>
                </a:moveTo>
                <a:lnTo>
                  <a:pt x="549372" y="0"/>
                </a:lnTo>
                <a:lnTo>
                  <a:pt x="549372" y="685573"/>
                </a:lnTo>
                <a:lnTo>
                  <a:pt x="0" y="685573"/>
                </a:lnTo>
                <a:lnTo>
                  <a:pt x="0" y="0"/>
                </a:lnTo>
                <a:close/>
              </a:path>
            </a:pathLst>
          </a:custGeom>
          <a:blipFill>
            <a:blip r:embed="rId13"/>
            <a:stretch>
              <a:fillRect l="0" t="0" r="0" b="0"/>
            </a:stretch>
          </a:blipFill>
        </p:spPr>
      </p:sp>
      <p:sp>
        <p:nvSpPr>
          <p:cNvPr name="TextBox 15" id="15"/>
          <p:cNvSpPr txBox="true"/>
          <p:nvPr/>
        </p:nvSpPr>
        <p:spPr>
          <a:xfrm rot="0">
            <a:off x="2503103" y="5000625"/>
            <a:ext cx="14815807" cy="1392936"/>
          </a:xfrm>
          <a:prstGeom prst="rect">
            <a:avLst/>
          </a:prstGeom>
        </p:spPr>
        <p:txBody>
          <a:bodyPr anchor="t" rtlCol="false" tIns="0" lIns="0" bIns="0" rIns="0">
            <a:spAutoFit/>
          </a:bodyPr>
          <a:lstStyle/>
          <a:p>
            <a:pPr algn="l">
              <a:lnSpc>
                <a:spcPts val="5652"/>
              </a:lnSpc>
            </a:pPr>
            <a:r>
              <a:rPr lang="en-US" sz="3600" spc="-72">
                <a:solidFill>
                  <a:srgbClr val="24211E"/>
                </a:solidFill>
                <a:latin typeface="Thicker"/>
                <a:ea typeface="Thicker"/>
                <a:cs typeface="Thicker"/>
                <a:sym typeface="Thicker"/>
              </a:rPr>
              <a:t>Feodalisme untuk memuaskan keinginan segera, Kapitalisme lebih pada perencanaan dan penggunaan teknologi secara rasional</a:t>
            </a:r>
          </a:p>
        </p:txBody>
      </p:sp>
      <p:sp>
        <p:nvSpPr>
          <p:cNvPr name="Freeform 16" id="16"/>
          <p:cNvSpPr/>
          <p:nvPr/>
        </p:nvSpPr>
        <p:spPr>
          <a:xfrm flipH="false" flipV="false" rot="0">
            <a:off x="1717010" y="6539689"/>
            <a:ext cx="640446" cy="711607"/>
          </a:xfrm>
          <a:custGeom>
            <a:avLst/>
            <a:gdLst/>
            <a:ahLst/>
            <a:cxnLst/>
            <a:rect r="r" b="b" t="t" l="l"/>
            <a:pathLst>
              <a:path h="711607" w="640446">
                <a:moveTo>
                  <a:pt x="0" y="0"/>
                </a:moveTo>
                <a:lnTo>
                  <a:pt x="640446" y="0"/>
                </a:lnTo>
                <a:lnTo>
                  <a:pt x="640446" y="711607"/>
                </a:lnTo>
                <a:lnTo>
                  <a:pt x="0" y="711607"/>
                </a:lnTo>
                <a:lnTo>
                  <a:pt x="0" y="0"/>
                </a:lnTo>
                <a:close/>
              </a:path>
            </a:pathLst>
          </a:custGeom>
          <a:blipFill>
            <a:blip r:embed="rId14"/>
            <a:stretch>
              <a:fillRect l="0" t="0" r="0" b="0"/>
            </a:stretch>
          </a:blipFill>
        </p:spPr>
      </p:sp>
      <p:sp>
        <p:nvSpPr>
          <p:cNvPr name="TextBox 17" id="17"/>
          <p:cNvSpPr txBox="true"/>
          <p:nvPr/>
        </p:nvSpPr>
        <p:spPr>
          <a:xfrm rot="0">
            <a:off x="2503103" y="6460236"/>
            <a:ext cx="13202929" cy="2107311"/>
          </a:xfrm>
          <a:prstGeom prst="rect">
            <a:avLst/>
          </a:prstGeom>
        </p:spPr>
        <p:txBody>
          <a:bodyPr anchor="t" rtlCol="false" tIns="0" lIns="0" bIns="0" rIns="0">
            <a:spAutoFit/>
          </a:bodyPr>
          <a:lstStyle/>
          <a:p>
            <a:pPr algn="l">
              <a:lnSpc>
                <a:spcPts val="5652"/>
              </a:lnSpc>
            </a:pPr>
            <a:r>
              <a:rPr lang="en-US" sz="3600" spc="-72">
                <a:solidFill>
                  <a:srgbClr val="24211E"/>
                </a:solidFill>
                <a:latin typeface="Thicker"/>
                <a:ea typeface="Thicker"/>
                <a:cs typeface="Thicker"/>
                <a:sym typeface="Thicker"/>
              </a:rPr>
              <a:t>Feodalisme: persamaan dalam kelas sosial yang sama, tidak untuk kelas berbeda, Kapitalisme: tidak menekankan persamaan, tetapi kesempatan yang sama untuk sukses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52758" t="0" r="-113907" b="0"/>
            </a:stretch>
          </a:blipFill>
        </p:spPr>
      </p:sp>
      <p:sp>
        <p:nvSpPr>
          <p:cNvPr name="Freeform 3" id="3"/>
          <p:cNvSpPr/>
          <p:nvPr/>
        </p:nvSpPr>
        <p:spPr>
          <a:xfrm flipH="false" flipV="false" rot="0">
            <a:off x="1028700" y="1028700"/>
            <a:ext cx="16230600" cy="8229600"/>
          </a:xfrm>
          <a:custGeom>
            <a:avLst/>
            <a:gdLst/>
            <a:ahLst/>
            <a:cxnLst/>
            <a:rect r="r" b="b" t="t" l="l"/>
            <a:pathLst>
              <a:path h="8229600" w="16230600">
                <a:moveTo>
                  <a:pt x="0" y="0"/>
                </a:moveTo>
                <a:lnTo>
                  <a:pt x="16230600" y="0"/>
                </a:lnTo>
                <a:lnTo>
                  <a:pt x="16230600" y="8229600"/>
                </a:lnTo>
                <a:lnTo>
                  <a:pt x="0" y="8229600"/>
                </a:lnTo>
                <a:lnTo>
                  <a:pt x="0" y="0"/>
                </a:lnTo>
                <a:close/>
              </a:path>
            </a:pathLst>
          </a:custGeom>
          <a:blipFill>
            <a:blip r:embed="rId3"/>
            <a:stretch>
              <a:fillRect l="-20333" t="-19696" r="-20698" b="-28524"/>
            </a:stretch>
          </a:blipFill>
        </p:spPr>
      </p:sp>
      <p:sp>
        <p:nvSpPr>
          <p:cNvPr name="Freeform 4" id="4"/>
          <p:cNvSpPr/>
          <p:nvPr/>
        </p:nvSpPr>
        <p:spPr>
          <a:xfrm flipH="false" flipV="false" rot="700936">
            <a:off x="15078585" y="6989428"/>
            <a:ext cx="2932820" cy="3032051"/>
          </a:xfrm>
          <a:custGeom>
            <a:avLst/>
            <a:gdLst/>
            <a:ahLst/>
            <a:cxnLst/>
            <a:rect r="r" b="b" t="t" l="l"/>
            <a:pathLst>
              <a:path h="3032051" w="2932820">
                <a:moveTo>
                  <a:pt x="0" y="0"/>
                </a:moveTo>
                <a:lnTo>
                  <a:pt x="2932820" y="0"/>
                </a:lnTo>
                <a:lnTo>
                  <a:pt x="2932820" y="3032051"/>
                </a:lnTo>
                <a:lnTo>
                  <a:pt x="0" y="30320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370274" y="529572"/>
            <a:ext cx="1968841" cy="2680353"/>
          </a:xfrm>
          <a:custGeom>
            <a:avLst/>
            <a:gdLst/>
            <a:ahLst/>
            <a:cxnLst/>
            <a:rect r="r" b="b" t="t" l="l"/>
            <a:pathLst>
              <a:path h="2680353" w="1968841">
                <a:moveTo>
                  <a:pt x="0" y="0"/>
                </a:moveTo>
                <a:lnTo>
                  <a:pt x="1968841" y="0"/>
                </a:lnTo>
                <a:lnTo>
                  <a:pt x="1968841" y="2680353"/>
                </a:lnTo>
                <a:lnTo>
                  <a:pt x="0" y="268035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2484692">
            <a:off x="13804943" y="-3152343"/>
            <a:ext cx="6908713" cy="5725596"/>
          </a:xfrm>
          <a:custGeom>
            <a:avLst/>
            <a:gdLst/>
            <a:ahLst/>
            <a:cxnLst/>
            <a:rect r="r" b="b" t="t" l="l"/>
            <a:pathLst>
              <a:path h="5725596" w="6908713">
                <a:moveTo>
                  <a:pt x="0" y="0"/>
                </a:moveTo>
                <a:lnTo>
                  <a:pt x="6908714" y="0"/>
                </a:lnTo>
                <a:lnTo>
                  <a:pt x="6908714" y="5725596"/>
                </a:lnTo>
                <a:lnTo>
                  <a:pt x="0" y="5725596"/>
                </a:lnTo>
                <a:lnTo>
                  <a:pt x="0" y="0"/>
                </a:lnTo>
                <a:close/>
              </a:path>
            </a:pathLst>
          </a:custGeom>
          <a:blipFill>
            <a:blip r:embed="rId8"/>
            <a:stretch>
              <a:fillRect l="0" t="0" r="0" b="0"/>
            </a:stretch>
          </a:blipFill>
        </p:spPr>
      </p:sp>
      <p:sp>
        <p:nvSpPr>
          <p:cNvPr name="Freeform 7" id="7"/>
          <p:cNvSpPr/>
          <p:nvPr/>
        </p:nvSpPr>
        <p:spPr>
          <a:xfrm flipH="false" flipV="false" rot="2484692">
            <a:off x="-2671722" y="7855007"/>
            <a:ext cx="6908713" cy="5725596"/>
          </a:xfrm>
          <a:custGeom>
            <a:avLst/>
            <a:gdLst/>
            <a:ahLst/>
            <a:cxnLst/>
            <a:rect r="r" b="b" t="t" l="l"/>
            <a:pathLst>
              <a:path h="5725596" w="6908713">
                <a:moveTo>
                  <a:pt x="0" y="0"/>
                </a:moveTo>
                <a:lnTo>
                  <a:pt x="6908714" y="0"/>
                </a:lnTo>
                <a:lnTo>
                  <a:pt x="6908714" y="5725596"/>
                </a:lnTo>
                <a:lnTo>
                  <a:pt x="0" y="5725596"/>
                </a:lnTo>
                <a:lnTo>
                  <a:pt x="0" y="0"/>
                </a:lnTo>
                <a:close/>
              </a:path>
            </a:pathLst>
          </a:custGeom>
          <a:blipFill>
            <a:blip r:embed="rId8"/>
            <a:stretch>
              <a:fillRect l="0" t="0" r="0" b="0"/>
            </a:stretch>
          </a:blipFill>
        </p:spPr>
      </p:sp>
      <p:sp>
        <p:nvSpPr>
          <p:cNvPr name="Freeform 8" id="8"/>
          <p:cNvSpPr/>
          <p:nvPr/>
        </p:nvSpPr>
        <p:spPr>
          <a:xfrm flipH="true" flipV="false" rot="-588191">
            <a:off x="14501450" y="586867"/>
            <a:ext cx="1577189" cy="2507092"/>
          </a:xfrm>
          <a:custGeom>
            <a:avLst/>
            <a:gdLst/>
            <a:ahLst/>
            <a:cxnLst/>
            <a:rect r="r" b="b" t="t" l="l"/>
            <a:pathLst>
              <a:path h="2507092" w="1577189">
                <a:moveTo>
                  <a:pt x="1577189" y="0"/>
                </a:moveTo>
                <a:lnTo>
                  <a:pt x="0" y="0"/>
                </a:lnTo>
                <a:lnTo>
                  <a:pt x="0" y="2507092"/>
                </a:lnTo>
                <a:lnTo>
                  <a:pt x="1577189" y="2507092"/>
                </a:lnTo>
                <a:lnTo>
                  <a:pt x="1577189"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1170143">
            <a:off x="559070" y="8408904"/>
            <a:ext cx="2334931" cy="1532298"/>
          </a:xfrm>
          <a:custGeom>
            <a:avLst/>
            <a:gdLst/>
            <a:ahLst/>
            <a:cxnLst/>
            <a:rect r="r" b="b" t="t" l="l"/>
            <a:pathLst>
              <a:path h="1532298" w="2334931">
                <a:moveTo>
                  <a:pt x="0" y="0"/>
                </a:moveTo>
                <a:lnTo>
                  <a:pt x="2334931" y="0"/>
                </a:lnTo>
                <a:lnTo>
                  <a:pt x="2334931" y="1532298"/>
                </a:lnTo>
                <a:lnTo>
                  <a:pt x="0" y="1532298"/>
                </a:lnTo>
                <a:lnTo>
                  <a:pt x="0" y="0"/>
                </a:lnTo>
                <a:close/>
              </a:path>
            </a:pathLst>
          </a:custGeom>
          <a:blipFill>
            <a:blip r:embed="rId11"/>
            <a:stretch>
              <a:fillRect l="0" t="0" r="0" b="0"/>
            </a:stretch>
          </a:blipFill>
        </p:spPr>
      </p:sp>
      <p:sp>
        <p:nvSpPr>
          <p:cNvPr name="Freeform 10" id="10"/>
          <p:cNvSpPr/>
          <p:nvPr/>
        </p:nvSpPr>
        <p:spPr>
          <a:xfrm flipH="false" flipV="false" rot="0">
            <a:off x="6084348" y="2359447"/>
            <a:ext cx="6084000" cy="6665190"/>
          </a:xfrm>
          <a:custGeom>
            <a:avLst/>
            <a:gdLst/>
            <a:ahLst/>
            <a:cxnLst/>
            <a:rect r="r" b="b" t="t" l="l"/>
            <a:pathLst>
              <a:path h="6665190" w="6084000">
                <a:moveTo>
                  <a:pt x="0" y="0"/>
                </a:moveTo>
                <a:lnTo>
                  <a:pt x="6083999" y="0"/>
                </a:lnTo>
                <a:lnTo>
                  <a:pt x="6083999" y="6665190"/>
                </a:lnTo>
                <a:lnTo>
                  <a:pt x="0" y="6665190"/>
                </a:lnTo>
                <a:lnTo>
                  <a:pt x="0" y="0"/>
                </a:lnTo>
                <a:close/>
              </a:path>
            </a:pathLst>
          </a:custGeom>
          <a:blipFill>
            <a:blip r:embed="rId12"/>
            <a:stretch>
              <a:fillRect l="0" t="0" r="-580" b="0"/>
            </a:stretch>
          </a:blipFill>
        </p:spPr>
      </p:sp>
      <p:sp>
        <p:nvSpPr>
          <p:cNvPr name="TextBox 11" id="11"/>
          <p:cNvSpPr txBox="true"/>
          <p:nvPr/>
        </p:nvSpPr>
        <p:spPr>
          <a:xfrm rot="0">
            <a:off x="2138896" y="1311854"/>
            <a:ext cx="13567135" cy="952344"/>
          </a:xfrm>
          <a:prstGeom prst="rect">
            <a:avLst/>
          </a:prstGeom>
        </p:spPr>
        <p:txBody>
          <a:bodyPr anchor="t" rtlCol="false" tIns="0" lIns="0" bIns="0" rIns="0">
            <a:spAutoFit/>
          </a:bodyPr>
          <a:lstStyle/>
          <a:p>
            <a:pPr algn="ctr">
              <a:lnSpc>
                <a:spcPts val="6673"/>
              </a:lnSpc>
            </a:pPr>
            <a:r>
              <a:rPr lang="en-US" sz="5561">
                <a:solidFill>
                  <a:srgbClr val="443523"/>
                </a:solidFill>
                <a:latin typeface="Kaftus"/>
                <a:ea typeface="Kaftus"/>
                <a:cs typeface="Kaftus"/>
                <a:sym typeface="Kaftus"/>
              </a:rPr>
              <a:t>FEODALISME DAN KAPITALISME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52758" t="0" r="-113907" b="0"/>
            </a:stretch>
          </a:blipFill>
        </p:spPr>
      </p:sp>
      <p:sp>
        <p:nvSpPr>
          <p:cNvPr name="Freeform 3" id="3"/>
          <p:cNvSpPr/>
          <p:nvPr/>
        </p:nvSpPr>
        <p:spPr>
          <a:xfrm flipH="false" flipV="false" rot="0">
            <a:off x="1028700" y="1028700"/>
            <a:ext cx="16230600" cy="8229600"/>
          </a:xfrm>
          <a:custGeom>
            <a:avLst/>
            <a:gdLst/>
            <a:ahLst/>
            <a:cxnLst/>
            <a:rect r="r" b="b" t="t" l="l"/>
            <a:pathLst>
              <a:path h="8229600" w="16230600">
                <a:moveTo>
                  <a:pt x="0" y="0"/>
                </a:moveTo>
                <a:lnTo>
                  <a:pt x="16230600" y="0"/>
                </a:lnTo>
                <a:lnTo>
                  <a:pt x="16230600" y="8229600"/>
                </a:lnTo>
                <a:lnTo>
                  <a:pt x="0" y="8229600"/>
                </a:lnTo>
                <a:lnTo>
                  <a:pt x="0" y="0"/>
                </a:lnTo>
                <a:close/>
              </a:path>
            </a:pathLst>
          </a:custGeom>
          <a:blipFill>
            <a:blip r:embed="rId3"/>
            <a:stretch>
              <a:fillRect l="-20333" t="-19696" r="-20698" b="-28524"/>
            </a:stretch>
          </a:blipFill>
        </p:spPr>
      </p:sp>
      <p:sp>
        <p:nvSpPr>
          <p:cNvPr name="Freeform 4" id="4"/>
          <p:cNvSpPr/>
          <p:nvPr/>
        </p:nvSpPr>
        <p:spPr>
          <a:xfrm flipH="false" flipV="false" rot="700936">
            <a:off x="15566640" y="7420233"/>
            <a:ext cx="2932820" cy="3032051"/>
          </a:xfrm>
          <a:custGeom>
            <a:avLst/>
            <a:gdLst/>
            <a:ahLst/>
            <a:cxnLst/>
            <a:rect r="r" b="b" t="t" l="l"/>
            <a:pathLst>
              <a:path h="3032051" w="2932820">
                <a:moveTo>
                  <a:pt x="0" y="0"/>
                </a:moveTo>
                <a:lnTo>
                  <a:pt x="2932820" y="0"/>
                </a:lnTo>
                <a:lnTo>
                  <a:pt x="2932820" y="3032051"/>
                </a:lnTo>
                <a:lnTo>
                  <a:pt x="0" y="30320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370274" y="529572"/>
            <a:ext cx="1968841" cy="2680353"/>
          </a:xfrm>
          <a:custGeom>
            <a:avLst/>
            <a:gdLst/>
            <a:ahLst/>
            <a:cxnLst/>
            <a:rect r="r" b="b" t="t" l="l"/>
            <a:pathLst>
              <a:path h="2680353" w="1968841">
                <a:moveTo>
                  <a:pt x="0" y="0"/>
                </a:moveTo>
                <a:lnTo>
                  <a:pt x="1968841" y="0"/>
                </a:lnTo>
                <a:lnTo>
                  <a:pt x="1968841" y="2680353"/>
                </a:lnTo>
                <a:lnTo>
                  <a:pt x="0" y="268035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2484692">
            <a:off x="13804943" y="-3152343"/>
            <a:ext cx="6908713" cy="5725596"/>
          </a:xfrm>
          <a:custGeom>
            <a:avLst/>
            <a:gdLst/>
            <a:ahLst/>
            <a:cxnLst/>
            <a:rect r="r" b="b" t="t" l="l"/>
            <a:pathLst>
              <a:path h="5725596" w="6908713">
                <a:moveTo>
                  <a:pt x="0" y="0"/>
                </a:moveTo>
                <a:lnTo>
                  <a:pt x="6908714" y="0"/>
                </a:lnTo>
                <a:lnTo>
                  <a:pt x="6908714" y="5725596"/>
                </a:lnTo>
                <a:lnTo>
                  <a:pt x="0" y="5725596"/>
                </a:lnTo>
                <a:lnTo>
                  <a:pt x="0" y="0"/>
                </a:lnTo>
                <a:close/>
              </a:path>
            </a:pathLst>
          </a:custGeom>
          <a:blipFill>
            <a:blip r:embed="rId8"/>
            <a:stretch>
              <a:fillRect l="0" t="0" r="0" b="0"/>
            </a:stretch>
          </a:blipFill>
        </p:spPr>
      </p:sp>
      <p:sp>
        <p:nvSpPr>
          <p:cNvPr name="Freeform 7" id="7"/>
          <p:cNvSpPr/>
          <p:nvPr/>
        </p:nvSpPr>
        <p:spPr>
          <a:xfrm flipH="false" flipV="false" rot="2484692">
            <a:off x="-2671722" y="7855007"/>
            <a:ext cx="6908713" cy="5725596"/>
          </a:xfrm>
          <a:custGeom>
            <a:avLst/>
            <a:gdLst/>
            <a:ahLst/>
            <a:cxnLst/>
            <a:rect r="r" b="b" t="t" l="l"/>
            <a:pathLst>
              <a:path h="5725596" w="6908713">
                <a:moveTo>
                  <a:pt x="0" y="0"/>
                </a:moveTo>
                <a:lnTo>
                  <a:pt x="6908714" y="0"/>
                </a:lnTo>
                <a:lnTo>
                  <a:pt x="6908714" y="5725596"/>
                </a:lnTo>
                <a:lnTo>
                  <a:pt x="0" y="5725596"/>
                </a:lnTo>
                <a:lnTo>
                  <a:pt x="0" y="0"/>
                </a:lnTo>
                <a:close/>
              </a:path>
            </a:pathLst>
          </a:custGeom>
          <a:blipFill>
            <a:blip r:embed="rId8"/>
            <a:stretch>
              <a:fillRect l="0" t="0" r="0" b="0"/>
            </a:stretch>
          </a:blipFill>
        </p:spPr>
      </p:sp>
      <p:sp>
        <p:nvSpPr>
          <p:cNvPr name="Freeform 8" id="8"/>
          <p:cNvSpPr/>
          <p:nvPr/>
        </p:nvSpPr>
        <p:spPr>
          <a:xfrm flipH="true" flipV="false" rot="-588191">
            <a:off x="14501450" y="586867"/>
            <a:ext cx="1577189" cy="2507092"/>
          </a:xfrm>
          <a:custGeom>
            <a:avLst/>
            <a:gdLst/>
            <a:ahLst/>
            <a:cxnLst/>
            <a:rect r="r" b="b" t="t" l="l"/>
            <a:pathLst>
              <a:path h="2507092" w="1577189">
                <a:moveTo>
                  <a:pt x="1577189" y="0"/>
                </a:moveTo>
                <a:lnTo>
                  <a:pt x="0" y="0"/>
                </a:lnTo>
                <a:lnTo>
                  <a:pt x="0" y="2507092"/>
                </a:lnTo>
                <a:lnTo>
                  <a:pt x="1577189" y="2507092"/>
                </a:lnTo>
                <a:lnTo>
                  <a:pt x="1577189"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1170143">
            <a:off x="559070" y="8408904"/>
            <a:ext cx="2334931" cy="1532298"/>
          </a:xfrm>
          <a:custGeom>
            <a:avLst/>
            <a:gdLst/>
            <a:ahLst/>
            <a:cxnLst/>
            <a:rect r="r" b="b" t="t" l="l"/>
            <a:pathLst>
              <a:path h="1532298" w="2334931">
                <a:moveTo>
                  <a:pt x="0" y="0"/>
                </a:moveTo>
                <a:lnTo>
                  <a:pt x="2334931" y="0"/>
                </a:lnTo>
                <a:lnTo>
                  <a:pt x="2334931" y="1532298"/>
                </a:lnTo>
                <a:lnTo>
                  <a:pt x="0" y="1532298"/>
                </a:lnTo>
                <a:lnTo>
                  <a:pt x="0" y="0"/>
                </a:lnTo>
                <a:close/>
              </a:path>
            </a:pathLst>
          </a:custGeom>
          <a:blipFill>
            <a:blip r:embed="rId11"/>
            <a:stretch>
              <a:fillRect l="0" t="0" r="0" b="0"/>
            </a:stretch>
          </a:blipFill>
        </p:spPr>
      </p:sp>
      <p:sp>
        <p:nvSpPr>
          <p:cNvPr name="TextBox 10" id="10"/>
          <p:cNvSpPr txBox="true"/>
          <p:nvPr/>
        </p:nvSpPr>
        <p:spPr>
          <a:xfrm rot="0">
            <a:off x="2138896" y="1311854"/>
            <a:ext cx="13567135" cy="952344"/>
          </a:xfrm>
          <a:prstGeom prst="rect">
            <a:avLst/>
          </a:prstGeom>
        </p:spPr>
        <p:txBody>
          <a:bodyPr anchor="t" rtlCol="false" tIns="0" lIns="0" bIns="0" rIns="0">
            <a:spAutoFit/>
          </a:bodyPr>
          <a:lstStyle/>
          <a:p>
            <a:pPr algn="ctr">
              <a:lnSpc>
                <a:spcPts val="6673"/>
              </a:lnSpc>
            </a:pPr>
            <a:r>
              <a:rPr lang="en-US" sz="5561">
                <a:solidFill>
                  <a:srgbClr val="443523"/>
                </a:solidFill>
                <a:latin typeface="Kaftus"/>
                <a:ea typeface="Kaftus"/>
                <a:cs typeface="Kaftus"/>
                <a:sym typeface="Kaftus"/>
              </a:rPr>
              <a:t>FEODALISME DAN KAPITALISME</a:t>
            </a:r>
          </a:p>
        </p:txBody>
      </p:sp>
      <p:sp>
        <p:nvSpPr>
          <p:cNvPr name="TextBox 11" id="11"/>
          <p:cNvSpPr txBox="true"/>
          <p:nvPr/>
        </p:nvSpPr>
        <p:spPr>
          <a:xfrm rot="0">
            <a:off x="1729187" y="2441575"/>
            <a:ext cx="14815807" cy="6498336"/>
          </a:xfrm>
          <a:prstGeom prst="rect">
            <a:avLst/>
          </a:prstGeom>
        </p:spPr>
        <p:txBody>
          <a:bodyPr anchor="t" rtlCol="false" tIns="0" lIns="0" bIns="0" rIns="0">
            <a:spAutoFit/>
          </a:bodyPr>
          <a:lstStyle/>
          <a:p>
            <a:pPr algn="just">
              <a:lnSpc>
                <a:spcPts val="5652"/>
              </a:lnSpc>
            </a:pPr>
            <a:r>
              <a:rPr lang="en-US" b="true" sz="3600" spc="-72">
                <a:solidFill>
                  <a:srgbClr val="24211E"/>
                </a:solidFill>
                <a:latin typeface="Thicker Bold"/>
                <a:ea typeface="Thicker Bold"/>
                <a:cs typeface="Thicker Bold"/>
                <a:sym typeface="Thicker Bold"/>
              </a:rPr>
              <a:t>D. Etika Protestan dan Nilai-nilai Kapitalisme </a:t>
            </a:r>
          </a:p>
          <a:p>
            <a:pPr algn="just">
              <a:lnSpc>
                <a:spcPts val="5652"/>
              </a:lnSpc>
            </a:pPr>
            <a:r>
              <a:rPr lang="en-US" b="true" sz="3600" spc="-72">
                <a:solidFill>
                  <a:srgbClr val="24211E"/>
                </a:solidFill>
                <a:latin typeface="Thicker Bold"/>
                <a:ea typeface="Thicker Bold"/>
                <a:cs typeface="Thicker Bold"/>
                <a:sym typeface="Thicker Bold"/>
              </a:rPr>
              <a:t>      </a:t>
            </a:r>
            <a:r>
              <a:rPr lang="en-US" sz="3600" spc="-72">
                <a:solidFill>
                  <a:srgbClr val="24211E"/>
                </a:solidFill>
                <a:latin typeface="Thicker"/>
                <a:ea typeface="Thicker"/>
                <a:cs typeface="Thicker"/>
                <a:sym typeface="Thicker"/>
              </a:rPr>
              <a:t>Etika Protestan telah memberi kontribusi terhadap perkembangan kapitalisme karena kepercayaan mereka kepada Tuhan adalah sama, yaitu beribadah, bekerja jeras, tekun, berhemat, cermat dan menabung untuk masa depan. </a:t>
            </a:r>
          </a:p>
          <a:p>
            <a:pPr algn="just">
              <a:lnSpc>
                <a:spcPts val="5652"/>
              </a:lnSpc>
            </a:pPr>
            <a:r>
              <a:rPr lang="en-US" sz="3600" spc="-72">
                <a:solidFill>
                  <a:srgbClr val="24211E"/>
                </a:solidFill>
                <a:latin typeface="Thicker"/>
                <a:ea typeface="Thicker"/>
                <a:cs typeface="Thicker"/>
                <a:sym typeface="Thicker"/>
              </a:rPr>
              <a:t>      Etika Protestam memberikan kontribusi terhadap perkembangan kapitalisme dengan memberikan motivasi untuk bekerja dan kewirausahaan, juga peran manusia dibutuhkan untuk menjadi individu yang jujur, bijaksana, disiplin diri dan rasional.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52758" t="0" r="-113907" b="0"/>
            </a:stretch>
          </a:blipFill>
        </p:spPr>
      </p:sp>
      <p:sp>
        <p:nvSpPr>
          <p:cNvPr name="Freeform 3" id="3"/>
          <p:cNvSpPr/>
          <p:nvPr/>
        </p:nvSpPr>
        <p:spPr>
          <a:xfrm flipH="false" flipV="false" rot="0">
            <a:off x="1028700" y="1028700"/>
            <a:ext cx="16230600" cy="8229600"/>
          </a:xfrm>
          <a:custGeom>
            <a:avLst/>
            <a:gdLst/>
            <a:ahLst/>
            <a:cxnLst/>
            <a:rect r="r" b="b" t="t" l="l"/>
            <a:pathLst>
              <a:path h="8229600" w="16230600">
                <a:moveTo>
                  <a:pt x="0" y="0"/>
                </a:moveTo>
                <a:lnTo>
                  <a:pt x="16230600" y="0"/>
                </a:lnTo>
                <a:lnTo>
                  <a:pt x="16230600" y="8229600"/>
                </a:lnTo>
                <a:lnTo>
                  <a:pt x="0" y="8229600"/>
                </a:lnTo>
                <a:lnTo>
                  <a:pt x="0" y="0"/>
                </a:lnTo>
                <a:close/>
              </a:path>
            </a:pathLst>
          </a:custGeom>
          <a:blipFill>
            <a:blip r:embed="rId3"/>
            <a:stretch>
              <a:fillRect l="-20333" t="-19696" r="-20698" b="-28524"/>
            </a:stretch>
          </a:blipFill>
        </p:spPr>
      </p:sp>
      <p:sp>
        <p:nvSpPr>
          <p:cNvPr name="Freeform 4" id="4"/>
          <p:cNvSpPr/>
          <p:nvPr/>
        </p:nvSpPr>
        <p:spPr>
          <a:xfrm flipH="false" flipV="false" rot="700936">
            <a:off x="15326235" y="7420233"/>
            <a:ext cx="2932820" cy="3032051"/>
          </a:xfrm>
          <a:custGeom>
            <a:avLst/>
            <a:gdLst/>
            <a:ahLst/>
            <a:cxnLst/>
            <a:rect r="r" b="b" t="t" l="l"/>
            <a:pathLst>
              <a:path h="3032051" w="2932820">
                <a:moveTo>
                  <a:pt x="0" y="0"/>
                </a:moveTo>
                <a:lnTo>
                  <a:pt x="2932820" y="0"/>
                </a:lnTo>
                <a:lnTo>
                  <a:pt x="2932820" y="3032051"/>
                </a:lnTo>
                <a:lnTo>
                  <a:pt x="0" y="30320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370274" y="529572"/>
            <a:ext cx="1968841" cy="2680353"/>
          </a:xfrm>
          <a:custGeom>
            <a:avLst/>
            <a:gdLst/>
            <a:ahLst/>
            <a:cxnLst/>
            <a:rect r="r" b="b" t="t" l="l"/>
            <a:pathLst>
              <a:path h="2680353" w="1968841">
                <a:moveTo>
                  <a:pt x="0" y="0"/>
                </a:moveTo>
                <a:lnTo>
                  <a:pt x="1968841" y="0"/>
                </a:lnTo>
                <a:lnTo>
                  <a:pt x="1968841" y="2680353"/>
                </a:lnTo>
                <a:lnTo>
                  <a:pt x="0" y="268035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2484692">
            <a:off x="13804943" y="-3152343"/>
            <a:ext cx="6908713" cy="5725596"/>
          </a:xfrm>
          <a:custGeom>
            <a:avLst/>
            <a:gdLst/>
            <a:ahLst/>
            <a:cxnLst/>
            <a:rect r="r" b="b" t="t" l="l"/>
            <a:pathLst>
              <a:path h="5725596" w="6908713">
                <a:moveTo>
                  <a:pt x="0" y="0"/>
                </a:moveTo>
                <a:lnTo>
                  <a:pt x="6908714" y="0"/>
                </a:lnTo>
                <a:lnTo>
                  <a:pt x="6908714" y="5725596"/>
                </a:lnTo>
                <a:lnTo>
                  <a:pt x="0" y="5725596"/>
                </a:lnTo>
                <a:lnTo>
                  <a:pt x="0" y="0"/>
                </a:lnTo>
                <a:close/>
              </a:path>
            </a:pathLst>
          </a:custGeom>
          <a:blipFill>
            <a:blip r:embed="rId8"/>
            <a:stretch>
              <a:fillRect l="0" t="0" r="0" b="0"/>
            </a:stretch>
          </a:blipFill>
        </p:spPr>
      </p:sp>
      <p:sp>
        <p:nvSpPr>
          <p:cNvPr name="Freeform 7" id="7"/>
          <p:cNvSpPr/>
          <p:nvPr/>
        </p:nvSpPr>
        <p:spPr>
          <a:xfrm flipH="false" flipV="false" rot="2484692">
            <a:off x="-2671722" y="7855007"/>
            <a:ext cx="6908713" cy="5725596"/>
          </a:xfrm>
          <a:custGeom>
            <a:avLst/>
            <a:gdLst/>
            <a:ahLst/>
            <a:cxnLst/>
            <a:rect r="r" b="b" t="t" l="l"/>
            <a:pathLst>
              <a:path h="5725596" w="6908713">
                <a:moveTo>
                  <a:pt x="0" y="0"/>
                </a:moveTo>
                <a:lnTo>
                  <a:pt x="6908714" y="0"/>
                </a:lnTo>
                <a:lnTo>
                  <a:pt x="6908714" y="5725596"/>
                </a:lnTo>
                <a:lnTo>
                  <a:pt x="0" y="5725596"/>
                </a:lnTo>
                <a:lnTo>
                  <a:pt x="0" y="0"/>
                </a:lnTo>
                <a:close/>
              </a:path>
            </a:pathLst>
          </a:custGeom>
          <a:blipFill>
            <a:blip r:embed="rId8"/>
            <a:stretch>
              <a:fillRect l="0" t="0" r="0" b="0"/>
            </a:stretch>
          </a:blipFill>
        </p:spPr>
      </p:sp>
      <p:sp>
        <p:nvSpPr>
          <p:cNvPr name="Freeform 8" id="8"/>
          <p:cNvSpPr/>
          <p:nvPr/>
        </p:nvSpPr>
        <p:spPr>
          <a:xfrm flipH="true" flipV="false" rot="-588191">
            <a:off x="14501450" y="586867"/>
            <a:ext cx="1577189" cy="2507092"/>
          </a:xfrm>
          <a:custGeom>
            <a:avLst/>
            <a:gdLst/>
            <a:ahLst/>
            <a:cxnLst/>
            <a:rect r="r" b="b" t="t" l="l"/>
            <a:pathLst>
              <a:path h="2507092" w="1577189">
                <a:moveTo>
                  <a:pt x="1577189" y="0"/>
                </a:moveTo>
                <a:lnTo>
                  <a:pt x="0" y="0"/>
                </a:lnTo>
                <a:lnTo>
                  <a:pt x="0" y="2507092"/>
                </a:lnTo>
                <a:lnTo>
                  <a:pt x="1577189" y="2507092"/>
                </a:lnTo>
                <a:lnTo>
                  <a:pt x="1577189"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1170143">
            <a:off x="559070" y="8408904"/>
            <a:ext cx="2334931" cy="1532298"/>
          </a:xfrm>
          <a:custGeom>
            <a:avLst/>
            <a:gdLst/>
            <a:ahLst/>
            <a:cxnLst/>
            <a:rect r="r" b="b" t="t" l="l"/>
            <a:pathLst>
              <a:path h="1532298" w="2334931">
                <a:moveTo>
                  <a:pt x="0" y="0"/>
                </a:moveTo>
                <a:lnTo>
                  <a:pt x="2334931" y="0"/>
                </a:lnTo>
                <a:lnTo>
                  <a:pt x="2334931" y="1532298"/>
                </a:lnTo>
                <a:lnTo>
                  <a:pt x="0" y="1532298"/>
                </a:lnTo>
                <a:lnTo>
                  <a:pt x="0" y="0"/>
                </a:lnTo>
                <a:close/>
              </a:path>
            </a:pathLst>
          </a:custGeom>
          <a:blipFill>
            <a:blip r:embed="rId11"/>
            <a:stretch>
              <a:fillRect l="0" t="0" r="0" b="0"/>
            </a:stretch>
          </a:blipFill>
        </p:spPr>
      </p:sp>
      <p:sp>
        <p:nvSpPr>
          <p:cNvPr name="TextBox 10" id="10"/>
          <p:cNvSpPr txBox="true"/>
          <p:nvPr/>
        </p:nvSpPr>
        <p:spPr>
          <a:xfrm rot="0">
            <a:off x="2138896" y="1311854"/>
            <a:ext cx="13567135" cy="952344"/>
          </a:xfrm>
          <a:prstGeom prst="rect">
            <a:avLst/>
          </a:prstGeom>
        </p:spPr>
        <p:txBody>
          <a:bodyPr anchor="t" rtlCol="false" tIns="0" lIns="0" bIns="0" rIns="0">
            <a:spAutoFit/>
          </a:bodyPr>
          <a:lstStyle/>
          <a:p>
            <a:pPr algn="ctr">
              <a:lnSpc>
                <a:spcPts val="6673"/>
              </a:lnSpc>
            </a:pPr>
            <a:r>
              <a:rPr lang="en-US" sz="5561">
                <a:solidFill>
                  <a:srgbClr val="443523"/>
                </a:solidFill>
                <a:latin typeface="Kaftus"/>
                <a:ea typeface="Kaftus"/>
                <a:cs typeface="Kaftus"/>
                <a:sym typeface="Kaftus"/>
              </a:rPr>
              <a:t>FEODALISME DAN KAPITALISME</a:t>
            </a:r>
          </a:p>
        </p:txBody>
      </p:sp>
      <p:sp>
        <p:nvSpPr>
          <p:cNvPr name="TextBox 11" id="11"/>
          <p:cNvSpPr txBox="true"/>
          <p:nvPr/>
        </p:nvSpPr>
        <p:spPr>
          <a:xfrm rot="0">
            <a:off x="1736096" y="2359447"/>
            <a:ext cx="14815807" cy="6445948"/>
          </a:xfrm>
          <a:prstGeom prst="rect">
            <a:avLst/>
          </a:prstGeom>
        </p:spPr>
        <p:txBody>
          <a:bodyPr anchor="t" rtlCol="false" tIns="0" lIns="0" bIns="0" rIns="0">
            <a:spAutoFit/>
          </a:bodyPr>
          <a:lstStyle/>
          <a:p>
            <a:pPr algn="just">
              <a:lnSpc>
                <a:spcPts val="5652"/>
              </a:lnSpc>
            </a:pPr>
            <a:r>
              <a:rPr lang="en-US" b="true" sz="3600" spc="-72">
                <a:solidFill>
                  <a:srgbClr val="24211E"/>
                </a:solidFill>
                <a:latin typeface="Thicker Bold"/>
                <a:ea typeface="Thicker Bold"/>
                <a:cs typeface="Thicker Bold"/>
                <a:sym typeface="Thicker Bold"/>
              </a:rPr>
              <a:t>E. Perspektif pada Pekerja </a:t>
            </a:r>
          </a:p>
          <a:p>
            <a:pPr algn="just">
              <a:lnSpc>
                <a:spcPts val="5652"/>
              </a:lnSpc>
            </a:pPr>
            <a:r>
              <a:rPr lang="en-US" sz="3600" spc="-72">
                <a:solidFill>
                  <a:srgbClr val="24211E"/>
                </a:solidFill>
                <a:latin typeface="Thicker"/>
                <a:ea typeface="Thicker"/>
                <a:cs typeface="Thicker"/>
                <a:sym typeface="Thicker"/>
              </a:rPr>
              <a:t>     Pada awal industrialisasi, pekerja dipandang melalui filsafat sosial Darwin sebagai individu yang harus tekun dan rasional untuk bertahan hidup. Dalam manajemen ilmiah oleh Frederick Taylor, pekerja dianggap pada dasarnya malas dan hanya termotivasi oleh balas jasa ekonomi.</a:t>
            </a:r>
          </a:p>
          <a:p>
            <a:pPr algn="just">
              <a:lnSpc>
                <a:spcPts val="5652"/>
              </a:lnSpc>
            </a:pPr>
            <a:r>
              <a:rPr lang="en-US" sz="3600" spc="-72">
                <a:solidFill>
                  <a:srgbClr val="24211E"/>
                </a:solidFill>
                <a:latin typeface="Thicker"/>
                <a:ea typeface="Thicker"/>
                <a:cs typeface="Thicker"/>
                <a:sym typeface="Thicker"/>
              </a:rPr>
              <a:t>       Memasuki 1920-an, pekerja mulai dipahami sebagai sekumpulan sifat yang dapat diuji, lalu pada 1930-an melalui pemikiran Elton Mayo, pekerja dipandang sebagai manusia, meskipun masih dianggap sebagai faktor biaya.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DAHFIj2UfZQ</dc:identifier>
  <dcterms:modified xsi:type="dcterms:W3CDTF">2011-08-01T06:04:30Z</dcterms:modified>
  <cp:revision>1</cp:revision>
  <dc:title>Cokelat Krem Klasik Kuno Presentasi Tugas Sejarah</dc:title>
</cp:coreProperties>
</file>