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9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5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72" autoAdjust="0"/>
    <p:restoredTop sz="94580" autoAdjust="0"/>
  </p:normalViewPr>
  <p:slideViewPr>
    <p:cSldViewPr>
      <p:cViewPr varScale="1">
        <p:scale>
          <a:sx n="71" d="100"/>
          <a:sy n="71" d="100"/>
        </p:scale>
        <p:origin x="133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booking.com/" TargetMode="External"/><Relationship Id="rId2" Type="http://schemas.openxmlformats.org/officeDocument/2006/relationships/hyperlink" Target="https://tiket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ps.me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0" y="2362200"/>
            <a:ext cx="9144000" cy="2057400"/>
          </a:xfrm>
        </p:spPr>
        <p:txBody>
          <a:bodyPr>
            <a:noAutofit/>
          </a:bodyPr>
          <a:lstStyle/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b="1" i="0">
                <a:solidFill>
                  <a:srgbClr val="0F1115"/>
                </a:solidFill>
                <a:effectLst/>
              </a:rPr>
              <a:t>MOBILE TOURISM APP &amp; AUGMENTED/VIRTUAL REALITY (AR/VR) DALAM PARIWISATA</a:t>
            </a:r>
          </a:p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b="1">
                <a:solidFill>
                  <a:srgbClr val="0F1115"/>
                </a:solidFill>
              </a:rPr>
              <a:t>Pertemuan ke-7</a:t>
            </a:r>
            <a:endParaRPr lang="en-ID" b="1">
              <a:solidFill>
                <a:srgbClr val="0F1115"/>
              </a:solidFill>
              <a:effectLst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4D74F54-CD0D-797C-7167-D46D4847A0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3289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D7A4A6-3ECA-D9F8-1AE9-D305242E12EB}"/>
              </a:ext>
            </a:extLst>
          </p:cNvPr>
          <p:cNvSpPr txBox="1"/>
          <p:nvPr/>
        </p:nvSpPr>
        <p:spPr>
          <a:xfrm>
            <a:off x="328936" y="184666"/>
            <a:ext cx="8839200" cy="5973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ID" sz="24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Tantangan &amp; Pertimbangan Etis</a:t>
            </a:r>
          </a:p>
          <a:p>
            <a:pPr algn="l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Tantangan Teknis: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Kebutuhan bandwidth tinggi, biaya pengembangan, kompatibilitas perangkat.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Kesenjangan Digital: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Tidak semua wisatawan atau pelaku usaha siap secara teknologi.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Privasi Data: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Aplikasi mengumpulkan banyak data pribadi wisatawan.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Konten yang Berkualitas: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Membutuhkan investasi dan keahlian khusus.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Mengurangi Pengalaman 'Asli':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Kekhawatiran bahwa teknologi dapat mengganggu interaksi dengan lingkungan nyata.</a:t>
            </a:r>
          </a:p>
          <a:p>
            <a:pPr>
              <a:buNone/>
            </a:pPr>
            <a:b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D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234660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C06A8C-506A-49EE-52BC-2B6804A749C0}"/>
              </a:ext>
            </a:extLst>
          </p:cNvPr>
          <p:cNvSpPr txBox="1"/>
          <p:nvPr/>
        </p:nvSpPr>
        <p:spPr>
          <a:xfrm>
            <a:off x="190500" y="489717"/>
            <a:ext cx="8763000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ID" sz="24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Tren Masa Depan</a:t>
            </a:r>
          </a:p>
          <a:p>
            <a:pPr algn="l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Metaverse Tourism: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Pengalaman wisata di dalam dunia virtual yang persisten.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AI-Powered Personalization: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Rekomendasi yang sangat personal dalam aplikasi mobile.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Wearable Technology: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Integrasi dengan smart glasses untuk AR yang lebih mulus.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Sustainability Tech: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Penggunaan AR/VR untuk edukasi konservasi dan mengurangi dampak fisik dari overtourism.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7857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56DF422-959C-F3BC-6353-4BC1FB480B78}"/>
              </a:ext>
            </a:extLst>
          </p:cNvPr>
          <p:cNvSpPr txBox="1"/>
          <p:nvPr/>
        </p:nvSpPr>
        <p:spPr>
          <a:xfrm>
            <a:off x="219635" y="528918"/>
            <a:ext cx="8650584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ID" sz="24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Kesimpulan</a:t>
            </a:r>
          </a:p>
          <a:p>
            <a:pPr algn="l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Mobile Tourism App dan AR/VR bukan lagi sekadar tren, tetapi sudah menjadi komponen inti dari ekosistem pariwisata digital.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Teknologi ini memberdayakan wisatawan dan mengubah cara destinasi dipasarkan dan dikelola.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Integrasinya merupakan fondasi untuk mewujudkan </a:t>
            </a: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Smart Tourism Destination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yang kompetitif dan berkelanjutan.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Peluang penerapan di Indonesia sangat besar, namun memerlukan strategi yang matang untuk mengatasi tantangannya.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250961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98BBDD-5C75-F037-3BBF-CD5785AA6C3F}"/>
              </a:ext>
            </a:extLst>
          </p:cNvPr>
          <p:cNvSpPr/>
          <p:nvPr/>
        </p:nvSpPr>
        <p:spPr>
          <a:xfrm>
            <a:off x="2528010" y="2133600"/>
            <a:ext cx="40879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TERIMAKASIH</a:t>
            </a:r>
            <a:endParaRPr lang="en-US" sz="5400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2955698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F4C484C-C17E-03C3-C7AD-1DC161CB82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" y="457200"/>
            <a:ext cx="8610600" cy="3429000"/>
          </a:xfrm>
        </p:spPr>
        <p:txBody>
          <a:bodyPr>
            <a:noAutofit/>
          </a:bodyPr>
          <a:lstStyle/>
          <a:p>
            <a:pPr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ID" sz="2400" b="1">
                <a:solidFill>
                  <a:srgbClr val="0F1115"/>
                </a:solidFill>
                <a:effectLst/>
              </a:rPr>
              <a:t>Era Digitalisasi Pariwisata</a:t>
            </a:r>
          </a:p>
          <a:p>
            <a:pPr algn="l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</a:rPr>
              <a:t>Paradigma Baru:</a:t>
            </a:r>
            <a:r>
              <a:rPr lang="en-ID" sz="2400" b="0" i="0">
                <a:solidFill>
                  <a:srgbClr val="0F1115"/>
                </a:solidFill>
                <a:effectLst/>
              </a:rPr>
              <a:t> Perjalanan wisata kini sangat dipengaruhi oleh teknologi digital (Gretzel et al., 2015).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</a:rPr>
              <a:t>Tourist Hyper-Connected:</a:t>
            </a:r>
            <a:r>
              <a:rPr lang="en-ID" sz="2400" b="0" i="0">
                <a:solidFill>
                  <a:srgbClr val="0F1115"/>
                </a:solidFill>
                <a:effectLst/>
              </a:rPr>
              <a:t> Wisatawan modern menggunakan smartphone secara intensif untuk segala fase perjalanan: sebelum (dreaming/planning), selama (experience), dan setelah (sharing/review).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</a:rPr>
              <a:t>Konteks Indonesia:</a:t>
            </a:r>
            <a:r>
              <a:rPr lang="en-ID" sz="2400" b="0" i="0">
                <a:solidFill>
                  <a:srgbClr val="0F1115"/>
                </a:solidFill>
                <a:effectLst/>
              </a:rPr>
              <a:t> Kemenparekraf (2022) mendorong </a:t>
            </a:r>
            <a:r>
              <a:rPr lang="en-ID" sz="2400" b="1" i="0">
                <a:solidFill>
                  <a:srgbClr val="0F1115"/>
                </a:solidFill>
                <a:effectLst/>
              </a:rPr>
              <a:t>Transformasi Digital Pariwisata Indonesia</a:t>
            </a:r>
            <a:r>
              <a:rPr lang="en-ID" sz="2400" b="0" i="0">
                <a:solidFill>
                  <a:srgbClr val="0F1115"/>
                </a:solidFill>
                <a:effectLst/>
              </a:rPr>
              <a:t> untuk meningkatkan daya saing dan keberlanjutan.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</a:rPr>
              <a:t>Dua Teknologi Kunci:</a:t>
            </a:r>
            <a:r>
              <a:rPr lang="en-ID" sz="2400" b="0" i="0">
                <a:solidFill>
                  <a:srgbClr val="0F1115"/>
                </a:solidFill>
                <a:effectLst/>
              </a:rPr>
              <a:t> Mobile Applications dan AR/VR menjadi driver utama pengalaman wisata yang personal dan imersif.</a:t>
            </a:r>
          </a:p>
          <a:p>
            <a:pPr algn="just"/>
            <a:endParaRPr lang="en-ID" sz="2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82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304800"/>
            <a:ext cx="8153400" cy="4267200"/>
          </a:xfrm>
        </p:spPr>
        <p:txBody>
          <a:bodyPr>
            <a:noAutofit/>
          </a:bodyPr>
          <a:lstStyle/>
          <a:p>
            <a:pPr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ID" sz="2400" b="1">
                <a:solidFill>
                  <a:srgbClr val="0F1115"/>
                </a:solidFill>
                <a:effectLst/>
              </a:rPr>
              <a:t>Mobile Tourism Applications</a:t>
            </a:r>
          </a:p>
          <a:p>
            <a:pPr algn="l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</a:rPr>
              <a:t>Definisi:</a:t>
            </a:r>
            <a:r>
              <a:rPr lang="en-ID" sz="2400" b="0" i="0">
                <a:solidFill>
                  <a:srgbClr val="0F1115"/>
                </a:solidFill>
                <a:effectLst/>
              </a:rPr>
              <a:t> Aplikasi perangkat mobile (smartphone/tablet) yang dirancang khusus untuk memenuhi kebutuhan wisatawan (Law, Leung, &amp; Buhalis, 2014).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</a:rPr>
              <a:t>Fungsi Utama:</a:t>
            </a:r>
            <a:endParaRPr lang="en-ID" sz="2400" b="0" i="0">
              <a:solidFill>
                <a:srgbClr val="0F1115"/>
              </a:solidFill>
              <a:effectLst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</a:rPr>
              <a:t>Pre-Trip:</a:t>
            </a:r>
            <a:r>
              <a:rPr lang="en-ID" b="0" i="0">
                <a:solidFill>
                  <a:srgbClr val="0F1115"/>
                </a:solidFill>
                <a:effectLst/>
              </a:rPr>
              <a:t> Pencarian informasi, booking, perencanaan itinerary.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</a:rPr>
              <a:t>During-Trip:</a:t>
            </a:r>
            <a:r>
              <a:rPr lang="en-ID" b="0" i="0">
                <a:solidFill>
                  <a:srgbClr val="0F1115"/>
                </a:solidFill>
                <a:effectLst/>
              </a:rPr>
              <a:t> Navigasi, rekomendasi real-time, terjemahan bahasa, pembayaran digital, ulasan.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</a:rPr>
              <a:t>Post-Trip:</a:t>
            </a:r>
            <a:r>
              <a:rPr lang="en-ID" b="0" i="0">
                <a:solidFill>
                  <a:srgbClr val="0F1115"/>
                </a:solidFill>
                <a:effectLst/>
              </a:rPr>
              <a:t> Berbagi pengalaman (foto/video), memberikan rating dan review.</a:t>
            </a:r>
          </a:p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89908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0853924-9A4F-B8C5-F84B-D235F7A134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3289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E404F9-37FB-DFAC-605F-CCE31FE110BD}"/>
              </a:ext>
            </a:extLst>
          </p:cNvPr>
          <p:cNvSpPr txBox="1"/>
          <p:nvPr/>
        </p:nvSpPr>
        <p:spPr>
          <a:xfrm>
            <a:off x="304800" y="384577"/>
            <a:ext cx="8534400" cy="6088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ID" sz="24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Klasifikasi &amp; Contoh Mobile Tourism App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Berdasarkan Fungsi: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Booking &amp; Reservation: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Traveloka, </a:t>
            </a:r>
            <a:r>
              <a:rPr lang="en-ID" sz="2400" b="0" i="0" u="none" strike="noStrike">
                <a:solidFill>
                  <a:srgbClr val="3964F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Tiket.com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D" sz="2400" b="0" i="0" u="none" strike="noStrike">
                <a:solidFill>
                  <a:srgbClr val="3964F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Booking.com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Navigation &amp; Maps: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Google Maps, Waze, </a:t>
            </a:r>
            <a:r>
              <a:rPr lang="en-ID" sz="2400" b="0" i="0" u="none" strike="noStrike">
                <a:solidFill>
                  <a:srgbClr val="3964F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Maps.me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Review &amp; Social: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TripAdvisor, Google Business Profile.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Specialized Guide: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Aplikasi pemandu audio untuk museum atau tur heritage.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Nilai Strategis: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Aplikasi ini menjadi sumber data berharga (big data) untuk memahami perilaku wisatawan (Xiang &amp; Fesenmaier, 2017).</a:t>
            </a:r>
          </a:p>
          <a:p>
            <a:pPr>
              <a:buNone/>
            </a:pPr>
            <a:b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0878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6">
            <a:extLst>
              <a:ext uri="{FF2B5EF4-FFF2-40B4-BE49-F238E27FC236}">
                <a16:creationId xmlns:a16="http://schemas.microsoft.com/office/drawing/2014/main" id="{91989D7A-D88A-71BD-B7A8-2E85BF72DB7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D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0438B5-CB97-E368-8B6B-BE32451854BC}"/>
              </a:ext>
            </a:extLst>
          </p:cNvPr>
          <p:cNvSpPr txBox="1"/>
          <p:nvPr/>
        </p:nvSpPr>
        <p:spPr>
          <a:xfrm>
            <a:off x="457200" y="909935"/>
            <a:ext cx="838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br>
              <a:rPr lang="en-ID"/>
            </a:br>
            <a:endParaRPr lang="en-ID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28F375-312D-B23F-39B6-9F9EE79E81BA}"/>
              </a:ext>
            </a:extLst>
          </p:cNvPr>
          <p:cNvSpPr txBox="1"/>
          <p:nvPr/>
        </p:nvSpPr>
        <p:spPr>
          <a:xfrm>
            <a:off x="457200" y="587000"/>
            <a:ext cx="8229600" cy="53476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ID" sz="24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Augmented Reality (AR) dalam Pariwisata</a:t>
            </a:r>
          </a:p>
          <a:p>
            <a:pPr algn="l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Definisi: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Teknologi yang menambahkan elemen digital (grafis, suara, video) ke dalam dunia nyata secara real-time melalui kamera perangkat.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Aplikasinya: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Navigasi: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Penanda arah dan informasi yang ditimpakan di jalan sungguhan (live view).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Heritage &amp; Museum: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Menghidupkan kembali artefak atau situs bersejarah. Contoh: Melihat rekonstruksi 3D candi yang sudah rusak.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Info Real-Time: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Mengarahkan kamera ke restoran dan langsung melihat menu atau rating.</a:t>
            </a:r>
          </a:p>
        </p:txBody>
      </p:sp>
    </p:spTree>
    <p:extLst>
      <p:ext uri="{BB962C8B-B14F-4D97-AF65-F5344CB8AC3E}">
        <p14:creationId xmlns:p14="http://schemas.microsoft.com/office/powerpoint/2010/main" val="368895436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097CEB41-F384-4F84-A04D-F2D65DDEFB0D}"/>
              </a:ext>
            </a:extLst>
          </p:cNvPr>
          <p:cNvSpPr txBox="1"/>
          <p:nvPr/>
        </p:nvSpPr>
        <p:spPr>
          <a:xfrm>
            <a:off x="114300" y="457200"/>
            <a:ext cx="8915400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ID" sz="28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Virtual Reality (VR) dalam Pariwisata</a:t>
            </a:r>
          </a:p>
          <a:p>
            <a:pPr algn="l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Definisi: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Teknologi yang menciptakan lingkungan digital yang sepenuhnya simulasi (immersive), memutus hubungan pengguna dengan dunia nyata menggunakan headset.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Aplikasinya: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Destination Marketing: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"Experience before you go". Contoh: Virtual tour hotel, destinasi, atau atraksi.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Virtual Tours: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Mengunjungi museum atau situs warisan dunia dari rumah.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Training: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Melatih staf hospitality dengan skenario virtual.</a:t>
            </a:r>
          </a:p>
          <a:p>
            <a:pPr algn="l">
              <a:spcBef>
                <a:spcPts val="300"/>
              </a:spcBef>
            </a:pP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76201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8D043A4-9920-D2D9-B132-A72CA60E3995}"/>
              </a:ext>
            </a:extLst>
          </p:cNvPr>
          <p:cNvSpPr txBox="1"/>
          <p:nvPr/>
        </p:nvSpPr>
        <p:spPr>
          <a:xfrm>
            <a:off x="-17929" y="311458"/>
            <a:ext cx="9161929" cy="6529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ID" sz="28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Integrasi dalam Smart Tourism Destinations</a:t>
            </a: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endParaRPr lang="en-ID" sz="2800" b="1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Konsep </a:t>
            </a: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Smart Tourism Destination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menekankan pada pengumpulan dan pertukaran data yang lancar untuk menciptakan pengalaman yang lebih kaya, efisien, dan berkelanjutan (Buhalis &amp; Amaranggana, 2015).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Mobile App &amp; AR/VR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adalah interface utama bagi wisatawan untuk berinteraksi dengan destinasi yang cerdas.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Contoh Integrasi: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Data dari mobile app digunakan untuk mengelola keramaian (crowd management).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 digunakan untuk memberikan informasi yang kontekstual dan personal berdasarkan lokasi wisatawan.</a:t>
            </a:r>
          </a:p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b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D" sz="2400" b="1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28483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B612E5A-BA72-2E2A-0D47-331DFD4C4DAE}"/>
              </a:ext>
            </a:extLst>
          </p:cNvPr>
          <p:cNvSpPr txBox="1"/>
          <p:nvPr/>
        </p:nvSpPr>
        <p:spPr>
          <a:xfrm>
            <a:off x="0" y="492298"/>
            <a:ext cx="9144000" cy="6088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ID" sz="24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Studi Kasus: Pemanfaatan di Indonesia</a:t>
            </a:r>
          </a:p>
          <a:p>
            <a:pPr algn="l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Kemenparekraf (2022):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Meluncurkan berbagai platform digital dan mendorong adopi teknologi.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Contoh Aplikasi Mobile: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"Indonesia Travel"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oleh Kemenparekraf untuk informasi dan event.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Contoh AR/VR (Potensial):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 di Candi Borobudur/Prambanan: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Untuk visualisasi sejarah.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VR untuk Promosi Labuan Bajo/Raja Ampat: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Memberikan preview kepada calon wisatawan mancanegara.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Tantangan: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Infrastruktur, literasi digital, dan konten yang berkelanjutan.</a:t>
            </a:r>
          </a:p>
          <a:p>
            <a:pPr>
              <a:buNone/>
            </a:pPr>
            <a:b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60823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037A6BE-7D51-2E5F-C8DD-992C0B7E581B}"/>
              </a:ext>
            </a:extLst>
          </p:cNvPr>
          <p:cNvSpPr txBox="1"/>
          <p:nvPr/>
        </p:nvSpPr>
        <p:spPr>
          <a:xfrm>
            <a:off x="381000" y="304800"/>
            <a:ext cx="8001000" cy="5529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ID" sz="24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Keuntungan &amp; Manfaat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Bagi Wisatawan: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Pengalaman yang lebih personal, informatif, dan menyenangkan.</a:t>
            </a:r>
          </a:p>
          <a:p>
            <a:pPr marL="742950" lvl="1" indent="-285750" algn="just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Kemudahan akses informasi dan transaksi.</a:t>
            </a:r>
          </a:p>
          <a:p>
            <a:pPr marL="742950" lvl="1" indent="-285750" algn="just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Peningkatan rasa aman dan nyaman.</a:t>
            </a:r>
          </a:p>
          <a:p>
            <a:pPr algn="just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Bagi Pelaku Bisnis &amp; Destinasi: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Alat pemasaran yang powerful dan terukur.</a:t>
            </a:r>
          </a:p>
          <a:p>
            <a:pPr marL="742950" lvl="1" indent="-285750" algn="just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Meningkatkan loyalitas pelanggan.</a:t>
            </a:r>
          </a:p>
          <a:p>
            <a:pPr marL="742950" lvl="1" indent="-285750" algn="just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Data analytics untuk pengambilan keputusan yang lebih baik.</a:t>
            </a:r>
          </a:p>
        </p:txBody>
      </p:sp>
    </p:spTree>
    <p:extLst>
      <p:ext uri="{BB962C8B-B14F-4D97-AF65-F5344CB8AC3E}">
        <p14:creationId xmlns:p14="http://schemas.microsoft.com/office/powerpoint/2010/main" val="4016675977"/>
      </p:ext>
    </p:extLst>
  </p:cSld>
  <p:clrMapOvr>
    <a:masterClrMapping/>
  </p:clrMapOvr>
  <p:transition spd="slow">
    <p:push dir="u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5215</TotalTime>
  <Words>826</Words>
  <Application>Microsoft Office PowerPoint</Application>
  <PresentationFormat>On-screen Show (4:3)</PresentationFormat>
  <Paragraphs>79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540</cp:revision>
  <cp:lastPrinted>2017-08-29T02:54:51Z</cp:lastPrinted>
  <dcterms:created xsi:type="dcterms:W3CDTF">2010-04-18T12:06:30Z</dcterms:created>
  <dcterms:modified xsi:type="dcterms:W3CDTF">2025-11-06T07:57:57Z</dcterms:modified>
</cp:coreProperties>
</file>