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256" r:id="rId2"/>
    <p:sldId id="259" r:id="rId3"/>
    <p:sldId id="260" r:id="rId4"/>
    <p:sldId id="258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75" r:id="rId14"/>
    <p:sldId id="276" r:id="rId15"/>
  </p:sldIdLst>
  <p:sldSz cx="9144000" cy="6858000" type="screen4x3"/>
  <p:notesSz cx="7045325" cy="9345613"/>
  <p:custDataLst>
    <p:tags r:id="rId18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43" userDrawn="1">
          <p15:clr>
            <a:srgbClr val="A4A3A4"/>
          </p15:clr>
        </p15:guide>
        <p15:guide id="2" pos="221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userId="Ray" providerId="None"/>
      </p:ext>
    </p:extLst>
  </p:cmAuthor>
  <p:cmAuthor id="2" name="user" initials="u" lastIdx="1" clrIdx="1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172" autoAdjust="0"/>
    <p:restoredTop sz="94580" autoAdjust="0"/>
  </p:normalViewPr>
  <p:slideViewPr>
    <p:cSldViewPr>
      <p:cViewPr varScale="1">
        <p:scale>
          <a:sx n="71" d="100"/>
          <a:sy n="71" d="100"/>
        </p:scale>
        <p:origin x="1332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946" y="-96"/>
      </p:cViewPr>
      <p:guideLst>
        <p:guide orient="horz" pos="2943"/>
        <p:guide pos="221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gs" Target="tags/tag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1-04-30T14:37:44.232" idx="1">
    <p:pos x="10" y="10"/>
    <p:text/>
    <p:extLst>
      <p:ext uri="{C676402C-5697-4E1C-873F-D02D1690AC5C}">
        <p15:threadingInfo xmlns:p15="http://schemas.microsoft.com/office/powerpoint/2012/main" timeZoneBias="-420"/>
      </p:ext>
    </p:extLst>
  </p:cm>
</p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7450" y="701675"/>
            <a:ext cx="4670425" cy="3503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56" tIns="46278" rIns="92556" bIns="462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4533" y="4439167"/>
            <a:ext cx="5636260" cy="4205526"/>
          </a:xfrm>
          <a:prstGeom prst="rect">
            <a:avLst/>
          </a:prstGeom>
        </p:spPr>
        <p:txBody>
          <a:bodyPr vert="horz" lIns="92556" tIns="46278" rIns="92556" bIns="4627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7E5F97AF-CD45-40DE-9BCE-3C60148170F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4BD782C2-0B6B-41B6-B032-B4AAE7AFA99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1605E9BE-0D9A-4E76-8D6C-56DE4E94803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0" r:id="rId3"/>
    <p:sldLayoutId id="2147483652" r:id="rId4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comments" Target="../comments/commen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D:\!!!DATA RETNO_QAC\ARSIP Internal Memo\LOGO IM.png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9" t="15303" r="72530" b="16026"/>
          <a:stretch>
            <a:fillRect/>
          </a:stretch>
        </p:blipFill>
        <p:spPr bwMode="auto">
          <a:xfrm>
            <a:off x="7867650" y="0"/>
            <a:ext cx="1276350" cy="1280160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Subtitle 1"/>
          <p:cNvSpPr>
            <a:spLocks noGrp="1"/>
          </p:cNvSpPr>
          <p:nvPr>
            <p:ph type="subTitle" idx="1"/>
          </p:nvPr>
        </p:nvSpPr>
        <p:spPr>
          <a:xfrm>
            <a:off x="0" y="2362200"/>
            <a:ext cx="9144000" cy="2057400"/>
          </a:xfrm>
        </p:spPr>
        <p:txBody>
          <a:bodyPr>
            <a:noAutofit/>
          </a:bodyPr>
          <a:lstStyle/>
          <a:p>
            <a:pPr>
              <a:lnSpc>
                <a:spcPts val="2250"/>
              </a:lnSpc>
              <a:spcBef>
                <a:spcPts val="2400"/>
              </a:spcBef>
              <a:spcAft>
                <a:spcPts val="1200"/>
              </a:spcAft>
            </a:pPr>
            <a:r>
              <a:rPr lang="en-ID" b="1">
                <a:solidFill>
                  <a:schemeClr val="tx1"/>
                </a:solidFill>
              </a:rPr>
              <a:t>Sistem Informasi untuk Manajemen Destinasi &amp; Visitor Management </a:t>
            </a:r>
          </a:p>
          <a:p>
            <a:pPr>
              <a:lnSpc>
                <a:spcPts val="2250"/>
              </a:lnSpc>
              <a:spcBef>
                <a:spcPts val="2400"/>
              </a:spcBef>
              <a:spcAft>
                <a:spcPts val="1200"/>
              </a:spcAft>
            </a:pPr>
            <a:r>
              <a:rPr lang="en-ID" b="1">
                <a:solidFill>
                  <a:srgbClr val="0F1115"/>
                </a:solidFill>
              </a:rPr>
              <a:t>Pertemuan ke-9</a:t>
            </a:r>
            <a:endParaRPr lang="en-ID" b="1">
              <a:solidFill>
                <a:srgbClr val="0F1115"/>
              </a:solidFill>
              <a:effectLst/>
            </a:endParaRPr>
          </a:p>
        </p:txBody>
      </p:sp>
    </p:spTree>
  </p:cSld>
  <p:clrMapOvr>
    <a:masterClrMapping/>
  </p:clrMapOvr>
  <p:transition spd="slow">
    <p:wip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04D74F54-CD0D-797C-7167-D46D4847A015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184666"/>
            <a:ext cx="328936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8D7A4A6-3ECA-D9F8-1AE9-D305242E12EB}"/>
              </a:ext>
            </a:extLst>
          </p:cNvPr>
          <p:cNvSpPr txBox="1"/>
          <p:nvPr/>
        </p:nvSpPr>
        <p:spPr>
          <a:xfrm>
            <a:off x="328936" y="184666"/>
            <a:ext cx="8839200" cy="63709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en-ID" sz="2400" b="1"/>
              <a:t>2. Pengembangan Produk Wisata</a:t>
            </a:r>
          </a:p>
          <a:p>
            <a:pPr>
              <a:buNone/>
            </a:pPr>
            <a:r>
              <a:rPr lang="en-ID" sz="2400"/>
              <a:t>Pengembangan produk adalah upaya menciptakan atau memperbarui atraksi, fasilitas, dan layanan agar destinasi semakin menarik bagi wisatawan.</a:t>
            </a:r>
          </a:p>
          <a:p>
            <a:pPr>
              <a:buNone/>
            </a:pPr>
            <a:r>
              <a:rPr lang="en-ID" sz="2400" b="1"/>
              <a:t>Bentuk pengembangan produk:</a:t>
            </a:r>
            <a:endParaRPr lang="en-ID" sz="2400"/>
          </a:p>
          <a:p>
            <a:pPr>
              <a:buFont typeface="Arial" panose="020B0604020202020204" pitchFamily="34" charset="0"/>
              <a:buChar char="•"/>
            </a:pPr>
            <a:r>
              <a:rPr lang="en-ID" sz="2400"/>
              <a:t>Menambah spot foto baru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D" sz="2400"/>
              <a:t>Mengembangkan paket wisata tematik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D" sz="2400"/>
              <a:t>Menyediakan fasilitas tambahan (rest area, jalur tracking, pusat informasi)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D" sz="2400"/>
              <a:t>Memperbarui aktivitas wisata seperti canoeing, wisata edukasi, wisata malam</a:t>
            </a:r>
          </a:p>
          <a:p>
            <a:pPr>
              <a:buNone/>
            </a:pPr>
            <a:r>
              <a:rPr lang="en-ID" sz="2400" b="1"/>
              <a:t>Tujuan pengembangan produk:</a:t>
            </a:r>
            <a:endParaRPr lang="en-ID" sz="2400"/>
          </a:p>
          <a:p>
            <a:pPr>
              <a:buFont typeface="Arial" panose="020B0604020202020204" pitchFamily="34" charset="0"/>
              <a:buChar char="•"/>
            </a:pPr>
            <a:r>
              <a:rPr lang="en-ID" sz="2400"/>
              <a:t>Menyesuaikan dengan kebutuhan dan tren wisatawan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D" sz="2400"/>
              <a:t>Meningkatkan daya saing destinasi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D" sz="2400"/>
              <a:t>Memberikan pengalaman baru agar wisatawan ingin kembali</a:t>
            </a:r>
          </a:p>
          <a:p>
            <a:pPr>
              <a:buNone/>
            </a:pPr>
            <a:br>
              <a:rPr lang="en-ID" sz="240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ID" sz="24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72234660"/>
      </p:ext>
    </p:extLst>
  </p:cSld>
  <p:clrMapOvr>
    <a:masterClrMapping/>
  </p:clrMapOvr>
  <p:transition spd="slow">
    <p:push dir="u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32C06A8C-506A-49EE-52BC-2B6804A749C0}"/>
              </a:ext>
            </a:extLst>
          </p:cNvPr>
          <p:cNvSpPr txBox="1"/>
          <p:nvPr/>
        </p:nvSpPr>
        <p:spPr>
          <a:xfrm>
            <a:off x="190500" y="489717"/>
            <a:ext cx="8763000" cy="52629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en-ID" sz="2400" b="1"/>
              <a:t>3. Pemasaran Destinasi</a:t>
            </a:r>
          </a:p>
          <a:p>
            <a:pPr>
              <a:buNone/>
            </a:pPr>
            <a:r>
              <a:rPr lang="en-ID" sz="2400"/>
              <a:t>Pemasaran destinasi adalah serangkaian strategi untuk memperkenalkan dan mempromosikan destinasi kepada wisatawan potensial.</a:t>
            </a:r>
          </a:p>
          <a:p>
            <a:pPr>
              <a:buNone/>
            </a:pPr>
            <a:r>
              <a:rPr lang="en-ID" sz="2400" b="1"/>
              <a:t>Strategi pemasaran meliputi:</a:t>
            </a:r>
            <a:endParaRPr lang="en-ID" sz="2400"/>
          </a:p>
          <a:p>
            <a:pPr>
              <a:buFont typeface="Arial" panose="020B0604020202020204" pitchFamily="34" charset="0"/>
              <a:buChar char="•"/>
            </a:pPr>
            <a:r>
              <a:rPr lang="en-ID" sz="2400"/>
              <a:t>Pemasaran digital: media sosial, website, influencer pariwisata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D" sz="2400"/>
              <a:t>Promosi offline: brosur, baliho, event lokal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D" sz="2400"/>
              <a:t>Kerja sama dengan biro perjalanan, hotel, dan komunitas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D" sz="2400"/>
              <a:t>Pembuatan brand destinasi (logo, tagline, identitas visual)</a:t>
            </a:r>
          </a:p>
          <a:p>
            <a:pPr>
              <a:buNone/>
            </a:pPr>
            <a:r>
              <a:rPr lang="en-ID" sz="2400" b="1"/>
              <a:t>Tujuan pemasaran:</a:t>
            </a:r>
            <a:endParaRPr lang="en-ID" sz="2400"/>
          </a:p>
          <a:p>
            <a:pPr>
              <a:buFont typeface="Arial" panose="020B0604020202020204" pitchFamily="34" charset="0"/>
              <a:buChar char="•"/>
            </a:pPr>
            <a:r>
              <a:rPr lang="en-ID" sz="2400"/>
              <a:t>Meningkatkan jumlah kunjungan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D" sz="2400"/>
              <a:t>Membangun citra positif destinasi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D" sz="2400"/>
              <a:t>Mengembangkan jaringan promosi dan kolaborasi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en-US" alt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5778570"/>
      </p:ext>
    </p:extLst>
  </p:cSld>
  <p:clrMapOvr>
    <a:masterClrMapping/>
  </p:clrMapOvr>
  <p:transition spd="slow">
    <p:fade thruBlk="1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D56DF422-959C-F3BC-6353-4BC1FB480B78}"/>
              </a:ext>
            </a:extLst>
          </p:cNvPr>
          <p:cNvSpPr txBox="1"/>
          <p:nvPr/>
        </p:nvSpPr>
        <p:spPr>
          <a:xfrm>
            <a:off x="219635" y="528918"/>
            <a:ext cx="8650584" cy="563231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en-ID" sz="2400" b="1"/>
              <a:t>4. Pelayanan dan Pengalaman Wisatawan</a:t>
            </a:r>
          </a:p>
          <a:p>
            <a:pPr>
              <a:buNone/>
            </a:pPr>
            <a:r>
              <a:rPr lang="en-ID" sz="2400"/>
              <a:t>Pelayanan dan pengalaman wisatawan merupakan aspek penting yang menentukan kepuasan dan keinginan untuk kembali berkunjung.</a:t>
            </a:r>
          </a:p>
          <a:p>
            <a:pPr>
              <a:buNone/>
            </a:pPr>
            <a:r>
              <a:rPr lang="en-ID" sz="2400" b="1"/>
              <a:t>Bentuk pelayanan dan pengalaman:</a:t>
            </a:r>
            <a:endParaRPr lang="en-ID" sz="2400"/>
          </a:p>
          <a:p>
            <a:pPr>
              <a:buFont typeface="Arial" panose="020B0604020202020204" pitchFamily="34" charset="0"/>
              <a:buChar char="•"/>
            </a:pPr>
            <a:r>
              <a:rPr lang="en-ID" sz="2400"/>
              <a:t>Pelayanan petugas yang ramah dan informatif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D" sz="2400"/>
              <a:t>Kebersihan fasilitas (toilet, area publik, tempat sampah)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D" sz="2400"/>
              <a:t>Kejelasan informasi (papan petunjuk, tarif, jam operasional)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D" sz="2400"/>
              <a:t>Keamanan destinasi (lifeguard, CCTV, jalur aman)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D" sz="2400"/>
              <a:t>Pengalaman unik yang tidak ditemukan di tempat lain</a:t>
            </a:r>
          </a:p>
          <a:p>
            <a:pPr>
              <a:buNone/>
            </a:pPr>
            <a:r>
              <a:rPr lang="en-ID" sz="2400" b="1"/>
              <a:t>Tujuan peningkatan pengalaman wisatawan:</a:t>
            </a:r>
            <a:endParaRPr lang="en-ID" sz="2400"/>
          </a:p>
          <a:p>
            <a:pPr>
              <a:buFont typeface="Arial" panose="020B0604020202020204" pitchFamily="34" charset="0"/>
              <a:buChar char="•"/>
            </a:pPr>
            <a:r>
              <a:rPr lang="en-ID" sz="2400"/>
              <a:t>Meningkatkan kepuasan dan ulasan positif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D" sz="2400"/>
              <a:t>Mendorong promosi dari mulut ke mulut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D" sz="2400"/>
              <a:t>Membentuk loyalitas wisatawan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en-US" alt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33250961"/>
      </p:ext>
    </p:extLst>
  </p:cSld>
  <p:clrMapOvr>
    <a:masterClrMapping/>
  </p:clrMapOvr>
  <p:transition spd="slow">
    <p:push dir="u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B6338AC3-5582-2734-82CD-E350DC4A5DC9}"/>
              </a:ext>
            </a:extLst>
          </p:cNvPr>
          <p:cNvSpPr txBox="1"/>
          <p:nvPr/>
        </p:nvSpPr>
        <p:spPr>
          <a:xfrm>
            <a:off x="838200" y="381000"/>
            <a:ext cx="70866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D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Peran Sistem Informasi dalam Manajemen Destinasi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64F472F-70AE-0BF8-945B-ABD5743180E7}"/>
              </a:ext>
            </a:extLst>
          </p:cNvPr>
          <p:cNvSpPr txBox="1"/>
          <p:nvPr/>
        </p:nvSpPr>
        <p:spPr>
          <a:xfrm>
            <a:off x="838200" y="990600"/>
            <a:ext cx="6553200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D"/>
              <a:t>• Menyediakan data pengunjung</a:t>
            </a:r>
          </a:p>
          <a:p>
            <a:r>
              <a:rPr lang="en-ID"/>
              <a:t>• Memantau kapasitas destinasi</a:t>
            </a:r>
          </a:p>
          <a:p>
            <a:r>
              <a:rPr lang="en-ID"/>
              <a:t>• Mengukur kualitas layanan</a:t>
            </a:r>
          </a:p>
          <a:p>
            <a:r>
              <a:rPr lang="en-ID"/>
              <a:t>• Mendukung perencanaan strategis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52872AD-498D-179E-E66E-AF782EAB8976}"/>
              </a:ext>
            </a:extLst>
          </p:cNvPr>
          <p:cNvSpPr txBox="1"/>
          <p:nvPr/>
        </p:nvSpPr>
        <p:spPr>
          <a:xfrm>
            <a:off x="838200" y="2413337"/>
            <a:ext cx="457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D" b="1"/>
              <a:t>Visitor Management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BA29975-E3C2-01AE-E2E3-FA72BBD1BFEC}"/>
              </a:ext>
            </a:extLst>
          </p:cNvPr>
          <p:cNvSpPr txBox="1"/>
          <p:nvPr/>
        </p:nvSpPr>
        <p:spPr>
          <a:xfrm>
            <a:off x="838200" y="2828836"/>
            <a:ext cx="60198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D"/>
              <a:t>• Proses mengelola pergerakan dan perilaku wisatawan</a:t>
            </a:r>
          </a:p>
          <a:p>
            <a:r>
              <a:rPr lang="en-ID"/>
              <a:t>• Menciptakan pengalaman wisata yang aman dan nyaman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20445526-78A6-5B45-4123-A7E70B5CBCD5}"/>
              </a:ext>
            </a:extLst>
          </p:cNvPr>
          <p:cNvSpPr txBox="1"/>
          <p:nvPr/>
        </p:nvSpPr>
        <p:spPr>
          <a:xfrm>
            <a:off x="685800" y="3557193"/>
            <a:ext cx="457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D" b="1"/>
              <a:t>Tujuan Visitor Management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45DB3386-2D68-BF75-EC0D-C220CE82C0B7}"/>
              </a:ext>
            </a:extLst>
          </p:cNvPr>
          <p:cNvSpPr txBox="1"/>
          <p:nvPr/>
        </p:nvSpPr>
        <p:spPr>
          <a:xfrm>
            <a:off x="824753" y="3918101"/>
            <a:ext cx="4572000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D"/>
              <a:t>• Mengurangi kepadatan pengunjung</a:t>
            </a:r>
          </a:p>
          <a:p>
            <a:r>
              <a:rPr lang="en-ID"/>
              <a:t>• Meningkatkan kualitas pengalaman</a:t>
            </a:r>
          </a:p>
          <a:p>
            <a:r>
              <a:rPr lang="en-ID"/>
              <a:t>• Melindungi lingkungan dan budaya lokal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9EF9307E-1623-8B3B-70D1-6DE59C006219}"/>
              </a:ext>
            </a:extLst>
          </p:cNvPr>
          <p:cNvSpPr txBox="1"/>
          <p:nvPr/>
        </p:nvSpPr>
        <p:spPr>
          <a:xfrm>
            <a:off x="685800" y="4841431"/>
            <a:ext cx="457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D" b="1"/>
              <a:t>Teknologi untuk Visitor Management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3A114820-BE5F-C655-8E00-1D09C20D6E97}"/>
              </a:ext>
            </a:extLst>
          </p:cNvPr>
          <p:cNvSpPr txBox="1"/>
          <p:nvPr/>
        </p:nvSpPr>
        <p:spPr>
          <a:xfrm>
            <a:off x="764241" y="5156172"/>
            <a:ext cx="4572000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D"/>
              <a:t>• Aplikasi mobile</a:t>
            </a:r>
          </a:p>
          <a:p>
            <a:r>
              <a:rPr lang="en-ID"/>
              <a:t>• QR check-in</a:t>
            </a:r>
          </a:p>
          <a:p>
            <a:r>
              <a:rPr lang="en-ID"/>
              <a:t>• Sistem booking online</a:t>
            </a:r>
          </a:p>
          <a:p>
            <a:r>
              <a:rPr lang="en-ID"/>
              <a:t>• Smart signage dan IoT</a:t>
            </a:r>
          </a:p>
        </p:txBody>
      </p:sp>
    </p:spTree>
    <p:extLst>
      <p:ext uri="{BB962C8B-B14F-4D97-AF65-F5344CB8AC3E}">
        <p14:creationId xmlns:p14="http://schemas.microsoft.com/office/powerpoint/2010/main" val="2229556981"/>
      </p:ext>
    </p:extLst>
  </p:cSld>
  <p:clrMapOvr>
    <a:masterClrMapping/>
  </p:clrMapOvr>
  <p:transition spd="slow">
    <p:fade thruBlk="1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7FA1E824-EAC5-5DE8-43CD-E0471748A9B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85800" y="304800"/>
            <a:ext cx="6400800" cy="1066800"/>
          </a:xfrm>
        </p:spPr>
        <p:txBody>
          <a:bodyPr/>
          <a:lstStyle/>
          <a:p>
            <a:r>
              <a:rPr lang="en-ID">
                <a:solidFill>
                  <a:schemeClr val="tx1"/>
                </a:solidFill>
              </a:rPr>
              <a:t>Contoh Implementasi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ABEC5A3-90D6-D4EE-934E-4C8B563D90B0}"/>
              </a:ext>
            </a:extLst>
          </p:cNvPr>
          <p:cNvSpPr txBox="1"/>
          <p:nvPr/>
        </p:nvSpPr>
        <p:spPr>
          <a:xfrm>
            <a:off x="838200" y="909935"/>
            <a:ext cx="4572000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D"/>
              <a:t>• Booking online untuk pembatasan kunjungan</a:t>
            </a:r>
          </a:p>
          <a:p>
            <a:r>
              <a:rPr lang="en-ID"/>
              <a:t>• Pemantauan keramaian melalui sensor IoT</a:t>
            </a:r>
          </a:p>
          <a:p>
            <a:r>
              <a:rPr lang="en-ID"/>
              <a:t>• Papan informasi digital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677A08C-3B29-36CD-B5C0-3B35A9C68790}"/>
              </a:ext>
            </a:extLst>
          </p:cNvPr>
          <p:cNvSpPr txBox="1"/>
          <p:nvPr/>
        </p:nvSpPr>
        <p:spPr>
          <a:xfrm>
            <a:off x="838200" y="2253734"/>
            <a:ext cx="45720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ID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Dashboard Pariwisata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9A5CAE5-84CF-61FE-B659-938A9BCD8A21}"/>
              </a:ext>
            </a:extLst>
          </p:cNvPr>
          <p:cNvSpPr txBox="1"/>
          <p:nvPr/>
        </p:nvSpPr>
        <p:spPr>
          <a:xfrm>
            <a:off x="838200" y="2783728"/>
            <a:ext cx="4572000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D"/>
              <a:t>• Menampilkan data real-time</a:t>
            </a:r>
          </a:p>
          <a:p>
            <a:r>
              <a:rPr lang="en-ID"/>
              <a:t>• Grafik jumlah pengunjung</a:t>
            </a:r>
          </a:p>
          <a:p>
            <a:r>
              <a:rPr lang="en-ID"/>
              <a:t>• Data kepuasan wisatawan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6EA53B7-D59C-F889-1B75-FB116251C25E}"/>
              </a:ext>
            </a:extLst>
          </p:cNvPr>
          <p:cNvSpPr txBox="1"/>
          <p:nvPr/>
        </p:nvSpPr>
        <p:spPr>
          <a:xfrm>
            <a:off x="1371600" y="3731062"/>
            <a:ext cx="54102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D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Integrasi Data Pariwisata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F36732F0-7E7A-4190-7498-041A4E18C1B0}"/>
              </a:ext>
            </a:extLst>
          </p:cNvPr>
          <p:cNvSpPr txBox="1"/>
          <p:nvPr/>
        </p:nvSpPr>
        <p:spPr>
          <a:xfrm>
            <a:off x="838200" y="4307472"/>
            <a:ext cx="4572000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/>
              <a:t>• Integrasi antar destinasi</a:t>
            </a:r>
          </a:p>
          <a:p>
            <a:r>
              <a:rPr lang="it-IT"/>
              <a:t>• Data akomodasi dan transportasi</a:t>
            </a:r>
          </a:p>
          <a:p>
            <a:r>
              <a:rPr lang="it-IT"/>
              <a:t>• Big data dan analitik</a:t>
            </a:r>
          </a:p>
        </p:txBody>
      </p:sp>
    </p:spTree>
    <p:extLst>
      <p:ext uri="{BB962C8B-B14F-4D97-AF65-F5344CB8AC3E}">
        <p14:creationId xmlns:p14="http://schemas.microsoft.com/office/powerpoint/2010/main" val="3580273857"/>
      </p:ext>
    </p:extLst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DF4C484C-C17E-03C3-C7AD-1DC161CB825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66700" y="457200"/>
            <a:ext cx="8610600" cy="3429000"/>
          </a:xfrm>
        </p:spPr>
        <p:txBody>
          <a:bodyPr>
            <a:noAutofit/>
          </a:bodyPr>
          <a:lstStyle/>
          <a:p>
            <a:pPr algn="just"/>
            <a:r>
              <a:rPr lang="en-ID" sz="4000">
                <a:solidFill>
                  <a:schemeClr val="tx1"/>
                </a:solidFill>
              </a:rPr>
              <a:t>Pengertian Sistem Informasi Pariwisata</a:t>
            </a:r>
          </a:p>
          <a:p>
            <a:pPr algn="just"/>
            <a:endParaRPr lang="en-ID" sz="4000">
              <a:solidFill>
                <a:schemeClr val="tx1"/>
              </a:solidFill>
            </a:endParaRPr>
          </a:p>
          <a:p>
            <a:pPr algn="just"/>
            <a:r>
              <a:rPr lang="sv-SE" sz="2800">
                <a:solidFill>
                  <a:schemeClr val="tx1"/>
                </a:solidFill>
              </a:rPr>
              <a:t>• Sistem yang mengumpulkan, mengolah, dan menyajikan </a:t>
            </a:r>
          </a:p>
          <a:p>
            <a:pPr algn="just"/>
            <a:r>
              <a:rPr lang="sv-SE">
                <a:solidFill>
                  <a:schemeClr val="tx1"/>
                </a:solidFill>
              </a:rPr>
              <a:t>  </a:t>
            </a:r>
            <a:r>
              <a:rPr lang="sv-SE" sz="2800">
                <a:solidFill>
                  <a:schemeClr val="tx1"/>
                </a:solidFill>
              </a:rPr>
              <a:t>data pariwisata</a:t>
            </a:r>
          </a:p>
          <a:p>
            <a:pPr algn="just"/>
            <a:endParaRPr lang="sv-SE" sz="2800">
              <a:solidFill>
                <a:schemeClr val="tx1"/>
              </a:solidFill>
            </a:endParaRPr>
          </a:p>
          <a:p>
            <a:pPr algn="just"/>
            <a:r>
              <a:rPr lang="sv-SE" sz="2800">
                <a:solidFill>
                  <a:schemeClr val="tx1"/>
                </a:solidFill>
              </a:rPr>
              <a:t>• Mendukung pengambilan keputusan bagi pengelola   </a:t>
            </a:r>
          </a:p>
          <a:p>
            <a:pPr algn="just"/>
            <a:r>
              <a:rPr lang="sv-SE">
                <a:solidFill>
                  <a:schemeClr val="tx1"/>
                </a:solidFill>
              </a:rPr>
              <a:t>  </a:t>
            </a:r>
            <a:r>
              <a:rPr lang="sv-SE" sz="2800">
                <a:solidFill>
                  <a:schemeClr val="tx1"/>
                </a:solidFill>
              </a:rPr>
              <a:t>destinasi</a:t>
            </a:r>
          </a:p>
          <a:p>
            <a:pPr algn="just"/>
            <a:endParaRPr lang="en-ID" sz="240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78298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381000" y="304800"/>
            <a:ext cx="8153400" cy="4800600"/>
          </a:xfrm>
        </p:spPr>
        <p:txBody>
          <a:bodyPr>
            <a:noAutofit/>
          </a:bodyPr>
          <a:lstStyle/>
          <a:p>
            <a:pPr>
              <a:lnSpc>
                <a:spcPts val="2250"/>
              </a:lnSpc>
              <a:spcBef>
                <a:spcPts val="2400"/>
              </a:spcBef>
              <a:spcAft>
                <a:spcPts val="1200"/>
              </a:spcAft>
              <a:buNone/>
            </a:pPr>
            <a:r>
              <a:rPr lang="en-ID" sz="4000">
                <a:solidFill>
                  <a:schemeClr val="tx1"/>
                </a:solidFill>
              </a:rPr>
              <a:t>Komponen Sistem Informasi</a:t>
            </a:r>
          </a:p>
          <a:p>
            <a:pPr>
              <a:lnSpc>
                <a:spcPts val="2250"/>
              </a:lnSpc>
              <a:spcBef>
                <a:spcPts val="2400"/>
              </a:spcBef>
              <a:spcAft>
                <a:spcPts val="1200"/>
              </a:spcAft>
              <a:buNone/>
            </a:pPr>
            <a:r>
              <a:rPr lang="en-ID" sz="4000">
                <a:solidFill>
                  <a:schemeClr val="tx1"/>
                </a:solidFill>
              </a:rPr>
              <a:t>Pariwisata</a:t>
            </a:r>
          </a:p>
          <a:p>
            <a:pPr algn="just"/>
            <a:r>
              <a:rPr lang="en-ID" sz="2800">
                <a:solidFill>
                  <a:schemeClr val="tx1"/>
                </a:solidFill>
              </a:rPr>
              <a:t>• Hardware</a:t>
            </a:r>
          </a:p>
          <a:p>
            <a:pPr algn="just"/>
            <a:r>
              <a:rPr lang="en-ID" sz="2800">
                <a:solidFill>
                  <a:schemeClr val="tx1"/>
                </a:solidFill>
              </a:rPr>
              <a:t>• Software</a:t>
            </a:r>
          </a:p>
          <a:p>
            <a:pPr algn="just"/>
            <a:r>
              <a:rPr lang="en-ID" sz="2800">
                <a:solidFill>
                  <a:schemeClr val="tx1"/>
                </a:solidFill>
              </a:rPr>
              <a:t>• Database</a:t>
            </a:r>
          </a:p>
          <a:p>
            <a:pPr algn="just"/>
            <a:r>
              <a:rPr lang="en-ID" sz="2800">
                <a:solidFill>
                  <a:schemeClr val="tx1"/>
                </a:solidFill>
              </a:rPr>
              <a:t>• Prosedur</a:t>
            </a:r>
          </a:p>
          <a:p>
            <a:pPr algn="just"/>
            <a:r>
              <a:rPr lang="en-ID" sz="2800">
                <a:solidFill>
                  <a:schemeClr val="tx1"/>
                </a:solidFill>
              </a:rPr>
              <a:t>• Pengguna</a:t>
            </a:r>
          </a:p>
          <a:p>
            <a:pPr algn="l">
              <a:lnSpc>
                <a:spcPts val="2250"/>
              </a:lnSpc>
              <a:spcBef>
                <a:spcPts val="2400"/>
              </a:spcBef>
              <a:spcAft>
                <a:spcPts val="1200"/>
              </a:spcAft>
              <a:buNone/>
            </a:pPr>
            <a:endParaRPr lang="en-US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98899085"/>
      </p:ext>
    </p:extLst>
  </p:cSld>
  <p:clrMapOvr>
    <a:masterClrMapping/>
  </p:clrMapOvr>
  <p:transition spd="slow">
    <p:push dir="u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D0853924-9A4F-B8C5-F84B-D235F7A134CE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184666"/>
            <a:ext cx="328936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8E404F9-37FB-DFAC-605F-CCE31FE110BD}"/>
              </a:ext>
            </a:extLst>
          </p:cNvPr>
          <p:cNvSpPr txBox="1"/>
          <p:nvPr/>
        </p:nvSpPr>
        <p:spPr>
          <a:xfrm>
            <a:off x="304800" y="384577"/>
            <a:ext cx="8534400" cy="60016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en-ID" sz="2400" b="1"/>
              <a:t>Komponen Sistem Informasi Pariwisata</a:t>
            </a:r>
          </a:p>
          <a:p>
            <a:pPr>
              <a:buNone/>
            </a:pPr>
            <a:r>
              <a:rPr lang="en-ID" sz="2400" b="1"/>
              <a:t>1. Hardware (Perangkat Keras)</a:t>
            </a:r>
          </a:p>
          <a:p>
            <a:pPr>
              <a:buNone/>
            </a:pPr>
            <a:r>
              <a:rPr lang="en-ID" sz="2400"/>
              <a:t>Hardware adalah perangkat fisik yang digunakan untuk menjalankan sistem informasi.</a:t>
            </a:r>
            <a:br>
              <a:rPr lang="en-ID" sz="2400"/>
            </a:br>
            <a:r>
              <a:rPr lang="en-ID" sz="2400"/>
              <a:t>Dalam pariwisata, hardware berperan untuk mengolah, menyimpan, dan menampilkan data wisata.</a:t>
            </a:r>
          </a:p>
          <a:p>
            <a:pPr>
              <a:buNone/>
            </a:pPr>
            <a:r>
              <a:rPr lang="en-ID" sz="2400" b="1"/>
              <a:t>Contoh dalam konteks pariwisata:</a:t>
            </a:r>
            <a:endParaRPr lang="en-ID" sz="2400"/>
          </a:p>
          <a:p>
            <a:pPr>
              <a:buFont typeface="Arial" panose="020B0604020202020204" pitchFamily="34" charset="0"/>
              <a:buChar char="•"/>
            </a:pPr>
            <a:r>
              <a:rPr lang="en-ID" sz="2400"/>
              <a:t>Komputer di pusat informasi wisata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D" sz="2400"/>
              <a:t>Server penyimpanan data destinasi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D" sz="2400"/>
              <a:t>Smartphone petugas lapangan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D" sz="2400"/>
              <a:t>Mesin scan QR untuk check-in pengunjung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D" sz="2400"/>
              <a:t>CCTV dan sensor IoT pemantau keramaian</a:t>
            </a:r>
          </a:p>
          <a:p>
            <a:pPr>
              <a:buNone/>
            </a:pPr>
            <a:r>
              <a:rPr lang="en-ID" sz="2400" b="1"/>
              <a:t>Fungsi utama:</a:t>
            </a:r>
            <a:endParaRPr lang="en-ID" sz="2400"/>
          </a:p>
          <a:p>
            <a:pPr>
              <a:buFont typeface="Arial" panose="020B0604020202020204" pitchFamily="34" charset="0"/>
              <a:buChar char="•"/>
            </a:pPr>
            <a:r>
              <a:rPr lang="en-ID" sz="2400"/>
              <a:t>Menyediakan alat untuk input dan output data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D" sz="2400"/>
              <a:t>Mendukung pengumpulan dan analisis data pengunjung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D" sz="2400"/>
              <a:t>Menjalankan aplikasi Sistem Informasi Pariwisata</a:t>
            </a:r>
          </a:p>
        </p:txBody>
      </p:sp>
    </p:spTree>
    <p:extLst>
      <p:ext uri="{BB962C8B-B14F-4D97-AF65-F5344CB8AC3E}">
        <p14:creationId xmlns:p14="http://schemas.microsoft.com/office/powerpoint/2010/main" val="349708784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6">
            <a:extLst>
              <a:ext uri="{FF2B5EF4-FFF2-40B4-BE49-F238E27FC236}">
                <a16:creationId xmlns:a16="http://schemas.microsoft.com/office/drawing/2014/main" id="{91989D7A-D88A-71BD-B7A8-2E85BF72DB7A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419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D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40438B5-CB97-E368-8B6B-BE32451854BC}"/>
              </a:ext>
            </a:extLst>
          </p:cNvPr>
          <p:cNvSpPr txBox="1"/>
          <p:nvPr/>
        </p:nvSpPr>
        <p:spPr>
          <a:xfrm>
            <a:off x="457200" y="909935"/>
            <a:ext cx="83820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br>
              <a:rPr lang="en-ID"/>
            </a:br>
            <a:endParaRPr lang="en-ID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828F375-312D-B23F-39B6-9F9EE79E81BA}"/>
              </a:ext>
            </a:extLst>
          </p:cNvPr>
          <p:cNvSpPr txBox="1"/>
          <p:nvPr/>
        </p:nvSpPr>
        <p:spPr>
          <a:xfrm>
            <a:off x="493059" y="600447"/>
            <a:ext cx="8229600" cy="53216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en-ID" sz="2400" b="1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ID" sz="2400" b="1"/>
              <a:t>2. Software (Perangkat Lunak)</a:t>
            </a:r>
          </a:p>
          <a:p>
            <a:pPr>
              <a:buNone/>
            </a:pPr>
            <a:r>
              <a:rPr lang="en-ID" sz="2400"/>
              <a:t>Software adalah program yang digunakan untuk mengelola data dan mendukung operasional destinasi.</a:t>
            </a:r>
          </a:p>
          <a:p>
            <a:pPr>
              <a:buNone/>
            </a:pPr>
            <a:r>
              <a:rPr lang="en-ID" sz="2400" b="1"/>
              <a:t>Contoh software untuk pariwisata:</a:t>
            </a:r>
            <a:endParaRPr lang="en-ID" sz="2400"/>
          </a:p>
          <a:p>
            <a:pPr>
              <a:buFont typeface="Arial" panose="020B0604020202020204" pitchFamily="34" charset="0"/>
              <a:buChar char="•"/>
            </a:pPr>
            <a:r>
              <a:rPr lang="en-ID" sz="2400"/>
              <a:t>Aplikasi </a:t>
            </a:r>
            <a:r>
              <a:rPr lang="en-ID" sz="2400" i="1"/>
              <a:t>visitor management system</a:t>
            </a:r>
            <a:endParaRPr lang="en-ID" sz="2400"/>
          </a:p>
          <a:p>
            <a:pPr>
              <a:buFont typeface="Arial" panose="020B0604020202020204" pitchFamily="34" charset="0"/>
              <a:buChar char="•"/>
            </a:pPr>
            <a:r>
              <a:rPr lang="en-ID" sz="2400"/>
              <a:t>Aplikasi ticketing online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D" sz="2400"/>
              <a:t>Sistem booking destinasi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D" sz="2400"/>
              <a:t>Dashboard analisis pariwisata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D" sz="2400"/>
              <a:t>Google Form, Excel, GIS, atau aplikasi IoT monitoring</a:t>
            </a:r>
          </a:p>
          <a:p>
            <a:pPr>
              <a:buNone/>
            </a:pPr>
            <a:r>
              <a:rPr lang="en-ID" sz="2400" b="1"/>
              <a:t>Fungsi utama:</a:t>
            </a:r>
            <a:endParaRPr lang="en-ID" sz="2400"/>
          </a:p>
          <a:p>
            <a:pPr>
              <a:buFont typeface="Arial" panose="020B0604020202020204" pitchFamily="34" charset="0"/>
              <a:buChar char="•"/>
            </a:pPr>
            <a:r>
              <a:rPr lang="en-ID" sz="2400"/>
              <a:t>Mengolah data menjadi informasi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D" sz="2400"/>
              <a:t>Menyediakan fitur manajemen pengunjung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D" sz="2400"/>
              <a:t>Mempermudah komunikasi antar unit pengelola destinasi</a:t>
            </a:r>
          </a:p>
          <a:p>
            <a:pPr algn="ctr">
              <a:lnSpc>
                <a:spcPts val="2100"/>
              </a:lnSpc>
              <a:spcBef>
                <a:spcPts val="1200"/>
              </a:spcBef>
              <a:spcAft>
                <a:spcPts val="600"/>
              </a:spcAft>
              <a:buNone/>
            </a:pPr>
            <a:endParaRPr lang="en-ID" sz="2400" b="0" i="0">
              <a:solidFill>
                <a:srgbClr val="0F1115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88954360"/>
      </p:ext>
    </p:extLst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>
            <a:extLst>
              <a:ext uri="{FF2B5EF4-FFF2-40B4-BE49-F238E27FC236}">
                <a16:creationId xmlns:a16="http://schemas.microsoft.com/office/drawing/2014/main" id="{097CEB41-F384-4F84-A04D-F2D65DDEFB0D}"/>
              </a:ext>
            </a:extLst>
          </p:cNvPr>
          <p:cNvSpPr txBox="1"/>
          <p:nvPr/>
        </p:nvSpPr>
        <p:spPr>
          <a:xfrm>
            <a:off x="114300" y="457200"/>
            <a:ext cx="8915400" cy="530145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en-ID" sz="2400" b="1"/>
              <a:t>3. Database</a:t>
            </a:r>
          </a:p>
          <a:p>
            <a:pPr>
              <a:buNone/>
            </a:pPr>
            <a:r>
              <a:rPr lang="en-ID" sz="2400"/>
              <a:t>Database adalah tempat penyimpanan data terstruktur yang digunakan untuk analisis dan pengambilan keputusan.</a:t>
            </a:r>
          </a:p>
          <a:p>
            <a:pPr>
              <a:buNone/>
            </a:pPr>
            <a:r>
              <a:rPr lang="en-ID" sz="2400" b="1"/>
              <a:t>Contoh data pariwisata dalam database:</a:t>
            </a:r>
            <a:endParaRPr lang="en-ID" sz="2400"/>
          </a:p>
          <a:p>
            <a:pPr>
              <a:buFont typeface="Arial" panose="020B0604020202020204" pitchFamily="34" charset="0"/>
              <a:buChar char="•"/>
            </a:pPr>
            <a:r>
              <a:rPr lang="en-ID" sz="2400"/>
              <a:t>Data jumlah pengunjung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D" sz="2400"/>
              <a:t>Profil asal wisatawan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D" sz="2400"/>
              <a:t>Durasi kunjungan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D" sz="2400"/>
              <a:t>Tingkat kepuasan pengunjung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D" sz="2400"/>
              <a:t>Data pendapatan tiket dan layanan</a:t>
            </a:r>
          </a:p>
          <a:p>
            <a:pPr>
              <a:buNone/>
            </a:pPr>
            <a:r>
              <a:rPr lang="en-ID" sz="2400" b="1"/>
              <a:t>Fungsi utama:</a:t>
            </a:r>
            <a:endParaRPr lang="en-ID" sz="2400"/>
          </a:p>
          <a:p>
            <a:pPr>
              <a:buFont typeface="Arial" panose="020B0604020202020204" pitchFamily="34" charset="0"/>
              <a:buChar char="•"/>
            </a:pPr>
            <a:r>
              <a:rPr lang="en-ID" sz="2400"/>
              <a:t>Menyimpan data dalam jumlah besar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D" sz="2400"/>
              <a:t>Menjamin keamanan dan konsistensi data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D" sz="2400"/>
              <a:t>Memudahkan pencarian, penyaringan, dan analisis</a:t>
            </a:r>
          </a:p>
          <a:p>
            <a:pPr algn="l">
              <a:spcBef>
                <a:spcPts val="300"/>
              </a:spcBef>
            </a:pPr>
            <a:endParaRPr lang="en-ID" sz="2400" b="0" i="0">
              <a:solidFill>
                <a:srgbClr val="0F1115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25762012"/>
      </p:ext>
    </p:extLst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78D043A4-9920-D2D9-B132-A72CA60E3995}"/>
              </a:ext>
            </a:extLst>
          </p:cNvPr>
          <p:cNvSpPr txBox="1"/>
          <p:nvPr/>
        </p:nvSpPr>
        <p:spPr>
          <a:xfrm>
            <a:off x="-17929" y="311458"/>
            <a:ext cx="9161929" cy="5791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en-ID" sz="2400" b="1"/>
              <a:t>4. Prosedur (Tata Cara &amp; Standar Operasional)</a:t>
            </a:r>
          </a:p>
          <a:p>
            <a:pPr>
              <a:buNone/>
            </a:pPr>
            <a:r>
              <a:rPr lang="en-ID" sz="2400"/>
              <a:t>Prosedur adalah aturan, langkah kerja, dan SOP yang harus diikuti dalam penggunaan sistem informasi.</a:t>
            </a:r>
          </a:p>
          <a:p>
            <a:pPr>
              <a:buNone/>
            </a:pPr>
            <a:r>
              <a:rPr lang="en-ID" sz="2400" b="1"/>
              <a:t>Contoh prosedur dalam pariwisata:</a:t>
            </a:r>
            <a:endParaRPr lang="en-ID" sz="2400"/>
          </a:p>
          <a:p>
            <a:pPr>
              <a:buFont typeface="Arial" panose="020B0604020202020204" pitchFamily="34" charset="0"/>
              <a:buChar char="•"/>
            </a:pPr>
            <a:r>
              <a:rPr lang="en-ID" sz="2400"/>
              <a:t>SOP pengambilan data pengunjung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D" sz="2400"/>
              <a:t>Alur check-in menggunakan QR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D" sz="2400"/>
              <a:t>Prosedur input data ke database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D" sz="2400"/>
              <a:t>SOP pelaporan harian jumlah pengunjung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D" sz="2400"/>
              <a:t>Prosedur penggunaan dashboard monitoring</a:t>
            </a:r>
          </a:p>
          <a:p>
            <a:pPr>
              <a:buNone/>
            </a:pPr>
            <a:r>
              <a:rPr lang="en-ID" sz="2400" b="1"/>
              <a:t>Fungsi utama:</a:t>
            </a:r>
            <a:endParaRPr lang="en-ID" sz="2400"/>
          </a:p>
          <a:p>
            <a:pPr>
              <a:buFont typeface="Arial" panose="020B0604020202020204" pitchFamily="34" charset="0"/>
              <a:buChar char="•"/>
            </a:pPr>
            <a:r>
              <a:rPr lang="en-ID" sz="2400"/>
              <a:t>Menjamin sistem berjalan dengan standar yang sama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D" sz="2400"/>
              <a:t>Mencegah kesalahan input dan analisis data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D" sz="2400"/>
              <a:t>Menjaga keamanan dan kerahasiaan informasi</a:t>
            </a:r>
          </a:p>
          <a:p>
            <a:pPr algn="l">
              <a:lnSpc>
                <a:spcPts val="2250"/>
              </a:lnSpc>
              <a:spcBef>
                <a:spcPts val="2400"/>
              </a:spcBef>
              <a:spcAft>
                <a:spcPts val="1200"/>
              </a:spcAft>
              <a:buNone/>
            </a:pPr>
            <a:br>
              <a:rPr lang="en-ID" sz="2400" b="0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ID" sz="2400" b="1">
              <a:solidFill>
                <a:srgbClr val="0F1115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48284837"/>
      </p:ext>
    </p:extLst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5B612E5A-BA72-2E2A-0D47-331DFD4C4DAE}"/>
              </a:ext>
            </a:extLst>
          </p:cNvPr>
          <p:cNvSpPr txBox="1"/>
          <p:nvPr/>
        </p:nvSpPr>
        <p:spPr>
          <a:xfrm>
            <a:off x="0" y="492298"/>
            <a:ext cx="9144000" cy="563231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en-ID" sz="2400" b="1"/>
              <a:t>5. Pengguna (User)</a:t>
            </a:r>
          </a:p>
          <a:p>
            <a:pPr>
              <a:buNone/>
            </a:pPr>
            <a:r>
              <a:rPr lang="en-ID" sz="2400"/>
              <a:t>Pengguna adalah pihak yang mengoperasikan, memasukkan data, atau menggunakan informasi dari sistem.</a:t>
            </a:r>
          </a:p>
          <a:p>
            <a:pPr>
              <a:buNone/>
            </a:pPr>
            <a:r>
              <a:rPr lang="en-ID" sz="2400" b="1"/>
              <a:t>Jenis pengguna di sektor pariwisata:</a:t>
            </a:r>
            <a:endParaRPr lang="en-ID" sz="2400"/>
          </a:p>
          <a:p>
            <a:pPr>
              <a:buFont typeface="Arial" panose="020B0604020202020204" pitchFamily="34" charset="0"/>
              <a:buChar char="•"/>
            </a:pPr>
            <a:r>
              <a:rPr lang="en-ID" sz="2400"/>
              <a:t>Pengelola destinasi wisata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D" sz="2400"/>
              <a:t>Petugas ticketing atau front office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D" sz="2400"/>
              <a:t>Tim analis data pariwisata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D" sz="2400"/>
              <a:t>Wisatawan (user aplikasi check-in atau booking)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D" sz="2400"/>
              <a:t>Pengambil kebijakan (dinas pariwisata)</a:t>
            </a:r>
          </a:p>
          <a:p>
            <a:pPr>
              <a:buNone/>
            </a:pPr>
            <a:r>
              <a:rPr lang="en-ID" sz="2400" b="1"/>
              <a:t>Fungsi utama:</a:t>
            </a:r>
            <a:endParaRPr lang="en-ID" sz="2400"/>
          </a:p>
          <a:p>
            <a:pPr>
              <a:buFont typeface="Arial" panose="020B0604020202020204" pitchFamily="34" charset="0"/>
              <a:buChar char="•"/>
            </a:pPr>
            <a:r>
              <a:rPr lang="en-ID" sz="2400"/>
              <a:t>Memasukkan data (input)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D" sz="2400"/>
              <a:t>Menggunakan informasi untuk perencanaan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D" sz="2400"/>
              <a:t>Mengawasi dan memastikan sistem berjalan dengan baik</a:t>
            </a:r>
          </a:p>
          <a:p>
            <a:pPr>
              <a:buNone/>
            </a:pPr>
            <a:br>
              <a:rPr lang="en-ID" sz="240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ID" sz="2400" b="0" i="0">
              <a:solidFill>
                <a:srgbClr val="0F1115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73608232"/>
      </p:ext>
    </p:extLst>
  </p:cSld>
  <p:clrMapOvr>
    <a:masterClrMapping/>
  </p:clrMapOvr>
  <p:transition spd="slow"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037A6BE-7D51-2E5F-C8DD-992C0B7E581B}"/>
              </a:ext>
            </a:extLst>
          </p:cNvPr>
          <p:cNvSpPr txBox="1"/>
          <p:nvPr/>
        </p:nvSpPr>
        <p:spPr>
          <a:xfrm>
            <a:off x="0" y="304800"/>
            <a:ext cx="8001000" cy="640656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ts val="2100"/>
              </a:lnSpc>
              <a:spcBef>
                <a:spcPts val="1200"/>
              </a:spcBef>
              <a:spcAft>
                <a:spcPts val="600"/>
              </a:spcAft>
              <a:buNone/>
            </a:pPr>
            <a:r>
              <a:rPr lang="en-ID" sz="5400"/>
              <a:t>Manajemen Destinasi</a:t>
            </a:r>
          </a:p>
          <a:p>
            <a:pPr>
              <a:buNone/>
            </a:pPr>
            <a:r>
              <a:rPr lang="en-ID" sz="2400" b="1"/>
              <a:t>1. Pengelolaan Aset Wisata</a:t>
            </a:r>
          </a:p>
          <a:p>
            <a:pPr>
              <a:buNone/>
            </a:pPr>
            <a:r>
              <a:rPr lang="en-ID" sz="2400"/>
              <a:t>Pengelolaan aset wisata adalah proses merawat, mengatur, dan mengoptimalkan seluruh aset fisik maupun non-fisik yang dimiliki sebuah destinasi.</a:t>
            </a:r>
          </a:p>
          <a:p>
            <a:pPr>
              <a:buNone/>
            </a:pPr>
            <a:r>
              <a:rPr lang="en-ID" sz="2400" b="1"/>
              <a:t>Aset wisata meliputi:</a:t>
            </a:r>
            <a:endParaRPr lang="en-ID" sz="2400"/>
          </a:p>
          <a:p>
            <a:pPr>
              <a:buFont typeface="Arial" panose="020B0604020202020204" pitchFamily="34" charset="0"/>
              <a:buChar char="•"/>
            </a:pPr>
            <a:r>
              <a:rPr lang="en-ID" sz="2400"/>
              <a:t>Aset alam: pantai, gunung, hutan, air terjun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D" sz="2400"/>
              <a:t>Aset buatan: taman rekreasi, bangunan bersejarah, museum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D" sz="2400"/>
              <a:t>Aset budaya: tradisi lokal, seni pertunjukan, kuliner khas</a:t>
            </a:r>
          </a:p>
          <a:p>
            <a:pPr>
              <a:buNone/>
            </a:pPr>
            <a:r>
              <a:rPr lang="en-ID" sz="2400" b="1"/>
              <a:t>Tujuan pengelolaan aset:</a:t>
            </a:r>
            <a:endParaRPr lang="en-ID" sz="2400"/>
          </a:p>
          <a:p>
            <a:pPr>
              <a:buFont typeface="Arial" panose="020B0604020202020204" pitchFamily="34" charset="0"/>
              <a:buChar char="•"/>
            </a:pPr>
            <a:r>
              <a:rPr lang="en-ID" sz="2400"/>
              <a:t>Menjaga kelestarian dan kualitas destinasi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D" sz="2400"/>
              <a:t>Menjamin keamanan dan kenyamanan wisatawan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D" sz="2400"/>
              <a:t>Mengoptimalkan penggunaan aset untuk meningkatkan nilai ekonomi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D" sz="2400"/>
              <a:t>Menghindari kerusakan lingkungan dan dampak negatif pariwisata</a:t>
            </a:r>
          </a:p>
          <a:p>
            <a:pPr algn="ctr">
              <a:lnSpc>
                <a:spcPts val="2100"/>
              </a:lnSpc>
              <a:spcBef>
                <a:spcPts val="1200"/>
              </a:spcBef>
              <a:spcAft>
                <a:spcPts val="600"/>
              </a:spcAft>
              <a:buNone/>
            </a:pPr>
            <a:endParaRPr lang="en-ID" sz="2400" b="0" i="0">
              <a:solidFill>
                <a:srgbClr val="0F1115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16675977"/>
      </p:ext>
    </p:extLst>
  </p:cSld>
  <p:clrMapOvr>
    <a:masterClrMapping/>
  </p:clrMapOvr>
  <p:transition spd="slow">
    <p:push dir="u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5251</TotalTime>
  <Words>882</Words>
  <Application>Microsoft Office PowerPoint</Application>
  <PresentationFormat>On-screen Show (4:3)</PresentationFormat>
  <Paragraphs>158</Paragraphs>
  <Slides>14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8" baseType="lpstr">
      <vt:lpstr>Arial</vt:lpstr>
      <vt:lpstr>Calibri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IBI Darmajaya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DARMAJAYA</cp:lastModifiedBy>
  <cp:revision>541</cp:revision>
  <cp:lastPrinted>2017-08-29T02:54:51Z</cp:lastPrinted>
  <dcterms:created xsi:type="dcterms:W3CDTF">2010-04-18T12:06:30Z</dcterms:created>
  <dcterms:modified xsi:type="dcterms:W3CDTF">2025-11-27T09:14:30Z</dcterms:modified>
</cp:coreProperties>
</file>