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133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67650" y="0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1"/>
          <p:cNvSpPr>
            <a:spLocks noGrp="1"/>
          </p:cNvSpPr>
          <p:nvPr>
            <p:ph type="subTitle" idx="1"/>
          </p:nvPr>
        </p:nvSpPr>
        <p:spPr>
          <a:xfrm>
            <a:off x="0" y="2362200"/>
            <a:ext cx="9144000" cy="20574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chemeClr val="tx1"/>
                </a:solidFill>
              </a:rPr>
              <a:t>Sistem Informasi Digital Pariwisata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en-ID" b="1">
                <a:solidFill>
                  <a:srgbClr val="0F1115"/>
                </a:solidFill>
              </a:rPr>
              <a:t>Pertemuan ke-11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r>
              <a:rPr lang="it-IT" b="1">
                <a:solidFill>
                  <a:schemeClr val="tx1"/>
                </a:solidFill>
              </a:rPr>
              <a:t>AI, Chatbot &amp; IoT dalam Layanan Wisata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</a:pPr>
            <a:endParaRPr lang="en-ID" b="1">
              <a:solidFill>
                <a:srgbClr val="0F1115"/>
              </a:solidFill>
              <a:effectLst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4D74F54-CD0D-797C-7167-D46D4847A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D7A4A6-3ECA-D9F8-1AE9-D305242E12EB}"/>
              </a:ext>
            </a:extLst>
          </p:cNvPr>
          <p:cNvSpPr txBox="1"/>
          <p:nvPr/>
        </p:nvSpPr>
        <p:spPr>
          <a:xfrm>
            <a:off x="328936" y="184666"/>
            <a:ext cx="8839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5400"/>
              <a:t>Manfaat Teknologi Digital</a:t>
            </a:r>
            <a:endParaRPr lang="en-ID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94F7475-698D-4841-3915-5EC6482E3564}"/>
              </a:ext>
            </a:extLst>
          </p:cNvPr>
          <p:cNvSpPr txBox="1"/>
          <p:nvPr/>
        </p:nvSpPr>
        <p:spPr>
          <a:xfrm>
            <a:off x="495300" y="1600200"/>
            <a:ext cx="81534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Efisiensi operasional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Keputusan berbasis data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Peningkatan keamanan &amp; kenyamanan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Pengalaman wisata modern</a:t>
            </a:r>
          </a:p>
        </p:txBody>
      </p:sp>
    </p:spTree>
    <p:extLst>
      <p:ext uri="{BB962C8B-B14F-4D97-AF65-F5344CB8AC3E}">
        <p14:creationId xmlns:p14="http://schemas.microsoft.com/office/powerpoint/2010/main" val="2672234660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C06A8C-506A-49EE-52BC-2B6804A749C0}"/>
              </a:ext>
            </a:extLst>
          </p:cNvPr>
          <p:cNvSpPr txBox="1"/>
          <p:nvPr/>
        </p:nvSpPr>
        <p:spPr>
          <a:xfrm>
            <a:off x="190500" y="489717"/>
            <a:ext cx="8763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en-ID" sz="5400"/>
              <a:t>Tantangan Implementasi</a:t>
            </a:r>
            <a:endParaRPr kumimoji="0" lang="en-US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9962A6-E26D-9E88-0D34-7D82288B7022}"/>
              </a:ext>
            </a:extLst>
          </p:cNvPr>
          <p:cNvSpPr txBox="1"/>
          <p:nvPr/>
        </p:nvSpPr>
        <p:spPr>
          <a:xfrm>
            <a:off x="1219200" y="1905000"/>
            <a:ext cx="6858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Infrastruktur digital terbatas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Privasi &amp; keamanan data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Kesiapan SDM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Biaya awal investasi</a:t>
            </a:r>
          </a:p>
        </p:txBody>
      </p:sp>
    </p:spTree>
    <p:extLst>
      <p:ext uri="{BB962C8B-B14F-4D97-AF65-F5344CB8AC3E}">
        <p14:creationId xmlns:p14="http://schemas.microsoft.com/office/powerpoint/2010/main" val="38577857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7499537F-F229-A818-8DEA-994A87D0AC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18DFF9-62C7-0455-1706-DA505CD2199B}"/>
              </a:ext>
            </a:extLst>
          </p:cNvPr>
          <p:cNvSpPr/>
          <p:nvPr/>
        </p:nvSpPr>
        <p:spPr>
          <a:xfrm>
            <a:off x="2528011" y="2967335"/>
            <a:ext cx="40879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TERIMAKASIH</a:t>
            </a:r>
            <a:endParaRPr lang="en-US" sz="5400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72745542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DF4C484C-C17E-03C3-C7AD-1DC161CB8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6700" y="457200"/>
            <a:ext cx="8610600" cy="3429000"/>
          </a:xfrm>
        </p:spPr>
        <p:txBody>
          <a:bodyPr>
            <a:noAutofit/>
          </a:bodyPr>
          <a:lstStyle/>
          <a:p>
            <a:r>
              <a:rPr lang="en-ID" sz="3200">
                <a:solidFill>
                  <a:schemeClr val="tx1"/>
                </a:solidFill>
              </a:rPr>
              <a:t>Pengantar Sistem Informasi Digital Pariwisata</a:t>
            </a:r>
          </a:p>
          <a:p>
            <a:endParaRPr lang="en-ID" sz="3200">
              <a:solidFill>
                <a:schemeClr val="tx1"/>
              </a:solidFill>
            </a:endParaRPr>
          </a:p>
          <a:p>
            <a:pPr algn="l"/>
            <a:r>
              <a:rPr lang="en-ID">
                <a:solidFill>
                  <a:schemeClr val="tx1"/>
                </a:solidFill>
              </a:rPr>
              <a:t>    - Transformasi digital dalam industri wisata</a:t>
            </a:r>
          </a:p>
          <a:p>
            <a:pPr lvl="1" algn="l"/>
            <a:r>
              <a:rPr lang="en-ID">
                <a:solidFill>
                  <a:schemeClr val="tx1"/>
                </a:solidFill>
              </a:rPr>
              <a:t>- Peran teknologi untuk meningkatkan pelayanan</a:t>
            </a:r>
          </a:p>
          <a:p>
            <a:pPr lvl="1" algn="l"/>
            <a:r>
              <a:rPr lang="en-ID">
                <a:solidFill>
                  <a:schemeClr val="tx1"/>
                </a:solidFill>
              </a:rPr>
              <a:t>- Dukungan AI, Chatbot, dan IoT</a:t>
            </a:r>
          </a:p>
          <a:p>
            <a:pPr algn="l"/>
            <a:endParaRPr lang="en-ID" sz="3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7829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304800" y="609600"/>
            <a:ext cx="8153400" cy="4800600"/>
          </a:xfrm>
        </p:spPr>
        <p:txBody>
          <a:bodyPr>
            <a:noAutofit/>
          </a:bodyPr>
          <a:lstStyle/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r>
              <a:rPr lang="en-ID" sz="3600">
                <a:solidFill>
                  <a:schemeClr val="tx1"/>
                </a:solidFill>
              </a:rPr>
              <a:t>AI dalam Layanan Wisata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ID" sz="3600">
              <a:solidFill>
                <a:schemeClr val="tx1"/>
              </a:solidFill>
            </a:endParaRPr>
          </a:p>
          <a:p>
            <a:pPr algn="just"/>
            <a:r>
              <a:rPr lang="en-ID"/>
              <a:t>    </a:t>
            </a:r>
            <a:r>
              <a:rPr lang="en-ID">
                <a:solidFill>
                  <a:schemeClr val="tx1"/>
                </a:solidFill>
              </a:rPr>
              <a:t>- Personalisasi rekomendasi wisata</a:t>
            </a:r>
          </a:p>
          <a:p>
            <a:pPr lvl="1" algn="just"/>
            <a:r>
              <a:rPr lang="en-ID">
                <a:solidFill>
                  <a:schemeClr val="tx1"/>
                </a:solidFill>
              </a:rPr>
              <a:t>- Prediksi tren dan perilaku wisatawan</a:t>
            </a:r>
          </a:p>
          <a:p>
            <a:pPr lvl="1" algn="just"/>
            <a:r>
              <a:rPr lang="en-ID">
                <a:solidFill>
                  <a:schemeClr val="tx1"/>
                </a:solidFill>
              </a:rPr>
              <a:t>- Manajemen destinasi berbasis data</a:t>
            </a:r>
          </a:p>
          <a:p>
            <a:pPr lvl="1" algn="just"/>
            <a:r>
              <a:rPr lang="en-ID">
                <a:solidFill>
                  <a:schemeClr val="tx1"/>
                </a:solidFill>
              </a:rPr>
              <a:t>- Virtual tour berbasis AI</a:t>
            </a:r>
          </a:p>
          <a:p>
            <a:pPr>
              <a:lnSpc>
                <a:spcPts val="2250"/>
              </a:lnSpc>
              <a:spcBef>
                <a:spcPts val="2400"/>
              </a:spcBef>
              <a:spcAft>
                <a:spcPts val="1200"/>
              </a:spcAft>
              <a:buNone/>
            </a:pP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8990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0853924-9A4F-B8C5-F84B-D235F7A134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32893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8E404F9-37FB-DFAC-605F-CCE31FE110BD}"/>
              </a:ext>
            </a:extLst>
          </p:cNvPr>
          <p:cNvSpPr txBox="1"/>
          <p:nvPr/>
        </p:nvSpPr>
        <p:spPr>
          <a:xfrm>
            <a:off x="304800" y="384577"/>
            <a:ext cx="8534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5400"/>
              <a:t>Contoh Implementasi AI</a:t>
            </a:r>
            <a:endParaRPr lang="en-ID" sz="240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03B4E2C-CFB5-246C-EEC6-2C021769849D}"/>
              </a:ext>
            </a:extLst>
          </p:cNvPr>
          <p:cNvSpPr txBox="1"/>
          <p:nvPr/>
        </p:nvSpPr>
        <p:spPr>
          <a:xfrm>
            <a:off x="328936" y="1905000"/>
            <a:ext cx="790066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/>
              <a:t>           - </a:t>
            </a: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Sistem rekomendasi hotel &amp; destinasi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Dynamic pricing hotel dan tiket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Analisis sentimen ulasan online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ChatGPT sebagai pemandu virtual</a:t>
            </a:r>
          </a:p>
        </p:txBody>
      </p:sp>
    </p:spTree>
    <p:extLst>
      <p:ext uri="{BB962C8B-B14F-4D97-AF65-F5344CB8AC3E}">
        <p14:creationId xmlns:p14="http://schemas.microsoft.com/office/powerpoint/2010/main" val="34970878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6">
            <a:extLst>
              <a:ext uri="{FF2B5EF4-FFF2-40B4-BE49-F238E27FC236}">
                <a16:creationId xmlns:a16="http://schemas.microsoft.com/office/drawing/2014/main" id="{91989D7A-D88A-71BD-B7A8-2E85BF72DB7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D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0438B5-CB97-E368-8B6B-BE32451854BC}"/>
              </a:ext>
            </a:extLst>
          </p:cNvPr>
          <p:cNvSpPr txBox="1"/>
          <p:nvPr/>
        </p:nvSpPr>
        <p:spPr>
          <a:xfrm>
            <a:off x="457200" y="909935"/>
            <a:ext cx="838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br>
              <a:rPr lang="en-ID"/>
            </a:br>
            <a:endParaRPr lang="en-ID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28F375-312D-B23F-39B6-9F9EE79E81BA}"/>
              </a:ext>
            </a:extLst>
          </p:cNvPr>
          <p:cNvSpPr txBox="1"/>
          <p:nvPr/>
        </p:nvSpPr>
        <p:spPr>
          <a:xfrm>
            <a:off x="493059" y="600447"/>
            <a:ext cx="82296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ID" sz="2400" b="1">
                <a:solidFill>
                  <a:srgbClr val="0F111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ID" sz="5400"/>
              <a:t>Chatbot dalam Pariwisata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163A19-F09A-C0E4-B6D6-90EEF9225848}"/>
              </a:ext>
            </a:extLst>
          </p:cNvPr>
          <p:cNvSpPr txBox="1"/>
          <p:nvPr/>
        </p:nvSpPr>
        <p:spPr>
          <a:xfrm>
            <a:off x="609600" y="2057400"/>
            <a:ext cx="7848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Pelayanan  otomatis</a:t>
            </a:r>
          </a:p>
          <a:p>
            <a:pPr lvl="1"/>
            <a:r>
              <a:rPr lang="sv-SE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Memberikan informasi cepat</a:t>
            </a:r>
          </a:p>
          <a:p>
            <a:pPr lvl="1"/>
            <a:r>
              <a:rPr lang="sv-SE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Mendukung reservasi &amp; pemesanan</a:t>
            </a:r>
          </a:p>
          <a:p>
            <a:pPr lvl="1"/>
            <a:r>
              <a:rPr lang="sv-SE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Menjawab pertanyaan wisatawan</a:t>
            </a:r>
          </a:p>
        </p:txBody>
      </p:sp>
    </p:spTree>
    <p:extLst>
      <p:ext uri="{BB962C8B-B14F-4D97-AF65-F5344CB8AC3E}">
        <p14:creationId xmlns:p14="http://schemas.microsoft.com/office/powerpoint/2010/main" val="368895436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097CEB41-F384-4F84-A04D-F2D65DDEFB0D}"/>
              </a:ext>
            </a:extLst>
          </p:cNvPr>
          <p:cNvSpPr txBox="1"/>
          <p:nvPr/>
        </p:nvSpPr>
        <p:spPr>
          <a:xfrm>
            <a:off x="114300" y="457200"/>
            <a:ext cx="89154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5400"/>
              <a:t>Keunggulan Chatbot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EB3DDBD-3BA6-CACD-B98A-923E584AC2F5}"/>
              </a:ext>
            </a:extLst>
          </p:cNvPr>
          <p:cNvSpPr txBox="1"/>
          <p:nvPr/>
        </p:nvSpPr>
        <p:spPr>
          <a:xfrm>
            <a:off x="304800" y="2057400"/>
            <a:ext cx="79629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a-DK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Respon cepat dan konsisten</a:t>
            </a:r>
          </a:p>
          <a:p>
            <a:pPr lvl="1"/>
            <a:r>
              <a:rPr lang="da-DK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Mengurangi beban staf manusia</a:t>
            </a:r>
          </a:p>
          <a:p>
            <a:pPr lvl="1"/>
            <a:r>
              <a:rPr lang="da-DK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Mendukung multi-bahasa</a:t>
            </a:r>
          </a:p>
          <a:p>
            <a:pPr lvl="1"/>
            <a:r>
              <a:rPr lang="da-DK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Meningkatkan kepuasan wisatawan</a:t>
            </a:r>
          </a:p>
        </p:txBody>
      </p:sp>
    </p:spTree>
    <p:extLst>
      <p:ext uri="{BB962C8B-B14F-4D97-AF65-F5344CB8AC3E}">
        <p14:creationId xmlns:p14="http://schemas.microsoft.com/office/powerpoint/2010/main" val="402576201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63EBC9B-C829-458A-F64D-EE2C793C84EA}"/>
              </a:ext>
            </a:extLst>
          </p:cNvPr>
          <p:cNvSpPr txBox="1"/>
          <p:nvPr/>
        </p:nvSpPr>
        <p:spPr>
          <a:xfrm>
            <a:off x="2667000" y="381000"/>
            <a:ext cx="457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IoT dalam Pariwisata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E0A4F4F-32C6-2B88-5EB4-CB1718635431}"/>
              </a:ext>
            </a:extLst>
          </p:cNvPr>
          <p:cNvSpPr txBox="1"/>
          <p:nvPr/>
        </p:nvSpPr>
        <p:spPr>
          <a:xfrm>
            <a:off x="0" y="1752600"/>
            <a:ext cx="89916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Sensor pemantauan kepadatan pengunjung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Smart parking &amp; smart lighting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Kualitas udara &amp; suhu real-time</a:t>
            </a:r>
          </a:p>
          <a:p>
            <a:pPr lvl="1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Pelacakan keamanan wisatawan</a:t>
            </a:r>
          </a:p>
        </p:txBody>
      </p:sp>
    </p:spTree>
    <p:extLst>
      <p:ext uri="{BB962C8B-B14F-4D97-AF65-F5344CB8AC3E}">
        <p14:creationId xmlns:p14="http://schemas.microsoft.com/office/powerpoint/2010/main" val="44828483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B612E5A-BA72-2E2A-0D47-331DFD4C4DAE}"/>
              </a:ext>
            </a:extLst>
          </p:cNvPr>
          <p:cNvSpPr txBox="1"/>
          <p:nvPr/>
        </p:nvSpPr>
        <p:spPr>
          <a:xfrm>
            <a:off x="0" y="492298"/>
            <a:ext cx="9144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Contoh IoT di Destinasi</a:t>
            </a:r>
            <a:endParaRPr lang="en-ID" sz="36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E5B5AB-ADA2-5CE7-0F50-2A76848178C3}"/>
              </a:ext>
            </a:extLst>
          </p:cNvPr>
          <p:cNvSpPr txBox="1"/>
          <p:nvPr/>
        </p:nvSpPr>
        <p:spPr>
          <a:xfrm>
            <a:off x="228600" y="1676400"/>
            <a:ext cx="88392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n-NO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Smart ticketing museum</a:t>
            </a:r>
          </a:p>
          <a:p>
            <a:pPr lvl="1"/>
            <a:r>
              <a:rPr lang="nn-NO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Sensor pantai untuk keselamatan</a:t>
            </a:r>
          </a:p>
          <a:p>
            <a:pPr lvl="1"/>
            <a:r>
              <a:rPr lang="nn-NO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Pemantauan lingkungan di destinasi alam</a:t>
            </a:r>
          </a:p>
        </p:txBody>
      </p:sp>
    </p:spTree>
    <p:extLst>
      <p:ext uri="{BB962C8B-B14F-4D97-AF65-F5344CB8AC3E}">
        <p14:creationId xmlns:p14="http://schemas.microsoft.com/office/powerpoint/2010/main" val="2173608232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037A6BE-7D51-2E5F-C8DD-992C0B7E581B}"/>
              </a:ext>
            </a:extLst>
          </p:cNvPr>
          <p:cNvSpPr txBox="1"/>
          <p:nvPr/>
        </p:nvSpPr>
        <p:spPr>
          <a:xfrm>
            <a:off x="0" y="304800"/>
            <a:ext cx="8001000" cy="472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2100"/>
              </a:lnSpc>
              <a:spcBef>
                <a:spcPts val="1200"/>
              </a:spcBef>
              <a:spcAft>
                <a:spcPts val="600"/>
              </a:spcAft>
              <a:buNone/>
            </a:pPr>
            <a:r>
              <a:rPr lang="en-ID" sz="5400"/>
              <a:t>Sinergi AI, Chatbot &amp; IoT</a:t>
            </a:r>
            <a:endParaRPr lang="en-ID" sz="2400" b="0" i="0">
              <a:solidFill>
                <a:srgbClr val="0F1115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CF7C2BB-5055-6780-84AF-FE1DED37CC75}"/>
              </a:ext>
            </a:extLst>
          </p:cNvPr>
          <p:cNvSpPr txBox="1"/>
          <p:nvPr/>
        </p:nvSpPr>
        <p:spPr>
          <a:xfrm>
            <a:off x="228600" y="1905000"/>
            <a:ext cx="83058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    - Integrasi untuk smart tourism</a:t>
            </a:r>
          </a:p>
          <a:p>
            <a:pPr lvl="1" algn="just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Respon otomatis berbasis data sensor</a:t>
            </a:r>
          </a:p>
          <a:p>
            <a:pPr lvl="1" algn="just"/>
            <a:r>
              <a:rPr lang="en-ID" sz="3600">
                <a:latin typeface="Times New Roman" panose="02020603050405020304" pitchFamily="18" charset="0"/>
                <a:cs typeface="Times New Roman" panose="02020603050405020304" pitchFamily="18" charset="0"/>
              </a:rPr>
              <a:t>- Pengalaman wisata yang lebih personal</a:t>
            </a:r>
          </a:p>
        </p:txBody>
      </p:sp>
    </p:spTree>
    <p:extLst>
      <p:ext uri="{BB962C8B-B14F-4D97-AF65-F5344CB8AC3E}">
        <p14:creationId xmlns:p14="http://schemas.microsoft.com/office/powerpoint/2010/main" val="4016675977"/>
      </p:ext>
    </p:extLst>
  </p:cSld>
  <p:clrMapOvr>
    <a:masterClrMapping/>
  </p:clrMapOvr>
  <p:transition spd="slow">
    <p:push dir="u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5409</TotalTime>
  <Words>244</Words>
  <Application>Microsoft Office PowerPoint</Application>
  <PresentationFormat>On-screen Show (4:3)</PresentationFormat>
  <Paragraphs>56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DARMAJAYA</cp:lastModifiedBy>
  <cp:revision>542</cp:revision>
  <cp:lastPrinted>2017-08-29T02:54:51Z</cp:lastPrinted>
  <dcterms:created xsi:type="dcterms:W3CDTF">2010-04-18T12:06:30Z</dcterms:created>
  <dcterms:modified xsi:type="dcterms:W3CDTF">2025-12-04T06:27:34Z</dcterms:modified>
</cp:coreProperties>
</file>