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68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jejak.in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0" y="2362200"/>
            <a:ext cx="9144000" cy="2057400"/>
          </a:xfrm>
        </p:spPr>
        <p:txBody>
          <a:bodyPr>
            <a:no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b="1">
                <a:solidFill>
                  <a:schemeClr val="tx1"/>
                </a:solidFill>
              </a:rPr>
              <a:t>Sistem Informasi Digital Pariwisata</a:t>
            </a: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b="1">
                <a:solidFill>
                  <a:srgbClr val="0F1115"/>
                </a:solidFill>
              </a:rPr>
              <a:t>Pertemuan ke-12</a:t>
            </a: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b="1">
                <a:solidFill>
                  <a:srgbClr val="0F1115"/>
                </a:solidFill>
                <a:effectLst/>
              </a:rPr>
              <a:t>Sustainability &amp; Sistem Informasi Hijau</a:t>
            </a: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4D74F54-CD0D-797C-7167-D46D4847A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C3B30D-5498-03F5-3622-FC0A6400D440}"/>
              </a:ext>
            </a:extLst>
          </p:cNvPr>
          <p:cNvSpPr txBox="1"/>
          <p:nvPr/>
        </p:nvSpPr>
        <p:spPr>
          <a:xfrm>
            <a:off x="328936" y="203758"/>
            <a:ext cx="8558536" cy="6450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quote-cjk-patch"/>
              </a:rPr>
              <a:t>Manfaat dan Nilai Strategis Green IS</a:t>
            </a:r>
          </a:p>
          <a:p>
            <a:pPr algn="l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Bagi Bisnis:</a:t>
            </a: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Pengurangan biaya operasional (listrik, air, bahan bakar).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Reputasi dan brand image yang kuat.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Kepatuhan terhadap regulasi dan standar hijau.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Daya tarik bagi segmen pasar wisatawan milenial &amp; Gen Z yang sadar lingkungan.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Bagi Destinasi:</a:t>
            </a: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Ketahanan ekosistem dan budaya.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Kualitas hidup masyarakat yang lebih baik.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Daya saing destinasi jangka panjang.</a:t>
            </a:r>
          </a:p>
          <a:p>
            <a:endParaRPr lang="en-ID" sz="2400"/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E3EEF6E-2883-7A9E-16D2-162D85924B23}"/>
              </a:ext>
            </a:extLst>
          </p:cNvPr>
          <p:cNvSpPr txBox="1"/>
          <p:nvPr/>
        </p:nvSpPr>
        <p:spPr>
          <a:xfrm>
            <a:off x="800100" y="609600"/>
            <a:ext cx="7543800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quote-cjk-patch"/>
              </a:rPr>
              <a:t>Tantangan Implementasi Green IS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Biaya Investasi Awal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yang tinggi untuk teknologi dan pelatihan.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Kurangnya Standarisasi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dan label hijau yang seragam.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Keterbatasan Sumber Daya Manusia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dan pengetahuan teknis.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Resistensi terhadap Perubahan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dari stakeholder tradisional.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Masalah Privasi Data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dari sistem sensor dan pelacakan.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Greenwashing: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Klaim berkelanjutan yang tidak didukung tindakan nyata.</a:t>
            </a:r>
          </a:p>
        </p:txBody>
      </p:sp>
    </p:spTree>
    <p:extLst>
      <p:ext uri="{BB962C8B-B14F-4D97-AF65-F5344CB8AC3E}">
        <p14:creationId xmlns:p14="http://schemas.microsoft.com/office/powerpoint/2010/main" val="38577857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84C1E9B-601D-E615-4CE8-2237084CAD35}"/>
              </a:ext>
            </a:extLst>
          </p:cNvPr>
          <p:cNvSpPr txBox="1"/>
          <p:nvPr/>
        </p:nvSpPr>
        <p:spPr>
          <a:xfrm>
            <a:off x="609600" y="1028343"/>
            <a:ext cx="8153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DC9D56-1407-1511-520D-9F769B85F743}"/>
              </a:ext>
            </a:extLst>
          </p:cNvPr>
          <p:cNvSpPr txBox="1"/>
          <p:nvPr/>
        </p:nvSpPr>
        <p:spPr>
          <a:xfrm>
            <a:off x="381000" y="914400"/>
            <a:ext cx="8382000" cy="40549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Studi Kasus Singkat</a:t>
            </a:r>
          </a:p>
          <a:p>
            <a:pPr marL="742950" lvl="1" indent="-285750"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 Hotel Singgah di Indonesia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- Penggunaan sistem kunci digital &amp; aplikasi hotel untuk mengurangi plastik dan kertas.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ID" sz="2400" b="1" i="0" u="none" strike="noStrike">
                <a:solidFill>
                  <a:srgbClr val="3964FE"/>
                </a:solidFill>
                <a:effectLst/>
                <a:latin typeface="quote-cjk-patch"/>
                <a:hlinkClick r:id="rId2"/>
              </a:rPr>
              <a:t>Jejak.in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- Platform penghitungan dan offset jejak karbon untuk perusahaan dan individu.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Destinasi Bali/Smart Bali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- Inisiatif pengelolaan sampah dan air berbasis data.</a:t>
            </a:r>
          </a:p>
          <a:p>
            <a:pPr>
              <a:buNone/>
            </a:pPr>
            <a:br>
              <a:rPr lang="en-ID" b="0" i="0">
                <a:solidFill>
                  <a:srgbClr val="0F1115"/>
                </a:solidFill>
                <a:effectLst/>
                <a:latin typeface="quote-cjk-patch"/>
              </a:rPr>
            </a:b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3368707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385E7C-8238-91E6-1DC1-ADA1350E5AB9}"/>
              </a:ext>
            </a:extLst>
          </p:cNvPr>
          <p:cNvSpPr txBox="1"/>
          <p:nvPr/>
        </p:nvSpPr>
        <p:spPr>
          <a:xfrm>
            <a:off x="685800" y="629516"/>
            <a:ext cx="7848600" cy="6152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quote-cjk-patch"/>
              </a:rPr>
              <a:t>Masa Depan &amp; Tren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Internet of Things (IoT)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dan Sensor yang semakin murah dan canggih.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AI &amp; Big Data Analytics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untuk prediksi dan optimasi yang lebih akurat.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Blockchain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untuk transparansi rantai pasok yang berkelanjutan dan sertifikasi yang dapat diverifikasi.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Ekonomi Sirkular Digital: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Platform untuk berbagi sumber daya (sharing economy) dan daur ulang.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Metaverse &amp; Telepresence: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Alternatif untuk business travel dan konferensi.</a:t>
            </a:r>
          </a:p>
          <a:p>
            <a:pPr>
              <a:buNone/>
            </a:pPr>
            <a:br>
              <a:rPr lang="en-ID" sz="2400"/>
            </a:br>
            <a:endParaRPr lang="en-ID" sz="2400"/>
          </a:p>
        </p:txBody>
      </p:sp>
    </p:spTree>
    <p:extLst>
      <p:ext uri="{BB962C8B-B14F-4D97-AF65-F5344CB8AC3E}">
        <p14:creationId xmlns:p14="http://schemas.microsoft.com/office/powerpoint/2010/main" val="2738457541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708C114-DA61-B54C-C9FE-9143F4418F70}"/>
              </a:ext>
            </a:extLst>
          </p:cNvPr>
          <p:cNvSpPr txBox="1"/>
          <p:nvPr/>
        </p:nvSpPr>
        <p:spPr>
          <a:xfrm>
            <a:off x="800100" y="533400"/>
            <a:ext cx="7543800" cy="61504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800" b="1">
                <a:solidFill>
                  <a:srgbClr val="0F1115"/>
                </a:solidFill>
                <a:effectLst/>
                <a:latin typeface="quote-cjk-patch"/>
              </a:rPr>
              <a:t>Kesimpulan 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Kesimpulan: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Sistem Informasi Hijau bukan lagi pilihan, melainkan 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keharusan strategis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untuk masa depan pariwisata yang tangguh dan bertanggung jawab.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Peran Kita: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Sebagai calon pemimpin dan praktusi pariwisata digital, kita memiliki tanggung jawab untuk:</a:t>
            </a: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Sadar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akan dampak digital dan fisik.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Berinovasi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menciptakan solusi digital yang hijau.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Berkolaborasi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dengan seluruh stakeholder.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Tugas/Action Plan: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Rancanglah konsep sederhana aplikasi atau fitur digital yang dapat mendukung keberlanjutan di salah satu sub-sektor pariwisata (akomodasi, tur, transportasi, dll).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Terima Kasih &amp; Tanya Jawab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Kontak &amp; Referensi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>
              <a:buNone/>
            </a:pPr>
            <a:br>
              <a:rPr lang="en-ID"/>
            </a:b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88338272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499537F-F229-A818-8DEA-994A87D0AC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18DFF9-62C7-0455-1706-DA505CD2199B}"/>
              </a:ext>
            </a:extLst>
          </p:cNvPr>
          <p:cNvSpPr/>
          <p:nvPr/>
        </p:nvSpPr>
        <p:spPr>
          <a:xfrm>
            <a:off x="2528011" y="2967335"/>
            <a:ext cx="40879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TERIMAKASIH</a:t>
            </a:r>
            <a:endParaRPr lang="en-US" sz="54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72745542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F4C484C-C17E-03C3-C7AD-1DC161CB8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8964"/>
            <a:ext cx="8610600" cy="6315635"/>
          </a:xfrm>
        </p:spPr>
        <p:txBody>
          <a:bodyPr>
            <a:no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b="1">
                <a:solidFill>
                  <a:srgbClr val="0F1115"/>
                </a:solidFill>
                <a:effectLst/>
                <a:latin typeface="quote-cjk-patch"/>
              </a:rPr>
              <a:t>Krisis Iklim &amp; Tekanan pada Sektor Pariwisata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Pariwisata adalah penyumbang emisi karbon global (sekitar 8%) dari transportasi, akomodasi, dan aktivitas.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Destinasi menghadapi masalah: overtourism, sampah, tekanan pada sumber daya air dan energi.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Pertanyaan Kritis: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Bagaimana sektor pariwisata dapat berkontribusi pada Tujuan Pembangunan Berkelanjutan/SDGs?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Perubahan Paradigma: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Dari </a:t>
            </a:r>
            <a:r>
              <a:rPr lang="en-ID" b="0" i="1">
                <a:solidFill>
                  <a:srgbClr val="0F1115"/>
                </a:solidFill>
                <a:effectLst/>
                <a:latin typeface="quote-cjk-patch"/>
              </a:rPr>
              <a:t>mass tourism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ke 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Sustainable &amp; Regenerative Tourism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>
              <a:buNone/>
            </a:pPr>
            <a:br>
              <a:rPr lang="en-ID"/>
            </a:br>
            <a:endParaRPr lang="en-ID" b="1">
              <a:solidFill>
                <a:srgbClr val="0F1115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47200" y="57150"/>
            <a:ext cx="8649600" cy="6033248"/>
          </a:xfrm>
        </p:spPr>
        <p:txBody>
          <a:bodyPr tIns="0" bIns="0">
            <a:no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300" b="1">
                <a:solidFill>
                  <a:srgbClr val="0F1115"/>
                </a:solidFill>
                <a:effectLst/>
                <a:latin typeface="quote-cjk-patch"/>
              </a:rPr>
              <a:t>Pariwisata Berkelanjutan (Sustainable Tourism) 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300" b="0" i="0">
                <a:solidFill>
                  <a:srgbClr val="0F1115"/>
                </a:solidFill>
                <a:effectLst/>
                <a:latin typeface="quote-cjk-patch"/>
              </a:rPr>
              <a:t>Definisi (UNWTO): "Tourism that takes full account of its current and future economic, social and environmental impacts, addressing the needs of visitors, the industry, the environment, and host communities."</a:t>
            </a:r>
          </a:p>
          <a:p>
            <a:pPr algn="l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300" b="1" i="0">
                <a:solidFill>
                  <a:srgbClr val="0F1115"/>
                </a:solidFill>
                <a:effectLst/>
                <a:latin typeface="quote-cjk-patch"/>
              </a:rPr>
              <a:t>3 Pilar Utama (Triple Bottom Line):</a:t>
            </a:r>
            <a:endParaRPr lang="en-ID" sz="23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300" b="1" i="0">
                <a:solidFill>
                  <a:srgbClr val="0F1115"/>
                </a:solidFill>
                <a:effectLst/>
                <a:latin typeface="quote-cjk-patch"/>
              </a:rPr>
              <a:t>Planet (Lingkungan):</a:t>
            </a:r>
            <a:r>
              <a:rPr lang="en-ID" sz="2300" b="0" i="0">
                <a:solidFill>
                  <a:srgbClr val="0F1115"/>
                </a:solidFill>
                <a:effectLst/>
                <a:latin typeface="quote-cjk-patch"/>
              </a:rPr>
              <a:t> Konservasi, pengurangan limbah, energi terbarukan.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300" b="1" i="0">
                <a:solidFill>
                  <a:srgbClr val="0F1115"/>
                </a:solidFill>
                <a:effectLst/>
                <a:latin typeface="quote-cjk-patch"/>
              </a:rPr>
              <a:t>People (Sosial-Budaya):</a:t>
            </a:r>
            <a:r>
              <a:rPr lang="en-ID" sz="2300" b="0" i="0">
                <a:solidFill>
                  <a:srgbClr val="0F1115"/>
                </a:solidFill>
                <a:effectLst/>
                <a:latin typeface="quote-cjk-patch"/>
              </a:rPr>
              <a:t> Menghormati budaya lokal, pemberdayaan masyarakat, keadilan.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300" b="1" i="0">
                <a:solidFill>
                  <a:srgbClr val="0F1115"/>
                </a:solidFill>
                <a:effectLst/>
                <a:latin typeface="quote-cjk-patch"/>
              </a:rPr>
              <a:t>Profit (Ekonomi):</a:t>
            </a:r>
            <a:r>
              <a:rPr lang="en-ID" sz="2300" b="0" i="0">
                <a:solidFill>
                  <a:srgbClr val="0F1115"/>
                </a:solidFill>
                <a:effectLst/>
                <a:latin typeface="quote-cjk-patch"/>
              </a:rPr>
              <a:t> Kemandirian ekonomi lokal, penciptaan lapangan kerja yang layak.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300" b="0" i="0">
                <a:solidFill>
                  <a:srgbClr val="0F1115"/>
                </a:solidFill>
                <a:effectLst/>
                <a:latin typeface="quote-cjk-patch"/>
              </a:rPr>
              <a:t>Sistem Informasi Digital adalah </a:t>
            </a:r>
            <a:r>
              <a:rPr lang="en-ID" sz="2300" b="1" i="0">
                <a:solidFill>
                  <a:srgbClr val="0F1115"/>
                </a:solidFill>
                <a:effectLst/>
                <a:latin typeface="quote-cjk-patch"/>
              </a:rPr>
              <a:t>enabler</a:t>
            </a:r>
            <a:r>
              <a:rPr lang="en-ID" sz="2300" b="0" i="0">
                <a:solidFill>
                  <a:srgbClr val="0F1115"/>
                </a:solidFill>
                <a:effectLst/>
                <a:latin typeface="quote-cjk-patch"/>
              </a:rPr>
              <a:t> untuk mencapai keseimbangan ini.</a:t>
            </a:r>
          </a:p>
          <a:p>
            <a:pPr algn="l">
              <a:spcBef>
                <a:spcPts val="2400"/>
              </a:spcBef>
              <a:spcAft>
                <a:spcPts val="1200"/>
              </a:spcAft>
            </a:pPr>
            <a:endParaRPr lang="en-ID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0853924-9A4F-B8C5-F84B-D235F7A13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3B4E2C-CFB5-246C-EEC6-2C021769849D}"/>
              </a:ext>
            </a:extLst>
          </p:cNvPr>
          <p:cNvSpPr txBox="1"/>
          <p:nvPr/>
        </p:nvSpPr>
        <p:spPr>
          <a:xfrm>
            <a:off x="621668" y="184666"/>
            <a:ext cx="7900664" cy="63325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800" b="1">
                <a:solidFill>
                  <a:srgbClr val="0F1115"/>
                </a:solidFill>
                <a:effectLst/>
                <a:latin typeface="quote-cjk-patch"/>
              </a:rPr>
              <a:t>Apa Itu Sistem Informasi Hijau (Green IS)?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Definisi: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Sistem informasi yang dirancang, diimplementasikan, dan digunakan untuk mendukung keberlanjutan lingkungan organisasi dan bisnis.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Fokus: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Mengoptimalkan proses untuk mengurangi jejak ekologis (eco-efficiency) </a:t>
            </a:r>
            <a:r>
              <a:rPr lang="en-ID" sz="2800" b="0" i="1">
                <a:solidFill>
                  <a:srgbClr val="0F1115"/>
                </a:solidFill>
                <a:effectLst/>
                <a:latin typeface="quote-cjk-patch"/>
              </a:rPr>
              <a:t>dan/atau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memungkinkan model bisnis hijau yang baru (eco-effectiveness).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Bukan hanya tentang "paperless"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, tetapi tentang bagaimana TI dapat memonitor, menganalisis, dan mentransformasi operasi menjadi lebih hijau.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6">
            <a:extLst>
              <a:ext uri="{FF2B5EF4-FFF2-40B4-BE49-F238E27FC236}">
                <a16:creationId xmlns:a16="http://schemas.microsoft.com/office/drawing/2014/main" id="{91989D7A-D88A-71BD-B7A8-2E85BF72DB7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0438B5-CB97-E368-8B6B-BE32451854BC}"/>
              </a:ext>
            </a:extLst>
          </p:cNvPr>
          <p:cNvSpPr txBox="1"/>
          <p:nvPr/>
        </p:nvSpPr>
        <p:spPr>
          <a:xfrm>
            <a:off x="457200" y="909935"/>
            <a:ext cx="838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br>
              <a:rPr lang="en-ID"/>
            </a:br>
            <a:endParaRPr lang="en-ID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163A19-F09A-C0E4-B6D6-90EEF9225848}"/>
              </a:ext>
            </a:extLst>
          </p:cNvPr>
          <p:cNvSpPr txBox="1"/>
          <p:nvPr/>
        </p:nvSpPr>
        <p:spPr>
          <a:xfrm>
            <a:off x="495300" y="49664"/>
            <a:ext cx="7848600" cy="7063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sv-SE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D" sz="2000" b="1">
                <a:solidFill>
                  <a:srgbClr val="0F1115"/>
                </a:solidFill>
                <a:effectLst/>
                <a:latin typeface="quote-cjk-patch"/>
              </a:rPr>
              <a:t>Dimensi &amp; Prinsip Green IS</a:t>
            </a:r>
          </a:p>
          <a:p>
            <a:pPr algn="l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Dimensi Infrastruktur:</a:t>
            </a:r>
            <a:endParaRPr lang="en-ID" sz="20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Green IT: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Efisiensi perangkat keras (data center hemat energi, virtualisasi, cloud computing).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Green oleh IS: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Aplikasi perangkat lunak untuk mendukung praktik berkelanjutan.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Prinsip Operasional:</a:t>
            </a:r>
            <a:endParaRPr lang="en-ID" sz="20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Dematerialisasi: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Mengganti proses fisik dengan digital (e-ticket, digital guide).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Deteksi &amp; Pengukuran: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Sensor IoT untuk memantau energi, air, sampah.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Pengambilan Keputusan: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Analytics untuk optimasi rute, load management.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Transformasi Sistem: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Mengubah perilaku pengguna dan model bisnis.</a:t>
            </a:r>
          </a:p>
          <a:p>
            <a:pPr>
              <a:buNone/>
            </a:pPr>
            <a:br>
              <a:rPr lang="en-ID"/>
            </a:br>
            <a:endParaRPr lang="sv-SE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EB3DDBD-3BA6-CACD-B98A-923E584AC2F5}"/>
              </a:ext>
            </a:extLst>
          </p:cNvPr>
          <p:cNvSpPr txBox="1"/>
          <p:nvPr/>
        </p:nvSpPr>
        <p:spPr>
          <a:xfrm>
            <a:off x="376237" y="697740"/>
            <a:ext cx="7962900" cy="54143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quote-cjk-patch"/>
              </a:rPr>
              <a:t>Aplikasi Green IS di Sektor Akomodasi (Hotel &amp; Resort)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Smart Room &amp; Building Management System: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Otomatisasi AC, lampu, dan listrik berdasarkan hunian.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Sistem Manajemen Energi &amp; Air Real-time: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Dashboard untuk memantau konsumsi dan kebocoran.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Aplikasi In-Room Tablets: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Untuk informasi digital, kontrol layanan, mengurangi pencetakan.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Platform Pengelolaan Sampah: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Pelacakan dan optimalisasi daur ulang.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Sistem Reservasi yang Mempromosikan Opsi "Green Stay".</a:t>
            </a: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  <a:p>
            <a:endParaRPr lang="da-DK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F5887F2-ECBF-0F7C-9BB6-4A095FBB30B7}"/>
              </a:ext>
            </a:extLst>
          </p:cNvPr>
          <p:cNvSpPr txBox="1"/>
          <p:nvPr/>
        </p:nvSpPr>
        <p:spPr>
          <a:xfrm>
            <a:off x="685800" y="167851"/>
            <a:ext cx="7467600" cy="6522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quote-cjk-patch"/>
              </a:rPr>
              <a:t>Aplikasi Green IS di Transportasi &amp; Perjalanan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Platform Mobility as a Service (MaaS):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Integrasi transportasi umum, sewa sepeda/listrik, rideshare dalam satu aplikasi.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Optimasi Rute Perjalanan: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Algoritma untuk menyarankan rute terpendek atau dengan emisi terendah.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Sistem Manajemen Rombongan (Fleet Management):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Untuk tur, logistik hotel.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Kalkulator Karbon Perjalanan: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Fitur pada booking engine untuk edukasi dan opsi offset karbon.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Virtual &amp; Augmented Reality: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Untuk preview destinasi, mengurangi kebutuhan perjalanan exploratif yang tidak perlu.</a:t>
            </a:r>
          </a:p>
          <a:p>
            <a:endParaRPr lang="en-ID" sz="2400"/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56EB563-5061-B9E8-1820-AEDF3E6F11A5}"/>
              </a:ext>
            </a:extLst>
          </p:cNvPr>
          <p:cNvSpPr txBox="1"/>
          <p:nvPr/>
        </p:nvSpPr>
        <p:spPr>
          <a:xfrm>
            <a:off x="762000" y="151036"/>
            <a:ext cx="7924800" cy="67069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quote-cjk-patch"/>
              </a:rPr>
              <a:t>Aplikasi Green IS di Pengelolaan Destinasi (DMOs)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Destinasi Cerdas (Smart Destination):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Platform data terintegrasi dari berbagai sumber (sensor, media sosial, booking).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Sistem Manajemen Pengunjung (Visitor Flow Management):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Prediksi dan distribusi keramaian untuk hindari overtourism.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Early Warning System: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Untuk bencana alam atau tekanan lingkungan.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Aplikasi Partisipasi Masyarakat: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Melaporkan masalah lingkungan atau memberi masukan.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Digital Storytelling: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Promosi atraksi yang tersebar dan tidak massal.</a:t>
            </a:r>
          </a:p>
          <a:p>
            <a:pPr>
              <a:buNone/>
            </a:pPr>
            <a:br>
              <a:rPr lang="en-ID"/>
            </a:b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9B0B453-446F-8024-104E-65C55CB0AFF0}"/>
              </a:ext>
            </a:extLst>
          </p:cNvPr>
          <p:cNvSpPr txBox="1"/>
          <p:nvPr/>
        </p:nvSpPr>
        <p:spPr>
          <a:xfrm>
            <a:off x="800100" y="381000"/>
            <a:ext cx="7543800" cy="5783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quote-cjk-patch"/>
              </a:rPr>
              <a:t>Aplikasi Green IS untuk Konsumen (Wisatawan)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Aplikasi Pencarian &amp; Booking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dengan filter "Sustainable Certified" atau "Eco-Lodge".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Augmented Reality Guides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yang interaktif, mengurangi brosur.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Aplikasi Jejak Digital (Digital Footprint Tracker)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selama perjalanan.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Platform Ulasan &amp; Rekomendasi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yang menyoroti praktik berkelanjutan usaha pariwisata.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Komunitas Online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untuk berbagi tips traveling yang bertanggung jawab.</a:t>
            </a:r>
          </a:p>
          <a:p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5740</TotalTime>
  <Words>1002</Words>
  <Application>Microsoft Office PowerPoint</Application>
  <PresentationFormat>On-screen Show (4:3)</PresentationFormat>
  <Paragraphs>98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544</cp:revision>
  <cp:lastPrinted>2017-08-29T02:54:51Z</cp:lastPrinted>
  <dcterms:created xsi:type="dcterms:W3CDTF">2010-04-18T12:06:30Z</dcterms:created>
  <dcterms:modified xsi:type="dcterms:W3CDTF">2025-12-18T10:10:51Z</dcterms:modified>
</cp:coreProperties>
</file>