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99" r:id="rId3"/>
    <p:sldId id="301" r:id="rId4"/>
    <p:sldId id="302" r:id="rId5"/>
    <p:sldId id="304" r:id="rId6"/>
    <p:sldId id="305" r:id="rId7"/>
    <p:sldId id="306" r:id="rId8"/>
    <p:sldId id="307" r:id="rId9"/>
    <p:sldId id="300" r:id="rId10"/>
  </p:sldIdLst>
  <p:sldSz cx="9144000" cy="6858000" type="screen4x3"/>
  <p:notesSz cx="7045325" cy="9345613"/>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87273" autoAdjust="0"/>
  </p:normalViewPr>
  <p:slideViewPr>
    <p:cSldViewPr>
      <p:cViewPr varScale="1">
        <p:scale>
          <a:sx n="49" d="100"/>
          <a:sy n="49" d="100"/>
        </p:scale>
        <p:origin x="1688" y="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dirty="0"/>
              <a:t>Keberhasilan suatu proyek wisata tidak hanya bergantung pada ide yang inovatif atau dukungan finansial yang kuat, tetapi juga pada bagaimana </a:t>
            </a:r>
            <a:r>
              <a:rPr lang="id-ID" b="1" dirty="0"/>
              <a:t>sumber daya</a:t>
            </a:r>
            <a:r>
              <a:rPr lang="id-ID" dirty="0"/>
              <a:t> yang tersedia dikelola secara efektif.</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85598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442E7-EC73-C9DF-70F7-052E6D88BB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FBCC7B-C066-3B07-9968-4C9DE97064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36283D-8CE0-D545-2964-C1D616F7809F}"/>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91088A8F-0681-A4A3-265D-2A4ADA95A37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638701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606F6-8961-AD68-3463-E0690CA2ED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392F27-620E-5AA2-5BC5-38B7D7284C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D83F6B-C4AB-D8A7-5884-02BD053D7DC4}"/>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64E1A2EE-DA9F-B5DD-4546-CFA3664077B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63836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7CAE5-1B89-A1BF-9876-7037D4BA07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79AB0B-C0D0-B6CE-FFA0-B75EE87402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B1A858-0373-2641-28E2-284F5A6DDB27}"/>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B1B5C6E2-7DF9-48CE-2BAA-0268C6EFBCE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4877827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59991-AEF1-5AB0-1F86-5FE8F4D2CA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3C87FA-48D1-A61A-18A4-4F4C4E7321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6FB6A0-555F-8F45-12AF-CF0A2B409807}"/>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46EC9B31-850E-AC97-5B26-27AC4C142EF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5975960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C1045-EADD-03DD-A6AE-D74E927F66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060765-FDC8-E545-AA45-EAE9A64FF1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6180D3-B347-9D46-E112-028E16802D4B}"/>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79EF6985-37DA-DFAF-EFD4-D11CEA43594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1396842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3C0D8-22DF-CC7B-EDD8-47F674F182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858495-CF15-E1FA-88D8-2BA2C0BDA3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0DDFD8-0B63-5807-97C4-90C98A5A229C}"/>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08E7B868-0DC6-5BFE-1DC5-90E9E6CCF16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18703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 PROYEK PARIWISATA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Manajemen Sumber Daya dalam Proyek:</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Pengelolaan SDM, alat, dan bahan proyek</a:t>
            </a:r>
          </a:p>
        </p:txBody>
      </p:sp>
      <p:sp>
        <p:nvSpPr>
          <p:cNvPr id="4" name="Content Placeholder 2"/>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Dalam konteks proyek, sumber daya mencakup segala sesuatu yang dibutuhkan untuk menyelesaikan pekerjaan, mulai dari manusia, peralatan, hingga material. Manajemen sumber daya yang efisien memastikan bahwa proyek dapat berjalan sesuai rencana, tepat waktu, dan dalam anggaran yang ditetapkan.</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3C79D-CE46-8196-3626-99D50FD38A47}"/>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DF39B9A6-D787-BA18-9368-CB7A4338E40E}"/>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Pentingnya Manajemen Sumber Daya dalam Proyek Wisata</a:t>
            </a:r>
          </a:p>
        </p:txBody>
      </p:sp>
      <p:sp>
        <p:nvSpPr>
          <p:cNvPr id="4" name="Content Placeholder 2">
            <a:extLst>
              <a:ext uri="{FF2B5EF4-FFF2-40B4-BE49-F238E27FC236}">
                <a16:creationId xmlns:a16="http://schemas.microsoft.com/office/drawing/2014/main" id="{0F5997C4-0BED-0496-F4AE-8F3CAF60C7A2}"/>
              </a:ext>
            </a:extLst>
          </p:cNvPr>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Efisiensi dan Efektivitas: </a:t>
            </a:r>
            <a:r>
              <a:rPr lang="id-ID" sz="2600" dirty="0">
                <a:solidFill>
                  <a:schemeClr val="tx1"/>
                </a:solidFill>
                <a:latin typeface="Cambria" panose="02040503050406030204" pitchFamily="18" charset="0"/>
                <a:cs typeface="Arial" panose="020B0604020202020204" pitchFamily="34" charset="0"/>
              </a:rPr>
              <a:t>Memastikan sumber daya yang tepat tersedia pada waktu yang tepat, sehingga mencegah penundaan dan pemborosan.</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Pengendalian Biaya: </a:t>
            </a:r>
            <a:r>
              <a:rPr lang="id-ID" sz="2600" dirty="0">
                <a:solidFill>
                  <a:schemeClr val="tx1"/>
                </a:solidFill>
                <a:latin typeface="Cambria" panose="02040503050406030204" pitchFamily="18" charset="0"/>
                <a:cs typeface="Arial" panose="020B0604020202020204" pitchFamily="34" charset="0"/>
              </a:rPr>
              <a:t>Alokasi dan penggunaan sumber daya yang optimal membantu mengontrol anggaran proyek.</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Pencapaian Kualitas: </a:t>
            </a:r>
            <a:r>
              <a:rPr lang="id-ID" sz="2600" dirty="0">
                <a:solidFill>
                  <a:schemeClr val="tx1"/>
                </a:solidFill>
                <a:latin typeface="Cambria" panose="02040503050406030204" pitchFamily="18" charset="0"/>
                <a:cs typeface="Arial" panose="020B0604020202020204" pitchFamily="34" charset="0"/>
              </a:rPr>
              <a:t>Sumber daya yang dikelola dengan baik berkontribusi pada hasil proyek yang berkualitas tinggi.</a:t>
            </a:r>
          </a:p>
        </p:txBody>
      </p:sp>
    </p:spTree>
    <p:extLst>
      <p:ext uri="{BB962C8B-B14F-4D97-AF65-F5344CB8AC3E}">
        <p14:creationId xmlns:p14="http://schemas.microsoft.com/office/powerpoint/2010/main" val="55399734"/>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35FEE-5BC4-96A0-249C-809D8BBED66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5975774-02A6-EB37-43A7-C5DB21A1F3C3}"/>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eriod" startAt="4"/>
            </a:pPr>
            <a:r>
              <a:rPr lang="id-ID" sz="2600" b="1" dirty="0">
                <a:solidFill>
                  <a:schemeClr val="tx1"/>
                </a:solidFill>
                <a:latin typeface="Cambria" panose="02040503050406030204" pitchFamily="18" charset="0"/>
                <a:cs typeface="Arial" panose="020B0604020202020204" pitchFamily="34" charset="0"/>
              </a:rPr>
              <a:t>Mitigasi Risiko</a:t>
            </a:r>
            <a:r>
              <a:rPr lang="id-ID" sz="2600" dirty="0">
                <a:solidFill>
                  <a:schemeClr val="tx1"/>
                </a:solidFill>
                <a:latin typeface="Cambria" panose="02040503050406030204" pitchFamily="18" charset="0"/>
                <a:cs typeface="Arial" panose="020B0604020202020204" pitchFamily="34" charset="0"/>
              </a:rPr>
              <a:t>: Mengurangi risiko kekurangan atau kelebihan sumber daya, serta kegagalan akibat manajemen yang buruk.</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4"/>
            </a:pPr>
            <a:r>
              <a:rPr lang="id-ID" sz="2600" b="1" dirty="0">
                <a:solidFill>
                  <a:schemeClr val="tx1"/>
                </a:solidFill>
                <a:latin typeface="Cambria" panose="02040503050406030204" pitchFamily="18" charset="0"/>
                <a:cs typeface="Arial" panose="020B0604020202020204" pitchFamily="34" charset="0"/>
              </a:rPr>
              <a:t>Peningkatan Produktivitas</a:t>
            </a:r>
            <a:r>
              <a:rPr lang="id-ID" sz="2600" dirty="0">
                <a:solidFill>
                  <a:schemeClr val="tx1"/>
                </a:solidFill>
                <a:latin typeface="Cambria" panose="02040503050406030204" pitchFamily="18" charset="0"/>
                <a:cs typeface="Arial" panose="020B0604020202020204" pitchFamily="34" charset="0"/>
              </a:rPr>
              <a:t>: Memaksimalkan kinerja tim dan penggunaan aset.</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4"/>
            </a:pPr>
            <a:r>
              <a:rPr lang="id-ID" sz="2600" b="1" dirty="0">
                <a:solidFill>
                  <a:schemeClr val="tx1"/>
                </a:solidFill>
                <a:latin typeface="Cambria" panose="02040503050406030204" pitchFamily="18" charset="0"/>
                <a:cs typeface="Arial" panose="020B0604020202020204" pitchFamily="34" charset="0"/>
              </a:rPr>
              <a:t>Kepuasan Stakeholder: </a:t>
            </a:r>
            <a:r>
              <a:rPr lang="id-ID" sz="2600" dirty="0">
                <a:solidFill>
                  <a:schemeClr val="tx1"/>
                </a:solidFill>
                <a:latin typeface="Cambria" panose="02040503050406030204" pitchFamily="18" charset="0"/>
                <a:cs typeface="Arial" panose="020B0604020202020204" pitchFamily="34" charset="0"/>
              </a:rPr>
              <a:t>Proyek yang berjalan lancar dan berhasil akan meningkatkan kepuasan semua pihak terkait.</a:t>
            </a:r>
          </a:p>
        </p:txBody>
      </p:sp>
    </p:spTree>
    <p:extLst>
      <p:ext uri="{BB962C8B-B14F-4D97-AF65-F5344CB8AC3E}">
        <p14:creationId xmlns:p14="http://schemas.microsoft.com/office/powerpoint/2010/main" val="4183031865"/>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5562D-5F7F-00CF-9BBA-A6C5CFB18EF6}"/>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42B90B32-4003-519C-6E75-5893FE5307F7}"/>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Klasifikasi Sumber Daya Proyek</a:t>
            </a:r>
          </a:p>
        </p:txBody>
      </p:sp>
      <p:sp>
        <p:nvSpPr>
          <p:cNvPr id="4" name="Content Placeholder 2">
            <a:extLst>
              <a:ext uri="{FF2B5EF4-FFF2-40B4-BE49-F238E27FC236}">
                <a16:creationId xmlns:a16="http://schemas.microsoft.com/office/drawing/2014/main" id="{FA0725B2-27E6-AA82-9DCE-7070EF840510}"/>
              </a:ext>
            </a:extLst>
          </p:cNvPr>
          <p:cNvSpPr txBox="1">
            <a:spLocks/>
          </p:cNvSpPr>
          <p:nvPr/>
        </p:nvSpPr>
        <p:spPr>
          <a:xfrm>
            <a:off x="457200" y="1844824"/>
            <a:ext cx="8229600" cy="4281339"/>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Sumber Daya Manusia (SDM)</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Ini adalah aset terpenting dalam setiap proyek. Meliputi individu dan tim yang memiliki keahlian, pengetahuan, dan pengalaman untuk melaksanakan tugas-tugas proyek.</a:t>
            </a:r>
            <a:endParaRPr lang="en-US" sz="2600" dirty="0">
              <a:solidFill>
                <a:schemeClr val="tx1"/>
              </a:solidFill>
              <a:latin typeface="Cambria" panose="02040503050406030204" pitchFamily="18" charset="0"/>
              <a:cs typeface="Arial" panose="020B0604020202020204" pitchFamily="34" charset="0"/>
            </a:endParaRPr>
          </a:p>
          <a:p>
            <a:pPr algn="just"/>
            <a:r>
              <a:rPr lang="en-US" sz="2600" b="1" dirty="0">
                <a:solidFill>
                  <a:schemeClr val="tx1"/>
                </a:solidFill>
                <a:latin typeface="Cambria" panose="02040503050406030204" pitchFamily="18" charset="0"/>
                <a:cs typeface="Arial" panose="020B0604020202020204" pitchFamily="34" charset="0"/>
              </a:rPr>
              <a:t>a. </a:t>
            </a:r>
            <a:r>
              <a:rPr lang="id-ID" sz="2600" b="1" dirty="0">
                <a:solidFill>
                  <a:schemeClr val="tx1"/>
                </a:solidFill>
                <a:latin typeface="Cambria" panose="02040503050406030204" pitchFamily="18" charset="0"/>
                <a:cs typeface="Arial" panose="020B0604020202020204" pitchFamily="34" charset="0"/>
              </a:rPr>
              <a:t>Aspek Pengelolaan:</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Perencanaan SDM: Menentukan kebutuhan jumlah dan jenis keahlian (misalnya, ahli konstruksi, manajer proyek, pemandu wisata, tenaga pemasaran).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en-US" sz="2600" dirty="0" err="1">
                <a:solidFill>
                  <a:schemeClr val="tx1"/>
                </a:solidFill>
                <a:latin typeface="Cambria" panose="02040503050406030204" pitchFamily="18" charset="0"/>
                <a:cs typeface="Arial" panose="020B0604020202020204" pitchFamily="34" charset="0"/>
              </a:rPr>
              <a:t>Rekrutmen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Seleksi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Mendapatkan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individu</a:t>
            </a:r>
            <a:r>
              <a:rPr lang="en-US" sz="2600" dirty="0">
                <a:solidFill>
                  <a:schemeClr val="tx1"/>
                </a:solidFill>
                <a:latin typeface="Cambria" panose="02040503050406030204" pitchFamily="18" charset="0"/>
                <a:cs typeface="Arial" panose="020B0604020202020204" pitchFamily="34" charset="0"/>
              </a:rPr>
              <a:t> yang paling </a:t>
            </a:r>
            <a:r>
              <a:rPr lang="en-US" sz="2600" dirty="0" err="1">
                <a:solidFill>
                  <a:schemeClr val="tx1"/>
                </a:solidFill>
                <a:latin typeface="Cambria" panose="02040503050406030204" pitchFamily="18" charset="0"/>
                <a:cs typeface="Arial" panose="020B0604020202020204" pitchFamily="34" charset="0"/>
              </a:rPr>
              <a:t>cocok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dibutuhkan</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988753644"/>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F29F4-E6D5-6BF8-E93A-20F1733349D4}"/>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9CD42FA-1F3B-48B7-6CFD-0D7DD205AC33}"/>
              </a:ext>
            </a:extLst>
          </p:cNvPr>
          <p:cNvSpPr txBox="1">
            <a:spLocks/>
          </p:cNvSpPr>
          <p:nvPr/>
        </p:nvSpPr>
        <p:spPr>
          <a:xfrm>
            <a:off x="457200" y="620688"/>
            <a:ext cx="8229600" cy="5505475"/>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Pengembangan SDM: Pelatihan, pengembangan keterampilan, dan peningkatan kapasitas (misalnya, pelatihan keramahan, pelatihan bahasa, pelatihan manajemen).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Penugasan Peran dan Tanggung Jawab: Mendefinisikan dengan jelas peran, tanggung jawab, dan wewenang setiap anggota tim.</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Motivasi dan Kinerja: Menciptakan lingkungan kerja yang positif, memberikan insentif, dan mengelola kinerja tim.</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Manajemen Konflik: Mengatasi perselisihan atau masalah interpersonal dalam tim.</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Komunikasi Tim: Membangun saluran komunikasi yang efektif antar anggota tim dan dengan stakeholder lainnya.</a:t>
            </a:r>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47305651"/>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EB076-1C35-CE44-12DE-0673F8F978DA}"/>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BC88AD5-01BD-D2B2-360C-E831A72E5067}"/>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a:solidFill>
                  <a:schemeClr val="tx1"/>
                </a:solidFill>
                <a:latin typeface="Cambria" panose="02040503050406030204" pitchFamily="18" charset="0"/>
                <a:cs typeface="Arial" panose="020B0604020202020204" pitchFamily="34" charset="0"/>
              </a:rPr>
              <a:t>b. </a:t>
            </a:r>
            <a:r>
              <a:rPr lang="id-ID" sz="2600" b="1" dirty="0">
                <a:solidFill>
                  <a:schemeClr val="tx1"/>
                </a:solidFill>
                <a:latin typeface="Cambria" panose="02040503050406030204" pitchFamily="18" charset="0"/>
                <a:cs typeface="Arial" panose="020B0604020202020204" pitchFamily="34" charset="0"/>
              </a:rPr>
              <a:t>Contoh dalam Proyek Wisata:</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Mempekerjakan arsitek untuk desain fasilitas, kontraktor untuk pembangunan.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Melatih masyarakat lokal sebagai pemandu wisata atau pengelola homestay.</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Membentuk tim pemasaran digital untuk mempromosikan destinasi..</a:t>
            </a:r>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70670956"/>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105A0-2417-D98A-8E6D-4BC29565B791}"/>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BBE7DF7-FB05-0150-E436-D0F4B06B8AC1}"/>
              </a:ext>
            </a:extLst>
          </p:cNvPr>
          <p:cNvSpPr txBox="1">
            <a:spLocks/>
          </p:cNvSpPr>
          <p:nvPr/>
        </p:nvSpPr>
        <p:spPr>
          <a:xfrm>
            <a:off x="457200" y="692696"/>
            <a:ext cx="8229600" cy="5433467"/>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2. Alat dan Peralatan (Equipment)</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Merujuk pada mesin, perkakas, kendaraan, dan perangkat teknologi yang diperlukan untuk melaksanakan kegiatan proyek. Ini bisa berupa peralatan besar (heavy equipment) hingga peralatan kecil (hand tools).</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b="1" dirty="0">
                <a:solidFill>
                  <a:schemeClr val="tx1"/>
                </a:solidFill>
                <a:latin typeface="Cambria" panose="02040503050406030204" pitchFamily="18" charset="0"/>
                <a:cs typeface="Arial" panose="020B0604020202020204" pitchFamily="34" charset="0"/>
              </a:rPr>
              <a:t>Aspek Pengelolaan:</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Identifikasi Kebutuhan: Menentukan jenis dan jumlah peralatan yang dibutuhkan berdasarkan skala dan jenis pekerjaan.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Perolehan (Acquisition): Membeli, menyewa, atau meminjam peralatan. Pertimbangan biaya, kepemilikan, dan durasi penggunaan.</a:t>
            </a:r>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057317904"/>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3228</TotalTime>
  <Words>486</Words>
  <Application>Microsoft Office PowerPoint</Application>
  <PresentationFormat>On-screen Show (4:3)</PresentationFormat>
  <Paragraphs>37</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472</cp:revision>
  <cp:lastPrinted>2017-08-29T02:54:51Z</cp:lastPrinted>
  <dcterms:created xsi:type="dcterms:W3CDTF">2010-04-18T12:06:30Z</dcterms:created>
  <dcterms:modified xsi:type="dcterms:W3CDTF">2025-06-05T09:17:01Z</dcterms:modified>
</cp:coreProperties>
</file>