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1430000" cy="6445250"/>
  <p:notesSz cx="11430000" cy="64452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57250" y="1998027"/>
            <a:ext cx="9715500" cy="13535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14500" y="3609340"/>
            <a:ext cx="8001000" cy="16113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1" i="0">
                <a:solidFill>
                  <a:srgbClr val="262424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50" b="1" i="0">
                <a:solidFill>
                  <a:srgbClr val="262424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7466" y="1581727"/>
            <a:ext cx="4871085" cy="3863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458939" y="1907444"/>
            <a:ext cx="4157979" cy="3350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7466" y="764635"/>
            <a:ext cx="7466965" cy="556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11597" y="1936874"/>
            <a:ext cx="5512434" cy="3600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1" i="0">
                <a:solidFill>
                  <a:srgbClr val="262424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886200" y="5994082"/>
            <a:ext cx="3657600" cy="322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71500" y="5994082"/>
            <a:ext cx="2628900" cy="322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229600" y="5994082"/>
            <a:ext cx="2628900" cy="322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750" y="9525"/>
            <a:ext cx="4286250" cy="6429373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619125" y="2038349"/>
            <a:ext cx="2476500" cy="304800"/>
          </a:xfrm>
          <a:custGeom>
            <a:avLst/>
            <a:gdLst/>
            <a:ahLst/>
            <a:cxnLst/>
            <a:rect l="l" t="t" r="r" b="b"/>
            <a:pathLst>
              <a:path w="2476500" h="304800">
                <a:moveTo>
                  <a:pt x="2377160" y="0"/>
                </a:moveTo>
                <a:lnTo>
                  <a:pt x="99343" y="0"/>
                </a:lnTo>
                <a:lnTo>
                  <a:pt x="92431" y="685"/>
                </a:lnTo>
                <a:lnTo>
                  <a:pt x="53056" y="14046"/>
                </a:lnTo>
                <a:lnTo>
                  <a:pt x="21798" y="41452"/>
                </a:lnTo>
                <a:lnTo>
                  <a:pt x="3403" y="78740"/>
                </a:lnTo>
                <a:lnTo>
                  <a:pt x="0" y="99339"/>
                </a:lnTo>
                <a:lnTo>
                  <a:pt x="0" y="198475"/>
                </a:lnTo>
                <a:lnTo>
                  <a:pt x="0" y="205447"/>
                </a:lnTo>
                <a:lnTo>
                  <a:pt x="10765" y="245618"/>
                </a:lnTo>
                <a:lnTo>
                  <a:pt x="36080" y="278587"/>
                </a:lnTo>
                <a:lnTo>
                  <a:pt x="72087" y="299377"/>
                </a:lnTo>
                <a:lnTo>
                  <a:pt x="99343" y="304800"/>
                </a:lnTo>
                <a:lnTo>
                  <a:pt x="2377160" y="304800"/>
                </a:lnTo>
                <a:lnTo>
                  <a:pt x="2417305" y="294030"/>
                </a:lnTo>
                <a:lnTo>
                  <a:pt x="2450299" y="268719"/>
                </a:lnTo>
                <a:lnTo>
                  <a:pt x="2471077" y="232714"/>
                </a:lnTo>
                <a:lnTo>
                  <a:pt x="2476500" y="205447"/>
                </a:lnTo>
                <a:lnTo>
                  <a:pt x="2476500" y="99339"/>
                </a:lnTo>
                <a:lnTo>
                  <a:pt x="2465730" y="59182"/>
                </a:lnTo>
                <a:lnTo>
                  <a:pt x="2440419" y="26200"/>
                </a:lnTo>
                <a:lnTo>
                  <a:pt x="2404414" y="5422"/>
                </a:lnTo>
                <a:lnTo>
                  <a:pt x="2384069" y="685"/>
                </a:lnTo>
                <a:lnTo>
                  <a:pt x="2377160" y="0"/>
                </a:lnTo>
                <a:close/>
              </a:path>
            </a:pathLst>
          </a:custGeom>
          <a:solidFill>
            <a:srgbClr val="FFF8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713729" y="2055367"/>
            <a:ext cx="2293620" cy="1955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00" spc="-50">
                <a:solidFill>
                  <a:srgbClr val="262424"/>
                </a:solidFill>
                <a:latin typeface="Tahoma"/>
                <a:cs typeface="Tahoma"/>
              </a:rPr>
              <a:t>MATA</a:t>
            </a:r>
            <a:r>
              <a:rPr dirty="0" sz="1100" spc="-19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62424"/>
                </a:solidFill>
                <a:latin typeface="Tahoma"/>
                <a:cs typeface="Tahoma"/>
              </a:rPr>
              <a:t>KULIAH</a:t>
            </a:r>
            <a:r>
              <a:rPr dirty="0" sz="1100" spc="-14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62424"/>
                </a:solidFill>
                <a:latin typeface="Tahoma"/>
                <a:cs typeface="Tahoma"/>
              </a:rPr>
              <a:t>PENGETAHUAN</a:t>
            </a:r>
            <a:r>
              <a:rPr dirty="0" sz="1100" spc="-14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00" spc="-20">
                <a:solidFill>
                  <a:srgbClr val="262424"/>
                </a:solidFill>
                <a:latin typeface="Tahoma"/>
                <a:cs typeface="Tahoma"/>
              </a:rPr>
              <a:t>BAHAN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7466" y="2274919"/>
            <a:ext cx="4912995" cy="1050290"/>
          </a:xfrm>
          <a:prstGeom prst="rect"/>
        </p:spPr>
        <p:txBody>
          <a:bodyPr wrap="square" lIns="0" tIns="103505" rIns="0" bIns="0" rtlCol="0" vert="horz">
            <a:spAutoFit/>
          </a:bodyPr>
          <a:lstStyle/>
          <a:p>
            <a:pPr marL="12700" marR="5080">
              <a:lnSpc>
                <a:spcPts val="3679"/>
              </a:lnSpc>
              <a:spcBef>
                <a:spcPts val="815"/>
              </a:spcBef>
            </a:pPr>
            <a:r>
              <a:rPr dirty="0" sz="3650" spc="-90"/>
              <a:t>Pengantar</a:t>
            </a:r>
            <a:r>
              <a:rPr dirty="0" sz="3650" spc="-400"/>
              <a:t> </a:t>
            </a:r>
            <a:r>
              <a:rPr dirty="0" sz="3650" spc="-90"/>
              <a:t>Pengetahuan </a:t>
            </a:r>
            <a:r>
              <a:rPr dirty="0" sz="3650" spc="-10"/>
              <a:t>Bahan</a:t>
            </a:r>
            <a:endParaRPr sz="3650"/>
          </a:p>
        </p:txBody>
      </p:sp>
      <p:sp>
        <p:nvSpPr>
          <p:cNvPr id="6" name="object 6" descr=""/>
          <p:cNvSpPr txBox="1"/>
          <p:nvPr/>
        </p:nvSpPr>
        <p:spPr>
          <a:xfrm>
            <a:off x="607466" y="3336194"/>
            <a:ext cx="5728970" cy="1026794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-30" b="1">
                <a:latin typeface="Trebuchet MS"/>
                <a:cs typeface="Trebuchet MS"/>
              </a:rPr>
              <a:t>Program</a:t>
            </a:r>
            <a:r>
              <a:rPr dirty="0" sz="1800" spc="-200" b="1">
                <a:latin typeface="Trebuchet MS"/>
                <a:cs typeface="Trebuchet MS"/>
              </a:rPr>
              <a:t> </a:t>
            </a:r>
            <a:r>
              <a:rPr dirty="0" sz="1800" spc="-30" b="1">
                <a:latin typeface="Trebuchet MS"/>
                <a:cs typeface="Trebuchet MS"/>
              </a:rPr>
              <a:t>Studi</a:t>
            </a:r>
            <a:r>
              <a:rPr dirty="0" sz="1800" spc="-200" b="1">
                <a:latin typeface="Trebuchet MS"/>
                <a:cs typeface="Trebuchet MS"/>
              </a:rPr>
              <a:t> </a:t>
            </a:r>
            <a:r>
              <a:rPr dirty="0" sz="1800" spc="-110" b="1">
                <a:latin typeface="Trebuchet MS"/>
                <a:cs typeface="Trebuchet MS"/>
              </a:rPr>
              <a:t>S1</a:t>
            </a:r>
            <a:r>
              <a:rPr dirty="0" sz="1800" spc="-200" b="1">
                <a:latin typeface="Trebuchet MS"/>
                <a:cs typeface="Trebuchet MS"/>
              </a:rPr>
              <a:t> </a:t>
            </a:r>
            <a:r>
              <a:rPr dirty="0" sz="1800" spc="-35" b="1">
                <a:latin typeface="Trebuchet MS"/>
                <a:cs typeface="Trebuchet MS"/>
              </a:rPr>
              <a:t>Desain</a:t>
            </a:r>
            <a:r>
              <a:rPr dirty="0" sz="1800" spc="-200" b="1">
                <a:latin typeface="Trebuchet MS"/>
                <a:cs typeface="Trebuchet MS"/>
              </a:rPr>
              <a:t> </a:t>
            </a:r>
            <a:r>
              <a:rPr dirty="0" sz="1800" spc="-10" b="1">
                <a:latin typeface="Trebuchet MS"/>
                <a:cs typeface="Trebuchet MS"/>
              </a:rPr>
              <a:t>Interior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ct val="116100"/>
              </a:lnSpc>
              <a:spcBef>
                <a:spcPts val="1795"/>
              </a:spcBef>
            </a:pPr>
            <a:r>
              <a:rPr dirty="0" sz="1400" spc="-30">
                <a:solidFill>
                  <a:srgbClr val="262424"/>
                </a:solidFill>
                <a:latin typeface="Tahoma"/>
                <a:cs typeface="Tahoma"/>
              </a:rPr>
              <a:t>Memahami</a:t>
            </a:r>
            <a:r>
              <a:rPr dirty="0" sz="1400" spc="-14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400" spc="-30">
                <a:solidFill>
                  <a:srgbClr val="262424"/>
                </a:solidFill>
                <a:latin typeface="Tahoma"/>
                <a:cs typeface="Tahoma"/>
              </a:rPr>
              <a:t>material</a:t>
            </a:r>
            <a:r>
              <a:rPr dirty="0" sz="1400" spc="-1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400" spc="-30">
                <a:solidFill>
                  <a:srgbClr val="262424"/>
                </a:solidFill>
                <a:latin typeface="Tahoma"/>
                <a:cs typeface="Tahoma"/>
              </a:rPr>
              <a:t>sebagai</a:t>
            </a:r>
            <a:r>
              <a:rPr dirty="0" sz="1400" spc="-1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400" spc="-35">
                <a:solidFill>
                  <a:srgbClr val="262424"/>
                </a:solidFill>
                <a:latin typeface="Tahoma"/>
                <a:cs typeface="Tahoma"/>
              </a:rPr>
              <a:t>fondasi</a:t>
            </a:r>
            <a:r>
              <a:rPr dirty="0" sz="1400" spc="-1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400" spc="-30">
                <a:solidFill>
                  <a:srgbClr val="262424"/>
                </a:solidFill>
                <a:latin typeface="Tahoma"/>
                <a:cs typeface="Tahoma"/>
              </a:rPr>
              <a:t>utama</a:t>
            </a:r>
            <a:r>
              <a:rPr dirty="0" sz="1400" spc="-1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400" spc="-35">
                <a:solidFill>
                  <a:srgbClr val="262424"/>
                </a:solidFill>
                <a:latin typeface="Tahoma"/>
                <a:cs typeface="Tahoma"/>
              </a:rPr>
              <a:t>dalam</a:t>
            </a:r>
            <a:r>
              <a:rPr dirty="0" sz="1400" spc="-1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400" spc="-40">
                <a:solidFill>
                  <a:srgbClr val="262424"/>
                </a:solidFill>
                <a:latin typeface="Tahoma"/>
                <a:cs typeface="Tahoma"/>
              </a:rPr>
              <a:t>proses</a:t>
            </a:r>
            <a:r>
              <a:rPr dirty="0" sz="1400" spc="-1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400" spc="-30">
                <a:solidFill>
                  <a:srgbClr val="262424"/>
                </a:solidFill>
                <a:latin typeface="Tahoma"/>
                <a:cs typeface="Tahoma"/>
              </a:rPr>
              <a:t>perancangan</a:t>
            </a:r>
            <a:r>
              <a:rPr dirty="0" sz="1400" spc="-1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262424"/>
                </a:solidFill>
                <a:latin typeface="Tahoma"/>
                <a:cs typeface="Tahoma"/>
              </a:rPr>
              <a:t>ruang </a:t>
            </a:r>
            <a:r>
              <a:rPr dirty="0" sz="1400" spc="-20">
                <a:solidFill>
                  <a:srgbClr val="262424"/>
                </a:solidFill>
                <a:latin typeface="Tahoma"/>
                <a:cs typeface="Tahoma"/>
              </a:rPr>
              <a:t>interior</a:t>
            </a:r>
            <a:r>
              <a:rPr dirty="0" sz="1400" spc="-15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400" spc="-25">
                <a:solidFill>
                  <a:srgbClr val="262424"/>
                </a:solidFill>
                <a:latin typeface="Tahoma"/>
                <a:cs typeface="Tahoma"/>
              </a:rPr>
              <a:t>yang</a:t>
            </a:r>
            <a:r>
              <a:rPr dirty="0" sz="1400" spc="-14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400" spc="-45">
                <a:solidFill>
                  <a:srgbClr val="262424"/>
                </a:solidFill>
                <a:latin typeface="Tahoma"/>
                <a:cs typeface="Tahoma"/>
              </a:rPr>
              <a:t>fungsional,</a:t>
            </a:r>
            <a:r>
              <a:rPr dirty="0" sz="1400" spc="-14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400" spc="-45">
                <a:solidFill>
                  <a:srgbClr val="262424"/>
                </a:solidFill>
                <a:latin typeface="Tahoma"/>
                <a:cs typeface="Tahoma"/>
              </a:rPr>
              <a:t>estetis,</a:t>
            </a:r>
            <a:r>
              <a:rPr dirty="0" sz="1400" spc="-14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400" spc="-30">
                <a:solidFill>
                  <a:srgbClr val="262424"/>
                </a:solidFill>
                <a:latin typeface="Tahoma"/>
                <a:cs typeface="Tahoma"/>
              </a:rPr>
              <a:t>dan</a:t>
            </a:r>
            <a:r>
              <a:rPr dirty="0" sz="1400" spc="-15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262424"/>
                </a:solidFill>
                <a:latin typeface="Tahoma"/>
                <a:cs typeface="Tahoma"/>
              </a:rPr>
              <a:t>berkelanjutan.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19125" y="666749"/>
            <a:ext cx="1466850" cy="266700"/>
          </a:xfrm>
          <a:custGeom>
            <a:avLst/>
            <a:gdLst/>
            <a:ahLst/>
            <a:cxnLst/>
            <a:rect l="l" t="t" r="r" b="b"/>
            <a:pathLst>
              <a:path w="1466850" h="266700">
                <a:moveTo>
                  <a:pt x="1377442" y="0"/>
                </a:moveTo>
                <a:lnTo>
                  <a:pt x="89410" y="0"/>
                </a:lnTo>
                <a:lnTo>
                  <a:pt x="83185" y="609"/>
                </a:lnTo>
                <a:lnTo>
                  <a:pt x="37306" y="19621"/>
                </a:lnTo>
                <a:lnTo>
                  <a:pt x="9688" y="53263"/>
                </a:lnTo>
                <a:lnTo>
                  <a:pt x="0" y="89408"/>
                </a:lnTo>
                <a:lnTo>
                  <a:pt x="0" y="171005"/>
                </a:lnTo>
                <a:lnTo>
                  <a:pt x="0" y="177292"/>
                </a:lnTo>
                <a:lnTo>
                  <a:pt x="12635" y="218948"/>
                </a:lnTo>
                <a:lnTo>
                  <a:pt x="47754" y="254063"/>
                </a:lnTo>
                <a:lnTo>
                  <a:pt x="89410" y="266700"/>
                </a:lnTo>
                <a:lnTo>
                  <a:pt x="1377442" y="266700"/>
                </a:lnTo>
                <a:lnTo>
                  <a:pt x="1419098" y="254063"/>
                </a:lnTo>
                <a:lnTo>
                  <a:pt x="1454213" y="218948"/>
                </a:lnTo>
                <a:lnTo>
                  <a:pt x="1466850" y="177292"/>
                </a:lnTo>
                <a:lnTo>
                  <a:pt x="1466850" y="89408"/>
                </a:lnTo>
                <a:lnTo>
                  <a:pt x="1454213" y="47752"/>
                </a:lnTo>
                <a:lnTo>
                  <a:pt x="1419098" y="12636"/>
                </a:lnTo>
                <a:lnTo>
                  <a:pt x="1383665" y="609"/>
                </a:lnTo>
                <a:lnTo>
                  <a:pt x="1377442" y="0"/>
                </a:lnTo>
                <a:close/>
              </a:path>
            </a:pathLst>
          </a:custGeom>
          <a:solidFill>
            <a:srgbClr val="FFF8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703014" y="688435"/>
            <a:ext cx="1308735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-35">
                <a:solidFill>
                  <a:srgbClr val="262424"/>
                </a:solidFill>
                <a:latin typeface="Tahoma"/>
                <a:cs typeface="Tahoma"/>
              </a:rPr>
              <a:t>SLIDE</a:t>
            </a:r>
            <a:r>
              <a:rPr dirty="0" sz="1000" spc="-114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62424"/>
                </a:solidFill>
                <a:latin typeface="Tahoma"/>
                <a:cs typeface="Tahoma"/>
              </a:rPr>
              <a:t>9</a:t>
            </a:r>
            <a:r>
              <a:rPr dirty="0" sz="1000" spc="-1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62424"/>
                </a:solidFill>
                <a:latin typeface="Tahoma"/>
                <a:cs typeface="Tahoma"/>
              </a:rPr>
              <a:t>4</a:t>
            </a:r>
            <a:r>
              <a:rPr dirty="0" sz="1000" spc="-1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62424"/>
                </a:solidFill>
                <a:latin typeface="Tahoma"/>
                <a:cs typeface="Tahoma"/>
              </a:rPr>
              <a:t>KESIMPULAN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7466" y="864076"/>
            <a:ext cx="7479665" cy="5283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300" spc="-140"/>
              <a:t>Kesimpulan:</a:t>
            </a:r>
            <a:r>
              <a:rPr dirty="0" sz="3300" spc="-360"/>
              <a:t> </a:t>
            </a:r>
            <a:r>
              <a:rPr dirty="0" sz="3300" spc="-140"/>
              <a:t>Fondasi</a:t>
            </a:r>
            <a:r>
              <a:rPr dirty="0" sz="3300" spc="-355"/>
              <a:t> </a:t>
            </a:r>
            <a:r>
              <a:rPr dirty="0" sz="3300" spc="-105"/>
              <a:t>Pengetahuan</a:t>
            </a:r>
            <a:r>
              <a:rPr dirty="0" sz="3300" spc="-360"/>
              <a:t> </a:t>
            </a:r>
            <a:r>
              <a:rPr dirty="0" sz="3300" spc="-10"/>
              <a:t>Bahan</a:t>
            </a:r>
            <a:endParaRPr sz="3300"/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5647" y="1615518"/>
            <a:ext cx="166435" cy="166670"/>
          </a:xfrm>
          <a:prstGeom prst="rect">
            <a:avLst/>
          </a:prstGeom>
        </p:spPr>
      </p:pic>
      <p:sp>
        <p:nvSpPr>
          <p:cNvPr id="6" name="object 6" descr=""/>
          <p:cNvSpPr/>
          <p:nvPr/>
        </p:nvSpPr>
        <p:spPr>
          <a:xfrm>
            <a:off x="619125" y="1828799"/>
            <a:ext cx="5019675" cy="19050"/>
          </a:xfrm>
          <a:custGeom>
            <a:avLst/>
            <a:gdLst/>
            <a:ahLst/>
            <a:cxnLst/>
            <a:rect l="l" t="t" r="r" b="b"/>
            <a:pathLst>
              <a:path w="5019675" h="19050">
                <a:moveTo>
                  <a:pt x="5019675" y="0"/>
                </a:moveTo>
                <a:lnTo>
                  <a:pt x="0" y="0"/>
                </a:lnTo>
                <a:lnTo>
                  <a:pt x="0" y="19050"/>
                </a:lnTo>
                <a:lnTo>
                  <a:pt x="5019675" y="19050"/>
                </a:lnTo>
                <a:lnTo>
                  <a:pt x="5019675" y="0"/>
                </a:lnTo>
                <a:close/>
              </a:path>
            </a:pathLst>
          </a:custGeom>
          <a:solidFill>
            <a:srgbClr val="FFDA0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607466" y="1772228"/>
            <a:ext cx="4968240" cy="1082675"/>
          </a:xfrm>
          <a:prstGeom prst="rect">
            <a:avLst/>
          </a:prstGeom>
        </p:spPr>
        <p:txBody>
          <a:bodyPr wrap="square" lIns="0" tIns="12318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dirty="0" sz="1650" spc="-55" b="1">
                <a:solidFill>
                  <a:srgbClr val="262424"/>
                </a:solidFill>
                <a:latin typeface="Trebuchet MS"/>
                <a:cs typeface="Trebuchet MS"/>
              </a:rPr>
              <a:t>Pengetahuan</a:t>
            </a:r>
            <a:r>
              <a:rPr dirty="0" sz="1650" spc="-165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650" spc="-10" b="1">
                <a:solidFill>
                  <a:srgbClr val="262424"/>
                </a:solidFill>
                <a:latin typeface="Trebuchet MS"/>
                <a:cs typeface="Trebuchet MS"/>
              </a:rPr>
              <a:t>Bahan</a:t>
            </a:r>
            <a:r>
              <a:rPr dirty="0" sz="1650" spc="-165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650" spc="-50" b="1">
                <a:solidFill>
                  <a:srgbClr val="262424"/>
                </a:solidFill>
                <a:latin typeface="Trebuchet MS"/>
                <a:cs typeface="Trebuchet MS"/>
              </a:rPr>
              <a:t>adalah</a:t>
            </a:r>
            <a:r>
              <a:rPr dirty="0" sz="1650" spc="-160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650" spc="-65" b="1">
                <a:solidFill>
                  <a:srgbClr val="262424"/>
                </a:solidFill>
                <a:latin typeface="Trebuchet MS"/>
                <a:cs typeface="Trebuchet MS"/>
              </a:rPr>
              <a:t>Kompetensi</a:t>
            </a:r>
            <a:r>
              <a:rPr dirty="0" sz="1650" spc="-165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650" spc="-20" b="1">
                <a:solidFill>
                  <a:srgbClr val="262424"/>
                </a:solidFill>
                <a:latin typeface="Trebuchet MS"/>
                <a:cs typeface="Trebuchet MS"/>
              </a:rPr>
              <a:t>Inti</a:t>
            </a:r>
            <a:endParaRPr sz="1650">
              <a:latin typeface="Trebuchet MS"/>
              <a:cs typeface="Trebuchet MS"/>
            </a:endParaRPr>
          </a:p>
          <a:p>
            <a:pPr marL="12700" marR="5080">
              <a:lnSpc>
                <a:spcPct val="110000"/>
              </a:lnSpc>
              <a:spcBef>
                <a:spcPts val="520"/>
              </a:spcBef>
            </a:pPr>
            <a:r>
              <a:rPr dirty="0" sz="1250" spc="-25">
                <a:solidFill>
                  <a:srgbClr val="262424"/>
                </a:solidFill>
                <a:latin typeface="Tahoma"/>
                <a:cs typeface="Tahoma"/>
              </a:rPr>
              <a:t>Seorang</a:t>
            </a:r>
            <a:r>
              <a:rPr dirty="0" sz="1250" spc="-13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25">
                <a:solidFill>
                  <a:srgbClr val="262424"/>
                </a:solidFill>
                <a:latin typeface="Tahoma"/>
                <a:cs typeface="Tahoma"/>
              </a:rPr>
              <a:t>desainer</a:t>
            </a:r>
            <a:r>
              <a:rPr dirty="0" sz="1250" spc="-1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20">
                <a:solidFill>
                  <a:srgbClr val="262424"/>
                </a:solidFill>
                <a:latin typeface="Tahoma"/>
                <a:cs typeface="Tahoma"/>
              </a:rPr>
              <a:t>interior</a:t>
            </a:r>
            <a:r>
              <a:rPr dirty="0" sz="1250" spc="-13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20">
                <a:solidFill>
                  <a:srgbClr val="262424"/>
                </a:solidFill>
                <a:latin typeface="Tahoma"/>
                <a:cs typeface="Tahoma"/>
              </a:rPr>
              <a:t>yang</a:t>
            </a:r>
            <a:r>
              <a:rPr dirty="0" sz="1250" spc="-1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25">
                <a:solidFill>
                  <a:srgbClr val="262424"/>
                </a:solidFill>
                <a:latin typeface="Tahoma"/>
                <a:cs typeface="Tahoma"/>
              </a:rPr>
              <a:t>kompeten</a:t>
            </a:r>
            <a:r>
              <a:rPr dirty="0" sz="1250" spc="-1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40">
                <a:solidFill>
                  <a:srgbClr val="262424"/>
                </a:solidFill>
                <a:latin typeface="Tahoma"/>
                <a:cs typeface="Tahoma"/>
              </a:rPr>
              <a:t>wajib</a:t>
            </a:r>
            <a:r>
              <a:rPr dirty="0" sz="1250" spc="-13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25">
                <a:solidFill>
                  <a:srgbClr val="262424"/>
                </a:solidFill>
                <a:latin typeface="Tahoma"/>
                <a:cs typeface="Tahoma"/>
              </a:rPr>
              <a:t>memahami</a:t>
            </a:r>
            <a:r>
              <a:rPr dirty="0" sz="1250" spc="-1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50">
                <a:solidFill>
                  <a:srgbClr val="262424"/>
                </a:solidFill>
                <a:latin typeface="Tahoma"/>
                <a:cs typeface="Tahoma"/>
              </a:rPr>
              <a:t>jenis,</a:t>
            </a:r>
            <a:r>
              <a:rPr dirty="0" sz="1250" spc="-13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40">
                <a:solidFill>
                  <a:srgbClr val="262424"/>
                </a:solidFill>
                <a:latin typeface="Tahoma"/>
                <a:cs typeface="Tahoma"/>
              </a:rPr>
              <a:t>sifat,</a:t>
            </a:r>
            <a:r>
              <a:rPr dirty="0" sz="1250" spc="-1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25">
                <a:solidFill>
                  <a:srgbClr val="262424"/>
                </a:solidFill>
                <a:latin typeface="Tahoma"/>
                <a:cs typeface="Tahoma"/>
              </a:rPr>
              <a:t>dan </a:t>
            </a:r>
            <a:r>
              <a:rPr dirty="0" sz="1250" spc="-20">
                <a:solidFill>
                  <a:srgbClr val="262424"/>
                </a:solidFill>
                <a:latin typeface="Tahoma"/>
                <a:cs typeface="Tahoma"/>
              </a:rPr>
              <a:t>karakteristik</a:t>
            </a:r>
            <a:r>
              <a:rPr dirty="0" sz="1250" spc="-1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20">
                <a:solidFill>
                  <a:srgbClr val="262424"/>
                </a:solidFill>
                <a:latin typeface="Tahoma"/>
                <a:cs typeface="Tahoma"/>
              </a:rPr>
              <a:t>material</a:t>
            </a:r>
            <a:r>
              <a:rPr dirty="0" sz="1250" spc="-1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25">
                <a:solidFill>
                  <a:srgbClr val="262424"/>
                </a:solidFill>
                <a:latin typeface="Tahoma"/>
                <a:cs typeface="Tahoma"/>
              </a:rPr>
              <a:t>sebagai</a:t>
            </a:r>
            <a:r>
              <a:rPr dirty="0" sz="1250" spc="-1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20">
                <a:solidFill>
                  <a:srgbClr val="262424"/>
                </a:solidFill>
                <a:latin typeface="Tahoma"/>
                <a:cs typeface="Tahoma"/>
              </a:rPr>
              <a:t>dasar</a:t>
            </a:r>
            <a:r>
              <a:rPr dirty="0" sz="1250" spc="-1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20">
                <a:solidFill>
                  <a:srgbClr val="262424"/>
                </a:solidFill>
                <a:latin typeface="Tahoma"/>
                <a:cs typeface="Tahoma"/>
              </a:rPr>
              <a:t>pengambilan</a:t>
            </a:r>
            <a:r>
              <a:rPr dirty="0" sz="1250" spc="-1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30">
                <a:solidFill>
                  <a:srgbClr val="262424"/>
                </a:solidFill>
                <a:latin typeface="Tahoma"/>
                <a:cs typeface="Tahoma"/>
              </a:rPr>
              <a:t>keputusan</a:t>
            </a:r>
            <a:r>
              <a:rPr dirty="0" sz="1250" spc="-1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35">
                <a:solidFill>
                  <a:srgbClr val="262424"/>
                </a:solidFill>
                <a:latin typeface="Tahoma"/>
                <a:cs typeface="Tahoma"/>
              </a:rPr>
              <a:t>desain</a:t>
            </a:r>
            <a:r>
              <a:rPr dirty="0" sz="1250" spc="-1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20">
                <a:solidFill>
                  <a:srgbClr val="262424"/>
                </a:solidFill>
                <a:latin typeface="Tahoma"/>
                <a:cs typeface="Tahoma"/>
              </a:rPr>
              <a:t>yang bertanggung</a:t>
            </a:r>
            <a:r>
              <a:rPr dirty="0" sz="1250" spc="-9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10">
                <a:solidFill>
                  <a:srgbClr val="262424"/>
                </a:solidFill>
                <a:latin typeface="Tahoma"/>
                <a:cs typeface="Tahoma"/>
              </a:rPr>
              <a:t>jawab.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5817146" y="1619186"/>
            <a:ext cx="107950" cy="160020"/>
          </a:xfrm>
          <a:custGeom>
            <a:avLst/>
            <a:gdLst/>
            <a:ahLst/>
            <a:cxnLst/>
            <a:rect l="l" t="t" r="r" b="b"/>
            <a:pathLst>
              <a:path w="107950" h="160019">
                <a:moveTo>
                  <a:pt x="106705" y="53911"/>
                </a:moveTo>
                <a:lnTo>
                  <a:pt x="105994" y="52717"/>
                </a:lnTo>
                <a:lnTo>
                  <a:pt x="104851" y="51333"/>
                </a:lnTo>
                <a:lnTo>
                  <a:pt x="91389" y="37287"/>
                </a:lnTo>
              </a:path>
              <a:path w="107950" h="160019">
                <a:moveTo>
                  <a:pt x="66789" y="11798"/>
                </a:moveTo>
                <a:lnTo>
                  <a:pt x="53009" y="0"/>
                </a:lnTo>
                <a:lnTo>
                  <a:pt x="52070" y="139"/>
                </a:lnTo>
                <a:lnTo>
                  <a:pt x="51257" y="444"/>
                </a:lnTo>
                <a:lnTo>
                  <a:pt x="49314" y="1981"/>
                </a:lnTo>
                <a:lnTo>
                  <a:pt x="46774" y="4584"/>
                </a:lnTo>
              </a:path>
              <a:path w="107950" h="160019">
                <a:moveTo>
                  <a:pt x="30975" y="21158"/>
                </a:moveTo>
                <a:lnTo>
                  <a:pt x="2933" y="50304"/>
                </a:lnTo>
                <a:lnTo>
                  <a:pt x="0" y="55943"/>
                </a:lnTo>
                <a:lnTo>
                  <a:pt x="177" y="56845"/>
                </a:lnTo>
                <a:lnTo>
                  <a:pt x="5422" y="60477"/>
                </a:lnTo>
                <a:lnTo>
                  <a:pt x="9093" y="60490"/>
                </a:lnTo>
              </a:path>
              <a:path w="107950" h="160019">
                <a:moveTo>
                  <a:pt x="102044" y="60464"/>
                </a:moveTo>
                <a:lnTo>
                  <a:pt x="106426" y="57785"/>
                </a:lnTo>
                <a:lnTo>
                  <a:pt x="107454" y="55384"/>
                </a:lnTo>
              </a:path>
              <a:path w="107950" h="160019">
                <a:moveTo>
                  <a:pt x="99847" y="99288"/>
                </a:moveTo>
                <a:lnTo>
                  <a:pt x="106959" y="104343"/>
                </a:lnTo>
                <a:lnTo>
                  <a:pt x="106921" y="105283"/>
                </a:lnTo>
                <a:lnTo>
                  <a:pt x="106692" y="106248"/>
                </a:lnTo>
                <a:lnTo>
                  <a:pt x="105676" y="108115"/>
                </a:lnTo>
                <a:lnTo>
                  <a:pt x="104140" y="109931"/>
                </a:lnTo>
                <a:lnTo>
                  <a:pt x="100622" y="113576"/>
                </a:lnTo>
                <a:lnTo>
                  <a:pt x="80869" y="134103"/>
                </a:lnTo>
                <a:lnTo>
                  <a:pt x="53682" y="159524"/>
                </a:lnTo>
                <a:lnTo>
                  <a:pt x="52793" y="159435"/>
                </a:lnTo>
                <a:lnTo>
                  <a:pt x="51028" y="158762"/>
                </a:lnTo>
                <a:lnTo>
                  <a:pt x="49885" y="157886"/>
                </a:lnTo>
                <a:lnTo>
                  <a:pt x="46990" y="155079"/>
                </a:lnTo>
                <a:lnTo>
                  <a:pt x="42354" y="150368"/>
                </a:lnTo>
              </a:path>
              <a:path w="107950" h="160019">
                <a:moveTo>
                  <a:pt x="106705" y="53911"/>
                </a:moveTo>
                <a:lnTo>
                  <a:pt x="107454" y="55384"/>
                </a:lnTo>
              </a:path>
              <a:path w="107950" h="160019">
                <a:moveTo>
                  <a:pt x="45300" y="153390"/>
                </a:moveTo>
                <a:lnTo>
                  <a:pt x="3467" y="110248"/>
                </a:lnTo>
              </a:path>
              <a:path w="107950" h="160019">
                <a:moveTo>
                  <a:pt x="91389" y="37287"/>
                </a:moveTo>
                <a:lnTo>
                  <a:pt x="66789" y="11798"/>
                </a:lnTo>
              </a:path>
              <a:path w="107950" h="160019">
                <a:moveTo>
                  <a:pt x="3467" y="110248"/>
                </a:moveTo>
                <a:lnTo>
                  <a:pt x="218" y="105137"/>
                </a:lnTo>
                <a:lnTo>
                  <a:pt x="1479" y="101315"/>
                </a:lnTo>
                <a:lnTo>
                  <a:pt x="5503" y="99249"/>
                </a:lnTo>
                <a:lnTo>
                  <a:pt x="10541" y="99402"/>
                </a:lnTo>
                <a:lnTo>
                  <a:pt x="99847" y="99288"/>
                </a:lnTo>
              </a:path>
              <a:path w="107950" h="160019">
                <a:moveTo>
                  <a:pt x="46774" y="4584"/>
                </a:moveTo>
                <a:lnTo>
                  <a:pt x="30975" y="21158"/>
                </a:lnTo>
              </a:path>
              <a:path w="107950" h="160019">
                <a:moveTo>
                  <a:pt x="9093" y="60490"/>
                </a:moveTo>
                <a:lnTo>
                  <a:pt x="102044" y="60464"/>
                </a:lnTo>
              </a:path>
            </a:pathLst>
          </a:custGeom>
          <a:ln w="7065">
            <a:solidFill>
              <a:srgbClr val="26242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5791200" y="1828799"/>
            <a:ext cx="5019675" cy="19050"/>
          </a:xfrm>
          <a:custGeom>
            <a:avLst/>
            <a:gdLst/>
            <a:ahLst/>
            <a:cxnLst/>
            <a:rect l="l" t="t" r="r" b="b"/>
            <a:pathLst>
              <a:path w="5019675" h="19050">
                <a:moveTo>
                  <a:pt x="5019675" y="0"/>
                </a:moveTo>
                <a:lnTo>
                  <a:pt x="0" y="0"/>
                </a:lnTo>
                <a:lnTo>
                  <a:pt x="0" y="19050"/>
                </a:lnTo>
                <a:lnTo>
                  <a:pt x="5019675" y="19050"/>
                </a:lnTo>
                <a:lnTo>
                  <a:pt x="5019675" y="0"/>
                </a:lnTo>
                <a:close/>
              </a:path>
            </a:pathLst>
          </a:custGeom>
          <a:solidFill>
            <a:srgbClr val="FFDA0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5774029" y="1772228"/>
            <a:ext cx="4470400" cy="1082675"/>
          </a:xfrm>
          <a:prstGeom prst="rect">
            <a:avLst/>
          </a:prstGeom>
        </p:spPr>
        <p:txBody>
          <a:bodyPr wrap="square" lIns="0" tIns="123189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69"/>
              </a:spcBef>
            </a:pPr>
            <a:r>
              <a:rPr dirty="0" sz="1650" spc="-45" b="1">
                <a:solidFill>
                  <a:srgbClr val="262424"/>
                </a:solidFill>
                <a:latin typeface="Trebuchet MS"/>
                <a:cs typeface="Trebuchet MS"/>
              </a:rPr>
              <a:t>Klasifikasi</a:t>
            </a:r>
            <a:r>
              <a:rPr dirty="0" sz="1650" spc="-155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650" spc="-35" b="1">
                <a:solidFill>
                  <a:srgbClr val="262424"/>
                </a:solidFill>
                <a:latin typeface="Trebuchet MS"/>
                <a:cs typeface="Trebuchet MS"/>
              </a:rPr>
              <a:t>sebagai</a:t>
            </a:r>
            <a:r>
              <a:rPr dirty="0" sz="1650" spc="-155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650" spc="-40" b="1">
                <a:solidFill>
                  <a:srgbClr val="262424"/>
                </a:solidFill>
                <a:latin typeface="Trebuchet MS"/>
                <a:cs typeface="Trebuchet MS"/>
              </a:rPr>
              <a:t>Kerangka</a:t>
            </a:r>
            <a:r>
              <a:rPr dirty="0" sz="1650" spc="-150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650" spc="-10" b="1">
                <a:solidFill>
                  <a:srgbClr val="262424"/>
                </a:solidFill>
                <a:latin typeface="Trebuchet MS"/>
                <a:cs typeface="Trebuchet MS"/>
              </a:rPr>
              <a:t>Berpikir</a:t>
            </a:r>
            <a:endParaRPr sz="1650">
              <a:latin typeface="Trebuchet MS"/>
              <a:cs typeface="Trebuchet MS"/>
            </a:endParaRPr>
          </a:p>
          <a:p>
            <a:pPr algn="just" marL="12700" marR="5080">
              <a:lnSpc>
                <a:spcPct val="110000"/>
              </a:lnSpc>
              <a:spcBef>
                <a:spcPts val="520"/>
              </a:spcBef>
            </a:pPr>
            <a:r>
              <a:rPr dirty="0" sz="1250" spc="-20">
                <a:solidFill>
                  <a:srgbClr val="262424"/>
                </a:solidFill>
                <a:latin typeface="Tahoma"/>
                <a:cs typeface="Tahoma"/>
              </a:rPr>
              <a:t>Memahami</a:t>
            </a:r>
            <a:r>
              <a:rPr dirty="0" sz="1250" spc="-17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15">
                <a:solidFill>
                  <a:srgbClr val="262424"/>
                </a:solidFill>
                <a:latin typeface="Tahoma"/>
                <a:cs typeface="Tahoma"/>
              </a:rPr>
              <a:t>klasifikasi</a:t>
            </a:r>
            <a:r>
              <a:rPr dirty="0" sz="1250" spc="-17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20">
                <a:solidFill>
                  <a:srgbClr val="262424"/>
                </a:solidFill>
                <a:latin typeface="Tahoma"/>
                <a:cs typeface="Tahoma"/>
              </a:rPr>
              <a:t>bahan</a:t>
            </a:r>
            <a:r>
              <a:rPr dirty="0" sz="1250" spc="-17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45">
                <a:solidFill>
                  <a:srgbClr val="262424"/>
                </a:solidFill>
                <a:latin typeface="Tahoma"/>
                <a:cs typeface="Tahoma"/>
              </a:rPr>
              <a:t>4</a:t>
            </a:r>
            <a:r>
              <a:rPr dirty="0" sz="1250" spc="-17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35">
                <a:solidFill>
                  <a:srgbClr val="262424"/>
                </a:solidFill>
                <a:latin typeface="Tahoma"/>
                <a:cs typeface="Tahoma"/>
              </a:rPr>
              <a:t>alami,</a:t>
            </a:r>
            <a:r>
              <a:rPr dirty="0" sz="1250" spc="-17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30">
                <a:solidFill>
                  <a:srgbClr val="262424"/>
                </a:solidFill>
                <a:latin typeface="Tahoma"/>
                <a:cs typeface="Tahoma"/>
              </a:rPr>
              <a:t>sintetis,</a:t>
            </a:r>
            <a:r>
              <a:rPr dirty="0" sz="1250" spc="-17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30">
                <a:solidFill>
                  <a:srgbClr val="262424"/>
                </a:solidFill>
                <a:latin typeface="Tahoma"/>
                <a:cs typeface="Tahoma"/>
              </a:rPr>
              <a:t>komposit,</a:t>
            </a:r>
            <a:r>
              <a:rPr dirty="0" sz="1250" spc="-17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15">
                <a:solidFill>
                  <a:srgbClr val="262424"/>
                </a:solidFill>
                <a:latin typeface="Tahoma"/>
                <a:cs typeface="Tahoma"/>
              </a:rPr>
              <a:t>dan</a:t>
            </a:r>
            <a:r>
              <a:rPr dirty="0" sz="1250" spc="-17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25">
                <a:solidFill>
                  <a:srgbClr val="262424"/>
                </a:solidFill>
                <a:latin typeface="Tahoma"/>
                <a:cs typeface="Tahoma"/>
              </a:rPr>
              <a:t>ramah</a:t>
            </a:r>
            <a:r>
              <a:rPr dirty="0" sz="125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20">
                <a:solidFill>
                  <a:srgbClr val="262424"/>
                </a:solidFill>
                <a:latin typeface="Tahoma"/>
                <a:cs typeface="Tahoma"/>
              </a:rPr>
              <a:t>lingkungan</a:t>
            </a:r>
            <a:r>
              <a:rPr dirty="0" sz="1250" spc="-17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45">
                <a:solidFill>
                  <a:srgbClr val="262424"/>
                </a:solidFill>
                <a:latin typeface="Tahoma"/>
                <a:cs typeface="Tahoma"/>
              </a:rPr>
              <a:t>4</a:t>
            </a:r>
            <a:r>
              <a:rPr dirty="0" sz="1250" spc="-17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20">
                <a:solidFill>
                  <a:srgbClr val="262424"/>
                </a:solidFill>
                <a:latin typeface="Tahoma"/>
                <a:cs typeface="Tahoma"/>
              </a:rPr>
              <a:t>membantu</a:t>
            </a:r>
            <a:r>
              <a:rPr dirty="0" sz="1250" spc="-17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20">
                <a:solidFill>
                  <a:srgbClr val="262424"/>
                </a:solidFill>
                <a:latin typeface="Tahoma"/>
                <a:cs typeface="Tahoma"/>
              </a:rPr>
              <a:t>desainer</a:t>
            </a:r>
            <a:r>
              <a:rPr dirty="0" sz="1250" spc="-17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20">
                <a:solidFill>
                  <a:srgbClr val="262424"/>
                </a:solidFill>
                <a:latin typeface="Tahoma"/>
                <a:cs typeface="Tahoma"/>
              </a:rPr>
              <a:t>memetakan</a:t>
            </a:r>
            <a:r>
              <a:rPr dirty="0" sz="1250" spc="-17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15">
                <a:solidFill>
                  <a:srgbClr val="262424"/>
                </a:solidFill>
                <a:latin typeface="Tahoma"/>
                <a:cs typeface="Tahoma"/>
              </a:rPr>
              <a:t>opsi</a:t>
            </a:r>
            <a:r>
              <a:rPr dirty="0" sz="1250" spc="-17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15">
                <a:solidFill>
                  <a:srgbClr val="262424"/>
                </a:solidFill>
                <a:latin typeface="Tahoma"/>
                <a:cs typeface="Tahoma"/>
              </a:rPr>
              <a:t>material</a:t>
            </a:r>
            <a:r>
              <a:rPr dirty="0" sz="1250" spc="-17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15">
                <a:solidFill>
                  <a:srgbClr val="262424"/>
                </a:solidFill>
                <a:latin typeface="Tahoma"/>
                <a:cs typeface="Tahoma"/>
              </a:rPr>
              <a:t>secara</a:t>
            </a:r>
            <a:r>
              <a:rPr dirty="0" sz="125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15">
                <a:solidFill>
                  <a:srgbClr val="262424"/>
                </a:solidFill>
                <a:latin typeface="Tahoma"/>
                <a:cs typeface="Tahoma"/>
              </a:rPr>
              <a:t>sistematis</a:t>
            </a:r>
            <a:r>
              <a:rPr dirty="0" sz="1250" spc="-17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25">
                <a:solidFill>
                  <a:srgbClr val="262424"/>
                </a:solidFill>
                <a:latin typeface="Tahoma"/>
                <a:cs typeface="Tahoma"/>
              </a:rPr>
              <a:t>sesuai</a:t>
            </a:r>
            <a:r>
              <a:rPr dirty="0" sz="1250" spc="-17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30">
                <a:solidFill>
                  <a:srgbClr val="262424"/>
                </a:solidFill>
                <a:latin typeface="Tahoma"/>
                <a:cs typeface="Tahoma"/>
              </a:rPr>
              <a:t>kebutuhan</a:t>
            </a:r>
            <a:r>
              <a:rPr dirty="0" sz="1250" spc="-17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35">
                <a:solidFill>
                  <a:srgbClr val="262424"/>
                </a:solidFill>
                <a:latin typeface="Tahoma"/>
                <a:cs typeface="Tahoma"/>
              </a:rPr>
              <a:t>proyek.</a:t>
            </a:r>
            <a:endParaRPr sz="1250">
              <a:latin typeface="Tahoma"/>
              <a:cs typeface="Tahoma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5595" y="3152242"/>
            <a:ext cx="166460" cy="141311"/>
          </a:xfrm>
          <a:prstGeom prst="rect">
            <a:avLst/>
          </a:prstGeom>
        </p:spPr>
      </p:pic>
      <p:sp>
        <p:nvSpPr>
          <p:cNvPr id="12" name="object 12" descr=""/>
          <p:cNvSpPr/>
          <p:nvPr/>
        </p:nvSpPr>
        <p:spPr>
          <a:xfrm>
            <a:off x="619125" y="3352800"/>
            <a:ext cx="5019675" cy="19050"/>
          </a:xfrm>
          <a:custGeom>
            <a:avLst/>
            <a:gdLst/>
            <a:ahLst/>
            <a:cxnLst/>
            <a:rect l="l" t="t" r="r" b="b"/>
            <a:pathLst>
              <a:path w="5019675" h="19050">
                <a:moveTo>
                  <a:pt x="5019675" y="0"/>
                </a:moveTo>
                <a:lnTo>
                  <a:pt x="0" y="0"/>
                </a:lnTo>
                <a:lnTo>
                  <a:pt x="0" y="19050"/>
                </a:lnTo>
                <a:lnTo>
                  <a:pt x="5019675" y="19050"/>
                </a:lnTo>
                <a:lnTo>
                  <a:pt x="5019675" y="0"/>
                </a:lnTo>
                <a:close/>
              </a:path>
            </a:pathLst>
          </a:custGeom>
          <a:solidFill>
            <a:srgbClr val="FFDA0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607466" y="3296228"/>
            <a:ext cx="4991100" cy="1082675"/>
          </a:xfrm>
          <a:prstGeom prst="rect">
            <a:avLst/>
          </a:prstGeom>
        </p:spPr>
        <p:txBody>
          <a:bodyPr wrap="square" lIns="0" tIns="12318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dirty="0" sz="1650" spc="-65" b="1">
                <a:solidFill>
                  <a:srgbClr val="262424"/>
                </a:solidFill>
                <a:latin typeface="Trebuchet MS"/>
                <a:cs typeface="Trebuchet MS"/>
              </a:rPr>
              <a:t>Pemilihan</a:t>
            </a:r>
            <a:r>
              <a:rPr dirty="0" sz="1650" spc="-180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650" spc="-55" b="1">
                <a:solidFill>
                  <a:srgbClr val="262424"/>
                </a:solidFill>
                <a:latin typeface="Trebuchet MS"/>
                <a:cs typeface="Trebuchet MS"/>
              </a:rPr>
              <a:t>Material</a:t>
            </a:r>
            <a:r>
              <a:rPr dirty="0" sz="1650" spc="-180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650" spc="-50" b="1">
                <a:solidFill>
                  <a:srgbClr val="262424"/>
                </a:solidFill>
                <a:latin typeface="Trebuchet MS"/>
                <a:cs typeface="Trebuchet MS"/>
              </a:rPr>
              <a:t>adalah</a:t>
            </a:r>
            <a:r>
              <a:rPr dirty="0" sz="1650" spc="-180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650" spc="-45" b="1">
                <a:solidFill>
                  <a:srgbClr val="262424"/>
                </a:solidFill>
                <a:latin typeface="Trebuchet MS"/>
                <a:cs typeface="Trebuchet MS"/>
              </a:rPr>
              <a:t>Proses</a:t>
            </a:r>
            <a:r>
              <a:rPr dirty="0" sz="1650" spc="-180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650" spc="-10" b="1">
                <a:solidFill>
                  <a:srgbClr val="262424"/>
                </a:solidFill>
                <a:latin typeface="Trebuchet MS"/>
                <a:cs typeface="Trebuchet MS"/>
              </a:rPr>
              <a:t>Multifaktor</a:t>
            </a:r>
            <a:endParaRPr sz="1650">
              <a:latin typeface="Trebuchet MS"/>
              <a:cs typeface="Trebuchet MS"/>
            </a:endParaRPr>
          </a:p>
          <a:p>
            <a:pPr marL="12700" marR="5080">
              <a:lnSpc>
                <a:spcPct val="110000"/>
              </a:lnSpc>
              <a:spcBef>
                <a:spcPts val="520"/>
              </a:spcBef>
            </a:pPr>
            <a:r>
              <a:rPr dirty="0" sz="1250" spc="-20">
                <a:solidFill>
                  <a:srgbClr val="262424"/>
                </a:solidFill>
                <a:latin typeface="Tahoma"/>
                <a:cs typeface="Tahoma"/>
              </a:rPr>
              <a:t>Tidak</a:t>
            </a:r>
            <a:r>
              <a:rPr dirty="0" sz="1250" spc="-13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20">
                <a:solidFill>
                  <a:srgbClr val="262424"/>
                </a:solidFill>
                <a:latin typeface="Tahoma"/>
                <a:cs typeface="Tahoma"/>
              </a:rPr>
              <a:t>ada</a:t>
            </a:r>
            <a:r>
              <a:rPr dirty="0" sz="1250" spc="-13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20">
                <a:solidFill>
                  <a:srgbClr val="262424"/>
                </a:solidFill>
                <a:latin typeface="Tahoma"/>
                <a:cs typeface="Tahoma"/>
              </a:rPr>
              <a:t>material</a:t>
            </a:r>
            <a:r>
              <a:rPr dirty="0" sz="1250" spc="-13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20">
                <a:solidFill>
                  <a:srgbClr val="262424"/>
                </a:solidFill>
                <a:latin typeface="Tahoma"/>
                <a:cs typeface="Tahoma"/>
              </a:rPr>
              <a:t>yang</a:t>
            </a:r>
            <a:r>
              <a:rPr dirty="0" sz="1250" spc="-13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25">
                <a:solidFill>
                  <a:srgbClr val="262424"/>
                </a:solidFill>
                <a:latin typeface="Tahoma"/>
                <a:cs typeface="Tahoma"/>
              </a:rPr>
              <a:t>sempurna</a:t>
            </a:r>
            <a:r>
              <a:rPr dirty="0" sz="1250" spc="-13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25">
                <a:solidFill>
                  <a:srgbClr val="262424"/>
                </a:solidFill>
                <a:latin typeface="Tahoma"/>
                <a:cs typeface="Tahoma"/>
              </a:rPr>
              <a:t>secara</a:t>
            </a:r>
            <a:r>
              <a:rPr dirty="0" sz="1250" spc="-13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40">
                <a:solidFill>
                  <a:srgbClr val="262424"/>
                </a:solidFill>
                <a:latin typeface="Tahoma"/>
                <a:cs typeface="Tahoma"/>
              </a:rPr>
              <a:t>universal.</a:t>
            </a:r>
            <a:r>
              <a:rPr dirty="0" sz="1250" spc="-13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20">
                <a:solidFill>
                  <a:srgbClr val="262424"/>
                </a:solidFill>
                <a:latin typeface="Tahoma"/>
                <a:cs typeface="Tahoma"/>
              </a:rPr>
              <a:t>Setiap</a:t>
            </a:r>
            <a:r>
              <a:rPr dirty="0" sz="1250" spc="-13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20">
                <a:solidFill>
                  <a:srgbClr val="262424"/>
                </a:solidFill>
                <a:latin typeface="Tahoma"/>
                <a:cs typeface="Tahoma"/>
              </a:rPr>
              <a:t>pilihan</a:t>
            </a:r>
            <a:r>
              <a:rPr dirty="0" sz="1250" spc="-13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10">
                <a:solidFill>
                  <a:srgbClr val="262424"/>
                </a:solidFill>
                <a:latin typeface="Tahoma"/>
                <a:cs typeface="Tahoma"/>
              </a:rPr>
              <a:t>material </a:t>
            </a:r>
            <a:r>
              <a:rPr dirty="0" sz="1250" spc="-25">
                <a:solidFill>
                  <a:srgbClr val="262424"/>
                </a:solidFill>
                <a:latin typeface="Tahoma"/>
                <a:cs typeface="Tahoma"/>
              </a:rPr>
              <a:t>merupakan</a:t>
            </a:r>
            <a:r>
              <a:rPr dirty="0" sz="1250" spc="-1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20">
                <a:solidFill>
                  <a:srgbClr val="262424"/>
                </a:solidFill>
                <a:latin typeface="Tahoma"/>
                <a:cs typeface="Tahoma"/>
              </a:rPr>
              <a:t>hasil</a:t>
            </a:r>
            <a:r>
              <a:rPr dirty="0" sz="1250" spc="-1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30">
                <a:solidFill>
                  <a:srgbClr val="262424"/>
                </a:solidFill>
                <a:latin typeface="Tahoma"/>
                <a:cs typeface="Tahoma"/>
              </a:rPr>
              <a:t>keseimbangan</a:t>
            </a:r>
            <a:r>
              <a:rPr dirty="0" sz="1250" spc="-1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25">
                <a:solidFill>
                  <a:srgbClr val="262424"/>
                </a:solidFill>
                <a:latin typeface="Tahoma"/>
                <a:cs typeface="Tahoma"/>
              </a:rPr>
              <a:t>antara</a:t>
            </a:r>
            <a:r>
              <a:rPr dirty="0" sz="1250" spc="-1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45">
                <a:solidFill>
                  <a:srgbClr val="262424"/>
                </a:solidFill>
                <a:latin typeface="Tahoma"/>
                <a:cs typeface="Tahoma"/>
              </a:rPr>
              <a:t>fungsi,</a:t>
            </a:r>
            <a:r>
              <a:rPr dirty="0" sz="1250" spc="-1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35">
                <a:solidFill>
                  <a:srgbClr val="262424"/>
                </a:solidFill>
                <a:latin typeface="Tahoma"/>
                <a:cs typeface="Tahoma"/>
              </a:rPr>
              <a:t>estetika,</a:t>
            </a:r>
            <a:r>
              <a:rPr dirty="0" sz="1250" spc="-1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10">
                <a:solidFill>
                  <a:srgbClr val="262424"/>
                </a:solidFill>
                <a:latin typeface="Tahoma"/>
                <a:cs typeface="Tahoma"/>
              </a:rPr>
              <a:t>anggaran, </a:t>
            </a:r>
            <a:r>
              <a:rPr dirty="0" sz="1250" spc="-40">
                <a:solidFill>
                  <a:srgbClr val="262424"/>
                </a:solidFill>
                <a:latin typeface="Tahoma"/>
                <a:cs typeface="Tahoma"/>
              </a:rPr>
              <a:t>keamanan,</a:t>
            </a:r>
            <a:r>
              <a:rPr dirty="0" sz="1250" spc="-1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20">
                <a:solidFill>
                  <a:srgbClr val="262424"/>
                </a:solidFill>
                <a:latin typeface="Tahoma"/>
                <a:cs typeface="Tahoma"/>
              </a:rPr>
              <a:t>dan</a:t>
            </a:r>
            <a:r>
              <a:rPr dirty="0" sz="1250" spc="-13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10">
                <a:solidFill>
                  <a:srgbClr val="262424"/>
                </a:solidFill>
                <a:latin typeface="Tahoma"/>
                <a:cs typeface="Tahoma"/>
              </a:rPr>
              <a:t>keberlanjutan.</a:t>
            </a:r>
            <a:endParaRPr sz="1250">
              <a:latin typeface="Tahoma"/>
              <a:cs typeface="Tahoma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91200" y="3156262"/>
            <a:ext cx="162946" cy="133373"/>
          </a:xfrm>
          <a:prstGeom prst="rect">
            <a:avLst/>
          </a:prstGeom>
        </p:spPr>
      </p:pic>
      <p:sp>
        <p:nvSpPr>
          <p:cNvPr id="15" name="object 15" descr=""/>
          <p:cNvSpPr/>
          <p:nvPr/>
        </p:nvSpPr>
        <p:spPr>
          <a:xfrm>
            <a:off x="5791200" y="3352800"/>
            <a:ext cx="5019675" cy="19050"/>
          </a:xfrm>
          <a:custGeom>
            <a:avLst/>
            <a:gdLst/>
            <a:ahLst/>
            <a:cxnLst/>
            <a:rect l="l" t="t" r="r" b="b"/>
            <a:pathLst>
              <a:path w="5019675" h="19050">
                <a:moveTo>
                  <a:pt x="5019675" y="0"/>
                </a:moveTo>
                <a:lnTo>
                  <a:pt x="0" y="0"/>
                </a:lnTo>
                <a:lnTo>
                  <a:pt x="0" y="19050"/>
                </a:lnTo>
                <a:lnTo>
                  <a:pt x="5019675" y="19050"/>
                </a:lnTo>
                <a:lnTo>
                  <a:pt x="5019675" y="0"/>
                </a:lnTo>
                <a:close/>
              </a:path>
            </a:pathLst>
          </a:custGeom>
          <a:solidFill>
            <a:srgbClr val="FFDA0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5774029" y="3296228"/>
            <a:ext cx="5000625" cy="1082675"/>
          </a:xfrm>
          <a:prstGeom prst="rect">
            <a:avLst/>
          </a:prstGeom>
        </p:spPr>
        <p:txBody>
          <a:bodyPr wrap="square" lIns="0" tIns="12318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dirty="0" sz="1650" spc="-55" b="1">
                <a:solidFill>
                  <a:srgbClr val="262424"/>
                </a:solidFill>
                <a:latin typeface="Trebuchet MS"/>
                <a:cs typeface="Trebuchet MS"/>
              </a:rPr>
              <a:t>Material</a:t>
            </a:r>
            <a:r>
              <a:rPr dirty="0" sz="1650" spc="-215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650" spc="-80" b="1">
                <a:solidFill>
                  <a:srgbClr val="262424"/>
                </a:solidFill>
                <a:latin typeface="Trebuchet MS"/>
                <a:cs typeface="Trebuchet MS"/>
              </a:rPr>
              <a:t>Terus</a:t>
            </a:r>
            <a:r>
              <a:rPr dirty="0" sz="1650" spc="-220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650" spc="-10" b="1">
                <a:solidFill>
                  <a:srgbClr val="262424"/>
                </a:solidFill>
                <a:latin typeface="Trebuchet MS"/>
                <a:cs typeface="Trebuchet MS"/>
              </a:rPr>
              <a:t>Berkembang</a:t>
            </a:r>
            <a:endParaRPr sz="1650">
              <a:latin typeface="Trebuchet MS"/>
              <a:cs typeface="Trebuchet MS"/>
            </a:endParaRPr>
          </a:p>
          <a:p>
            <a:pPr marL="12700" marR="5080">
              <a:lnSpc>
                <a:spcPct val="110000"/>
              </a:lnSpc>
              <a:spcBef>
                <a:spcPts val="520"/>
              </a:spcBef>
            </a:pPr>
            <a:r>
              <a:rPr dirty="0" sz="1250" spc="-40">
                <a:solidFill>
                  <a:srgbClr val="262424"/>
                </a:solidFill>
                <a:latin typeface="Tahoma"/>
                <a:cs typeface="Tahoma"/>
              </a:rPr>
              <a:t>Industri</a:t>
            </a:r>
            <a:r>
              <a:rPr dirty="0" sz="1250" spc="-13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20">
                <a:solidFill>
                  <a:srgbClr val="262424"/>
                </a:solidFill>
                <a:latin typeface="Tahoma"/>
                <a:cs typeface="Tahoma"/>
              </a:rPr>
              <a:t>material</a:t>
            </a:r>
            <a:r>
              <a:rPr dirty="0" sz="1250" spc="-13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20">
                <a:solidFill>
                  <a:srgbClr val="262424"/>
                </a:solidFill>
                <a:latin typeface="Tahoma"/>
                <a:cs typeface="Tahoma"/>
              </a:rPr>
              <a:t>terus</a:t>
            </a:r>
            <a:r>
              <a:rPr dirty="0" sz="1250" spc="-13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25">
                <a:solidFill>
                  <a:srgbClr val="262424"/>
                </a:solidFill>
                <a:latin typeface="Tahoma"/>
                <a:cs typeface="Tahoma"/>
              </a:rPr>
              <a:t>berinovasi</a:t>
            </a:r>
            <a:r>
              <a:rPr dirty="0" sz="1250" spc="-13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>
                <a:solidFill>
                  <a:srgbClr val="262424"/>
                </a:solidFill>
                <a:latin typeface="Tahoma"/>
                <a:cs typeface="Tahoma"/>
              </a:rPr>
              <a:t>4</a:t>
            </a:r>
            <a:r>
              <a:rPr dirty="0" sz="1250" spc="-1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10">
                <a:solidFill>
                  <a:srgbClr val="262424"/>
                </a:solidFill>
                <a:latin typeface="Tahoma"/>
                <a:cs typeface="Tahoma"/>
              </a:rPr>
              <a:t>dari</a:t>
            </a:r>
            <a:r>
              <a:rPr dirty="0" sz="1250" spc="-13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20">
                <a:solidFill>
                  <a:srgbClr val="262424"/>
                </a:solidFill>
                <a:latin typeface="Tahoma"/>
                <a:cs typeface="Tahoma"/>
              </a:rPr>
              <a:t>material</a:t>
            </a:r>
            <a:r>
              <a:rPr dirty="0" sz="1250" spc="-13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10">
                <a:solidFill>
                  <a:srgbClr val="262424"/>
                </a:solidFill>
                <a:latin typeface="Tahoma"/>
                <a:cs typeface="Tahoma"/>
              </a:rPr>
              <a:t>bio-</a:t>
            </a:r>
            <a:r>
              <a:rPr dirty="0" sz="1250" spc="-45">
                <a:solidFill>
                  <a:srgbClr val="262424"/>
                </a:solidFill>
                <a:latin typeface="Tahoma"/>
                <a:cs typeface="Tahoma"/>
              </a:rPr>
              <a:t>based,</a:t>
            </a:r>
            <a:r>
              <a:rPr dirty="0" sz="1250" spc="-13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>
                <a:solidFill>
                  <a:srgbClr val="262424"/>
                </a:solidFill>
                <a:latin typeface="Tahoma"/>
                <a:cs typeface="Tahoma"/>
              </a:rPr>
              <a:t>smart</a:t>
            </a:r>
            <a:r>
              <a:rPr dirty="0" sz="1250" spc="-1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10">
                <a:solidFill>
                  <a:srgbClr val="262424"/>
                </a:solidFill>
                <a:latin typeface="Tahoma"/>
                <a:cs typeface="Tahoma"/>
              </a:rPr>
              <a:t>material, </a:t>
            </a:r>
            <a:r>
              <a:rPr dirty="0" sz="1250" spc="-25">
                <a:solidFill>
                  <a:srgbClr val="262424"/>
                </a:solidFill>
                <a:latin typeface="Tahoma"/>
                <a:cs typeface="Tahoma"/>
              </a:rPr>
              <a:t>hingga</a:t>
            </a:r>
            <a:r>
              <a:rPr dirty="0" sz="1250" spc="-13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20">
                <a:solidFill>
                  <a:srgbClr val="262424"/>
                </a:solidFill>
                <a:latin typeface="Tahoma"/>
                <a:cs typeface="Tahoma"/>
              </a:rPr>
              <a:t>material</a:t>
            </a:r>
            <a:r>
              <a:rPr dirty="0" sz="1250" spc="-13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20">
                <a:solidFill>
                  <a:srgbClr val="262424"/>
                </a:solidFill>
                <a:latin typeface="Tahoma"/>
                <a:cs typeface="Tahoma"/>
              </a:rPr>
              <a:t>daur</a:t>
            </a:r>
            <a:r>
              <a:rPr dirty="0" sz="1250" spc="-13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40">
                <a:solidFill>
                  <a:srgbClr val="262424"/>
                </a:solidFill>
                <a:latin typeface="Tahoma"/>
                <a:cs typeface="Tahoma"/>
              </a:rPr>
              <a:t>ulang.</a:t>
            </a:r>
            <a:r>
              <a:rPr dirty="0" sz="1250" spc="-13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30">
                <a:solidFill>
                  <a:srgbClr val="262424"/>
                </a:solidFill>
                <a:latin typeface="Tahoma"/>
                <a:cs typeface="Tahoma"/>
              </a:rPr>
              <a:t>Desainer</a:t>
            </a:r>
            <a:r>
              <a:rPr dirty="0" sz="1250" spc="-13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20">
                <a:solidFill>
                  <a:srgbClr val="262424"/>
                </a:solidFill>
                <a:latin typeface="Tahoma"/>
                <a:cs typeface="Tahoma"/>
              </a:rPr>
              <a:t>interior</a:t>
            </a:r>
            <a:r>
              <a:rPr dirty="0" sz="1250" spc="-13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25">
                <a:solidFill>
                  <a:srgbClr val="262424"/>
                </a:solidFill>
                <a:latin typeface="Tahoma"/>
                <a:cs typeface="Tahoma"/>
              </a:rPr>
              <a:t>harus</a:t>
            </a:r>
            <a:r>
              <a:rPr dirty="0" sz="1250" spc="-13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30">
                <a:solidFill>
                  <a:srgbClr val="262424"/>
                </a:solidFill>
                <a:latin typeface="Tahoma"/>
                <a:cs typeface="Tahoma"/>
              </a:rPr>
              <a:t>senantiasa</a:t>
            </a:r>
            <a:r>
              <a:rPr dirty="0" sz="1250" spc="-13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10">
                <a:solidFill>
                  <a:srgbClr val="262424"/>
                </a:solidFill>
                <a:latin typeface="Tahoma"/>
                <a:cs typeface="Tahoma"/>
              </a:rPr>
              <a:t>mengikuti </a:t>
            </a:r>
            <a:r>
              <a:rPr dirty="0" sz="1250" spc="-25">
                <a:solidFill>
                  <a:srgbClr val="262424"/>
                </a:solidFill>
                <a:latin typeface="Tahoma"/>
                <a:cs typeface="Tahoma"/>
              </a:rPr>
              <a:t>perkembangan</a:t>
            </a:r>
            <a:r>
              <a:rPr dirty="0" sz="1250" spc="-9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10">
                <a:solidFill>
                  <a:srgbClr val="262424"/>
                </a:solidFill>
                <a:latin typeface="Tahoma"/>
                <a:cs typeface="Tahoma"/>
              </a:rPr>
              <a:t>terbaru.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619125" y="4686301"/>
            <a:ext cx="19050" cy="752475"/>
          </a:xfrm>
          <a:custGeom>
            <a:avLst/>
            <a:gdLst/>
            <a:ahLst/>
            <a:cxnLst/>
            <a:rect l="l" t="t" r="r" b="b"/>
            <a:pathLst>
              <a:path w="19050" h="752475">
                <a:moveTo>
                  <a:pt x="19050" y="0"/>
                </a:moveTo>
                <a:lnTo>
                  <a:pt x="0" y="0"/>
                </a:lnTo>
                <a:lnTo>
                  <a:pt x="0" y="752475"/>
                </a:lnTo>
                <a:lnTo>
                  <a:pt x="19050" y="752475"/>
                </a:lnTo>
                <a:lnTo>
                  <a:pt x="19050" y="0"/>
                </a:lnTo>
                <a:close/>
              </a:path>
            </a:pathLst>
          </a:custGeom>
          <a:solidFill>
            <a:srgbClr val="FFDA0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607466" y="4801721"/>
            <a:ext cx="9962515" cy="9537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1460" marR="5080">
              <a:lnSpc>
                <a:spcPct val="105800"/>
              </a:lnSpc>
              <a:spcBef>
                <a:spcPts val="100"/>
              </a:spcBef>
            </a:pPr>
            <a:r>
              <a:rPr dirty="0" sz="1300" spc="-80" i="1">
                <a:solidFill>
                  <a:srgbClr val="262424"/>
                </a:solidFill>
                <a:latin typeface="Arial"/>
                <a:cs typeface="Arial"/>
              </a:rPr>
              <a:t>"Sebuah</a:t>
            </a:r>
            <a:r>
              <a:rPr dirty="0" sz="1300" spc="-105" i="1">
                <a:solidFill>
                  <a:srgbClr val="262424"/>
                </a:solidFill>
                <a:latin typeface="Arial"/>
                <a:cs typeface="Arial"/>
              </a:rPr>
              <a:t> </a:t>
            </a:r>
            <a:r>
              <a:rPr dirty="0" sz="1300" spc="-80" i="1">
                <a:solidFill>
                  <a:srgbClr val="262424"/>
                </a:solidFill>
                <a:latin typeface="Arial"/>
                <a:cs typeface="Arial"/>
              </a:rPr>
              <a:t>desain</a:t>
            </a:r>
            <a:r>
              <a:rPr dirty="0" sz="1300" spc="-100" i="1">
                <a:solidFill>
                  <a:srgbClr val="262424"/>
                </a:solidFill>
                <a:latin typeface="Arial"/>
                <a:cs typeface="Arial"/>
              </a:rPr>
              <a:t> </a:t>
            </a:r>
            <a:r>
              <a:rPr dirty="0" sz="1300" spc="-25" i="1">
                <a:solidFill>
                  <a:srgbClr val="262424"/>
                </a:solidFill>
                <a:latin typeface="Arial"/>
                <a:cs typeface="Arial"/>
              </a:rPr>
              <a:t>interior</a:t>
            </a:r>
            <a:r>
              <a:rPr dirty="0" sz="1300" spc="-105" i="1">
                <a:solidFill>
                  <a:srgbClr val="262424"/>
                </a:solidFill>
                <a:latin typeface="Arial"/>
                <a:cs typeface="Arial"/>
              </a:rPr>
              <a:t> </a:t>
            </a:r>
            <a:r>
              <a:rPr dirty="0" sz="1300" spc="-60" i="1">
                <a:solidFill>
                  <a:srgbClr val="262424"/>
                </a:solidFill>
                <a:latin typeface="Arial"/>
                <a:cs typeface="Arial"/>
              </a:rPr>
              <a:t>yang</a:t>
            </a:r>
            <a:r>
              <a:rPr dirty="0" sz="1300" spc="-105" i="1">
                <a:solidFill>
                  <a:srgbClr val="262424"/>
                </a:solidFill>
                <a:latin typeface="Arial"/>
                <a:cs typeface="Arial"/>
              </a:rPr>
              <a:t> </a:t>
            </a:r>
            <a:r>
              <a:rPr dirty="0" sz="1300" spc="-45" i="1">
                <a:solidFill>
                  <a:srgbClr val="262424"/>
                </a:solidFill>
                <a:latin typeface="Arial"/>
                <a:cs typeface="Arial"/>
              </a:rPr>
              <a:t>baik</a:t>
            </a:r>
            <a:r>
              <a:rPr dirty="0" sz="1300" spc="-100" i="1">
                <a:solidFill>
                  <a:srgbClr val="262424"/>
                </a:solidFill>
                <a:latin typeface="Arial"/>
                <a:cs typeface="Arial"/>
              </a:rPr>
              <a:t> </a:t>
            </a:r>
            <a:r>
              <a:rPr dirty="0" sz="1300" spc="-65" i="1">
                <a:solidFill>
                  <a:srgbClr val="262424"/>
                </a:solidFill>
                <a:latin typeface="Arial"/>
                <a:cs typeface="Arial"/>
              </a:rPr>
              <a:t>bukan</a:t>
            </a:r>
            <a:r>
              <a:rPr dirty="0" sz="1300" spc="-105" i="1">
                <a:solidFill>
                  <a:srgbClr val="262424"/>
                </a:solidFill>
                <a:latin typeface="Arial"/>
                <a:cs typeface="Arial"/>
              </a:rPr>
              <a:t> </a:t>
            </a:r>
            <a:r>
              <a:rPr dirty="0" sz="1300" spc="-75" i="1">
                <a:solidFill>
                  <a:srgbClr val="262424"/>
                </a:solidFill>
                <a:latin typeface="Arial"/>
                <a:cs typeface="Arial"/>
              </a:rPr>
              <a:t>hanya</a:t>
            </a:r>
            <a:r>
              <a:rPr dirty="0" sz="1300" spc="-100" i="1">
                <a:solidFill>
                  <a:srgbClr val="262424"/>
                </a:solidFill>
                <a:latin typeface="Arial"/>
                <a:cs typeface="Arial"/>
              </a:rPr>
              <a:t> </a:t>
            </a:r>
            <a:r>
              <a:rPr dirty="0" sz="1300" spc="-35" i="1">
                <a:solidFill>
                  <a:srgbClr val="262424"/>
                </a:solidFill>
                <a:latin typeface="Arial"/>
                <a:cs typeface="Arial"/>
              </a:rPr>
              <a:t>tentang</a:t>
            </a:r>
            <a:r>
              <a:rPr dirty="0" sz="1300" spc="-105" i="1">
                <a:solidFill>
                  <a:srgbClr val="262424"/>
                </a:solidFill>
                <a:latin typeface="Arial"/>
                <a:cs typeface="Arial"/>
              </a:rPr>
              <a:t> </a:t>
            </a:r>
            <a:r>
              <a:rPr dirty="0" sz="1300" spc="-75" i="1">
                <a:solidFill>
                  <a:srgbClr val="262424"/>
                </a:solidFill>
                <a:latin typeface="Arial"/>
                <a:cs typeface="Arial"/>
              </a:rPr>
              <a:t>apa</a:t>
            </a:r>
            <a:r>
              <a:rPr dirty="0" sz="1300" spc="-100" i="1">
                <a:solidFill>
                  <a:srgbClr val="262424"/>
                </a:solidFill>
                <a:latin typeface="Arial"/>
                <a:cs typeface="Arial"/>
              </a:rPr>
              <a:t> </a:t>
            </a:r>
            <a:r>
              <a:rPr dirty="0" sz="1300" spc="-60" i="1">
                <a:solidFill>
                  <a:srgbClr val="262424"/>
                </a:solidFill>
                <a:latin typeface="Arial"/>
                <a:cs typeface="Arial"/>
              </a:rPr>
              <a:t>yang</a:t>
            </a:r>
            <a:r>
              <a:rPr dirty="0" sz="1300" spc="-105" i="1">
                <a:solidFill>
                  <a:srgbClr val="262424"/>
                </a:solidFill>
                <a:latin typeface="Arial"/>
                <a:cs typeface="Arial"/>
              </a:rPr>
              <a:t> </a:t>
            </a:r>
            <a:r>
              <a:rPr dirty="0" sz="1300" spc="-20" i="1">
                <a:solidFill>
                  <a:srgbClr val="262424"/>
                </a:solidFill>
                <a:latin typeface="Arial"/>
                <a:cs typeface="Arial"/>
              </a:rPr>
              <a:t>terlihat</a:t>
            </a:r>
            <a:r>
              <a:rPr dirty="0" sz="1300" spc="-100" i="1">
                <a:solidFill>
                  <a:srgbClr val="262424"/>
                </a:solidFill>
                <a:latin typeface="Arial"/>
                <a:cs typeface="Arial"/>
              </a:rPr>
              <a:t> </a:t>
            </a:r>
            <a:r>
              <a:rPr dirty="0" sz="1300" spc="-65" i="1">
                <a:solidFill>
                  <a:srgbClr val="262424"/>
                </a:solidFill>
                <a:latin typeface="Arial"/>
                <a:cs typeface="Arial"/>
              </a:rPr>
              <a:t>indah,</a:t>
            </a:r>
            <a:r>
              <a:rPr dirty="0" sz="1300" spc="-105" i="1">
                <a:solidFill>
                  <a:srgbClr val="262424"/>
                </a:solidFill>
                <a:latin typeface="Arial"/>
                <a:cs typeface="Arial"/>
              </a:rPr>
              <a:t> </a:t>
            </a:r>
            <a:r>
              <a:rPr dirty="0" sz="1300" spc="-60" i="1">
                <a:solidFill>
                  <a:srgbClr val="262424"/>
                </a:solidFill>
                <a:latin typeface="Arial"/>
                <a:cs typeface="Arial"/>
              </a:rPr>
              <a:t>melainkan</a:t>
            </a:r>
            <a:r>
              <a:rPr dirty="0" sz="1300" spc="-100" i="1">
                <a:solidFill>
                  <a:srgbClr val="262424"/>
                </a:solidFill>
                <a:latin typeface="Arial"/>
                <a:cs typeface="Arial"/>
              </a:rPr>
              <a:t> </a:t>
            </a:r>
            <a:r>
              <a:rPr dirty="0" sz="1300" spc="-55" i="1">
                <a:solidFill>
                  <a:srgbClr val="262424"/>
                </a:solidFill>
                <a:latin typeface="Arial"/>
                <a:cs typeface="Arial"/>
              </a:rPr>
              <a:t>juga</a:t>
            </a:r>
            <a:r>
              <a:rPr dirty="0" sz="1300" spc="-105" i="1">
                <a:solidFill>
                  <a:srgbClr val="262424"/>
                </a:solidFill>
                <a:latin typeface="Arial"/>
                <a:cs typeface="Arial"/>
              </a:rPr>
              <a:t> </a:t>
            </a:r>
            <a:r>
              <a:rPr dirty="0" sz="1300" spc="-35" i="1">
                <a:solidFill>
                  <a:srgbClr val="262424"/>
                </a:solidFill>
                <a:latin typeface="Arial"/>
                <a:cs typeface="Arial"/>
              </a:rPr>
              <a:t>tentang</a:t>
            </a:r>
            <a:r>
              <a:rPr dirty="0" sz="1300" spc="-100" i="1">
                <a:solidFill>
                  <a:srgbClr val="262424"/>
                </a:solidFill>
                <a:latin typeface="Arial"/>
                <a:cs typeface="Arial"/>
              </a:rPr>
              <a:t> </a:t>
            </a:r>
            <a:r>
              <a:rPr dirty="0" sz="1300" spc="-45" i="1">
                <a:solidFill>
                  <a:srgbClr val="262424"/>
                </a:solidFill>
                <a:latin typeface="Arial"/>
                <a:cs typeface="Arial"/>
              </a:rPr>
              <a:t>material</a:t>
            </a:r>
            <a:r>
              <a:rPr dirty="0" sz="1300" spc="-105" i="1">
                <a:solidFill>
                  <a:srgbClr val="262424"/>
                </a:solidFill>
                <a:latin typeface="Arial"/>
                <a:cs typeface="Arial"/>
              </a:rPr>
              <a:t> </a:t>
            </a:r>
            <a:r>
              <a:rPr dirty="0" sz="1300" spc="-60" i="1">
                <a:solidFill>
                  <a:srgbClr val="262424"/>
                </a:solidFill>
                <a:latin typeface="Arial"/>
                <a:cs typeface="Arial"/>
              </a:rPr>
              <a:t>yang</a:t>
            </a:r>
            <a:r>
              <a:rPr dirty="0" sz="1300" spc="-100" i="1">
                <a:solidFill>
                  <a:srgbClr val="262424"/>
                </a:solidFill>
                <a:latin typeface="Arial"/>
                <a:cs typeface="Arial"/>
              </a:rPr>
              <a:t> </a:t>
            </a:r>
            <a:r>
              <a:rPr dirty="0" sz="1300" spc="-45" i="1">
                <a:solidFill>
                  <a:srgbClr val="262424"/>
                </a:solidFill>
                <a:latin typeface="Arial"/>
                <a:cs typeface="Arial"/>
              </a:rPr>
              <a:t>tepat,</a:t>
            </a:r>
            <a:r>
              <a:rPr dirty="0" sz="1300" spc="-105" i="1">
                <a:solidFill>
                  <a:srgbClr val="262424"/>
                </a:solidFill>
                <a:latin typeface="Arial"/>
                <a:cs typeface="Arial"/>
              </a:rPr>
              <a:t> </a:t>
            </a:r>
            <a:r>
              <a:rPr dirty="0" sz="1300" spc="-50" i="1">
                <a:solidFill>
                  <a:srgbClr val="262424"/>
                </a:solidFill>
                <a:latin typeface="Arial"/>
                <a:cs typeface="Arial"/>
              </a:rPr>
              <a:t>ditempatkan</a:t>
            </a:r>
            <a:r>
              <a:rPr dirty="0" sz="1300" spc="-100" i="1">
                <a:solidFill>
                  <a:srgbClr val="262424"/>
                </a:solidFill>
                <a:latin typeface="Arial"/>
                <a:cs typeface="Arial"/>
              </a:rPr>
              <a:t> </a:t>
            </a:r>
            <a:r>
              <a:rPr dirty="0" sz="1300" spc="-25" i="1">
                <a:solidFill>
                  <a:srgbClr val="262424"/>
                </a:solidFill>
                <a:latin typeface="Arial"/>
                <a:cs typeface="Arial"/>
              </a:rPr>
              <a:t>di</a:t>
            </a:r>
            <a:r>
              <a:rPr dirty="0" sz="1300" spc="-105" i="1">
                <a:solidFill>
                  <a:srgbClr val="262424"/>
                </a:solidFill>
                <a:latin typeface="Arial"/>
                <a:cs typeface="Arial"/>
              </a:rPr>
              <a:t> </a:t>
            </a:r>
            <a:r>
              <a:rPr dirty="0" sz="1300" spc="-10" i="1">
                <a:solidFill>
                  <a:srgbClr val="262424"/>
                </a:solidFill>
                <a:latin typeface="Arial"/>
                <a:cs typeface="Arial"/>
              </a:rPr>
              <a:t>ruang </a:t>
            </a:r>
            <a:r>
              <a:rPr dirty="0" sz="1300" spc="-60" i="1">
                <a:solidFill>
                  <a:srgbClr val="262424"/>
                </a:solidFill>
                <a:latin typeface="Arial"/>
                <a:cs typeface="Arial"/>
              </a:rPr>
              <a:t>yang</a:t>
            </a:r>
            <a:r>
              <a:rPr dirty="0" sz="1300" spc="-114" i="1">
                <a:solidFill>
                  <a:srgbClr val="262424"/>
                </a:solidFill>
                <a:latin typeface="Arial"/>
                <a:cs typeface="Arial"/>
              </a:rPr>
              <a:t> </a:t>
            </a:r>
            <a:r>
              <a:rPr dirty="0" sz="1300" spc="-45" i="1">
                <a:solidFill>
                  <a:srgbClr val="262424"/>
                </a:solidFill>
                <a:latin typeface="Arial"/>
                <a:cs typeface="Arial"/>
              </a:rPr>
              <a:t>tepat,</a:t>
            </a:r>
            <a:r>
              <a:rPr dirty="0" sz="1300" spc="-114" i="1">
                <a:solidFill>
                  <a:srgbClr val="262424"/>
                </a:solidFill>
                <a:latin typeface="Arial"/>
                <a:cs typeface="Arial"/>
              </a:rPr>
              <a:t> </a:t>
            </a:r>
            <a:r>
              <a:rPr dirty="0" sz="1300" spc="-35" i="1">
                <a:solidFill>
                  <a:srgbClr val="262424"/>
                </a:solidFill>
                <a:latin typeface="Arial"/>
                <a:cs typeface="Arial"/>
              </a:rPr>
              <a:t>untuk</a:t>
            </a:r>
            <a:r>
              <a:rPr dirty="0" sz="1300" spc="-110" i="1">
                <a:solidFill>
                  <a:srgbClr val="262424"/>
                </a:solidFill>
                <a:latin typeface="Arial"/>
                <a:cs typeface="Arial"/>
              </a:rPr>
              <a:t> </a:t>
            </a:r>
            <a:r>
              <a:rPr dirty="0" sz="1300" spc="-55" i="1">
                <a:solidFill>
                  <a:srgbClr val="262424"/>
                </a:solidFill>
                <a:latin typeface="Arial"/>
                <a:cs typeface="Arial"/>
              </a:rPr>
              <a:t>orang</a:t>
            </a:r>
            <a:r>
              <a:rPr dirty="0" sz="1300" spc="-114" i="1">
                <a:solidFill>
                  <a:srgbClr val="262424"/>
                </a:solidFill>
                <a:latin typeface="Arial"/>
                <a:cs typeface="Arial"/>
              </a:rPr>
              <a:t> </a:t>
            </a:r>
            <a:r>
              <a:rPr dirty="0" sz="1300" spc="-60" i="1">
                <a:solidFill>
                  <a:srgbClr val="262424"/>
                </a:solidFill>
                <a:latin typeface="Arial"/>
                <a:cs typeface="Arial"/>
              </a:rPr>
              <a:t>yang</a:t>
            </a:r>
            <a:r>
              <a:rPr dirty="0" sz="1300" spc="-110" i="1">
                <a:solidFill>
                  <a:srgbClr val="262424"/>
                </a:solidFill>
                <a:latin typeface="Arial"/>
                <a:cs typeface="Arial"/>
              </a:rPr>
              <a:t> </a:t>
            </a:r>
            <a:r>
              <a:rPr dirty="0" sz="1300" spc="-10" i="1">
                <a:solidFill>
                  <a:srgbClr val="262424"/>
                </a:solidFill>
                <a:latin typeface="Arial"/>
                <a:cs typeface="Arial"/>
              </a:rPr>
              <a:t>tepat."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95"/>
              </a:spcBef>
            </a:pP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91770" algn="l"/>
              </a:tabLst>
            </a:pPr>
            <a:r>
              <a:rPr dirty="0" sz="1050">
                <a:latin typeface="Times New Roman"/>
                <a:cs typeface="Times New Roman"/>
              </a:rPr>
              <a:t>	</a:t>
            </a:r>
            <a:r>
              <a:rPr dirty="0" sz="1000" spc="-45" b="1">
                <a:solidFill>
                  <a:srgbClr val="262424"/>
                </a:solidFill>
                <a:latin typeface="Trebuchet MS"/>
                <a:cs typeface="Trebuchet MS"/>
              </a:rPr>
              <a:t>Referensi</a:t>
            </a:r>
            <a:r>
              <a:rPr dirty="0" sz="1000" spc="-90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000" spc="-60" b="1">
                <a:solidFill>
                  <a:srgbClr val="262424"/>
                </a:solidFill>
                <a:latin typeface="Trebuchet MS"/>
                <a:cs typeface="Trebuchet MS"/>
              </a:rPr>
              <a:t>lanjutan:</a:t>
            </a:r>
            <a:r>
              <a:rPr dirty="0" sz="1000" spc="-110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000" spc="-35">
                <a:solidFill>
                  <a:srgbClr val="262424"/>
                </a:solidFill>
                <a:latin typeface="Tahoma"/>
                <a:cs typeface="Tahoma"/>
              </a:rPr>
              <a:t>Ching,</a:t>
            </a:r>
            <a:r>
              <a:rPr dirty="0" sz="1000" spc="-114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00" spc="-80">
                <a:solidFill>
                  <a:srgbClr val="262424"/>
                </a:solidFill>
                <a:latin typeface="Tahoma"/>
                <a:cs typeface="Tahoma"/>
              </a:rPr>
              <a:t>F.D.K.</a:t>
            </a:r>
            <a:r>
              <a:rPr dirty="0" sz="1000" spc="-1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62424"/>
                </a:solidFill>
                <a:latin typeface="Tahoma"/>
                <a:cs typeface="Tahoma"/>
              </a:rPr>
              <a:t>&amp;</a:t>
            </a:r>
            <a:r>
              <a:rPr dirty="0" sz="1000" spc="-114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262424"/>
                </a:solidFill>
                <a:latin typeface="Tahoma"/>
                <a:cs typeface="Tahoma"/>
              </a:rPr>
              <a:t>Binggeli,</a:t>
            </a:r>
            <a:r>
              <a:rPr dirty="0" sz="1000" spc="-114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262424"/>
                </a:solidFill>
                <a:latin typeface="Tahoma"/>
                <a:cs typeface="Tahoma"/>
              </a:rPr>
              <a:t>C.</a:t>
            </a:r>
            <a:r>
              <a:rPr dirty="0" sz="1000" spc="-1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62424"/>
                </a:solidFill>
                <a:latin typeface="Tahoma"/>
                <a:cs typeface="Tahoma"/>
              </a:rPr>
              <a:t>4</a:t>
            </a:r>
            <a:r>
              <a:rPr dirty="0" sz="1000" spc="-114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00" spc="-10" i="1">
                <a:solidFill>
                  <a:srgbClr val="262424"/>
                </a:solidFill>
                <a:latin typeface="Arial"/>
                <a:cs typeface="Arial"/>
              </a:rPr>
              <a:t>Interior</a:t>
            </a:r>
            <a:r>
              <a:rPr dirty="0" sz="1000" spc="-85" i="1">
                <a:solidFill>
                  <a:srgbClr val="262424"/>
                </a:solidFill>
                <a:latin typeface="Arial"/>
                <a:cs typeface="Arial"/>
              </a:rPr>
              <a:t> </a:t>
            </a:r>
            <a:r>
              <a:rPr dirty="0" sz="1000" spc="-50" i="1">
                <a:solidFill>
                  <a:srgbClr val="262424"/>
                </a:solidFill>
                <a:latin typeface="Arial"/>
                <a:cs typeface="Arial"/>
              </a:rPr>
              <a:t>Design</a:t>
            </a:r>
            <a:r>
              <a:rPr dirty="0" sz="1000" spc="-80" i="1">
                <a:solidFill>
                  <a:srgbClr val="262424"/>
                </a:solidFill>
                <a:latin typeface="Arial"/>
                <a:cs typeface="Arial"/>
              </a:rPr>
              <a:t> </a:t>
            </a:r>
            <a:r>
              <a:rPr dirty="0" sz="1000" spc="-25" i="1">
                <a:solidFill>
                  <a:srgbClr val="262424"/>
                </a:solidFill>
                <a:latin typeface="Arial"/>
                <a:cs typeface="Arial"/>
              </a:rPr>
              <a:t>Illustrated</a:t>
            </a:r>
            <a:r>
              <a:rPr dirty="0" sz="1000" spc="-85" i="1">
                <a:solidFill>
                  <a:srgbClr val="262424"/>
                </a:solidFill>
                <a:latin typeface="Arial"/>
                <a:cs typeface="Arial"/>
              </a:rPr>
              <a:t> </a:t>
            </a:r>
            <a:r>
              <a:rPr dirty="0" sz="1000" spc="-125">
                <a:solidFill>
                  <a:srgbClr val="262424"/>
                </a:solidFill>
                <a:latin typeface="Tahoma"/>
                <a:cs typeface="Tahoma"/>
              </a:rPr>
              <a:t>|</a:t>
            </a:r>
            <a:r>
              <a:rPr dirty="0" sz="1000" spc="-114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62424"/>
                </a:solidFill>
                <a:latin typeface="Tahoma"/>
                <a:cs typeface="Tahoma"/>
              </a:rPr>
              <a:t>Pile,</a:t>
            </a:r>
            <a:r>
              <a:rPr dirty="0" sz="1000" spc="-114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62424"/>
                </a:solidFill>
                <a:latin typeface="Tahoma"/>
                <a:cs typeface="Tahoma"/>
              </a:rPr>
              <a:t>J.</a:t>
            </a:r>
            <a:r>
              <a:rPr dirty="0" sz="1000" spc="-1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62424"/>
                </a:solidFill>
                <a:latin typeface="Tahoma"/>
                <a:cs typeface="Tahoma"/>
              </a:rPr>
              <a:t>4</a:t>
            </a:r>
            <a:r>
              <a:rPr dirty="0" sz="1000" spc="-114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00" i="1">
                <a:solidFill>
                  <a:srgbClr val="262424"/>
                </a:solidFill>
                <a:latin typeface="Arial"/>
                <a:cs typeface="Arial"/>
              </a:rPr>
              <a:t>A</a:t>
            </a:r>
            <a:r>
              <a:rPr dirty="0" sz="1000" spc="-130" i="1">
                <a:solidFill>
                  <a:srgbClr val="262424"/>
                </a:solidFill>
                <a:latin typeface="Arial"/>
                <a:cs typeface="Arial"/>
              </a:rPr>
              <a:t> </a:t>
            </a:r>
            <a:r>
              <a:rPr dirty="0" sz="1000" spc="-20" i="1">
                <a:solidFill>
                  <a:srgbClr val="262424"/>
                </a:solidFill>
                <a:latin typeface="Arial"/>
                <a:cs typeface="Arial"/>
              </a:rPr>
              <a:t>History</a:t>
            </a:r>
            <a:r>
              <a:rPr dirty="0" sz="1000" spc="-85" i="1">
                <a:solidFill>
                  <a:srgbClr val="262424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262424"/>
                </a:solidFill>
                <a:latin typeface="Arial"/>
                <a:cs typeface="Arial"/>
              </a:rPr>
              <a:t>of</a:t>
            </a:r>
            <a:r>
              <a:rPr dirty="0" sz="1000" spc="-80" i="1">
                <a:solidFill>
                  <a:srgbClr val="262424"/>
                </a:solidFill>
                <a:latin typeface="Arial"/>
                <a:cs typeface="Arial"/>
              </a:rPr>
              <a:t> </a:t>
            </a:r>
            <a:r>
              <a:rPr dirty="0" sz="1000" spc="-10" i="1">
                <a:solidFill>
                  <a:srgbClr val="262424"/>
                </a:solidFill>
                <a:latin typeface="Arial"/>
                <a:cs typeface="Arial"/>
              </a:rPr>
              <a:t>Interior</a:t>
            </a:r>
            <a:r>
              <a:rPr dirty="0" sz="1000" spc="-85" i="1">
                <a:solidFill>
                  <a:srgbClr val="262424"/>
                </a:solidFill>
                <a:latin typeface="Arial"/>
                <a:cs typeface="Arial"/>
              </a:rPr>
              <a:t> </a:t>
            </a:r>
            <a:r>
              <a:rPr dirty="0" sz="1000" spc="-50" i="1">
                <a:solidFill>
                  <a:srgbClr val="262424"/>
                </a:solidFill>
                <a:latin typeface="Arial"/>
                <a:cs typeface="Arial"/>
              </a:rPr>
              <a:t>Design</a:t>
            </a:r>
            <a:r>
              <a:rPr dirty="0" sz="1000" spc="-80" i="1">
                <a:solidFill>
                  <a:srgbClr val="262424"/>
                </a:solidFill>
                <a:latin typeface="Arial"/>
                <a:cs typeface="Arial"/>
              </a:rPr>
              <a:t> </a:t>
            </a:r>
            <a:r>
              <a:rPr dirty="0" sz="1000" spc="-125">
                <a:solidFill>
                  <a:srgbClr val="262424"/>
                </a:solidFill>
                <a:latin typeface="Tahoma"/>
                <a:cs typeface="Tahoma"/>
              </a:rPr>
              <a:t>|</a:t>
            </a:r>
            <a:r>
              <a:rPr dirty="0" sz="1000" spc="-1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262424"/>
                </a:solidFill>
                <a:latin typeface="Tahoma"/>
                <a:cs typeface="Tahoma"/>
              </a:rPr>
              <a:t>SNI</a:t>
            </a:r>
            <a:r>
              <a:rPr dirty="0" sz="1000" spc="-114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62424"/>
                </a:solidFill>
                <a:latin typeface="Tahoma"/>
                <a:cs typeface="Tahoma"/>
              </a:rPr>
              <a:t>Bahan</a:t>
            </a:r>
            <a:r>
              <a:rPr dirty="0" sz="1000" spc="-1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62424"/>
                </a:solidFill>
                <a:latin typeface="Tahoma"/>
                <a:cs typeface="Tahoma"/>
              </a:rPr>
              <a:t>Bangunan</a:t>
            </a:r>
            <a:r>
              <a:rPr dirty="0" sz="1000" spc="-114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62424"/>
                </a:solidFill>
                <a:latin typeface="Tahoma"/>
                <a:cs typeface="Tahoma"/>
              </a:rPr>
              <a:t>Indonesia</a:t>
            </a:r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19125" y="695324"/>
            <a:ext cx="1743075" cy="304800"/>
          </a:xfrm>
          <a:custGeom>
            <a:avLst/>
            <a:gdLst/>
            <a:ahLst/>
            <a:cxnLst/>
            <a:rect l="l" t="t" r="r" b="b"/>
            <a:pathLst>
              <a:path w="1743075" h="304800">
                <a:moveTo>
                  <a:pt x="1643735" y="0"/>
                </a:moveTo>
                <a:lnTo>
                  <a:pt x="99343" y="0"/>
                </a:lnTo>
                <a:lnTo>
                  <a:pt x="92431" y="685"/>
                </a:lnTo>
                <a:lnTo>
                  <a:pt x="53056" y="14046"/>
                </a:lnTo>
                <a:lnTo>
                  <a:pt x="21798" y="41452"/>
                </a:lnTo>
                <a:lnTo>
                  <a:pt x="3403" y="78740"/>
                </a:lnTo>
                <a:lnTo>
                  <a:pt x="0" y="99339"/>
                </a:lnTo>
                <a:lnTo>
                  <a:pt x="0" y="198475"/>
                </a:lnTo>
                <a:lnTo>
                  <a:pt x="0" y="205447"/>
                </a:lnTo>
                <a:lnTo>
                  <a:pt x="10765" y="245618"/>
                </a:lnTo>
                <a:lnTo>
                  <a:pt x="36080" y="278587"/>
                </a:lnTo>
                <a:lnTo>
                  <a:pt x="72087" y="299377"/>
                </a:lnTo>
                <a:lnTo>
                  <a:pt x="99343" y="304800"/>
                </a:lnTo>
                <a:lnTo>
                  <a:pt x="1643735" y="304800"/>
                </a:lnTo>
                <a:lnTo>
                  <a:pt x="1683880" y="294030"/>
                </a:lnTo>
                <a:lnTo>
                  <a:pt x="1716874" y="268719"/>
                </a:lnTo>
                <a:lnTo>
                  <a:pt x="1737652" y="232714"/>
                </a:lnTo>
                <a:lnTo>
                  <a:pt x="1743075" y="205447"/>
                </a:lnTo>
                <a:lnTo>
                  <a:pt x="1743075" y="99339"/>
                </a:lnTo>
                <a:lnTo>
                  <a:pt x="1732305" y="59182"/>
                </a:lnTo>
                <a:lnTo>
                  <a:pt x="1706994" y="26200"/>
                </a:lnTo>
                <a:lnTo>
                  <a:pt x="1670989" y="5422"/>
                </a:lnTo>
                <a:lnTo>
                  <a:pt x="1650644" y="685"/>
                </a:lnTo>
                <a:lnTo>
                  <a:pt x="1643735" y="0"/>
                </a:lnTo>
                <a:close/>
              </a:path>
            </a:pathLst>
          </a:custGeom>
          <a:solidFill>
            <a:srgbClr val="FFF8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713729" y="721868"/>
            <a:ext cx="1557020" cy="1955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00" spc="-25">
                <a:solidFill>
                  <a:srgbClr val="262424"/>
                </a:solidFill>
                <a:latin typeface="Tahoma"/>
                <a:cs typeface="Tahoma"/>
              </a:rPr>
              <a:t>SLIDE</a:t>
            </a:r>
            <a:r>
              <a:rPr dirty="0" sz="1100" spc="-16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00" spc="-195">
                <a:solidFill>
                  <a:srgbClr val="262424"/>
                </a:solidFill>
                <a:latin typeface="Tahoma"/>
                <a:cs typeface="Tahoma"/>
              </a:rPr>
              <a:t>1</a:t>
            </a:r>
            <a:r>
              <a:rPr dirty="0" sz="1100" spc="-1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00" spc="50">
                <a:solidFill>
                  <a:srgbClr val="262424"/>
                </a:solidFill>
                <a:latin typeface="Tahoma"/>
                <a:cs typeface="Tahoma"/>
              </a:rPr>
              <a:t>4</a:t>
            </a:r>
            <a:r>
              <a:rPr dirty="0" sz="1100" spc="-16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62424"/>
                </a:solidFill>
                <a:latin typeface="Tahoma"/>
                <a:cs typeface="Tahoma"/>
              </a:rPr>
              <a:t>PENDAHULUAN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7466" y="941419"/>
            <a:ext cx="5880735" cy="58356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650"/>
              <a:t>Apa</a:t>
            </a:r>
            <a:r>
              <a:rPr dirty="0" sz="3650" spc="-420"/>
              <a:t> </a:t>
            </a:r>
            <a:r>
              <a:rPr dirty="0" sz="3650" spc="-114"/>
              <a:t>itu</a:t>
            </a:r>
            <a:r>
              <a:rPr dirty="0" sz="3650" spc="-415"/>
              <a:t> </a:t>
            </a:r>
            <a:r>
              <a:rPr dirty="0" sz="3650" spc="-105"/>
              <a:t>Pengetahuan</a:t>
            </a:r>
            <a:r>
              <a:rPr dirty="0" sz="3650" spc="-415"/>
              <a:t> </a:t>
            </a:r>
            <a:r>
              <a:rPr dirty="0" sz="3650" spc="-10"/>
              <a:t>Bahan?</a:t>
            </a:r>
            <a:endParaRPr sz="3650"/>
          </a:p>
        </p:txBody>
      </p:sp>
      <p:sp>
        <p:nvSpPr>
          <p:cNvPr id="5" name="object 5" descr=""/>
          <p:cNvSpPr/>
          <p:nvPr/>
        </p:nvSpPr>
        <p:spPr>
          <a:xfrm>
            <a:off x="495300" y="1809749"/>
            <a:ext cx="5657850" cy="3933825"/>
          </a:xfrm>
          <a:custGeom>
            <a:avLst/>
            <a:gdLst/>
            <a:ahLst/>
            <a:cxnLst/>
            <a:rect l="l" t="t" r="r" b="b"/>
            <a:pathLst>
              <a:path w="5657850" h="3933825">
                <a:moveTo>
                  <a:pt x="5452160" y="0"/>
                </a:moveTo>
                <a:lnTo>
                  <a:pt x="205685" y="0"/>
                </a:lnTo>
                <a:lnTo>
                  <a:pt x="198739" y="342"/>
                </a:lnTo>
                <a:lnTo>
                  <a:pt x="157584" y="7137"/>
                </a:lnTo>
                <a:lnTo>
                  <a:pt x="118551" y="21818"/>
                </a:lnTo>
                <a:lnTo>
                  <a:pt x="83130" y="43853"/>
                </a:lnTo>
                <a:lnTo>
                  <a:pt x="52689" y="72364"/>
                </a:lnTo>
                <a:lnTo>
                  <a:pt x="28390" y="106260"/>
                </a:lnTo>
                <a:lnTo>
                  <a:pt x="11177" y="144259"/>
                </a:lnTo>
                <a:lnTo>
                  <a:pt x="1706" y="184873"/>
                </a:lnTo>
                <a:lnTo>
                  <a:pt x="0" y="205689"/>
                </a:lnTo>
                <a:lnTo>
                  <a:pt x="0" y="3721174"/>
                </a:lnTo>
                <a:lnTo>
                  <a:pt x="0" y="3728135"/>
                </a:lnTo>
                <a:lnTo>
                  <a:pt x="5447" y="3769489"/>
                </a:lnTo>
                <a:lnTo>
                  <a:pt x="18851" y="3808984"/>
                </a:lnTo>
                <a:lnTo>
                  <a:pt x="39707" y="3845104"/>
                </a:lnTo>
                <a:lnTo>
                  <a:pt x="67210" y="3876462"/>
                </a:lnTo>
                <a:lnTo>
                  <a:pt x="100300" y="3901852"/>
                </a:lnTo>
                <a:lnTo>
                  <a:pt x="137706" y="3920302"/>
                </a:lnTo>
                <a:lnTo>
                  <a:pt x="177993" y="3931097"/>
                </a:lnTo>
                <a:lnTo>
                  <a:pt x="205685" y="3933826"/>
                </a:lnTo>
                <a:lnTo>
                  <a:pt x="5452160" y="3933826"/>
                </a:lnTo>
                <a:lnTo>
                  <a:pt x="5493512" y="3928379"/>
                </a:lnTo>
                <a:lnTo>
                  <a:pt x="5533009" y="3914969"/>
                </a:lnTo>
                <a:lnTo>
                  <a:pt x="5569127" y="3894118"/>
                </a:lnTo>
                <a:lnTo>
                  <a:pt x="5600496" y="3866615"/>
                </a:lnTo>
                <a:lnTo>
                  <a:pt x="5625884" y="3833525"/>
                </a:lnTo>
                <a:lnTo>
                  <a:pt x="5644324" y="3796115"/>
                </a:lnTo>
                <a:lnTo>
                  <a:pt x="5655119" y="3755828"/>
                </a:lnTo>
                <a:lnTo>
                  <a:pt x="5657850" y="3728135"/>
                </a:lnTo>
                <a:lnTo>
                  <a:pt x="5657850" y="205689"/>
                </a:lnTo>
                <a:lnTo>
                  <a:pt x="5652401" y="164338"/>
                </a:lnTo>
                <a:lnTo>
                  <a:pt x="5639003" y="124841"/>
                </a:lnTo>
                <a:lnTo>
                  <a:pt x="5618137" y="88722"/>
                </a:lnTo>
                <a:lnTo>
                  <a:pt x="5590641" y="57353"/>
                </a:lnTo>
                <a:lnTo>
                  <a:pt x="5557545" y="31965"/>
                </a:lnTo>
                <a:lnTo>
                  <a:pt x="5520143" y="13525"/>
                </a:lnTo>
                <a:lnTo>
                  <a:pt x="5479859" y="2730"/>
                </a:lnTo>
                <a:lnTo>
                  <a:pt x="5459107" y="342"/>
                </a:lnTo>
                <a:lnTo>
                  <a:pt x="5452160" y="0"/>
                </a:lnTo>
                <a:close/>
              </a:path>
            </a:pathLst>
          </a:custGeom>
          <a:solidFill>
            <a:srgbClr val="218A2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656844" y="1907444"/>
            <a:ext cx="5108575" cy="209359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-10" b="1">
                <a:latin typeface="Trebuchet MS"/>
                <a:cs typeface="Trebuchet MS"/>
              </a:rPr>
              <a:t>Definisi</a:t>
            </a:r>
            <a:endParaRPr sz="1800">
              <a:latin typeface="Trebuchet MS"/>
              <a:cs typeface="Trebuchet MS"/>
            </a:endParaRPr>
          </a:p>
          <a:p>
            <a:pPr marL="12700" marR="108585">
              <a:lnSpc>
                <a:spcPct val="116100"/>
              </a:lnSpc>
              <a:spcBef>
                <a:spcPts val="1120"/>
              </a:spcBef>
            </a:pPr>
            <a:r>
              <a:rPr dirty="0" sz="1400" spc="-25">
                <a:latin typeface="Tahoma"/>
                <a:cs typeface="Tahoma"/>
              </a:rPr>
              <a:t>Pengetahuan</a:t>
            </a:r>
            <a:r>
              <a:rPr dirty="0" sz="1400" spc="-145">
                <a:latin typeface="Tahoma"/>
                <a:cs typeface="Tahoma"/>
              </a:rPr>
              <a:t> </a:t>
            </a:r>
            <a:r>
              <a:rPr dirty="0" sz="1400" spc="-20">
                <a:latin typeface="Tahoma"/>
                <a:cs typeface="Tahoma"/>
              </a:rPr>
              <a:t>Bahan</a:t>
            </a:r>
            <a:r>
              <a:rPr dirty="0" sz="1400" spc="-145">
                <a:latin typeface="Tahoma"/>
                <a:cs typeface="Tahoma"/>
              </a:rPr>
              <a:t> </a:t>
            </a:r>
            <a:r>
              <a:rPr dirty="0" sz="1400" spc="-45">
                <a:latin typeface="Tahoma"/>
                <a:cs typeface="Tahoma"/>
              </a:rPr>
              <a:t>(</a:t>
            </a:r>
            <a:r>
              <a:rPr dirty="0" sz="1400" spc="-45" i="1">
                <a:latin typeface="Arial"/>
                <a:cs typeface="Arial"/>
              </a:rPr>
              <a:t>Material</a:t>
            </a:r>
            <a:r>
              <a:rPr dirty="0" sz="1400" spc="-100" i="1">
                <a:latin typeface="Arial"/>
                <a:cs typeface="Arial"/>
              </a:rPr>
              <a:t> </a:t>
            </a:r>
            <a:r>
              <a:rPr dirty="0" sz="1400" spc="-55" i="1">
                <a:latin typeface="Arial"/>
                <a:cs typeface="Arial"/>
              </a:rPr>
              <a:t>Knowledge</a:t>
            </a:r>
            <a:r>
              <a:rPr dirty="0" sz="1400" spc="-55">
                <a:latin typeface="Tahoma"/>
                <a:cs typeface="Tahoma"/>
              </a:rPr>
              <a:t>)</a:t>
            </a:r>
            <a:r>
              <a:rPr dirty="0" sz="1400" spc="-140">
                <a:latin typeface="Tahoma"/>
                <a:cs typeface="Tahoma"/>
              </a:rPr>
              <a:t> </a:t>
            </a:r>
            <a:r>
              <a:rPr dirty="0" sz="1400" spc="-35">
                <a:latin typeface="Tahoma"/>
                <a:cs typeface="Tahoma"/>
              </a:rPr>
              <a:t>adalah</a:t>
            </a:r>
            <a:r>
              <a:rPr dirty="0" sz="1400" spc="-145">
                <a:latin typeface="Tahoma"/>
                <a:cs typeface="Tahoma"/>
              </a:rPr>
              <a:t> </a:t>
            </a:r>
            <a:r>
              <a:rPr dirty="0" sz="1400" spc="-20">
                <a:latin typeface="Tahoma"/>
                <a:cs typeface="Tahoma"/>
              </a:rPr>
              <a:t>ilmu</a:t>
            </a:r>
            <a:r>
              <a:rPr dirty="0" sz="1400" spc="-145">
                <a:latin typeface="Tahoma"/>
                <a:cs typeface="Tahoma"/>
              </a:rPr>
              <a:t> </a:t>
            </a:r>
            <a:r>
              <a:rPr dirty="0" sz="1400" spc="-20">
                <a:latin typeface="Tahoma"/>
                <a:cs typeface="Tahoma"/>
              </a:rPr>
              <a:t>yang </a:t>
            </a:r>
            <a:r>
              <a:rPr dirty="0" sz="1400" spc="-30">
                <a:latin typeface="Tahoma"/>
                <a:cs typeface="Tahoma"/>
              </a:rPr>
              <a:t>mempelajari</a:t>
            </a:r>
            <a:r>
              <a:rPr dirty="0" sz="1400" spc="-135">
                <a:latin typeface="Tahoma"/>
                <a:cs typeface="Tahoma"/>
              </a:rPr>
              <a:t> </a:t>
            </a:r>
            <a:r>
              <a:rPr dirty="0" sz="1400" spc="-50">
                <a:latin typeface="Tahoma"/>
                <a:cs typeface="Tahoma"/>
              </a:rPr>
              <a:t>sifat,</a:t>
            </a:r>
            <a:r>
              <a:rPr dirty="0" sz="1400" spc="-130">
                <a:latin typeface="Tahoma"/>
                <a:cs typeface="Tahoma"/>
              </a:rPr>
              <a:t> </a:t>
            </a:r>
            <a:r>
              <a:rPr dirty="0" sz="1400" spc="-35">
                <a:latin typeface="Tahoma"/>
                <a:cs typeface="Tahoma"/>
              </a:rPr>
              <a:t>karakteristik,</a:t>
            </a:r>
            <a:r>
              <a:rPr dirty="0" sz="1400" spc="-130">
                <a:latin typeface="Tahoma"/>
                <a:cs typeface="Tahoma"/>
              </a:rPr>
              <a:t> </a:t>
            </a:r>
            <a:r>
              <a:rPr dirty="0" sz="1400" spc="-40">
                <a:latin typeface="Tahoma"/>
                <a:cs typeface="Tahoma"/>
              </a:rPr>
              <a:t>klasifikasi,</a:t>
            </a:r>
            <a:r>
              <a:rPr dirty="0" sz="1400" spc="-130">
                <a:latin typeface="Tahoma"/>
                <a:cs typeface="Tahoma"/>
              </a:rPr>
              <a:t> </a:t>
            </a:r>
            <a:r>
              <a:rPr dirty="0" sz="1400" spc="-30">
                <a:latin typeface="Tahoma"/>
                <a:cs typeface="Tahoma"/>
              </a:rPr>
              <a:t>dan</a:t>
            </a:r>
            <a:r>
              <a:rPr dirty="0" sz="1400" spc="-130">
                <a:latin typeface="Tahoma"/>
                <a:cs typeface="Tahoma"/>
              </a:rPr>
              <a:t> </a:t>
            </a:r>
            <a:r>
              <a:rPr dirty="0" sz="1400" spc="-25">
                <a:latin typeface="Tahoma"/>
                <a:cs typeface="Tahoma"/>
              </a:rPr>
              <a:t>penerapan</a:t>
            </a:r>
            <a:r>
              <a:rPr dirty="0" sz="1400" spc="-135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berbagai </a:t>
            </a:r>
            <a:r>
              <a:rPr dirty="0" sz="1400" spc="-35">
                <a:latin typeface="Tahoma"/>
                <a:cs typeface="Tahoma"/>
              </a:rPr>
              <a:t>jenis</a:t>
            </a:r>
            <a:r>
              <a:rPr dirty="0" sz="1400" spc="-145">
                <a:latin typeface="Tahoma"/>
                <a:cs typeface="Tahoma"/>
              </a:rPr>
              <a:t> </a:t>
            </a:r>
            <a:r>
              <a:rPr dirty="0" sz="1400" spc="-30">
                <a:latin typeface="Tahoma"/>
                <a:cs typeface="Tahoma"/>
              </a:rPr>
              <a:t>material</a:t>
            </a:r>
            <a:r>
              <a:rPr dirty="0" sz="1400" spc="-145">
                <a:latin typeface="Tahoma"/>
                <a:cs typeface="Tahoma"/>
              </a:rPr>
              <a:t> </a:t>
            </a:r>
            <a:r>
              <a:rPr dirty="0" sz="1400" spc="-35">
                <a:latin typeface="Tahoma"/>
                <a:cs typeface="Tahoma"/>
              </a:rPr>
              <a:t>dalam</a:t>
            </a:r>
            <a:r>
              <a:rPr dirty="0" sz="1400" spc="-140">
                <a:latin typeface="Tahoma"/>
                <a:cs typeface="Tahoma"/>
              </a:rPr>
              <a:t> </a:t>
            </a:r>
            <a:r>
              <a:rPr dirty="0" sz="1400" spc="-35">
                <a:latin typeface="Tahoma"/>
                <a:cs typeface="Tahoma"/>
              </a:rPr>
              <a:t>konteks</a:t>
            </a:r>
            <a:r>
              <a:rPr dirty="0" sz="1400" spc="-145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perancangan.</a:t>
            </a:r>
            <a:endParaRPr sz="1400">
              <a:latin typeface="Tahoma"/>
              <a:cs typeface="Tahoma"/>
            </a:endParaRPr>
          </a:p>
          <a:p>
            <a:pPr marL="12700" marR="5080">
              <a:lnSpc>
                <a:spcPct val="116100"/>
              </a:lnSpc>
              <a:spcBef>
                <a:spcPts val="1275"/>
              </a:spcBef>
            </a:pPr>
            <a:r>
              <a:rPr dirty="0" sz="1400" spc="-40">
                <a:latin typeface="Tahoma"/>
                <a:cs typeface="Tahoma"/>
              </a:rPr>
              <a:t>Dalam</a:t>
            </a:r>
            <a:r>
              <a:rPr dirty="0" sz="1400" spc="-150">
                <a:latin typeface="Tahoma"/>
                <a:cs typeface="Tahoma"/>
              </a:rPr>
              <a:t> </a:t>
            </a:r>
            <a:r>
              <a:rPr dirty="0" sz="1400" spc="-40">
                <a:latin typeface="Tahoma"/>
                <a:cs typeface="Tahoma"/>
              </a:rPr>
              <a:t>Desain</a:t>
            </a:r>
            <a:r>
              <a:rPr dirty="0" sz="1400" spc="-145">
                <a:latin typeface="Tahoma"/>
                <a:cs typeface="Tahoma"/>
              </a:rPr>
              <a:t> </a:t>
            </a:r>
            <a:r>
              <a:rPr dirty="0" sz="1400" spc="-60">
                <a:latin typeface="Tahoma"/>
                <a:cs typeface="Tahoma"/>
              </a:rPr>
              <a:t>Interior,</a:t>
            </a:r>
            <a:r>
              <a:rPr dirty="0" sz="1400" spc="-145">
                <a:latin typeface="Tahoma"/>
                <a:cs typeface="Tahoma"/>
              </a:rPr>
              <a:t> </a:t>
            </a:r>
            <a:r>
              <a:rPr dirty="0" sz="1400" spc="-35">
                <a:latin typeface="Tahoma"/>
                <a:cs typeface="Tahoma"/>
              </a:rPr>
              <a:t>pengetahuan</a:t>
            </a:r>
            <a:r>
              <a:rPr dirty="0" sz="1400" spc="-145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ini</a:t>
            </a:r>
            <a:r>
              <a:rPr dirty="0" sz="1400" spc="-145">
                <a:latin typeface="Tahoma"/>
                <a:cs typeface="Tahoma"/>
              </a:rPr>
              <a:t> </a:t>
            </a:r>
            <a:r>
              <a:rPr dirty="0" sz="1400" spc="-35">
                <a:latin typeface="Tahoma"/>
                <a:cs typeface="Tahoma"/>
              </a:rPr>
              <a:t>menjadi</a:t>
            </a:r>
            <a:r>
              <a:rPr dirty="0" sz="1400" spc="-145">
                <a:latin typeface="Tahoma"/>
                <a:cs typeface="Tahoma"/>
              </a:rPr>
              <a:t> </a:t>
            </a:r>
            <a:r>
              <a:rPr dirty="0" sz="1400" spc="-30">
                <a:latin typeface="Tahoma"/>
                <a:cs typeface="Tahoma"/>
              </a:rPr>
              <a:t>dasar</a:t>
            </a:r>
            <a:r>
              <a:rPr dirty="0" sz="1400" spc="-150">
                <a:latin typeface="Tahoma"/>
                <a:cs typeface="Tahoma"/>
              </a:rPr>
              <a:t> </a:t>
            </a:r>
            <a:r>
              <a:rPr dirty="0" sz="1400" spc="-35">
                <a:latin typeface="Tahoma"/>
                <a:cs typeface="Tahoma"/>
              </a:rPr>
              <a:t>dalam</a:t>
            </a:r>
            <a:r>
              <a:rPr dirty="0" sz="1400" spc="-145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memilih </a:t>
            </a:r>
            <a:r>
              <a:rPr dirty="0" sz="1400" spc="-30">
                <a:latin typeface="Tahoma"/>
                <a:cs typeface="Tahoma"/>
              </a:rPr>
              <a:t>material</a:t>
            </a:r>
            <a:r>
              <a:rPr dirty="0" sz="1400" spc="-165">
                <a:latin typeface="Tahoma"/>
                <a:cs typeface="Tahoma"/>
              </a:rPr>
              <a:t> </a:t>
            </a:r>
            <a:r>
              <a:rPr dirty="0" sz="1400" spc="-25">
                <a:latin typeface="Tahoma"/>
                <a:cs typeface="Tahoma"/>
              </a:rPr>
              <a:t>yang</a:t>
            </a:r>
            <a:r>
              <a:rPr dirty="0" sz="1400" spc="-160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tepat</a:t>
            </a:r>
            <a:r>
              <a:rPr dirty="0" sz="1400" spc="-160">
                <a:latin typeface="Tahoma"/>
                <a:cs typeface="Tahoma"/>
              </a:rPr>
              <a:t> </a:t>
            </a:r>
            <a:r>
              <a:rPr dirty="0" sz="1400" spc="-30">
                <a:latin typeface="Tahoma"/>
                <a:cs typeface="Tahoma"/>
              </a:rPr>
              <a:t>untuk</a:t>
            </a:r>
            <a:r>
              <a:rPr dirty="0" sz="1400" spc="-160">
                <a:latin typeface="Tahoma"/>
                <a:cs typeface="Tahoma"/>
              </a:rPr>
              <a:t> </a:t>
            </a:r>
            <a:r>
              <a:rPr dirty="0" sz="1400" spc="-30">
                <a:latin typeface="Tahoma"/>
                <a:cs typeface="Tahoma"/>
              </a:rPr>
              <a:t>setiap</a:t>
            </a:r>
            <a:r>
              <a:rPr dirty="0" sz="1400" spc="-160">
                <a:latin typeface="Tahoma"/>
                <a:cs typeface="Tahoma"/>
              </a:rPr>
              <a:t> </a:t>
            </a:r>
            <a:r>
              <a:rPr dirty="0" sz="1400" spc="-25">
                <a:latin typeface="Tahoma"/>
                <a:cs typeface="Tahoma"/>
              </a:rPr>
              <a:t>elemen</a:t>
            </a:r>
            <a:r>
              <a:rPr dirty="0" sz="1400" spc="-160">
                <a:latin typeface="Tahoma"/>
                <a:cs typeface="Tahoma"/>
              </a:rPr>
              <a:t> </a:t>
            </a:r>
            <a:r>
              <a:rPr dirty="0" sz="1400" spc="-25">
                <a:latin typeface="Tahoma"/>
                <a:cs typeface="Tahoma"/>
              </a:rPr>
              <a:t>ruang</a:t>
            </a:r>
            <a:r>
              <a:rPr dirty="0" sz="1400" spc="-160">
                <a:latin typeface="Tahoma"/>
                <a:cs typeface="Tahoma"/>
              </a:rPr>
              <a:t> </a:t>
            </a:r>
            <a:r>
              <a:rPr dirty="0" sz="1400" spc="50">
                <a:latin typeface="Tahoma"/>
                <a:cs typeface="Tahoma"/>
              </a:rPr>
              <a:t>4</a:t>
            </a:r>
            <a:r>
              <a:rPr dirty="0" sz="1400" spc="-160">
                <a:latin typeface="Tahoma"/>
                <a:cs typeface="Tahoma"/>
              </a:rPr>
              <a:t> </a:t>
            </a:r>
            <a:r>
              <a:rPr dirty="0" sz="1400" spc="-30">
                <a:latin typeface="Tahoma"/>
                <a:cs typeface="Tahoma"/>
              </a:rPr>
              <a:t>mulai</a:t>
            </a:r>
            <a:r>
              <a:rPr dirty="0" sz="1400" spc="-160">
                <a:latin typeface="Tahoma"/>
                <a:cs typeface="Tahoma"/>
              </a:rPr>
              <a:t> </a:t>
            </a:r>
            <a:r>
              <a:rPr dirty="0" sz="1400" spc="-20">
                <a:latin typeface="Tahoma"/>
                <a:cs typeface="Tahoma"/>
              </a:rPr>
              <a:t>dari</a:t>
            </a:r>
            <a:r>
              <a:rPr dirty="0" sz="1400" spc="-160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lantai, </a:t>
            </a:r>
            <a:r>
              <a:rPr dirty="0" sz="1400" spc="-40">
                <a:latin typeface="Tahoma"/>
                <a:cs typeface="Tahoma"/>
              </a:rPr>
              <a:t>dinding,</a:t>
            </a:r>
            <a:r>
              <a:rPr dirty="0" sz="1400" spc="-160">
                <a:latin typeface="Tahoma"/>
                <a:cs typeface="Tahoma"/>
              </a:rPr>
              <a:t> </a:t>
            </a:r>
            <a:r>
              <a:rPr dirty="0" sz="1400" spc="-50">
                <a:latin typeface="Tahoma"/>
                <a:cs typeface="Tahoma"/>
              </a:rPr>
              <a:t>plafon,</a:t>
            </a:r>
            <a:r>
              <a:rPr dirty="0" sz="1400" spc="-155">
                <a:latin typeface="Tahoma"/>
                <a:cs typeface="Tahoma"/>
              </a:rPr>
              <a:t> </a:t>
            </a:r>
            <a:r>
              <a:rPr dirty="0" sz="1400" spc="-30">
                <a:latin typeface="Tahoma"/>
                <a:cs typeface="Tahoma"/>
              </a:rPr>
              <a:t>hingga</a:t>
            </a:r>
            <a:r>
              <a:rPr dirty="0" sz="1400" spc="-155">
                <a:latin typeface="Tahoma"/>
                <a:cs typeface="Tahoma"/>
              </a:rPr>
              <a:t> </a:t>
            </a:r>
            <a:r>
              <a:rPr dirty="0" sz="1400" spc="-25">
                <a:latin typeface="Tahoma"/>
                <a:cs typeface="Tahoma"/>
              </a:rPr>
              <a:t>furnitur</a:t>
            </a:r>
            <a:r>
              <a:rPr dirty="0" sz="1400" spc="-155">
                <a:latin typeface="Tahoma"/>
                <a:cs typeface="Tahoma"/>
              </a:rPr>
              <a:t> </a:t>
            </a:r>
            <a:r>
              <a:rPr dirty="0" sz="1400" spc="-30">
                <a:latin typeface="Tahoma"/>
                <a:cs typeface="Tahoma"/>
              </a:rPr>
              <a:t>dan</a:t>
            </a:r>
            <a:r>
              <a:rPr dirty="0" sz="1400" spc="-155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aksesori.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6524625" y="2486024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62" y="0"/>
                </a:moveTo>
                <a:lnTo>
                  <a:pt x="20650" y="0"/>
                </a:lnTo>
                <a:lnTo>
                  <a:pt x="17614" y="596"/>
                </a:lnTo>
                <a:lnTo>
                  <a:pt x="0" y="20650"/>
                </a:lnTo>
                <a:lnTo>
                  <a:pt x="0" y="26974"/>
                </a:lnTo>
                <a:lnTo>
                  <a:pt x="20650" y="47625"/>
                </a:lnTo>
                <a:lnTo>
                  <a:pt x="26962" y="47625"/>
                </a:lnTo>
                <a:lnTo>
                  <a:pt x="47625" y="26974"/>
                </a:lnTo>
                <a:lnTo>
                  <a:pt x="47625" y="23812"/>
                </a:lnTo>
                <a:lnTo>
                  <a:pt x="47625" y="20650"/>
                </a:lnTo>
                <a:lnTo>
                  <a:pt x="30010" y="596"/>
                </a:lnTo>
                <a:lnTo>
                  <a:pt x="26962" y="0"/>
                </a:lnTo>
                <a:close/>
              </a:path>
            </a:pathLst>
          </a:custGeom>
          <a:solidFill>
            <a:srgbClr val="2624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6524625" y="2800349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62" y="0"/>
                </a:moveTo>
                <a:lnTo>
                  <a:pt x="20650" y="0"/>
                </a:lnTo>
                <a:lnTo>
                  <a:pt x="17614" y="596"/>
                </a:lnTo>
                <a:lnTo>
                  <a:pt x="0" y="20650"/>
                </a:lnTo>
                <a:lnTo>
                  <a:pt x="0" y="26974"/>
                </a:lnTo>
                <a:lnTo>
                  <a:pt x="20650" y="47625"/>
                </a:lnTo>
                <a:lnTo>
                  <a:pt x="26962" y="47625"/>
                </a:lnTo>
                <a:lnTo>
                  <a:pt x="47625" y="26974"/>
                </a:lnTo>
                <a:lnTo>
                  <a:pt x="47625" y="23812"/>
                </a:lnTo>
                <a:lnTo>
                  <a:pt x="47625" y="20650"/>
                </a:lnTo>
                <a:lnTo>
                  <a:pt x="30010" y="596"/>
                </a:lnTo>
                <a:lnTo>
                  <a:pt x="26962" y="0"/>
                </a:lnTo>
                <a:close/>
              </a:path>
            </a:pathLst>
          </a:custGeom>
          <a:solidFill>
            <a:srgbClr val="2624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6524625" y="3105149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62" y="0"/>
                </a:moveTo>
                <a:lnTo>
                  <a:pt x="20650" y="0"/>
                </a:lnTo>
                <a:lnTo>
                  <a:pt x="17614" y="596"/>
                </a:lnTo>
                <a:lnTo>
                  <a:pt x="0" y="20650"/>
                </a:lnTo>
                <a:lnTo>
                  <a:pt x="0" y="26974"/>
                </a:lnTo>
                <a:lnTo>
                  <a:pt x="20650" y="47625"/>
                </a:lnTo>
                <a:lnTo>
                  <a:pt x="26962" y="47625"/>
                </a:lnTo>
                <a:lnTo>
                  <a:pt x="47625" y="26974"/>
                </a:lnTo>
                <a:lnTo>
                  <a:pt x="47625" y="23812"/>
                </a:lnTo>
                <a:lnTo>
                  <a:pt x="47625" y="20650"/>
                </a:lnTo>
                <a:lnTo>
                  <a:pt x="30010" y="596"/>
                </a:lnTo>
                <a:lnTo>
                  <a:pt x="26962" y="0"/>
                </a:lnTo>
                <a:close/>
              </a:path>
            </a:pathLst>
          </a:custGeom>
          <a:solidFill>
            <a:srgbClr val="2624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6524625" y="3419475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62" y="0"/>
                </a:moveTo>
                <a:lnTo>
                  <a:pt x="20650" y="0"/>
                </a:lnTo>
                <a:lnTo>
                  <a:pt x="17614" y="596"/>
                </a:lnTo>
                <a:lnTo>
                  <a:pt x="0" y="20650"/>
                </a:lnTo>
                <a:lnTo>
                  <a:pt x="0" y="26974"/>
                </a:lnTo>
                <a:lnTo>
                  <a:pt x="20650" y="47625"/>
                </a:lnTo>
                <a:lnTo>
                  <a:pt x="26962" y="47625"/>
                </a:lnTo>
                <a:lnTo>
                  <a:pt x="47625" y="26974"/>
                </a:lnTo>
                <a:lnTo>
                  <a:pt x="47625" y="23812"/>
                </a:lnTo>
                <a:lnTo>
                  <a:pt x="47625" y="20650"/>
                </a:lnTo>
                <a:lnTo>
                  <a:pt x="30010" y="596"/>
                </a:lnTo>
                <a:lnTo>
                  <a:pt x="26962" y="0"/>
                </a:lnTo>
                <a:close/>
              </a:path>
            </a:pathLst>
          </a:custGeom>
          <a:solidFill>
            <a:srgbClr val="2624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6524625" y="3724275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62" y="0"/>
                </a:moveTo>
                <a:lnTo>
                  <a:pt x="20650" y="0"/>
                </a:lnTo>
                <a:lnTo>
                  <a:pt x="17614" y="596"/>
                </a:lnTo>
                <a:lnTo>
                  <a:pt x="0" y="20650"/>
                </a:lnTo>
                <a:lnTo>
                  <a:pt x="0" y="26974"/>
                </a:lnTo>
                <a:lnTo>
                  <a:pt x="20650" y="47625"/>
                </a:lnTo>
                <a:lnTo>
                  <a:pt x="26962" y="47625"/>
                </a:lnTo>
                <a:lnTo>
                  <a:pt x="47625" y="26974"/>
                </a:lnTo>
                <a:lnTo>
                  <a:pt x="47625" y="23812"/>
                </a:lnTo>
                <a:lnTo>
                  <a:pt x="47625" y="20650"/>
                </a:lnTo>
                <a:lnTo>
                  <a:pt x="30010" y="596"/>
                </a:lnTo>
                <a:lnTo>
                  <a:pt x="26962" y="0"/>
                </a:lnTo>
                <a:close/>
              </a:path>
            </a:pathLst>
          </a:custGeom>
          <a:solidFill>
            <a:srgbClr val="26242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2" name="object 12" descr=""/>
          <p:cNvGrpSpPr/>
          <p:nvPr/>
        </p:nvGrpSpPr>
        <p:grpSpPr>
          <a:xfrm>
            <a:off x="6467475" y="4076700"/>
            <a:ext cx="4352925" cy="1466850"/>
            <a:chOff x="6467475" y="4076700"/>
            <a:chExt cx="4352925" cy="1466850"/>
          </a:xfrm>
        </p:grpSpPr>
        <p:sp>
          <p:nvSpPr>
            <p:cNvPr id="13" name="object 13" descr=""/>
            <p:cNvSpPr/>
            <p:nvPr/>
          </p:nvSpPr>
          <p:spPr>
            <a:xfrm>
              <a:off x="6467475" y="4076700"/>
              <a:ext cx="4352925" cy="1466850"/>
            </a:xfrm>
            <a:custGeom>
              <a:avLst/>
              <a:gdLst/>
              <a:ahLst/>
              <a:cxnLst/>
              <a:rect l="l" t="t" r="r" b="b"/>
              <a:pathLst>
                <a:path w="4352925" h="1466850">
                  <a:moveTo>
                    <a:pt x="4220019" y="0"/>
                  </a:moveTo>
                  <a:lnTo>
                    <a:pt x="132905" y="0"/>
                  </a:lnTo>
                  <a:lnTo>
                    <a:pt x="126376" y="159"/>
                  </a:lnTo>
                  <a:lnTo>
                    <a:pt x="88137" y="7769"/>
                  </a:lnTo>
                  <a:lnTo>
                    <a:pt x="53729" y="26157"/>
                  </a:lnTo>
                  <a:lnTo>
                    <a:pt x="26157" y="53729"/>
                  </a:lnTo>
                  <a:lnTo>
                    <a:pt x="7764" y="88136"/>
                  </a:lnTo>
                  <a:lnTo>
                    <a:pt x="159" y="126376"/>
                  </a:lnTo>
                  <a:lnTo>
                    <a:pt x="0" y="132905"/>
                  </a:lnTo>
                  <a:lnTo>
                    <a:pt x="0" y="1333941"/>
                  </a:lnTo>
                  <a:lnTo>
                    <a:pt x="5721" y="1372523"/>
                  </a:lnTo>
                  <a:lnTo>
                    <a:pt x="22402" y="1407781"/>
                  </a:lnTo>
                  <a:lnTo>
                    <a:pt x="48591" y="1436679"/>
                  </a:lnTo>
                  <a:lnTo>
                    <a:pt x="82042" y="1456730"/>
                  </a:lnTo>
                  <a:lnTo>
                    <a:pt x="119876" y="1466211"/>
                  </a:lnTo>
                  <a:lnTo>
                    <a:pt x="132905" y="1466851"/>
                  </a:lnTo>
                  <a:lnTo>
                    <a:pt x="4220019" y="1466851"/>
                  </a:lnTo>
                  <a:lnTo>
                    <a:pt x="4258597" y="1461127"/>
                  </a:lnTo>
                  <a:lnTo>
                    <a:pt x="4293857" y="1444447"/>
                  </a:lnTo>
                  <a:lnTo>
                    <a:pt x="4322756" y="1418259"/>
                  </a:lnTo>
                  <a:lnTo>
                    <a:pt x="4342803" y="1384801"/>
                  </a:lnTo>
                  <a:lnTo>
                    <a:pt x="4352286" y="1346969"/>
                  </a:lnTo>
                  <a:lnTo>
                    <a:pt x="4352925" y="1333941"/>
                  </a:lnTo>
                  <a:lnTo>
                    <a:pt x="4352925" y="132905"/>
                  </a:lnTo>
                  <a:lnTo>
                    <a:pt x="4347202" y="94322"/>
                  </a:lnTo>
                  <a:lnTo>
                    <a:pt x="4330522" y="59067"/>
                  </a:lnTo>
                  <a:lnTo>
                    <a:pt x="4304333" y="30164"/>
                  </a:lnTo>
                  <a:lnTo>
                    <a:pt x="4270870" y="10121"/>
                  </a:lnTo>
                  <a:lnTo>
                    <a:pt x="4233043" y="638"/>
                  </a:lnTo>
                  <a:lnTo>
                    <a:pt x="4220019" y="0"/>
                  </a:lnTo>
                  <a:close/>
                </a:path>
              </a:pathLst>
            </a:custGeom>
            <a:solidFill>
              <a:srgbClr val="FFF4B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81698" y="4316374"/>
              <a:ext cx="154965" cy="154965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-10"/>
              <a:t>Mengapa</a:t>
            </a:r>
            <a:r>
              <a:rPr dirty="0" spc="-204"/>
              <a:t> </a:t>
            </a:r>
            <a:r>
              <a:rPr dirty="0" spc="-10"/>
              <a:t>Penting?</a:t>
            </a:r>
          </a:p>
          <a:p>
            <a:pPr marL="295910" marR="144780">
              <a:lnSpc>
                <a:spcPct val="145100"/>
              </a:lnSpc>
              <a:spcBef>
                <a:spcPts val="630"/>
              </a:spcBef>
            </a:pPr>
            <a:r>
              <a:rPr dirty="0" sz="1400" spc="-25" b="0">
                <a:solidFill>
                  <a:srgbClr val="262424"/>
                </a:solidFill>
                <a:latin typeface="Tahoma"/>
                <a:cs typeface="Tahoma"/>
              </a:rPr>
              <a:t>Mendukung</a:t>
            </a:r>
            <a:r>
              <a:rPr dirty="0" sz="1400" spc="-155" b="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400" spc="-35" b="0">
                <a:solidFill>
                  <a:srgbClr val="262424"/>
                </a:solidFill>
                <a:latin typeface="Tahoma"/>
                <a:cs typeface="Tahoma"/>
              </a:rPr>
              <a:t>keputusan</a:t>
            </a:r>
            <a:r>
              <a:rPr dirty="0" sz="1400" spc="-155" b="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400" spc="-40" b="0">
                <a:solidFill>
                  <a:srgbClr val="262424"/>
                </a:solidFill>
                <a:latin typeface="Tahoma"/>
                <a:cs typeface="Tahoma"/>
              </a:rPr>
              <a:t>desain</a:t>
            </a:r>
            <a:r>
              <a:rPr dirty="0" sz="1400" spc="-150" b="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400" spc="-25" b="0">
                <a:solidFill>
                  <a:srgbClr val="262424"/>
                </a:solidFill>
                <a:latin typeface="Tahoma"/>
                <a:cs typeface="Tahoma"/>
              </a:rPr>
              <a:t>yang</a:t>
            </a:r>
            <a:r>
              <a:rPr dirty="0" sz="1400" spc="-155" b="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400" spc="-50">
                <a:solidFill>
                  <a:srgbClr val="262424"/>
                </a:solidFill>
              </a:rPr>
              <a:t>tepat</a:t>
            </a:r>
            <a:r>
              <a:rPr dirty="0" sz="1400" spc="-114">
                <a:solidFill>
                  <a:srgbClr val="262424"/>
                </a:solidFill>
              </a:rPr>
              <a:t> </a:t>
            </a:r>
            <a:r>
              <a:rPr dirty="0" sz="1400" spc="-20">
                <a:solidFill>
                  <a:srgbClr val="262424"/>
                </a:solidFill>
              </a:rPr>
              <a:t>guna </a:t>
            </a:r>
            <a:r>
              <a:rPr dirty="0" sz="1400" spc="-30" b="0">
                <a:solidFill>
                  <a:srgbClr val="262424"/>
                </a:solidFill>
                <a:latin typeface="Tahoma"/>
                <a:cs typeface="Tahoma"/>
              </a:rPr>
              <a:t>Menjamin</a:t>
            </a:r>
            <a:r>
              <a:rPr dirty="0" sz="1400" spc="-150" b="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400" spc="-40">
                <a:solidFill>
                  <a:srgbClr val="262424"/>
                </a:solidFill>
              </a:rPr>
              <a:t>keamanan</a:t>
            </a:r>
            <a:r>
              <a:rPr dirty="0" sz="1400" spc="-110">
                <a:solidFill>
                  <a:srgbClr val="262424"/>
                </a:solidFill>
              </a:rPr>
              <a:t> </a:t>
            </a:r>
            <a:r>
              <a:rPr dirty="0" sz="1400" spc="-30">
                <a:solidFill>
                  <a:srgbClr val="262424"/>
                </a:solidFill>
              </a:rPr>
              <a:t>dan</a:t>
            </a:r>
            <a:r>
              <a:rPr dirty="0" sz="1400" spc="-105">
                <a:solidFill>
                  <a:srgbClr val="262424"/>
                </a:solidFill>
              </a:rPr>
              <a:t> </a:t>
            </a:r>
            <a:r>
              <a:rPr dirty="0" sz="1400" spc="-40">
                <a:solidFill>
                  <a:srgbClr val="262424"/>
                </a:solidFill>
              </a:rPr>
              <a:t>kenyamanan</a:t>
            </a:r>
            <a:r>
              <a:rPr dirty="0" sz="1400" spc="-135">
                <a:solidFill>
                  <a:srgbClr val="262424"/>
                </a:solidFill>
              </a:rPr>
              <a:t> </a:t>
            </a:r>
            <a:r>
              <a:rPr dirty="0" sz="1400" spc="-10" b="0">
                <a:solidFill>
                  <a:srgbClr val="262424"/>
                </a:solidFill>
                <a:latin typeface="Tahoma"/>
                <a:cs typeface="Tahoma"/>
              </a:rPr>
              <a:t>penghuni </a:t>
            </a:r>
            <a:r>
              <a:rPr dirty="0" sz="1400" spc="-35" b="0">
                <a:solidFill>
                  <a:srgbClr val="262424"/>
                </a:solidFill>
                <a:latin typeface="Tahoma"/>
                <a:cs typeface="Tahoma"/>
              </a:rPr>
              <a:t>Meningkatkan</a:t>
            </a:r>
            <a:r>
              <a:rPr dirty="0" sz="1400" spc="-125" b="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400" spc="-50">
                <a:solidFill>
                  <a:srgbClr val="262424"/>
                </a:solidFill>
              </a:rPr>
              <a:t>nilai</a:t>
            </a:r>
            <a:r>
              <a:rPr dirty="0" sz="1400" spc="-85">
                <a:solidFill>
                  <a:srgbClr val="262424"/>
                </a:solidFill>
              </a:rPr>
              <a:t> </a:t>
            </a:r>
            <a:r>
              <a:rPr dirty="0" sz="1400" spc="-55">
                <a:solidFill>
                  <a:srgbClr val="262424"/>
                </a:solidFill>
              </a:rPr>
              <a:t>estetika</a:t>
            </a:r>
            <a:r>
              <a:rPr dirty="0" sz="1400" spc="-105">
                <a:solidFill>
                  <a:srgbClr val="262424"/>
                </a:solidFill>
              </a:rPr>
              <a:t> </a:t>
            </a:r>
            <a:r>
              <a:rPr dirty="0" sz="1400" spc="-20" b="0">
                <a:solidFill>
                  <a:srgbClr val="262424"/>
                </a:solidFill>
                <a:latin typeface="Tahoma"/>
                <a:cs typeface="Tahoma"/>
              </a:rPr>
              <a:t>ruang </a:t>
            </a:r>
            <a:r>
              <a:rPr dirty="0" sz="1400" spc="-25" b="0">
                <a:solidFill>
                  <a:srgbClr val="262424"/>
                </a:solidFill>
                <a:latin typeface="Tahoma"/>
                <a:cs typeface="Tahoma"/>
              </a:rPr>
              <a:t>Mempertimbangkan</a:t>
            </a:r>
            <a:r>
              <a:rPr dirty="0" sz="1400" spc="-114" b="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400" spc="-60">
                <a:solidFill>
                  <a:srgbClr val="262424"/>
                </a:solidFill>
              </a:rPr>
              <a:t>keberlanjutan</a:t>
            </a:r>
            <a:r>
              <a:rPr dirty="0" sz="1400" spc="-75">
                <a:solidFill>
                  <a:srgbClr val="262424"/>
                </a:solidFill>
              </a:rPr>
              <a:t> </a:t>
            </a:r>
            <a:r>
              <a:rPr dirty="0" sz="1400" spc="-10">
                <a:solidFill>
                  <a:srgbClr val="262424"/>
                </a:solidFill>
              </a:rPr>
              <a:t>lingkungan </a:t>
            </a:r>
            <a:r>
              <a:rPr dirty="0" sz="1400" spc="-25" b="0">
                <a:solidFill>
                  <a:srgbClr val="262424"/>
                </a:solidFill>
                <a:latin typeface="Tahoma"/>
                <a:cs typeface="Tahoma"/>
              </a:rPr>
              <a:t>Mengelola</a:t>
            </a:r>
            <a:r>
              <a:rPr dirty="0" sz="1400" spc="-140" b="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400" spc="-45">
                <a:solidFill>
                  <a:srgbClr val="262424"/>
                </a:solidFill>
              </a:rPr>
              <a:t>efisiensi</a:t>
            </a:r>
            <a:r>
              <a:rPr dirty="0" sz="1400" spc="-100">
                <a:solidFill>
                  <a:srgbClr val="262424"/>
                </a:solidFill>
              </a:rPr>
              <a:t> </a:t>
            </a:r>
            <a:r>
              <a:rPr dirty="0" sz="1400" spc="-40">
                <a:solidFill>
                  <a:srgbClr val="262424"/>
                </a:solidFill>
              </a:rPr>
              <a:t>biaya</a:t>
            </a:r>
            <a:r>
              <a:rPr dirty="0" sz="1400" spc="-125">
                <a:solidFill>
                  <a:srgbClr val="262424"/>
                </a:solidFill>
              </a:rPr>
              <a:t> </a:t>
            </a:r>
            <a:r>
              <a:rPr dirty="0" sz="1400" spc="-10" b="0">
                <a:solidFill>
                  <a:srgbClr val="262424"/>
                </a:solidFill>
                <a:latin typeface="Tahoma"/>
                <a:cs typeface="Tahoma"/>
              </a:rPr>
              <a:t>proyek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685"/>
              </a:spcBef>
            </a:pPr>
            <a:endParaRPr sz="1400">
              <a:latin typeface="Tahoma"/>
              <a:cs typeface="Tahoma"/>
            </a:endParaRPr>
          </a:p>
          <a:p>
            <a:pPr marL="588010" marR="5080">
              <a:lnSpc>
                <a:spcPct val="116100"/>
              </a:lnSpc>
            </a:pPr>
            <a:r>
              <a:rPr dirty="0" sz="1400" spc="-50" b="0">
                <a:latin typeface="Tahoma"/>
                <a:cs typeface="Tahoma"/>
              </a:rPr>
              <a:t>Contoh:</a:t>
            </a:r>
            <a:r>
              <a:rPr dirty="0" sz="1400" spc="-150" b="0">
                <a:latin typeface="Tahoma"/>
                <a:cs typeface="Tahoma"/>
              </a:rPr>
              <a:t> </a:t>
            </a:r>
            <a:r>
              <a:rPr dirty="0" sz="1400" spc="-25" b="0">
                <a:latin typeface="Tahoma"/>
                <a:cs typeface="Tahoma"/>
              </a:rPr>
              <a:t>Seorang</a:t>
            </a:r>
            <a:r>
              <a:rPr dirty="0" sz="1400" spc="-145" b="0">
                <a:latin typeface="Tahoma"/>
                <a:cs typeface="Tahoma"/>
              </a:rPr>
              <a:t> </a:t>
            </a:r>
            <a:r>
              <a:rPr dirty="0" sz="1400" spc="-30" b="0">
                <a:latin typeface="Tahoma"/>
                <a:cs typeface="Tahoma"/>
              </a:rPr>
              <a:t>desainer</a:t>
            </a:r>
            <a:r>
              <a:rPr dirty="0" sz="1400" spc="-150" b="0">
                <a:latin typeface="Tahoma"/>
                <a:cs typeface="Tahoma"/>
              </a:rPr>
              <a:t> </a:t>
            </a:r>
            <a:r>
              <a:rPr dirty="0" sz="1400" spc="-20" b="0">
                <a:latin typeface="Tahoma"/>
                <a:cs typeface="Tahoma"/>
              </a:rPr>
              <a:t>interior</a:t>
            </a:r>
            <a:r>
              <a:rPr dirty="0" sz="1400" spc="-145" b="0">
                <a:latin typeface="Tahoma"/>
                <a:cs typeface="Tahoma"/>
              </a:rPr>
              <a:t> </a:t>
            </a:r>
            <a:r>
              <a:rPr dirty="0" sz="1400" spc="-25" b="0">
                <a:latin typeface="Tahoma"/>
                <a:cs typeface="Tahoma"/>
              </a:rPr>
              <a:t>memilih</a:t>
            </a:r>
            <a:r>
              <a:rPr dirty="0" sz="1400" spc="-150" b="0">
                <a:latin typeface="Tahoma"/>
                <a:cs typeface="Tahoma"/>
              </a:rPr>
              <a:t> </a:t>
            </a:r>
            <a:r>
              <a:rPr dirty="0" sz="1400" spc="-20" b="0">
                <a:latin typeface="Tahoma"/>
                <a:cs typeface="Tahoma"/>
              </a:rPr>
              <a:t>ubin </a:t>
            </a:r>
            <a:r>
              <a:rPr dirty="0" sz="1400" spc="-30" b="0">
                <a:latin typeface="Tahoma"/>
                <a:cs typeface="Tahoma"/>
              </a:rPr>
              <a:t>porselen</a:t>
            </a:r>
            <a:r>
              <a:rPr dirty="0" sz="1400" spc="-155" b="0">
                <a:latin typeface="Tahoma"/>
                <a:cs typeface="Tahoma"/>
              </a:rPr>
              <a:t> </a:t>
            </a:r>
            <a:r>
              <a:rPr dirty="0" sz="1400" spc="-30" b="0">
                <a:latin typeface="Tahoma"/>
                <a:cs typeface="Tahoma"/>
              </a:rPr>
              <a:t>untuk</a:t>
            </a:r>
            <a:r>
              <a:rPr dirty="0" sz="1400" spc="-150" b="0">
                <a:latin typeface="Tahoma"/>
                <a:cs typeface="Tahoma"/>
              </a:rPr>
              <a:t> </a:t>
            </a:r>
            <a:r>
              <a:rPr dirty="0" sz="1400" spc="-25" b="0">
                <a:latin typeface="Tahoma"/>
                <a:cs typeface="Tahoma"/>
              </a:rPr>
              <a:t>lantai</a:t>
            </a:r>
            <a:r>
              <a:rPr dirty="0" sz="1400" spc="-150" b="0">
                <a:latin typeface="Tahoma"/>
                <a:cs typeface="Tahoma"/>
              </a:rPr>
              <a:t> </a:t>
            </a:r>
            <a:r>
              <a:rPr dirty="0" sz="1400" spc="-30" b="0">
                <a:latin typeface="Tahoma"/>
                <a:cs typeface="Tahoma"/>
              </a:rPr>
              <a:t>kamar</a:t>
            </a:r>
            <a:r>
              <a:rPr dirty="0" sz="1400" spc="-155" b="0">
                <a:latin typeface="Tahoma"/>
                <a:cs typeface="Tahoma"/>
              </a:rPr>
              <a:t> </a:t>
            </a:r>
            <a:r>
              <a:rPr dirty="0" sz="1400" spc="-25" b="0">
                <a:latin typeface="Tahoma"/>
                <a:cs typeface="Tahoma"/>
              </a:rPr>
              <a:t>mandi</a:t>
            </a:r>
            <a:r>
              <a:rPr dirty="0" sz="1400" spc="-150" b="0">
                <a:latin typeface="Tahoma"/>
                <a:cs typeface="Tahoma"/>
              </a:rPr>
              <a:t> </a:t>
            </a:r>
            <a:r>
              <a:rPr dirty="0" sz="1400" spc="-35" b="0">
                <a:latin typeface="Tahoma"/>
                <a:cs typeface="Tahoma"/>
              </a:rPr>
              <a:t>bukan</a:t>
            </a:r>
            <a:r>
              <a:rPr dirty="0" sz="1400" spc="-150" b="0">
                <a:latin typeface="Tahoma"/>
                <a:cs typeface="Tahoma"/>
              </a:rPr>
              <a:t> </a:t>
            </a:r>
            <a:r>
              <a:rPr dirty="0" sz="1400" spc="-10" b="0">
                <a:latin typeface="Tahoma"/>
                <a:cs typeface="Tahoma"/>
              </a:rPr>
              <a:t>hanya </a:t>
            </a:r>
            <a:r>
              <a:rPr dirty="0" sz="1400" spc="-35" b="0">
                <a:latin typeface="Tahoma"/>
                <a:cs typeface="Tahoma"/>
              </a:rPr>
              <a:t>karena</a:t>
            </a:r>
            <a:r>
              <a:rPr dirty="0" sz="1400" spc="-145" b="0">
                <a:latin typeface="Tahoma"/>
                <a:cs typeface="Tahoma"/>
              </a:rPr>
              <a:t> </a:t>
            </a:r>
            <a:r>
              <a:rPr dirty="0" sz="1400" spc="-40" b="0">
                <a:latin typeface="Tahoma"/>
                <a:cs typeface="Tahoma"/>
              </a:rPr>
              <a:t>tampilannya,</a:t>
            </a:r>
            <a:r>
              <a:rPr dirty="0" sz="1400" spc="-140" b="0">
                <a:latin typeface="Tahoma"/>
                <a:cs typeface="Tahoma"/>
              </a:rPr>
              <a:t> </a:t>
            </a:r>
            <a:r>
              <a:rPr dirty="0" sz="1400" spc="-20" b="0">
                <a:latin typeface="Tahoma"/>
                <a:cs typeface="Tahoma"/>
              </a:rPr>
              <a:t>tetapi</a:t>
            </a:r>
            <a:r>
              <a:rPr dirty="0" sz="1400" spc="-140" b="0">
                <a:latin typeface="Tahoma"/>
                <a:cs typeface="Tahoma"/>
              </a:rPr>
              <a:t> </a:t>
            </a:r>
            <a:r>
              <a:rPr dirty="0" sz="1400" spc="-35" b="0">
                <a:latin typeface="Tahoma"/>
                <a:cs typeface="Tahoma"/>
              </a:rPr>
              <a:t>karena</a:t>
            </a:r>
            <a:r>
              <a:rPr dirty="0" sz="1400" spc="-140" b="0">
                <a:latin typeface="Tahoma"/>
                <a:cs typeface="Tahoma"/>
              </a:rPr>
              <a:t> </a:t>
            </a:r>
            <a:r>
              <a:rPr dirty="0" sz="1400" spc="-40" b="0">
                <a:latin typeface="Tahoma"/>
                <a:cs typeface="Tahoma"/>
              </a:rPr>
              <a:t>sifatnya</a:t>
            </a:r>
            <a:r>
              <a:rPr dirty="0" sz="1400" spc="-140" b="0">
                <a:latin typeface="Tahoma"/>
                <a:cs typeface="Tahoma"/>
              </a:rPr>
              <a:t> </a:t>
            </a:r>
            <a:r>
              <a:rPr dirty="0" sz="1400" spc="-20" b="0">
                <a:latin typeface="Tahoma"/>
                <a:cs typeface="Tahoma"/>
              </a:rPr>
              <a:t>yang </a:t>
            </a:r>
            <a:r>
              <a:rPr dirty="0" sz="1400" spc="-30" b="0">
                <a:latin typeface="Tahoma"/>
                <a:cs typeface="Tahoma"/>
              </a:rPr>
              <a:t>tahan</a:t>
            </a:r>
            <a:r>
              <a:rPr dirty="0" sz="1400" spc="-150" b="0">
                <a:latin typeface="Tahoma"/>
                <a:cs typeface="Tahoma"/>
              </a:rPr>
              <a:t> </a:t>
            </a:r>
            <a:r>
              <a:rPr dirty="0" sz="1400" spc="-65" b="0">
                <a:latin typeface="Tahoma"/>
                <a:cs typeface="Tahoma"/>
              </a:rPr>
              <a:t>air,</a:t>
            </a:r>
            <a:r>
              <a:rPr dirty="0" sz="1400" spc="-145" b="0">
                <a:latin typeface="Tahoma"/>
                <a:cs typeface="Tahoma"/>
              </a:rPr>
              <a:t> </a:t>
            </a:r>
            <a:r>
              <a:rPr dirty="0" sz="1400" spc="-40" b="0">
                <a:latin typeface="Tahoma"/>
                <a:cs typeface="Tahoma"/>
              </a:rPr>
              <a:t>mudah</a:t>
            </a:r>
            <a:r>
              <a:rPr dirty="0" sz="1400" spc="-150" b="0">
                <a:latin typeface="Tahoma"/>
                <a:cs typeface="Tahoma"/>
              </a:rPr>
              <a:t> </a:t>
            </a:r>
            <a:r>
              <a:rPr dirty="0" sz="1400" spc="-40" b="0">
                <a:latin typeface="Tahoma"/>
                <a:cs typeface="Tahoma"/>
              </a:rPr>
              <a:t>dibersihkan,</a:t>
            </a:r>
            <a:r>
              <a:rPr dirty="0" sz="1400" spc="-145" b="0">
                <a:latin typeface="Tahoma"/>
                <a:cs typeface="Tahoma"/>
              </a:rPr>
              <a:t> </a:t>
            </a:r>
            <a:r>
              <a:rPr dirty="0" sz="1400" spc="-30" b="0">
                <a:latin typeface="Tahoma"/>
                <a:cs typeface="Tahoma"/>
              </a:rPr>
              <a:t>dan</a:t>
            </a:r>
            <a:r>
              <a:rPr dirty="0" sz="1400" spc="-145" b="0">
                <a:latin typeface="Tahoma"/>
                <a:cs typeface="Tahoma"/>
              </a:rPr>
              <a:t> </a:t>
            </a:r>
            <a:r>
              <a:rPr dirty="0" sz="1400" spc="-20" b="0">
                <a:latin typeface="Tahoma"/>
                <a:cs typeface="Tahoma"/>
              </a:rPr>
              <a:t>awet.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19125" y="542924"/>
            <a:ext cx="1495425" cy="285750"/>
          </a:xfrm>
          <a:custGeom>
            <a:avLst/>
            <a:gdLst/>
            <a:ahLst/>
            <a:cxnLst/>
            <a:rect l="l" t="t" r="r" b="b"/>
            <a:pathLst>
              <a:path w="1495425" h="285750">
                <a:moveTo>
                  <a:pt x="1401051" y="0"/>
                </a:moveTo>
                <a:lnTo>
                  <a:pt x="94377" y="0"/>
                </a:lnTo>
                <a:lnTo>
                  <a:pt x="87809" y="647"/>
                </a:lnTo>
                <a:lnTo>
                  <a:pt x="50407" y="13335"/>
                </a:lnTo>
                <a:lnTo>
                  <a:pt x="20707" y="39370"/>
                </a:lnTo>
                <a:lnTo>
                  <a:pt x="3234" y="74803"/>
                </a:lnTo>
                <a:lnTo>
                  <a:pt x="0" y="94373"/>
                </a:lnTo>
                <a:lnTo>
                  <a:pt x="0" y="184746"/>
                </a:lnTo>
                <a:lnTo>
                  <a:pt x="0" y="191376"/>
                </a:lnTo>
                <a:lnTo>
                  <a:pt x="10224" y="229527"/>
                </a:lnTo>
                <a:lnTo>
                  <a:pt x="34274" y="260858"/>
                </a:lnTo>
                <a:lnTo>
                  <a:pt x="68480" y="280593"/>
                </a:lnTo>
                <a:lnTo>
                  <a:pt x="94377" y="285750"/>
                </a:lnTo>
                <a:lnTo>
                  <a:pt x="1401051" y="285750"/>
                </a:lnTo>
                <a:lnTo>
                  <a:pt x="1439202" y="275526"/>
                </a:lnTo>
                <a:lnTo>
                  <a:pt x="1470533" y="251472"/>
                </a:lnTo>
                <a:lnTo>
                  <a:pt x="1490281" y="217258"/>
                </a:lnTo>
                <a:lnTo>
                  <a:pt x="1495425" y="191376"/>
                </a:lnTo>
                <a:lnTo>
                  <a:pt x="1495425" y="94373"/>
                </a:lnTo>
                <a:lnTo>
                  <a:pt x="1485201" y="56222"/>
                </a:lnTo>
                <a:lnTo>
                  <a:pt x="1461147" y="24892"/>
                </a:lnTo>
                <a:lnTo>
                  <a:pt x="1426946" y="5156"/>
                </a:lnTo>
                <a:lnTo>
                  <a:pt x="1407617" y="647"/>
                </a:lnTo>
                <a:lnTo>
                  <a:pt x="1401051" y="0"/>
                </a:lnTo>
                <a:close/>
              </a:path>
            </a:pathLst>
          </a:custGeom>
          <a:solidFill>
            <a:srgbClr val="FFF8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708371" y="576611"/>
            <a:ext cx="1327785" cy="1873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50" spc="-25">
                <a:solidFill>
                  <a:srgbClr val="262424"/>
                </a:solidFill>
                <a:latin typeface="Tahoma"/>
                <a:cs typeface="Tahoma"/>
              </a:rPr>
              <a:t>SLIDE</a:t>
            </a:r>
            <a:r>
              <a:rPr dirty="0" sz="1050" spc="-13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65">
                <a:solidFill>
                  <a:srgbClr val="262424"/>
                </a:solidFill>
                <a:latin typeface="Tahoma"/>
                <a:cs typeface="Tahoma"/>
              </a:rPr>
              <a:t>2</a:t>
            </a:r>
            <a:r>
              <a:rPr dirty="0" sz="1050" spc="-13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>
                <a:solidFill>
                  <a:srgbClr val="262424"/>
                </a:solidFill>
                <a:latin typeface="Tahoma"/>
                <a:cs typeface="Tahoma"/>
              </a:rPr>
              <a:t>4</a:t>
            </a:r>
            <a:r>
              <a:rPr dirty="0" sz="1050" spc="-13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10">
                <a:solidFill>
                  <a:srgbClr val="262424"/>
                </a:solidFill>
                <a:latin typeface="Tahoma"/>
                <a:cs typeface="Tahoma"/>
              </a:rPr>
              <a:t>KLASIFIKASI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450" spc="-60"/>
              <a:t>Klasifikasi</a:t>
            </a:r>
            <a:r>
              <a:rPr dirty="0" sz="3450" spc="-405"/>
              <a:t> </a:t>
            </a:r>
            <a:r>
              <a:rPr dirty="0" sz="3450"/>
              <a:t>Bahan</a:t>
            </a:r>
            <a:r>
              <a:rPr dirty="0" sz="3450" spc="-405"/>
              <a:t> </a:t>
            </a:r>
            <a:r>
              <a:rPr dirty="0" sz="3450" spc="-70"/>
              <a:t>dalam</a:t>
            </a:r>
            <a:r>
              <a:rPr dirty="0" sz="3450" spc="-405"/>
              <a:t> </a:t>
            </a:r>
            <a:r>
              <a:rPr dirty="0" sz="3450" spc="-65"/>
              <a:t>Desain</a:t>
            </a:r>
            <a:r>
              <a:rPr dirty="0" sz="3450" spc="-405"/>
              <a:t> </a:t>
            </a:r>
            <a:r>
              <a:rPr dirty="0" sz="3450" spc="-110"/>
              <a:t>Interior</a:t>
            </a:r>
            <a:endParaRPr sz="3450"/>
          </a:p>
        </p:txBody>
      </p:sp>
      <p:grpSp>
        <p:nvGrpSpPr>
          <p:cNvPr id="5" name="object 5" descr=""/>
          <p:cNvGrpSpPr/>
          <p:nvPr/>
        </p:nvGrpSpPr>
        <p:grpSpPr>
          <a:xfrm>
            <a:off x="619125" y="1571624"/>
            <a:ext cx="5019675" cy="1762125"/>
            <a:chOff x="619125" y="1571624"/>
            <a:chExt cx="5019675" cy="1762125"/>
          </a:xfrm>
        </p:grpSpPr>
        <p:sp>
          <p:nvSpPr>
            <p:cNvPr id="6" name="object 6" descr=""/>
            <p:cNvSpPr/>
            <p:nvPr/>
          </p:nvSpPr>
          <p:spPr>
            <a:xfrm>
              <a:off x="623887" y="1576387"/>
              <a:ext cx="5010150" cy="1752600"/>
            </a:xfrm>
            <a:custGeom>
              <a:avLst/>
              <a:gdLst/>
              <a:ahLst/>
              <a:cxnLst/>
              <a:rect l="l" t="t" r="r" b="b"/>
              <a:pathLst>
                <a:path w="5010150" h="1752600">
                  <a:moveTo>
                    <a:pt x="4896624" y="0"/>
                  </a:moveTo>
                  <a:lnTo>
                    <a:pt x="113521" y="0"/>
                  </a:lnTo>
                  <a:lnTo>
                    <a:pt x="105618" y="774"/>
                  </a:lnTo>
                  <a:lnTo>
                    <a:pt x="67632" y="12293"/>
                  </a:lnTo>
                  <a:lnTo>
                    <a:pt x="29944" y="41224"/>
                  </a:lnTo>
                  <a:lnTo>
                    <a:pt x="6196" y="82372"/>
                  </a:lnTo>
                  <a:lnTo>
                    <a:pt x="0" y="113525"/>
                  </a:lnTo>
                  <a:lnTo>
                    <a:pt x="0" y="1631099"/>
                  </a:lnTo>
                  <a:lnTo>
                    <a:pt x="0" y="1639074"/>
                  </a:lnTo>
                  <a:lnTo>
                    <a:pt x="12303" y="1684959"/>
                  </a:lnTo>
                  <a:lnTo>
                    <a:pt x="41225" y="1722653"/>
                  </a:lnTo>
                  <a:lnTo>
                    <a:pt x="82370" y="1746402"/>
                  </a:lnTo>
                  <a:lnTo>
                    <a:pt x="113521" y="1752600"/>
                  </a:lnTo>
                  <a:lnTo>
                    <a:pt x="4896624" y="1752600"/>
                  </a:lnTo>
                  <a:lnTo>
                    <a:pt x="4942522" y="1740293"/>
                  </a:lnTo>
                  <a:lnTo>
                    <a:pt x="4980203" y="1711375"/>
                  </a:lnTo>
                  <a:lnTo>
                    <a:pt x="5003952" y="1670227"/>
                  </a:lnTo>
                  <a:lnTo>
                    <a:pt x="5010150" y="1639074"/>
                  </a:lnTo>
                  <a:lnTo>
                    <a:pt x="5010150" y="113525"/>
                  </a:lnTo>
                  <a:lnTo>
                    <a:pt x="4997843" y="67627"/>
                  </a:lnTo>
                  <a:lnTo>
                    <a:pt x="4968925" y="29946"/>
                  </a:lnTo>
                  <a:lnTo>
                    <a:pt x="4927777" y="6197"/>
                  </a:lnTo>
                  <a:lnTo>
                    <a:pt x="4904524" y="774"/>
                  </a:lnTo>
                  <a:lnTo>
                    <a:pt x="4896624" y="0"/>
                  </a:lnTo>
                  <a:close/>
                </a:path>
              </a:pathLst>
            </a:custGeom>
            <a:solidFill>
              <a:srgbClr val="FFEE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23887" y="1576387"/>
              <a:ext cx="5010150" cy="1752600"/>
            </a:xfrm>
            <a:custGeom>
              <a:avLst/>
              <a:gdLst/>
              <a:ahLst/>
              <a:cxnLst/>
              <a:rect l="l" t="t" r="r" b="b"/>
              <a:pathLst>
                <a:path w="5010150" h="1752600">
                  <a:moveTo>
                    <a:pt x="0" y="1631099"/>
                  </a:moveTo>
                  <a:lnTo>
                    <a:pt x="0" y="121500"/>
                  </a:lnTo>
                  <a:lnTo>
                    <a:pt x="0" y="113525"/>
                  </a:lnTo>
                  <a:lnTo>
                    <a:pt x="778" y="105613"/>
                  </a:lnTo>
                  <a:lnTo>
                    <a:pt x="2336" y="97790"/>
                  </a:lnTo>
                  <a:lnTo>
                    <a:pt x="3890" y="89966"/>
                  </a:lnTo>
                  <a:lnTo>
                    <a:pt x="6196" y="82372"/>
                  </a:lnTo>
                  <a:lnTo>
                    <a:pt x="9246" y="75006"/>
                  </a:lnTo>
                  <a:lnTo>
                    <a:pt x="12303" y="67627"/>
                  </a:lnTo>
                  <a:lnTo>
                    <a:pt x="16043" y="60629"/>
                  </a:lnTo>
                  <a:lnTo>
                    <a:pt x="20473" y="54000"/>
                  </a:lnTo>
                  <a:lnTo>
                    <a:pt x="24908" y="47358"/>
                  </a:lnTo>
                  <a:lnTo>
                    <a:pt x="29944" y="41224"/>
                  </a:lnTo>
                  <a:lnTo>
                    <a:pt x="35585" y="35585"/>
                  </a:lnTo>
                  <a:lnTo>
                    <a:pt x="41225" y="29946"/>
                  </a:lnTo>
                  <a:lnTo>
                    <a:pt x="47362" y="24904"/>
                  </a:lnTo>
                  <a:lnTo>
                    <a:pt x="54000" y="20472"/>
                  </a:lnTo>
                  <a:lnTo>
                    <a:pt x="60632" y="16040"/>
                  </a:lnTo>
                  <a:lnTo>
                    <a:pt x="67632" y="12293"/>
                  </a:lnTo>
                  <a:lnTo>
                    <a:pt x="75004" y="9245"/>
                  </a:lnTo>
                  <a:lnTo>
                    <a:pt x="82370" y="6197"/>
                  </a:lnTo>
                  <a:lnTo>
                    <a:pt x="89971" y="3886"/>
                  </a:lnTo>
                  <a:lnTo>
                    <a:pt x="97795" y="2336"/>
                  </a:lnTo>
                  <a:lnTo>
                    <a:pt x="105618" y="774"/>
                  </a:lnTo>
                  <a:lnTo>
                    <a:pt x="113521" y="0"/>
                  </a:lnTo>
                  <a:lnTo>
                    <a:pt x="121498" y="0"/>
                  </a:lnTo>
                  <a:lnTo>
                    <a:pt x="4888649" y="0"/>
                  </a:lnTo>
                  <a:lnTo>
                    <a:pt x="4896624" y="0"/>
                  </a:lnTo>
                  <a:lnTo>
                    <a:pt x="4904524" y="774"/>
                  </a:lnTo>
                  <a:lnTo>
                    <a:pt x="4912360" y="2336"/>
                  </a:lnTo>
                  <a:lnTo>
                    <a:pt x="4920183" y="3886"/>
                  </a:lnTo>
                  <a:lnTo>
                    <a:pt x="4927777" y="6197"/>
                  </a:lnTo>
                  <a:lnTo>
                    <a:pt x="4935143" y="9245"/>
                  </a:lnTo>
                  <a:lnTo>
                    <a:pt x="4942522" y="12293"/>
                  </a:lnTo>
                  <a:lnTo>
                    <a:pt x="4949520" y="16040"/>
                  </a:lnTo>
                  <a:lnTo>
                    <a:pt x="4956149" y="20472"/>
                  </a:lnTo>
                  <a:lnTo>
                    <a:pt x="4962779" y="24904"/>
                  </a:lnTo>
                  <a:lnTo>
                    <a:pt x="4968925" y="29946"/>
                  </a:lnTo>
                  <a:lnTo>
                    <a:pt x="4974564" y="35585"/>
                  </a:lnTo>
                  <a:lnTo>
                    <a:pt x="4980203" y="41224"/>
                  </a:lnTo>
                  <a:lnTo>
                    <a:pt x="4985245" y="47358"/>
                  </a:lnTo>
                  <a:lnTo>
                    <a:pt x="4989677" y="54000"/>
                  </a:lnTo>
                  <a:lnTo>
                    <a:pt x="4994109" y="60629"/>
                  </a:lnTo>
                  <a:lnTo>
                    <a:pt x="5007813" y="97790"/>
                  </a:lnTo>
                  <a:lnTo>
                    <a:pt x="5009375" y="105613"/>
                  </a:lnTo>
                  <a:lnTo>
                    <a:pt x="5010150" y="113525"/>
                  </a:lnTo>
                  <a:lnTo>
                    <a:pt x="5010150" y="121500"/>
                  </a:lnTo>
                  <a:lnTo>
                    <a:pt x="5010150" y="1631099"/>
                  </a:lnTo>
                  <a:lnTo>
                    <a:pt x="5010150" y="1639074"/>
                  </a:lnTo>
                  <a:lnTo>
                    <a:pt x="5009375" y="1646974"/>
                  </a:lnTo>
                  <a:lnTo>
                    <a:pt x="5007813" y="1654797"/>
                  </a:lnTo>
                  <a:lnTo>
                    <a:pt x="5006263" y="1662633"/>
                  </a:lnTo>
                  <a:lnTo>
                    <a:pt x="4989677" y="1698599"/>
                  </a:lnTo>
                  <a:lnTo>
                    <a:pt x="4985245" y="1705229"/>
                  </a:lnTo>
                  <a:lnTo>
                    <a:pt x="4980203" y="1711375"/>
                  </a:lnTo>
                  <a:lnTo>
                    <a:pt x="4974564" y="1717014"/>
                  </a:lnTo>
                  <a:lnTo>
                    <a:pt x="4968925" y="1722653"/>
                  </a:lnTo>
                  <a:lnTo>
                    <a:pt x="4962779" y="1727695"/>
                  </a:lnTo>
                  <a:lnTo>
                    <a:pt x="4956149" y="1732127"/>
                  </a:lnTo>
                  <a:lnTo>
                    <a:pt x="4949520" y="1736559"/>
                  </a:lnTo>
                  <a:lnTo>
                    <a:pt x="4912360" y="1750263"/>
                  </a:lnTo>
                  <a:lnTo>
                    <a:pt x="4896624" y="1752600"/>
                  </a:lnTo>
                  <a:lnTo>
                    <a:pt x="4888649" y="1752600"/>
                  </a:lnTo>
                  <a:lnTo>
                    <a:pt x="121498" y="1752600"/>
                  </a:lnTo>
                  <a:lnTo>
                    <a:pt x="113521" y="1752600"/>
                  </a:lnTo>
                  <a:lnTo>
                    <a:pt x="105618" y="1751825"/>
                  </a:lnTo>
                  <a:lnTo>
                    <a:pt x="67632" y="1740293"/>
                  </a:lnTo>
                  <a:lnTo>
                    <a:pt x="54000" y="1732127"/>
                  </a:lnTo>
                  <a:lnTo>
                    <a:pt x="47362" y="1727695"/>
                  </a:lnTo>
                  <a:lnTo>
                    <a:pt x="41225" y="1722653"/>
                  </a:lnTo>
                  <a:lnTo>
                    <a:pt x="35585" y="1717014"/>
                  </a:lnTo>
                  <a:lnTo>
                    <a:pt x="29944" y="1711375"/>
                  </a:lnTo>
                  <a:lnTo>
                    <a:pt x="9246" y="1677593"/>
                  </a:lnTo>
                  <a:lnTo>
                    <a:pt x="2336" y="1654797"/>
                  </a:lnTo>
                  <a:lnTo>
                    <a:pt x="778" y="1646974"/>
                  </a:lnTo>
                  <a:lnTo>
                    <a:pt x="0" y="1639074"/>
                  </a:lnTo>
                  <a:lnTo>
                    <a:pt x="0" y="1631099"/>
                  </a:lnTo>
                  <a:close/>
                </a:path>
              </a:pathLst>
            </a:custGeom>
            <a:ln w="9525">
              <a:solidFill>
                <a:srgbClr val="E5B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838200" y="2152649"/>
              <a:ext cx="47625" cy="904875"/>
            </a:xfrm>
            <a:custGeom>
              <a:avLst/>
              <a:gdLst/>
              <a:ahLst/>
              <a:cxnLst/>
              <a:rect l="l" t="t" r="r" b="b"/>
              <a:pathLst>
                <a:path w="47625" h="904875">
                  <a:moveTo>
                    <a:pt x="47625" y="877900"/>
                  </a:moveTo>
                  <a:lnTo>
                    <a:pt x="26962" y="857250"/>
                  </a:lnTo>
                  <a:lnTo>
                    <a:pt x="20650" y="857250"/>
                  </a:lnTo>
                  <a:lnTo>
                    <a:pt x="0" y="877900"/>
                  </a:lnTo>
                  <a:lnTo>
                    <a:pt x="0" y="884224"/>
                  </a:lnTo>
                  <a:lnTo>
                    <a:pt x="20650" y="904875"/>
                  </a:lnTo>
                  <a:lnTo>
                    <a:pt x="26962" y="904875"/>
                  </a:lnTo>
                  <a:lnTo>
                    <a:pt x="47625" y="884224"/>
                  </a:lnTo>
                  <a:lnTo>
                    <a:pt x="47625" y="881062"/>
                  </a:lnTo>
                  <a:lnTo>
                    <a:pt x="47625" y="877900"/>
                  </a:lnTo>
                  <a:close/>
                </a:path>
                <a:path w="47625" h="904875">
                  <a:moveTo>
                    <a:pt x="47625" y="592150"/>
                  </a:moveTo>
                  <a:lnTo>
                    <a:pt x="26962" y="571500"/>
                  </a:lnTo>
                  <a:lnTo>
                    <a:pt x="20650" y="571500"/>
                  </a:lnTo>
                  <a:lnTo>
                    <a:pt x="0" y="592150"/>
                  </a:lnTo>
                  <a:lnTo>
                    <a:pt x="0" y="598474"/>
                  </a:lnTo>
                  <a:lnTo>
                    <a:pt x="20650" y="619125"/>
                  </a:lnTo>
                  <a:lnTo>
                    <a:pt x="26962" y="619125"/>
                  </a:lnTo>
                  <a:lnTo>
                    <a:pt x="47625" y="598474"/>
                  </a:lnTo>
                  <a:lnTo>
                    <a:pt x="47625" y="595312"/>
                  </a:lnTo>
                  <a:lnTo>
                    <a:pt x="47625" y="592150"/>
                  </a:lnTo>
                  <a:close/>
                </a:path>
                <a:path w="47625" h="904875">
                  <a:moveTo>
                    <a:pt x="47625" y="306400"/>
                  </a:moveTo>
                  <a:lnTo>
                    <a:pt x="26962" y="285750"/>
                  </a:lnTo>
                  <a:lnTo>
                    <a:pt x="20650" y="285750"/>
                  </a:lnTo>
                  <a:lnTo>
                    <a:pt x="0" y="306400"/>
                  </a:lnTo>
                  <a:lnTo>
                    <a:pt x="0" y="312724"/>
                  </a:lnTo>
                  <a:lnTo>
                    <a:pt x="20650" y="333375"/>
                  </a:lnTo>
                  <a:lnTo>
                    <a:pt x="26962" y="333375"/>
                  </a:lnTo>
                  <a:lnTo>
                    <a:pt x="47625" y="312724"/>
                  </a:lnTo>
                  <a:lnTo>
                    <a:pt x="47625" y="309562"/>
                  </a:lnTo>
                  <a:lnTo>
                    <a:pt x="47625" y="306400"/>
                  </a:lnTo>
                  <a:close/>
                </a:path>
                <a:path w="47625" h="904875">
                  <a:moveTo>
                    <a:pt x="47625" y="20650"/>
                  </a:moveTo>
                  <a:lnTo>
                    <a:pt x="26962" y="0"/>
                  </a:lnTo>
                  <a:lnTo>
                    <a:pt x="20650" y="0"/>
                  </a:lnTo>
                  <a:lnTo>
                    <a:pt x="0" y="20650"/>
                  </a:lnTo>
                  <a:lnTo>
                    <a:pt x="0" y="26974"/>
                  </a:lnTo>
                  <a:lnTo>
                    <a:pt x="20650" y="47625"/>
                  </a:lnTo>
                  <a:lnTo>
                    <a:pt x="26962" y="47625"/>
                  </a:lnTo>
                  <a:lnTo>
                    <a:pt x="47625" y="26974"/>
                  </a:lnTo>
                  <a:lnTo>
                    <a:pt x="47625" y="23812"/>
                  </a:lnTo>
                  <a:lnTo>
                    <a:pt x="47625" y="206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785315" y="1559784"/>
            <a:ext cx="2783205" cy="1563370"/>
          </a:xfrm>
          <a:prstGeom prst="rect">
            <a:avLst/>
          </a:prstGeom>
        </p:spPr>
        <p:txBody>
          <a:bodyPr wrap="square" lIns="0" tIns="138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dirty="0" sz="1700" b="1">
                <a:latin typeface="Trebuchet MS"/>
                <a:cs typeface="Trebuchet MS"/>
              </a:rPr>
              <a:t>Bahan</a:t>
            </a:r>
            <a:r>
              <a:rPr dirty="0" sz="1700" spc="-215" b="1">
                <a:latin typeface="Trebuchet MS"/>
                <a:cs typeface="Trebuchet MS"/>
              </a:rPr>
              <a:t> </a:t>
            </a:r>
            <a:r>
              <a:rPr dirty="0" sz="1700" spc="-20" b="1">
                <a:latin typeface="Trebuchet MS"/>
                <a:cs typeface="Trebuchet MS"/>
              </a:rPr>
              <a:t>Alami</a:t>
            </a:r>
            <a:endParaRPr sz="1700">
              <a:latin typeface="Trebuchet MS"/>
              <a:cs typeface="Trebuchet MS"/>
            </a:endParaRPr>
          </a:p>
          <a:p>
            <a:pPr marL="281305">
              <a:lnSpc>
                <a:spcPct val="100000"/>
              </a:lnSpc>
              <a:spcBef>
                <a:spcPts val="760"/>
              </a:spcBef>
            </a:pPr>
            <a:r>
              <a:rPr dirty="0" sz="1300">
                <a:latin typeface="Tahoma"/>
                <a:cs typeface="Tahoma"/>
              </a:rPr>
              <a:t>Kayu</a:t>
            </a:r>
            <a:r>
              <a:rPr dirty="0" sz="1300" spc="-140">
                <a:latin typeface="Tahoma"/>
                <a:cs typeface="Tahoma"/>
              </a:rPr>
              <a:t> </a:t>
            </a:r>
            <a:r>
              <a:rPr dirty="0" sz="1300" spc="-50">
                <a:latin typeface="Tahoma"/>
                <a:cs typeface="Tahoma"/>
              </a:rPr>
              <a:t>(jati,</a:t>
            </a:r>
            <a:r>
              <a:rPr dirty="0" sz="1300" spc="-135">
                <a:latin typeface="Tahoma"/>
                <a:cs typeface="Tahoma"/>
              </a:rPr>
              <a:t> </a:t>
            </a:r>
            <a:r>
              <a:rPr dirty="0" sz="1300" spc="-35">
                <a:latin typeface="Tahoma"/>
                <a:cs typeface="Tahoma"/>
              </a:rPr>
              <a:t>mahoni,</a:t>
            </a:r>
            <a:r>
              <a:rPr dirty="0" sz="1300" spc="-135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pinus)</a:t>
            </a:r>
            <a:endParaRPr sz="1300">
              <a:latin typeface="Tahoma"/>
              <a:cs typeface="Tahoma"/>
            </a:endParaRPr>
          </a:p>
          <a:p>
            <a:pPr marL="281305" marR="5080">
              <a:lnSpc>
                <a:spcPct val="144200"/>
              </a:lnSpc>
            </a:pPr>
            <a:r>
              <a:rPr dirty="0" sz="1300">
                <a:latin typeface="Tahoma"/>
                <a:cs typeface="Tahoma"/>
              </a:rPr>
              <a:t>Batu</a:t>
            </a:r>
            <a:r>
              <a:rPr dirty="0" sz="1300" spc="-145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alam</a:t>
            </a:r>
            <a:r>
              <a:rPr dirty="0" sz="1300" spc="-145">
                <a:latin typeface="Tahoma"/>
                <a:cs typeface="Tahoma"/>
              </a:rPr>
              <a:t> </a:t>
            </a:r>
            <a:r>
              <a:rPr dirty="0" sz="1300" spc="-40">
                <a:latin typeface="Tahoma"/>
                <a:cs typeface="Tahoma"/>
              </a:rPr>
              <a:t>(marmer,</a:t>
            </a:r>
            <a:r>
              <a:rPr dirty="0" sz="1300" spc="-135">
                <a:latin typeface="Tahoma"/>
                <a:cs typeface="Tahoma"/>
              </a:rPr>
              <a:t> </a:t>
            </a:r>
            <a:r>
              <a:rPr dirty="0" sz="1300" spc="-35">
                <a:latin typeface="Tahoma"/>
                <a:cs typeface="Tahoma"/>
              </a:rPr>
              <a:t>granit,</a:t>
            </a:r>
            <a:r>
              <a:rPr dirty="0" sz="1300" spc="-140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andesit) </a:t>
            </a:r>
            <a:r>
              <a:rPr dirty="0" sz="1300">
                <a:latin typeface="Tahoma"/>
                <a:cs typeface="Tahoma"/>
              </a:rPr>
              <a:t>Bambu</a:t>
            </a:r>
            <a:r>
              <a:rPr dirty="0" sz="1300" spc="-150">
                <a:latin typeface="Tahoma"/>
                <a:cs typeface="Tahoma"/>
              </a:rPr>
              <a:t> </a:t>
            </a:r>
            <a:r>
              <a:rPr dirty="0" sz="1300">
                <a:latin typeface="Tahoma"/>
                <a:cs typeface="Tahoma"/>
              </a:rPr>
              <a:t>&amp;</a:t>
            </a:r>
            <a:r>
              <a:rPr dirty="0" sz="1300" spc="-150">
                <a:latin typeface="Tahoma"/>
                <a:cs typeface="Tahoma"/>
              </a:rPr>
              <a:t> </a:t>
            </a:r>
            <a:r>
              <a:rPr dirty="0" sz="1300" spc="-20">
                <a:latin typeface="Tahoma"/>
                <a:cs typeface="Tahoma"/>
              </a:rPr>
              <a:t>rotan</a:t>
            </a:r>
            <a:endParaRPr sz="1300">
              <a:latin typeface="Tahoma"/>
              <a:cs typeface="Tahoma"/>
            </a:endParaRPr>
          </a:p>
          <a:p>
            <a:pPr marL="281305">
              <a:lnSpc>
                <a:spcPct val="100000"/>
              </a:lnSpc>
              <a:spcBef>
                <a:spcPts val="690"/>
              </a:spcBef>
            </a:pPr>
            <a:r>
              <a:rPr dirty="0" sz="1300" spc="-10">
                <a:latin typeface="Tahoma"/>
                <a:cs typeface="Tahoma"/>
              </a:rPr>
              <a:t>Serat</a:t>
            </a:r>
            <a:r>
              <a:rPr dirty="0" sz="1300" spc="-145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alami</a:t>
            </a:r>
            <a:r>
              <a:rPr dirty="0" sz="1300" spc="-145">
                <a:latin typeface="Tahoma"/>
                <a:cs typeface="Tahoma"/>
              </a:rPr>
              <a:t> </a:t>
            </a:r>
            <a:r>
              <a:rPr dirty="0" sz="1300" spc="-60">
                <a:latin typeface="Tahoma"/>
                <a:cs typeface="Tahoma"/>
              </a:rPr>
              <a:t>(wol,</a:t>
            </a:r>
            <a:r>
              <a:rPr dirty="0" sz="1300" spc="-140">
                <a:latin typeface="Tahoma"/>
                <a:cs typeface="Tahoma"/>
              </a:rPr>
              <a:t> </a:t>
            </a:r>
            <a:r>
              <a:rPr dirty="0" sz="1300" spc="-35">
                <a:latin typeface="Tahoma"/>
                <a:cs typeface="Tahoma"/>
              </a:rPr>
              <a:t>kapas,</a:t>
            </a:r>
            <a:r>
              <a:rPr dirty="0" sz="1300" spc="-145">
                <a:latin typeface="Tahoma"/>
                <a:cs typeface="Tahoma"/>
              </a:rPr>
              <a:t> </a:t>
            </a:r>
            <a:r>
              <a:rPr dirty="0" sz="1300" spc="-20">
                <a:latin typeface="Tahoma"/>
                <a:cs typeface="Tahoma"/>
              </a:rPr>
              <a:t>rami)</a:t>
            </a:r>
            <a:endParaRPr sz="1300">
              <a:latin typeface="Tahoma"/>
              <a:cs typeface="Tahoma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5791200" y="1571624"/>
            <a:ext cx="5019675" cy="1762125"/>
            <a:chOff x="5791200" y="1571624"/>
            <a:chExt cx="5019675" cy="1762125"/>
          </a:xfrm>
        </p:grpSpPr>
        <p:sp>
          <p:nvSpPr>
            <p:cNvPr id="11" name="object 11" descr=""/>
            <p:cNvSpPr/>
            <p:nvPr/>
          </p:nvSpPr>
          <p:spPr>
            <a:xfrm>
              <a:off x="5795962" y="1576387"/>
              <a:ext cx="5010150" cy="1752600"/>
            </a:xfrm>
            <a:custGeom>
              <a:avLst/>
              <a:gdLst/>
              <a:ahLst/>
              <a:cxnLst/>
              <a:rect l="l" t="t" r="r" b="b"/>
              <a:pathLst>
                <a:path w="5010150" h="1752600">
                  <a:moveTo>
                    <a:pt x="4896624" y="0"/>
                  </a:moveTo>
                  <a:lnTo>
                    <a:pt x="113525" y="0"/>
                  </a:lnTo>
                  <a:lnTo>
                    <a:pt x="105613" y="774"/>
                  </a:lnTo>
                  <a:lnTo>
                    <a:pt x="67627" y="12293"/>
                  </a:lnTo>
                  <a:lnTo>
                    <a:pt x="29946" y="41224"/>
                  </a:lnTo>
                  <a:lnTo>
                    <a:pt x="6197" y="82372"/>
                  </a:lnTo>
                  <a:lnTo>
                    <a:pt x="0" y="113525"/>
                  </a:lnTo>
                  <a:lnTo>
                    <a:pt x="0" y="1631099"/>
                  </a:lnTo>
                  <a:lnTo>
                    <a:pt x="0" y="1639074"/>
                  </a:lnTo>
                  <a:lnTo>
                    <a:pt x="12293" y="1684959"/>
                  </a:lnTo>
                  <a:lnTo>
                    <a:pt x="41224" y="1722653"/>
                  </a:lnTo>
                  <a:lnTo>
                    <a:pt x="82372" y="1746402"/>
                  </a:lnTo>
                  <a:lnTo>
                    <a:pt x="113525" y="1752600"/>
                  </a:lnTo>
                  <a:lnTo>
                    <a:pt x="4896624" y="1752600"/>
                  </a:lnTo>
                  <a:lnTo>
                    <a:pt x="4942522" y="1740293"/>
                  </a:lnTo>
                  <a:lnTo>
                    <a:pt x="4980203" y="1711375"/>
                  </a:lnTo>
                  <a:lnTo>
                    <a:pt x="5003952" y="1670227"/>
                  </a:lnTo>
                  <a:lnTo>
                    <a:pt x="5010150" y="1639074"/>
                  </a:lnTo>
                  <a:lnTo>
                    <a:pt x="5010150" y="113525"/>
                  </a:lnTo>
                  <a:lnTo>
                    <a:pt x="4997843" y="67627"/>
                  </a:lnTo>
                  <a:lnTo>
                    <a:pt x="4968925" y="29946"/>
                  </a:lnTo>
                  <a:lnTo>
                    <a:pt x="4927777" y="6197"/>
                  </a:lnTo>
                  <a:lnTo>
                    <a:pt x="4904524" y="774"/>
                  </a:lnTo>
                  <a:lnTo>
                    <a:pt x="4896624" y="0"/>
                  </a:lnTo>
                  <a:close/>
                </a:path>
              </a:pathLst>
            </a:custGeom>
            <a:solidFill>
              <a:srgbClr val="FFEE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795962" y="1576387"/>
              <a:ext cx="5010150" cy="1752600"/>
            </a:xfrm>
            <a:custGeom>
              <a:avLst/>
              <a:gdLst/>
              <a:ahLst/>
              <a:cxnLst/>
              <a:rect l="l" t="t" r="r" b="b"/>
              <a:pathLst>
                <a:path w="5010150" h="1752600">
                  <a:moveTo>
                    <a:pt x="0" y="1631099"/>
                  </a:moveTo>
                  <a:lnTo>
                    <a:pt x="0" y="121500"/>
                  </a:lnTo>
                  <a:lnTo>
                    <a:pt x="0" y="113525"/>
                  </a:lnTo>
                  <a:lnTo>
                    <a:pt x="774" y="105613"/>
                  </a:lnTo>
                  <a:lnTo>
                    <a:pt x="2336" y="97790"/>
                  </a:lnTo>
                  <a:lnTo>
                    <a:pt x="3886" y="89966"/>
                  </a:lnTo>
                  <a:lnTo>
                    <a:pt x="6197" y="82372"/>
                  </a:lnTo>
                  <a:lnTo>
                    <a:pt x="9245" y="75006"/>
                  </a:lnTo>
                  <a:lnTo>
                    <a:pt x="12293" y="67627"/>
                  </a:lnTo>
                  <a:lnTo>
                    <a:pt x="16040" y="60629"/>
                  </a:lnTo>
                  <a:lnTo>
                    <a:pt x="20472" y="54000"/>
                  </a:lnTo>
                  <a:lnTo>
                    <a:pt x="24904" y="47358"/>
                  </a:lnTo>
                  <a:lnTo>
                    <a:pt x="29946" y="41224"/>
                  </a:lnTo>
                  <a:lnTo>
                    <a:pt x="35585" y="35585"/>
                  </a:lnTo>
                  <a:lnTo>
                    <a:pt x="41224" y="29946"/>
                  </a:lnTo>
                  <a:lnTo>
                    <a:pt x="47358" y="24904"/>
                  </a:lnTo>
                  <a:lnTo>
                    <a:pt x="54000" y="20472"/>
                  </a:lnTo>
                  <a:lnTo>
                    <a:pt x="60629" y="16040"/>
                  </a:lnTo>
                  <a:lnTo>
                    <a:pt x="67627" y="12293"/>
                  </a:lnTo>
                  <a:lnTo>
                    <a:pt x="75006" y="9245"/>
                  </a:lnTo>
                  <a:lnTo>
                    <a:pt x="82372" y="6197"/>
                  </a:lnTo>
                  <a:lnTo>
                    <a:pt x="89966" y="3886"/>
                  </a:lnTo>
                  <a:lnTo>
                    <a:pt x="97790" y="2336"/>
                  </a:lnTo>
                  <a:lnTo>
                    <a:pt x="105613" y="774"/>
                  </a:lnTo>
                  <a:lnTo>
                    <a:pt x="113525" y="0"/>
                  </a:lnTo>
                  <a:lnTo>
                    <a:pt x="121500" y="0"/>
                  </a:lnTo>
                  <a:lnTo>
                    <a:pt x="4888649" y="0"/>
                  </a:lnTo>
                  <a:lnTo>
                    <a:pt x="4896624" y="0"/>
                  </a:lnTo>
                  <a:lnTo>
                    <a:pt x="4904524" y="774"/>
                  </a:lnTo>
                  <a:lnTo>
                    <a:pt x="4912347" y="2336"/>
                  </a:lnTo>
                  <a:lnTo>
                    <a:pt x="4920183" y="3886"/>
                  </a:lnTo>
                  <a:lnTo>
                    <a:pt x="4927777" y="6197"/>
                  </a:lnTo>
                  <a:lnTo>
                    <a:pt x="4935143" y="9245"/>
                  </a:lnTo>
                  <a:lnTo>
                    <a:pt x="4942522" y="12293"/>
                  </a:lnTo>
                  <a:lnTo>
                    <a:pt x="4949520" y="16040"/>
                  </a:lnTo>
                  <a:lnTo>
                    <a:pt x="4956149" y="20472"/>
                  </a:lnTo>
                  <a:lnTo>
                    <a:pt x="4962779" y="24904"/>
                  </a:lnTo>
                  <a:lnTo>
                    <a:pt x="4968925" y="29946"/>
                  </a:lnTo>
                  <a:lnTo>
                    <a:pt x="4974564" y="35585"/>
                  </a:lnTo>
                  <a:lnTo>
                    <a:pt x="4980203" y="41224"/>
                  </a:lnTo>
                  <a:lnTo>
                    <a:pt x="4985245" y="47358"/>
                  </a:lnTo>
                  <a:lnTo>
                    <a:pt x="4989677" y="54000"/>
                  </a:lnTo>
                  <a:lnTo>
                    <a:pt x="4994109" y="60629"/>
                  </a:lnTo>
                  <a:lnTo>
                    <a:pt x="4997843" y="67627"/>
                  </a:lnTo>
                  <a:lnTo>
                    <a:pt x="5000904" y="75006"/>
                  </a:lnTo>
                  <a:lnTo>
                    <a:pt x="5003952" y="82372"/>
                  </a:lnTo>
                  <a:lnTo>
                    <a:pt x="5006251" y="89966"/>
                  </a:lnTo>
                  <a:lnTo>
                    <a:pt x="5007813" y="97790"/>
                  </a:lnTo>
                  <a:lnTo>
                    <a:pt x="5009375" y="105613"/>
                  </a:lnTo>
                  <a:lnTo>
                    <a:pt x="5010150" y="113525"/>
                  </a:lnTo>
                  <a:lnTo>
                    <a:pt x="5010150" y="121500"/>
                  </a:lnTo>
                  <a:lnTo>
                    <a:pt x="5010150" y="1631099"/>
                  </a:lnTo>
                  <a:lnTo>
                    <a:pt x="5010150" y="1639074"/>
                  </a:lnTo>
                  <a:lnTo>
                    <a:pt x="5009375" y="1646974"/>
                  </a:lnTo>
                  <a:lnTo>
                    <a:pt x="5007813" y="1654797"/>
                  </a:lnTo>
                  <a:lnTo>
                    <a:pt x="5006251" y="1662633"/>
                  </a:lnTo>
                  <a:lnTo>
                    <a:pt x="4989677" y="1698599"/>
                  </a:lnTo>
                  <a:lnTo>
                    <a:pt x="4985245" y="1705229"/>
                  </a:lnTo>
                  <a:lnTo>
                    <a:pt x="4980203" y="1711375"/>
                  </a:lnTo>
                  <a:lnTo>
                    <a:pt x="4974564" y="1717014"/>
                  </a:lnTo>
                  <a:lnTo>
                    <a:pt x="4968925" y="1722653"/>
                  </a:lnTo>
                  <a:lnTo>
                    <a:pt x="4962779" y="1727695"/>
                  </a:lnTo>
                  <a:lnTo>
                    <a:pt x="4956149" y="1732127"/>
                  </a:lnTo>
                  <a:lnTo>
                    <a:pt x="4949520" y="1736559"/>
                  </a:lnTo>
                  <a:lnTo>
                    <a:pt x="4912347" y="1750263"/>
                  </a:lnTo>
                  <a:lnTo>
                    <a:pt x="4904524" y="1751825"/>
                  </a:lnTo>
                  <a:lnTo>
                    <a:pt x="4896624" y="1752600"/>
                  </a:lnTo>
                  <a:lnTo>
                    <a:pt x="4888649" y="1752600"/>
                  </a:lnTo>
                  <a:lnTo>
                    <a:pt x="121500" y="1752600"/>
                  </a:lnTo>
                  <a:lnTo>
                    <a:pt x="113525" y="1752600"/>
                  </a:lnTo>
                  <a:lnTo>
                    <a:pt x="105613" y="1751825"/>
                  </a:lnTo>
                  <a:lnTo>
                    <a:pt x="67627" y="1740293"/>
                  </a:lnTo>
                  <a:lnTo>
                    <a:pt x="54000" y="1732127"/>
                  </a:lnTo>
                  <a:lnTo>
                    <a:pt x="47358" y="1727695"/>
                  </a:lnTo>
                  <a:lnTo>
                    <a:pt x="41224" y="1722653"/>
                  </a:lnTo>
                  <a:lnTo>
                    <a:pt x="35585" y="1717014"/>
                  </a:lnTo>
                  <a:lnTo>
                    <a:pt x="29946" y="1711375"/>
                  </a:lnTo>
                  <a:lnTo>
                    <a:pt x="24904" y="1705229"/>
                  </a:lnTo>
                  <a:lnTo>
                    <a:pt x="20472" y="1698599"/>
                  </a:lnTo>
                  <a:lnTo>
                    <a:pt x="16040" y="1691970"/>
                  </a:lnTo>
                  <a:lnTo>
                    <a:pt x="2336" y="1654797"/>
                  </a:lnTo>
                  <a:lnTo>
                    <a:pt x="774" y="1646974"/>
                  </a:lnTo>
                  <a:lnTo>
                    <a:pt x="0" y="1639074"/>
                  </a:lnTo>
                  <a:lnTo>
                    <a:pt x="0" y="1631099"/>
                  </a:lnTo>
                  <a:close/>
                </a:path>
              </a:pathLst>
            </a:custGeom>
            <a:ln w="9525">
              <a:solidFill>
                <a:srgbClr val="E5B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6010275" y="2152649"/>
              <a:ext cx="47625" cy="904875"/>
            </a:xfrm>
            <a:custGeom>
              <a:avLst/>
              <a:gdLst/>
              <a:ahLst/>
              <a:cxnLst/>
              <a:rect l="l" t="t" r="r" b="b"/>
              <a:pathLst>
                <a:path w="47625" h="904875">
                  <a:moveTo>
                    <a:pt x="47625" y="877900"/>
                  </a:moveTo>
                  <a:lnTo>
                    <a:pt x="26949" y="857250"/>
                  </a:lnTo>
                  <a:lnTo>
                    <a:pt x="20650" y="857250"/>
                  </a:lnTo>
                  <a:lnTo>
                    <a:pt x="0" y="877900"/>
                  </a:lnTo>
                  <a:lnTo>
                    <a:pt x="0" y="884224"/>
                  </a:lnTo>
                  <a:lnTo>
                    <a:pt x="20650" y="904875"/>
                  </a:lnTo>
                  <a:lnTo>
                    <a:pt x="26949" y="904875"/>
                  </a:lnTo>
                  <a:lnTo>
                    <a:pt x="47625" y="884224"/>
                  </a:lnTo>
                  <a:lnTo>
                    <a:pt x="47625" y="881062"/>
                  </a:lnTo>
                  <a:lnTo>
                    <a:pt x="47625" y="877900"/>
                  </a:lnTo>
                  <a:close/>
                </a:path>
                <a:path w="47625" h="904875">
                  <a:moveTo>
                    <a:pt x="47625" y="592150"/>
                  </a:moveTo>
                  <a:lnTo>
                    <a:pt x="26949" y="571500"/>
                  </a:lnTo>
                  <a:lnTo>
                    <a:pt x="20650" y="571500"/>
                  </a:lnTo>
                  <a:lnTo>
                    <a:pt x="0" y="592150"/>
                  </a:lnTo>
                  <a:lnTo>
                    <a:pt x="0" y="598474"/>
                  </a:lnTo>
                  <a:lnTo>
                    <a:pt x="20650" y="619125"/>
                  </a:lnTo>
                  <a:lnTo>
                    <a:pt x="26949" y="619125"/>
                  </a:lnTo>
                  <a:lnTo>
                    <a:pt x="47625" y="598474"/>
                  </a:lnTo>
                  <a:lnTo>
                    <a:pt x="47625" y="595312"/>
                  </a:lnTo>
                  <a:lnTo>
                    <a:pt x="47625" y="592150"/>
                  </a:lnTo>
                  <a:close/>
                </a:path>
                <a:path w="47625" h="904875">
                  <a:moveTo>
                    <a:pt x="47625" y="306400"/>
                  </a:moveTo>
                  <a:lnTo>
                    <a:pt x="26949" y="285750"/>
                  </a:lnTo>
                  <a:lnTo>
                    <a:pt x="20650" y="285750"/>
                  </a:lnTo>
                  <a:lnTo>
                    <a:pt x="0" y="306400"/>
                  </a:lnTo>
                  <a:lnTo>
                    <a:pt x="0" y="312724"/>
                  </a:lnTo>
                  <a:lnTo>
                    <a:pt x="20650" y="333375"/>
                  </a:lnTo>
                  <a:lnTo>
                    <a:pt x="26949" y="333375"/>
                  </a:lnTo>
                  <a:lnTo>
                    <a:pt x="47625" y="312724"/>
                  </a:lnTo>
                  <a:lnTo>
                    <a:pt x="47625" y="309562"/>
                  </a:lnTo>
                  <a:lnTo>
                    <a:pt x="47625" y="306400"/>
                  </a:lnTo>
                  <a:close/>
                </a:path>
                <a:path w="47625" h="904875">
                  <a:moveTo>
                    <a:pt x="47625" y="20650"/>
                  </a:moveTo>
                  <a:lnTo>
                    <a:pt x="26949" y="0"/>
                  </a:lnTo>
                  <a:lnTo>
                    <a:pt x="20650" y="0"/>
                  </a:lnTo>
                  <a:lnTo>
                    <a:pt x="0" y="20650"/>
                  </a:lnTo>
                  <a:lnTo>
                    <a:pt x="0" y="26974"/>
                  </a:lnTo>
                  <a:lnTo>
                    <a:pt x="20650" y="47625"/>
                  </a:lnTo>
                  <a:lnTo>
                    <a:pt x="26949" y="47625"/>
                  </a:lnTo>
                  <a:lnTo>
                    <a:pt x="47625" y="26974"/>
                  </a:lnTo>
                  <a:lnTo>
                    <a:pt x="47625" y="23812"/>
                  </a:lnTo>
                  <a:lnTo>
                    <a:pt x="47625" y="206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5960071" y="1559784"/>
            <a:ext cx="2750185" cy="1563370"/>
          </a:xfrm>
          <a:prstGeom prst="rect">
            <a:avLst/>
          </a:prstGeom>
        </p:spPr>
        <p:txBody>
          <a:bodyPr wrap="square" lIns="0" tIns="138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dirty="0" sz="1700" b="1">
                <a:latin typeface="Trebuchet MS"/>
                <a:cs typeface="Trebuchet MS"/>
              </a:rPr>
              <a:t>Bahan</a:t>
            </a:r>
            <a:r>
              <a:rPr dirty="0" sz="1700" spc="-185" b="1">
                <a:latin typeface="Trebuchet MS"/>
                <a:cs typeface="Trebuchet MS"/>
              </a:rPr>
              <a:t> </a:t>
            </a:r>
            <a:r>
              <a:rPr dirty="0" sz="1700" spc="-10" b="1">
                <a:latin typeface="Trebuchet MS"/>
                <a:cs typeface="Trebuchet MS"/>
              </a:rPr>
              <a:t>Buatan</a:t>
            </a:r>
            <a:r>
              <a:rPr dirty="0" sz="1700" spc="-180" b="1">
                <a:latin typeface="Trebuchet MS"/>
                <a:cs typeface="Trebuchet MS"/>
              </a:rPr>
              <a:t> </a:t>
            </a:r>
            <a:r>
              <a:rPr dirty="0" sz="1700" spc="245" b="1">
                <a:latin typeface="Trebuchet MS"/>
                <a:cs typeface="Trebuchet MS"/>
              </a:rPr>
              <a:t>/</a:t>
            </a:r>
            <a:r>
              <a:rPr dirty="0" sz="1700" spc="-180" b="1">
                <a:latin typeface="Trebuchet MS"/>
                <a:cs typeface="Trebuchet MS"/>
              </a:rPr>
              <a:t> </a:t>
            </a:r>
            <a:r>
              <a:rPr dirty="0" sz="1700" spc="-10" b="1">
                <a:latin typeface="Trebuchet MS"/>
                <a:cs typeface="Trebuchet MS"/>
              </a:rPr>
              <a:t>Sintetis</a:t>
            </a:r>
            <a:endParaRPr sz="1700">
              <a:latin typeface="Trebuchet MS"/>
              <a:cs typeface="Trebuchet MS"/>
            </a:endParaRPr>
          </a:p>
          <a:p>
            <a:pPr marL="281305" marR="1259205">
              <a:lnSpc>
                <a:spcPct val="144200"/>
              </a:lnSpc>
              <a:spcBef>
                <a:spcPts val="70"/>
              </a:spcBef>
            </a:pPr>
            <a:r>
              <a:rPr dirty="0" sz="1300">
                <a:latin typeface="Tahoma"/>
                <a:cs typeface="Tahoma"/>
              </a:rPr>
              <a:t>Plastik</a:t>
            </a:r>
            <a:r>
              <a:rPr dirty="0" sz="1300" spc="-135">
                <a:latin typeface="Tahoma"/>
                <a:cs typeface="Tahoma"/>
              </a:rPr>
              <a:t> </a:t>
            </a:r>
            <a:r>
              <a:rPr dirty="0" sz="1300">
                <a:latin typeface="Tahoma"/>
                <a:cs typeface="Tahoma"/>
              </a:rPr>
              <a:t>&amp;</a:t>
            </a:r>
            <a:r>
              <a:rPr dirty="0" sz="1300" spc="-135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polimer </a:t>
            </a:r>
            <a:r>
              <a:rPr dirty="0" sz="1300">
                <a:latin typeface="Tahoma"/>
                <a:cs typeface="Tahoma"/>
              </a:rPr>
              <a:t>Kaca</a:t>
            </a:r>
            <a:r>
              <a:rPr dirty="0" sz="1300" spc="-160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dan</a:t>
            </a:r>
            <a:r>
              <a:rPr dirty="0" sz="1300" spc="-155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cermin</a:t>
            </a:r>
            <a:endParaRPr sz="1300">
              <a:latin typeface="Tahoma"/>
              <a:cs typeface="Tahoma"/>
            </a:endParaRPr>
          </a:p>
          <a:p>
            <a:pPr marL="281305" marR="5080">
              <a:lnSpc>
                <a:spcPct val="144200"/>
              </a:lnSpc>
              <a:spcBef>
                <a:spcPts val="5"/>
              </a:spcBef>
            </a:pPr>
            <a:r>
              <a:rPr dirty="0" sz="1300">
                <a:latin typeface="Tahoma"/>
                <a:cs typeface="Tahoma"/>
              </a:rPr>
              <a:t>Logam</a:t>
            </a:r>
            <a:r>
              <a:rPr dirty="0" sz="1300" spc="-114">
                <a:latin typeface="Tahoma"/>
                <a:cs typeface="Tahoma"/>
              </a:rPr>
              <a:t> </a:t>
            </a:r>
            <a:r>
              <a:rPr dirty="0" sz="1300" spc="-50">
                <a:latin typeface="Tahoma"/>
                <a:cs typeface="Tahoma"/>
              </a:rPr>
              <a:t>(baja,</a:t>
            </a:r>
            <a:r>
              <a:rPr dirty="0" sz="1300" spc="-105">
                <a:latin typeface="Tahoma"/>
                <a:cs typeface="Tahoma"/>
              </a:rPr>
              <a:t> </a:t>
            </a:r>
            <a:r>
              <a:rPr dirty="0" sz="1300" spc="-30">
                <a:latin typeface="Tahoma"/>
                <a:cs typeface="Tahoma"/>
              </a:rPr>
              <a:t>aluminium,</a:t>
            </a:r>
            <a:r>
              <a:rPr dirty="0" sz="1300" spc="-105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tembaga) </a:t>
            </a:r>
            <a:r>
              <a:rPr dirty="0" sz="1300">
                <a:latin typeface="Tahoma"/>
                <a:cs typeface="Tahoma"/>
              </a:rPr>
              <a:t>Beton</a:t>
            </a:r>
            <a:r>
              <a:rPr dirty="0" sz="1300" spc="-150">
                <a:latin typeface="Tahoma"/>
                <a:cs typeface="Tahoma"/>
              </a:rPr>
              <a:t> </a:t>
            </a:r>
            <a:r>
              <a:rPr dirty="0" sz="1300">
                <a:latin typeface="Tahoma"/>
                <a:cs typeface="Tahoma"/>
              </a:rPr>
              <a:t>&amp;</a:t>
            </a:r>
            <a:r>
              <a:rPr dirty="0" sz="1300" spc="-145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mortar</a:t>
            </a:r>
            <a:endParaRPr sz="1300">
              <a:latin typeface="Tahoma"/>
              <a:cs typeface="Tahoma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619125" y="3495675"/>
            <a:ext cx="5019675" cy="1762125"/>
            <a:chOff x="619125" y="3495675"/>
            <a:chExt cx="5019675" cy="1762125"/>
          </a:xfrm>
        </p:grpSpPr>
        <p:sp>
          <p:nvSpPr>
            <p:cNvPr id="16" name="object 16" descr=""/>
            <p:cNvSpPr/>
            <p:nvPr/>
          </p:nvSpPr>
          <p:spPr>
            <a:xfrm>
              <a:off x="623887" y="3500437"/>
              <a:ext cx="5010150" cy="1752600"/>
            </a:xfrm>
            <a:custGeom>
              <a:avLst/>
              <a:gdLst/>
              <a:ahLst/>
              <a:cxnLst/>
              <a:rect l="l" t="t" r="r" b="b"/>
              <a:pathLst>
                <a:path w="5010150" h="1752600">
                  <a:moveTo>
                    <a:pt x="4896624" y="0"/>
                  </a:moveTo>
                  <a:lnTo>
                    <a:pt x="113521" y="0"/>
                  </a:lnTo>
                  <a:lnTo>
                    <a:pt x="105618" y="774"/>
                  </a:lnTo>
                  <a:lnTo>
                    <a:pt x="67632" y="12293"/>
                  </a:lnTo>
                  <a:lnTo>
                    <a:pt x="29944" y="41224"/>
                  </a:lnTo>
                  <a:lnTo>
                    <a:pt x="6196" y="82372"/>
                  </a:lnTo>
                  <a:lnTo>
                    <a:pt x="0" y="113525"/>
                  </a:lnTo>
                  <a:lnTo>
                    <a:pt x="0" y="1631099"/>
                  </a:lnTo>
                  <a:lnTo>
                    <a:pt x="0" y="1639074"/>
                  </a:lnTo>
                  <a:lnTo>
                    <a:pt x="12303" y="1684968"/>
                  </a:lnTo>
                  <a:lnTo>
                    <a:pt x="41225" y="1722652"/>
                  </a:lnTo>
                  <a:lnTo>
                    <a:pt x="82370" y="1746404"/>
                  </a:lnTo>
                  <a:lnTo>
                    <a:pt x="113521" y="1752601"/>
                  </a:lnTo>
                  <a:lnTo>
                    <a:pt x="4896624" y="1752601"/>
                  </a:lnTo>
                  <a:lnTo>
                    <a:pt x="4942522" y="1740297"/>
                  </a:lnTo>
                  <a:lnTo>
                    <a:pt x="4980203" y="1711370"/>
                  </a:lnTo>
                  <a:lnTo>
                    <a:pt x="5003952" y="1670224"/>
                  </a:lnTo>
                  <a:lnTo>
                    <a:pt x="5010150" y="1639074"/>
                  </a:lnTo>
                  <a:lnTo>
                    <a:pt x="5010150" y="113525"/>
                  </a:lnTo>
                  <a:lnTo>
                    <a:pt x="4997843" y="67627"/>
                  </a:lnTo>
                  <a:lnTo>
                    <a:pt x="4968925" y="29946"/>
                  </a:lnTo>
                  <a:lnTo>
                    <a:pt x="4927777" y="6197"/>
                  </a:lnTo>
                  <a:lnTo>
                    <a:pt x="4904524" y="774"/>
                  </a:lnTo>
                  <a:lnTo>
                    <a:pt x="4896624" y="0"/>
                  </a:lnTo>
                  <a:close/>
                </a:path>
              </a:pathLst>
            </a:custGeom>
            <a:solidFill>
              <a:srgbClr val="FFEE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623887" y="3500437"/>
              <a:ext cx="5010150" cy="1752600"/>
            </a:xfrm>
            <a:custGeom>
              <a:avLst/>
              <a:gdLst/>
              <a:ahLst/>
              <a:cxnLst/>
              <a:rect l="l" t="t" r="r" b="b"/>
              <a:pathLst>
                <a:path w="5010150" h="1752600">
                  <a:moveTo>
                    <a:pt x="0" y="1631099"/>
                  </a:moveTo>
                  <a:lnTo>
                    <a:pt x="0" y="121500"/>
                  </a:lnTo>
                  <a:lnTo>
                    <a:pt x="0" y="113525"/>
                  </a:lnTo>
                  <a:lnTo>
                    <a:pt x="778" y="105613"/>
                  </a:lnTo>
                  <a:lnTo>
                    <a:pt x="2336" y="97790"/>
                  </a:lnTo>
                  <a:lnTo>
                    <a:pt x="3890" y="89966"/>
                  </a:lnTo>
                  <a:lnTo>
                    <a:pt x="6196" y="82372"/>
                  </a:lnTo>
                  <a:lnTo>
                    <a:pt x="9246" y="75006"/>
                  </a:lnTo>
                  <a:lnTo>
                    <a:pt x="12303" y="67627"/>
                  </a:lnTo>
                  <a:lnTo>
                    <a:pt x="16043" y="60629"/>
                  </a:lnTo>
                  <a:lnTo>
                    <a:pt x="20473" y="54000"/>
                  </a:lnTo>
                  <a:lnTo>
                    <a:pt x="24908" y="47358"/>
                  </a:lnTo>
                  <a:lnTo>
                    <a:pt x="29944" y="41224"/>
                  </a:lnTo>
                  <a:lnTo>
                    <a:pt x="35585" y="35585"/>
                  </a:lnTo>
                  <a:lnTo>
                    <a:pt x="41225" y="29946"/>
                  </a:lnTo>
                  <a:lnTo>
                    <a:pt x="47362" y="24904"/>
                  </a:lnTo>
                  <a:lnTo>
                    <a:pt x="54000" y="20472"/>
                  </a:lnTo>
                  <a:lnTo>
                    <a:pt x="60632" y="16040"/>
                  </a:lnTo>
                  <a:lnTo>
                    <a:pt x="67632" y="12293"/>
                  </a:lnTo>
                  <a:lnTo>
                    <a:pt x="75004" y="9245"/>
                  </a:lnTo>
                  <a:lnTo>
                    <a:pt x="82370" y="6197"/>
                  </a:lnTo>
                  <a:lnTo>
                    <a:pt x="89971" y="3886"/>
                  </a:lnTo>
                  <a:lnTo>
                    <a:pt x="97795" y="2336"/>
                  </a:lnTo>
                  <a:lnTo>
                    <a:pt x="105618" y="774"/>
                  </a:lnTo>
                  <a:lnTo>
                    <a:pt x="113521" y="0"/>
                  </a:lnTo>
                  <a:lnTo>
                    <a:pt x="121498" y="0"/>
                  </a:lnTo>
                  <a:lnTo>
                    <a:pt x="4888649" y="0"/>
                  </a:lnTo>
                  <a:lnTo>
                    <a:pt x="4896624" y="0"/>
                  </a:lnTo>
                  <a:lnTo>
                    <a:pt x="4904524" y="774"/>
                  </a:lnTo>
                  <a:lnTo>
                    <a:pt x="4912360" y="2336"/>
                  </a:lnTo>
                  <a:lnTo>
                    <a:pt x="4920183" y="3886"/>
                  </a:lnTo>
                  <a:lnTo>
                    <a:pt x="4927777" y="6197"/>
                  </a:lnTo>
                  <a:lnTo>
                    <a:pt x="4935143" y="9245"/>
                  </a:lnTo>
                  <a:lnTo>
                    <a:pt x="4942522" y="12293"/>
                  </a:lnTo>
                  <a:lnTo>
                    <a:pt x="4949520" y="16040"/>
                  </a:lnTo>
                  <a:lnTo>
                    <a:pt x="4956149" y="20472"/>
                  </a:lnTo>
                  <a:lnTo>
                    <a:pt x="4962779" y="24904"/>
                  </a:lnTo>
                  <a:lnTo>
                    <a:pt x="4968925" y="29946"/>
                  </a:lnTo>
                  <a:lnTo>
                    <a:pt x="4974564" y="35585"/>
                  </a:lnTo>
                  <a:lnTo>
                    <a:pt x="4980203" y="41224"/>
                  </a:lnTo>
                  <a:lnTo>
                    <a:pt x="4985245" y="47358"/>
                  </a:lnTo>
                  <a:lnTo>
                    <a:pt x="4989677" y="54000"/>
                  </a:lnTo>
                  <a:lnTo>
                    <a:pt x="4994109" y="60629"/>
                  </a:lnTo>
                  <a:lnTo>
                    <a:pt x="5007813" y="97790"/>
                  </a:lnTo>
                  <a:lnTo>
                    <a:pt x="5009375" y="105613"/>
                  </a:lnTo>
                  <a:lnTo>
                    <a:pt x="5010150" y="113525"/>
                  </a:lnTo>
                  <a:lnTo>
                    <a:pt x="5010150" y="121500"/>
                  </a:lnTo>
                  <a:lnTo>
                    <a:pt x="5010150" y="1631099"/>
                  </a:lnTo>
                  <a:lnTo>
                    <a:pt x="5010150" y="1639074"/>
                  </a:lnTo>
                  <a:lnTo>
                    <a:pt x="5009375" y="1646974"/>
                  </a:lnTo>
                  <a:lnTo>
                    <a:pt x="5007813" y="1654797"/>
                  </a:lnTo>
                  <a:lnTo>
                    <a:pt x="5006263" y="1662633"/>
                  </a:lnTo>
                  <a:lnTo>
                    <a:pt x="4989677" y="1698600"/>
                  </a:lnTo>
                  <a:lnTo>
                    <a:pt x="4985245" y="1705234"/>
                  </a:lnTo>
                  <a:lnTo>
                    <a:pt x="4980203" y="1711370"/>
                  </a:lnTo>
                  <a:lnTo>
                    <a:pt x="4974564" y="1717010"/>
                  </a:lnTo>
                  <a:lnTo>
                    <a:pt x="4968925" y="1722652"/>
                  </a:lnTo>
                  <a:lnTo>
                    <a:pt x="4935143" y="1743349"/>
                  </a:lnTo>
                  <a:lnTo>
                    <a:pt x="4927777" y="1746404"/>
                  </a:lnTo>
                  <a:lnTo>
                    <a:pt x="4920183" y="1748706"/>
                  </a:lnTo>
                  <a:lnTo>
                    <a:pt x="4912360" y="1750264"/>
                  </a:lnTo>
                  <a:lnTo>
                    <a:pt x="4904524" y="1751821"/>
                  </a:lnTo>
                  <a:lnTo>
                    <a:pt x="4896624" y="1752601"/>
                  </a:lnTo>
                  <a:lnTo>
                    <a:pt x="4888649" y="1752601"/>
                  </a:lnTo>
                  <a:lnTo>
                    <a:pt x="121498" y="1752601"/>
                  </a:lnTo>
                  <a:lnTo>
                    <a:pt x="113521" y="1752601"/>
                  </a:lnTo>
                  <a:lnTo>
                    <a:pt x="105618" y="1751821"/>
                  </a:lnTo>
                  <a:lnTo>
                    <a:pt x="97795" y="1750264"/>
                  </a:lnTo>
                  <a:lnTo>
                    <a:pt x="89971" y="1748706"/>
                  </a:lnTo>
                  <a:lnTo>
                    <a:pt x="82370" y="1746404"/>
                  </a:lnTo>
                  <a:lnTo>
                    <a:pt x="75004" y="1743349"/>
                  </a:lnTo>
                  <a:lnTo>
                    <a:pt x="67632" y="1740297"/>
                  </a:lnTo>
                  <a:lnTo>
                    <a:pt x="60632" y="1736552"/>
                  </a:lnTo>
                  <a:lnTo>
                    <a:pt x="54000" y="1732122"/>
                  </a:lnTo>
                  <a:lnTo>
                    <a:pt x="47362" y="1727691"/>
                  </a:lnTo>
                  <a:lnTo>
                    <a:pt x="41225" y="1722652"/>
                  </a:lnTo>
                  <a:lnTo>
                    <a:pt x="35585" y="1717010"/>
                  </a:lnTo>
                  <a:lnTo>
                    <a:pt x="29944" y="1711370"/>
                  </a:lnTo>
                  <a:lnTo>
                    <a:pt x="9246" y="1677596"/>
                  </a:lnTo>
                  <a:lnTo>
                    <a:pt x="2336" y="1654797"/>
                  </a:lnTo>
                  <a:lnTo>
                    <a:pt x="778" y="1646974"/>
                  </a:lnTo>
                  <a:lnTo>
                    <a:pt x="0" y="1639074"/>
                  </a:lnTo>
                  <a:lnTo>
                    <a:pt x="0" y="1631099"/>
                  </a:lnTo>
                  <a:close/>
                </a:path>
              </a:pathLst>
            </a:custGeom>
            <a:ln w="9525">
              <a:solidFill>
                <a:srgbClr val="E5B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838200" y="4076699"/>
              <a:ext cx="47625" cy="904875"/>
            </a:xfrm>
            <a:custGeom>
              <a:avLst/>
              <a:gdLst/>
              <a:ahLst/>
              <a:cxnLst/>
              <a:rect l="l" t="t" r="r" b="b"/>
              <a:pathLst>
                <a:path w="47625" h="904875">
                  <a:moveTo>
                    <a:pt x="47625" y="877900"/>
                  </a:moveTo>
                  <a:lnTo>
                    <a:pt x="26962" y="857250"/>
                  </a:lnTo>
                  <a:lnTo>
                    <a:pt x="20650" y="857250"/>
                  </a:lnTo>
                  <a:lnTo>
                    <a:pt x="0" y="877900"/>
                  </a:lnTo>
                  <a:lnTo>
                    <a:pt x="0" y="884224"/>
                  </a:lnTo>
                  <a:lnTo>
                    <a:pt x="20650" y="904875"/>
                  </a:lnTo>
                  <a:lnTo>
                    <a:pt x="26962" y="904875"/>
                  </a:lnTo>
                  <a:lnTo>
                    <a:pt x="47625" y="884224"/>
                  </a:lnTo>
                  <a:lnTo>
                    <a:pt x="47625" y="881062"/>
                  </a:lnTo>
                  <a:lnTo>
                    <a:pt x="47625" y="877900"/>
                  </a:lnTo>
                  <a:close/>
                </a:path>
                <a:path w="47625" h="904875">
                  <a:moveTo>
                    <a:pt x="47625" y="592150"/>
                  </a:moveTo>
                  <a:lnTo>
                    <a:pt x="26962" y="571500"/>
                  </a:lnTo>
                  <a:lnTo>
                    <a:pt x="20650" y="571500"/>
                  </a:lnTo>
                  <a:lnTo>
                    <a:pt x="0" y="592150"/>
                  </a:lnTo>
                  <a:lnTo>
                    <a:pt x="0" y="598474"/>
                  </a:lnTo>
                  <a:lnTo>
                    <a:pt x="20650" y="619125"/>
                  </a:lnTo>
                  <a:lnTo>
                    <a:pt x="26962" y="619125"/>
                  </a:lnTo>
                  <a:lnTo>
                    <a:pt x="47625" y="598474"/>
                  </a:lnTo>
                  <a:lnTo>
                    <a:pt x="47625" y="595312"/>
                  </a:lnTo>
                  <a:lnTo>
                    <a:pt x="47625" y="592150"/>
                  </a:lnTo>
                  <a:close/>
                </a:path>
                <a:path w="47625" h="904875">
                  <a:moveTo>
                    <a:pt x="47625" y="306400"/>
                  </a:moveTo>
                  <a:lnTo>
                    <a:pt x="26962" y="285750"/>
                  </a:lnTo>
                  <a:lnTo>
                    <a:pt x="20650" y="285750"/>
                  </a:lnTo>
                  <a:lnTo>
                    <a:pt x="0" y="306400"/>
                  </a:lnTo>
                  <a:lnTo>
                    <a:pt x="0" y="312724"/>
                  </a:lnTo>
                  <a:lnTo>
                    <a:pt x="20650" y="333375"/>
                  </a:lnTo>
                  <a:lnTo>
                    <a:pt x="26962" y="333375"/>
                  </a:lnTo>
                  <a:lnTo>
                    <a:pt x="47625" y="312724"/>
                  </a:lnTo>
                  <a:lnTo>
                    <a:pt x="47625" y="309562"/>
                  </a:lnTo>
                  <a:lnTo>
                    <a:pt x="47625" y="306400"/>
                  </a:lnTo>
                  <a:close/>
                </a:path>
                <a:path w="47625" h="904875">
                  <a:moveTo>
                    <a:pt x="47625" y="20650"/>
                  </a:moveTo>
                  <a:lnTo>
                    <a:pt x="26962" y="0"/>
                  </a:lnTo>
                  <a:lnTo>
                    <a:pt x="20650" y="0"/>
                  </a:lnTo>
                  <a:lnTo>
                    <a:pt x="0" y="20650"/>
                  </a:lnTo>
                  <a:lnTo>
                    <a:pt x="0" y="26974"/>
                  </a:lnTo>
                  <a:lnTo>
                    <a:pt x="20650" y="47625"/>
                  </a:lnTo>
                  <a:lnTo>
                    <a:pt x="26962" y="47625"/>
                  </a:lnTo>
                  <a:lnTo>
                    <a:pt x="47625" y="26974"/>
                  </a:lnTo>
                  <a:lnTo>
                    <a:pt x="47625" y="23812"/>
                  </a:lnTo>
                  <a:lnTo>
                    <a:pt x="47625" y="206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785315" y="3483835"/>
            <a:ext cx="3020695" cy="1563370"/>
          </a:xfrm>
          <a:prstGeom prst="rect">
            <a:avLst/>
          </a:prstGeom>
        </p:spPr>
        <p:txBody>
          <a:bodyPr wrap="square" lIns="0" tIns="138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dirty="0" sz="1700" b="1">
                <a:latin typeface="Trebuchet MS"/>
                <a:cs typeface="Trebuchet MS"/>
              </a:rPr>
              <a:t>Bahan</a:t>
            </a:r>
            <a:r>
              <a:rPr dirty="0" sz="1700" spc="-145" b="1">
                <a:latin typeface="Trebuchet MS"/>
                <a:cs typeface="Trebuchet MS"/>
              </a:rPr>
              <a:t> </a:t>
            </a:r>
            <a:r>
              <a:rPr dirty="0" sz="1700" spc="-10" b="1">
                <a:latin typeface="Trebuchet MS"/>
                <a:cs typeface="Trebuchet MS"/>
              </a:rPr>
              <a:t>Komposit</a:t>
            </a:r>
            <a:endParaRPr sz="1700">
              <a:latin typeface="Trebuchet MS"/>
              <a:cs typeface="Trebuchet MS"/>
            </a:endParaRPr>
          </a:p>
          <a:p>
            <a:pPr marL="281305">
              <a:lnSpc>
                <a:spcPct val="100000"/>
              </a:lnSpc>
              <a:spcBef>
                <a:spcPts val="760"/>
              </a:spcBef>
            </a:pPr>
            <a:r>
              <a:rPr dirty="0" sz="1300">
                <a:latin typeface="Tahoma"/>
                <a:cs typeface="Tahoma"/>
              </a:rPr>
              <a:t>MDF</a:t>
            </a:r>
            <a:r>
              <a:rPr dirty="0" sz="1300" spc="-155">
                <a:latin typeface="Tahoma"/>
                <a:cs typeface="Tahoma"/>
              </a:rPr>
              <a:t> </a:t>
            </a:r>
            <a:r>
              <a:rPr dirty="0" sz="1300">
                <a:latin typeface="Tahoma"/>
                <a:cs typeface="Tahoma"/>
              </a:rPr>
              <a:t>&amp;</a:t>
            </a:r>
            <a:r>
              <a:rPr dirty="0" sz="1300" spc="-155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plywood</a:t>
            </a:r>
            <a:endParaRPr sz="1300">
              <a:latin typeface="Tahoma"/>
              <a:cs typeface="Tahoma"/>
            </a:endParaRPr>
          </a:p>
          <a:p>
            <a:pPr marL="281305" marR="5080">
              <a:lnSpc>
                <a:spcPct val="144200"/>
              </a:lnSpc>
            </a:pPr>
            <a:r>
              <a:rPr dirty="0" sz="1300">
                <a:latin typeface="Tahoma"/>
                <a:cs typeface="Tahoma"/>
              </a:rPr>
              <a:t>GRC</a:t>
            </a:r>
            <a:r>
              <a:rPr dirty="0" sz="1300" spc="-135">
                <a:latin typeface="Tahoma"/>
                <a:cs typeface="Tahoma"/>
              </a:rPr>
              <a:t> </a:t>
            </a:r>
            <a:r>
              <a:rPr dirty="0" sz="1300" spc="-20">
                <a:latin typeface="Tahoma"/>
                <a:cs typeface="Tahoma"/>
              </a:rPr>
              <a:t>(Glass</a:t>
            </a:r>
            <a:r>
              <a:rPr dirty="0" sz="1300" spc="-130">
                <a:latin typeface="Tahoma"/>
                <a:cs typeface="Tahoma"/>
              </a:rPr>
              <a:t> </a:t>
            </a:r>
            <a:r>
              <a:rPr dirty="0" sz="1300">
                <a:latin typeface="Tahoma"/>
                <a:cs typeface="Tahoma"/>
              </a:rPr>
              <a:t>Fiber</a:t>
            </a:r>
            <a:r>
              <a:rPr dirty="0" sz="1300" spc="-130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Reinforced</a:t>
            </a:r>
            <a:r>
              <a:rPr dirty="0" sz="1300" spc="-130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Concrete) </a:t>
            </a:r>
            <a:r>
              <a:rPr dirty="0" sz="1300" spc="50">
                <a:latin typeface="Tahoma"/>
                <a:cs typeface="Tahoma"/>
              </a:rPr>
              <a:t>HPL</a:t>
            </a:r>
            <a:r>
              <a:rPr dirty="0" sz="1300" spc="-175">
                <a:latin typeface="Tahoma"/>
                <a:cs typeface="Tahoma"/>
              </a:rPr>
              <a:t> </a:t>
            </a:r>
            <a:r>
              <a:rPr dirty="0" sz="1300" spc="-25">
                <a:latin typeface="Tahoma"/>
                <a:cs typeface="Tahoma"/>
              </a:rPr>
              <a:t>(High</a:t>
            </a:r>
            <a:r>
              <a:rPr dirty="0" sz="1300" spc="-140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Pressure</a:t>
            </a:r>
            <a:r>
              <a:rPr dirty="0" sz="1300" spc="-140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Laminate)</a:t>
            </a:r>
            <a:endParaRPr sz="1300">
              <a:latin typeface="Tahoma"/>
              <a:cs typeface="Tahoma"/>
            </a:endParaRPr>
          </a:p>
          <a:p>
            <a:pPr marL="281305">
              <a:lnSpc>
                <a:spcPct val="100000"/>
              </a:lnSpc>
              <a:spcBef>
                <a:spcPts val="690"/>
              </a:spcBef>
            </a:pPr>
            <a:r>
              <a:rPr dirty="0" sz="1300">
                <a:latin typeface="Tahoma"/>
                <a:cs typeface="Tahoma"/>
              </a:rPr>
              <a:t>Vinyl</a:t>
            </a:r>
            <a:r>
              <a:rPr dirty="0" sz="1300" spc="-145">
                <a:latin typeface="Tahoma"/>
                <a:cs typeface="Tahoma"/>
              </a:rPr>
              <a:t> </a:t>
            </a:r>
            <a:r>
              <a:rPr dirty="0" sz="1300">
                <a:latin typeface="Tahoma"/>
                <a:cs typeface="Tahoma"/>
              </a:rPr>
              <a:t>&amp;</a:t>
            </a:r>
            <a:r>
              <a:rPr dirty="0" sz="1300" spc="-150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linoleum</a:t>
            </a:r>
            <a:endParaRPr sz="1300">
              <a:latin typeface="Tahoma"/>
              <a:cs typeface="Tahoma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5791200" y="3495675"/>
            <a:ext cx="5019675" cy="1762125"/>
            <a:chOff x="5791200" y="3495675"/>
            <a:chExt cx="5019675" cy="1762125"/>
          </a:xfrm>
        </p:grpSpPr>
        <p:sp>
          <p:nvSpPr>
            <p:cNvPr id="21" name="object 21" descr=""/>
            <p:cNvSpPr/>
            <p:nvPr/>
          </p:nvSpPr>
          <p:spPr>
            <a:xfrm>
              <a:off x="5795962" y="3500437"/>
              <a:ext cx="5010150" cy="1752600"/>
            </a:xfrm>
            <a:custGeom>
              <a:avLst/>
              <a:gdLst/>
              <a:ahLst/>
              <a:cxnLst/>
              <a:rect l="l" t="t" r="r" b="b"/>
              <a:pathLst>
                <a:path w="5010150" h="1752600">
                  <a:moveTo>
                    <a:pt x="4896624" y="0"/>
                  </a:moveTo>
                  <a:lnTo>
                    <a:pt x="113525" y="0"/>
                  </a:lnTo>
                  <a:lnTo>
                    <a:pt x="105613" y="774"/>
                  </a:lnTo>
                  <a:lnTo>
                    <a:pt x="67627" y="12293"/>
                  </a:lnTo>
                  <a:lnTo>
                    <a:pt x="29946" y="41224"/>
                  </a:lnTo>
                  <a:lnTo>
                    <a:pt x="6197" y="82372"/>
                  </a:lnTo>
                  <a:lnTo>
                    <a:pt x="0" y="113525"/>
                  </a:lnTo>
                  <a:lnTo>
                    <a:pt x="0" y="1631099"/>
                  </a:lnTo>
                  <a:lnTo>
                    <a:pt x="0" y="1639074"/>
                  </a:lnTo>
                  <a:lnTo>
                    <a:pt x="12293" y="1684968"/>
                  </a:lnTo>
                  <a:lnTo>
                    <a:pt x="41224" y="1722652"/>
                  </a:lnTo>
                  <a:lnTo>
                    <a:pt x="82372" y="1746404"/>
                  </a:lnTo>
                  <a:lnTo>
                    <a:pt x="113525" y="1752601"/>
                  </a:lnTo>
                  <a:lnTo>
                    <a:pt x="4896624" y="1752601"/>
                  </a:lnTo>
                  <a:lnTo>
                    <a:pt x="4942522" y="1740297"/>
                  </a:lnTo>
                  <a:lnTo>
                    <a:pt x="4980203" y="1711370"/>
                  </a:lnTo>
                  <a:lnTo>
                    <a:pt x="5003952" y="1670224"/>
                  </a:lnTo>
                  <a:lnTo>
                    <a:pt x="5010150" y="1639074"/>
                  </a:lnTo>
                  <a:lnTo>
                    <a:pt x="5010150" y="113525"/>
                  </a:lnTo>
                  <a:lnTo>
                    <a:pt x="4997843" y="67627"/>
                  </a:lnTo>
                  <a:lnTo>
                    <a:pt x="4968925" y="29946"/>
                  </a:lnTo>
                  <a:lnTo>
                    <a:pt x="4927777" y="6197"/>
                  </a:lnTo>
                  <a:lnTo>
                    <a:pt x="4904524" y="774"/>
                  </a:lnTo>
                  <a:lnTo>
                    <a:pt x="4896624" y="0"/>
                  </a:lnTo>
                  <a:close/>
                </a:path>
              </a:pathLst>
            </a:custGeom>
            <a:solidFill>
              <a:srgbClr val="FFEE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5795962" y="3500437"/>
              <a:ext cx="5010150" cy="1752600"/>
            </a:xfrm>
            <a:custGeom>
              <a:avLst/>
              <a:gdLst/>
              <a:ahLst/>
              <a:cxnLst/>
              <a:rect l="l" t="t" r="r" b="b"/>
              <a:pathLst>
                <a:path w="5010150" h="1752600">
                  <a:moveTo>
                    <a:pt x="0" y="1631099"/>
                  </a:moveTo>
                  <a:lnTo>
                    <a:pt x="0" y="121500"/>
                  </a:lnTo>
                  <a:lnTo>
                    <a:pt x="0" y="113525"/>
                  </a:lnTo>
                  <a:lnTo>
                    <a:pt x="774" y="105613"/>
                  </a:lnTo>
                  <a:lnTo>
                    <a:pt x="2336" y="97790"/>
                  </a:lnTo>
                  <a:lnTo>
                    <a:pt x="3886" y="89966"/>
                  </a:lnTo>
                  <a:lnTo>
                    <a:pt x="6197" y="82372"/>
                  </a:lnTo>
                  <a:lnTo>
                    <a:pt x="9245" y="75006"/>
                  </a:lnTo>
                  <a:lnTo>
                    <a:pt x="12293" y="67627"/>
                  </a:lnTo>
                  <a:lnTo>
                    <a:pt x="16040" y="60629"/>
                  </a:lnTo>
                  <a:lnTo>
                    <a:pt x="20472" y="54000"/>
                  </a:lnTo>
                  <a:lnTo>
                    <a:pt x="24904" y="47358"/>
                  </a:lnTo>
                  <a:lnTo>
                    <a:pt x="29946" y="41224"/>
                  </a:lnTo>
                  <a:lnTo>
                    <a:pt x="35585" y="35585"/>
                  </a:lnTo>
                  <a:lnTo>
                    <a:pt x="41224" y="29946"/>
                  </a:lnTo>
                  <a:lnTo>
                    <a:pt x="47358" y="24904"/>
                  </a:lnTo>
                  <a:lnTo>
                    <a:pt x="54000" y="20472"/>
                  </a:lnTo>
                  <a:lnTo>
                    <a:pt x="60629" y="16040"/>
                  </a:lnTo>
                  <a:lnTo>
                    <a:pt x="67627" y="12293"/>
                  </a:lnTo>
                  <a:lnTo>
                    <a:pt x="75006" y="9245"/>
                  </a:lnTo>
                  <a:lnTo>
                    <a:pt x="82372" y="6197"/>
                  </a:lnTo>
                  <a:lnTo>
                    <a:pt x="89966" y="3886"/>
                  </a:lnTo>
                  <a:lnTo>
                    <a:pt x="97790" y="2336"/>
                  </a:lnTo>
                  <a:lnTo>
                    <a:pt x="105613" y="774"/>
                  </a:lnTo>
                  <a:lnTo>
                    <a:pt x="113525" y="0"/>
                  </a:lnTo>
                  <a:lnTo>
                    <a:pt x="121500" y="0"/>
                  </a:lnTo>
                  <a:lnTo>
                    <a:pt x="4888649" y="0"/>
                  </a:lnTo>
                  <a:lnTo>
                    <a:pt x="4896624" y="0"/>
                  </a:lnTo>
                  <a:lnTo>
                    <a:pt x="4904524" y="774"/>
                  </a:lnTo>
                  <a:lnTo>
                    <a:pt x="4912347" y="2336"/>
                  </a:lnTo>
                  <a:lnTo>
                    <a:pt x="4920183" y="3886"/>
                  </a:lnTo>
                  <a:lnTo>
                    <a:pt x="4927777" y="6197"/>
                  </a:lnTo>
                  <a:lnTo>
                    <a:pt x="4935143" y="9245"/>
                  </a:lnTo>
                  <a:lnTo>
                    <a:pt x="4942522" y="12293"/>
                  </a:lnTo>
                  <a:lnTo>
                    <a:pt x="4949520" y="16040"/>
                  </a:lnTo>
                  <a:lnTo>
                    <a:pt x="4956149" y="20472"/>
                  </a:lnTo>
                  <a:lnTo>
                    <a:pt x="4962779" y="24904"/>
                  </a:lnTo>
                  <a:lnTo>
                    <a:pt x="4968925" y="29946"/>
                  </a:lnTo>
                  <a:lnTo>
                    <a:pt x="4974564" y="35585"/>
                  </a:lnTo>
                  <a:lnTo>
                    <a:pt x="4980203" y="41224"/>
                  </a:lnTo>
                  <a:lnTo>
                    <a:pt x="4985245" y="47358"/>
                  </a:lnTo>
                  <a:lnTo>
                    <a:pt x="4989677" y="54000"/>
                  </a:lnTo>
                  <a:lnTo>
                    <a:pt x="4994109" y="60629"/>
                  </a:lnTo>
                  <a:lnTo>
                    <a:pt x="4997843" y="67627"/>
                  </a:lnTo>
                  <a:lnTo>
                    <a:pt x="5000904" y="75006"/>
                  </a:lnTo>
                  <a:lnTo>
                    <a:pt x="5003952" y="82372"/>
                  </a:lnTo>
                  <a:lnTo>
                    <a:pt x="5006251" y="89966"/>
                  </a:lnTo>
                  <a:lnTo>
                    <a:pt x="5007813" y="97790"/>
                  </a:lnTo>
                  <a:lnTo>
                    <a:pt x="5009375" y="105613"/>
                  </a:lnTo>
                  <a:lnTo>
                    <a:pt x="5010150" y="113525"/>
                  </a:lnTo>
                  <a:lnTo>
                    <a:pt x="5010150" y="121500"/>
                  </a:lnTo>
                  <a:lnTo>
                    <a:pt x="5010150" y="1631099"/>
                  </a:lnTo>
                  <a:lnTo>
                    <a:pt x="5010150" y="1639074"/>
                  </a:lnTo>
                  <a:lnTo>
                    <a:pt x="5009375" y="1646974"/>
                  </a:lnTo>
                  <a:lnTo>
                    <a:pt x="5007813" y="1654797"/>
                  </a:lnTo>
                  <a:lnTo>
                    <a:pt x="5006251" y="1662633"/>
                  </a:lnTo>
                  <a:lnTo>
                    <a:pt x="4989677" y="1698600"/>
                  </a:lnTo>
                  <a:lnTo>
                    <a:pt x="4985245" y="1705234"/>
                  </a:lnTo>
                  <a:lnTo>
                    <a:pt x="4980203" y="1711370"/>
                  </a:lnTo>
                  <a:lnTo>
                    <a:pt x="4974564" y="1717010"/>
                  </a:lnTo>
                  <a:lnTo>
                    <a:pt x="4968925" y="1722652"/>
                  </a:lnTo>
                  <a:lnTo>
                    <a:pt x="4935143" y="1743349"/>
                  </a:lnTo>
                  <a:lnTo>
                    <a:pt x="4927777" y="1746404"/>
                  </a:lnTo>
                  <a:lnTo>
                    <a:pt x="4920183" y="1748706"/>
                  </a:lnTo>
                  <a:lnTo>
                    <a:pt x="4912347" y="1750264"/>
                  </a:lnTo>
                  <a:lnTo>
                    <a:pt x="4904524" y="1751821"/>
                  </a:lnTo>
                  <a:lnTo>
                    <a:pt x="4896624" y="1752601"/>
                  </a:lnTo>
                  <a:lnTo>
                    <a:pt x="4888649" y="1752601"/>
                  </a:lnTo>
                  <a:lnTo>
                    <a:pt x="121500" y="1752601"/>
                  </a:lnTo>
                  <a:lnTo>
                    <a:pt x="113525" y="1752601"/>
                  </a:lnTo>
                  <a:lnTo>
                    <a:pt x="105613" y="1751821"/>
                  </a:lnTo>
                  <a:lnTo>
                    <a:pt x="97790" y="1750264"/>
                  </a:lnTo>
                  <a:lnTo>
                    <a:pt x="89966" y="1748706"/>
                  </a:lnTo>
                  <a:lnTo>
                    <a:pt x="82372" y="1746404"/>
                  </a:lnTo>
                  <a:lnTo>
                    <a:pt x="75006" y="1743349"/>
                  </a:lnTo>
                  <a:lnTo>
                    <a:pt x="67627" y="1740297"/>
                  </a:lnTo>
                  <a:lnTo>
                    <a:pt x="60629" y="1736552"/>
                  </a:lnTo>
                  <a:lnTo>
                    <a:pt x="54000" y="1732122"/>
                  </a:lnTo>
                  <a:lnTo>
                    <a:pt x="47358" y="1727691"/>
                  </a:lnTo>
                  <a:lnTo>
                    <a:pt x="41224" y="1722652"/>
                  </a:lnTo>
                  <a:lnTo>
                    <a:pt x="35585" y="1717010"/>
                  </a:lnTo>
                  <a:lnTo>
                    <a:pt x="29946" y="1711370"/>
                  </a:lnTo>
                  <a:lnTo>
                    <a:pt x="24904" y="1705234"/>
                  </a:lnTo>
                  <a:lnTo>
                    <a:pt x="20472" y="1698600"/>
                  </a:lnTo>
                  <a:lnTo>
                    <a:pt x="16040" y="1691968"/>
                  </a:lnTo>
                  <a:lnTo>
                    <a:pt x="2336" y="1654797"/>
                  </a:lnTo>
                  <a:lnTo>
                    <a:pt x="774" y="1646974"/>
                  </a:lnTo>
                  <a:lnTo>
                    <a:pt x="0" y="1639074"/>
                  </a:lnTo>
                  <a:lnTo>
                    <a:pt x="0" y="1631099"/>
                  </a:lnTo>
                  <a:close/>
                </a:path>
              </a:pathLst>
            </a:custGeom>
            <a:ln w="9525">
              <a:solidFill>
                <a:srgbClr val="E5B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6010275" y="4076699"/>
              <a:ext cx="47625" cy="904875"/>
            </a:xfrm>
            <a:custGeom>
              <a:avLst/>
              <a:gdLst/>
              <a:ahLst/>
              <a:cxnLst/>
              <a:rect l="l" t="t" r="r" b="b"/>
              <a:pathLst>
                <a:path w="47625" h="904875">
                  <a:moveTo>
                    <a:pt x="47625" y="877900"/>
                  </a:moveTo>
                  <a:lnTo>
                    <a:pt x="26949" y="857250"/>
                  </a:lnTo>
                  <a:lnTo>
                    <a:pt x="20650" y="857250"/>
                  </a:lnTo>
                  <a:lnTo>
                    <a:pt x="0" y="877900"/>
                  </a:lnTo>
                  <a:lnTo>
                    <a:pt x="0" y="884224"/>
                  </a:lnTo>
                  <a:lnTo>
                    <a:pt x="20650" y="904875"/>
                  </a:lnTo>
                  <a:lnTo>
                    <a:pt x="26949" y="904875"/>
                  </a:lnTo>
                  <a:lnTo>
                    <a:pt x="47625" y="884224"/>
                  </a:lnTo>
                  <a:lnTo>
                    <a:pt x="47625" y="881062"/>
                  </a:lnTo>
                  <a:lnTo>
                    <a:pt x="47625" y="877900"/>
                  </a:lnTo>
                  <a:close/>
                </a:path>
                <a:path w="47625" h="904875">
                  <a:moveTo>
                    <a:pt x="47625" y="592150"/>
                  </a:moveTo>
                  <a:lnTo>
                    <a:pt x="26949" y="571500"/>
                  </a:lnTo>
                  <a:lnTo>
                    <a:pt x="20650" y="571500"/>
                  </a:lnTo>
                  <a:lnTo>
                    <a:pt x="0" y="592150"/>
                  </a:lnTo>
                  <a:lnTo>
                    <a:pt x="0" y="598474"/>
                  </a:lnTo>
                  <a:lnTo>
                    <a:pt x="20650" y="619125"/>
                  </a:lnTo>
                  <a:lnTo>
                    <a:pt x="26949" y="619125"/>
                  </a:lnTo>
                  <a:lnTo>
                    <a:pt x="47625" y="598474"/>
                  </a:lnTo>
                  <a:lnTo>
                    <a:pt x="47625" y="595312"/>
                  </a:lnTo>
                  <a:lnTo>
                    <a:pt x="47625" y="592150"/>
                  </a:lnTo>
                  <a:close/>
                </a:path>
                <a:path w="47625" h="904875">
                  <a:moveTo>
                    <a:pt x="47625" y="306400"/>
                  </a:moveTo>
                  <a:lnTo>
                    <a:pt x="26949" y="285750"/>
                  </a:lnTo>
                  <a:lnTo>
                    <a:pt x="20650" y="285750"/>
                  </a:lnTo>
                  <a:lnTo>
                    <a:pt x="0" y="306400"/>
                  </a:lnTo>
                  <a:lnTo>
                    <a:pt x="0" y="312724"/>
                  </a:lnTo>
                  <a:lnTo>
                    <a:pt x="20650" y="333375"/>
                  </a:lnTo>
                  <a:lnTo>
                    <a:pt x="26949" y="333375"/>
                  </a:lnTo>
                  <a:lnTo>
                    <a:pt x="47625" y="312724"/>
                  </a:lnTo>
                  <a:lnTo>
                    <a:pt x="47625" y="309562"/>
                  </a:lnTo>
                  <a:lnTo>
                    <a:pt x="47625" y="306400"/>
                  </a:lnTo>
                  <a:close/>
                </a:path>
                <a:path w="47625" h="904875">
                  <a:moveTo>
                    <a:pt x="47625" y="20650"/>
                  </a:moveTo>
                  <a:lnTo>
                    <a:pt x="26949" y="0"/>
                  </a:lnTo>
                  <a:lnTo>
                    <a:pt x="20650" y="0"/>
                  </a:lnTo>
                  <a:lnTo>
                    <a:pt x="0" y="20650"/>
                  </a:lnTo>
                  <a:lnTo>
                    <a:pt x="0" y="26974"/>
                  </a:lnTo>
                  <a:lnTo>
                    <a:pt x="20650" y="47625"/>
                  </a:lnTo>
                  <a:lnTo>
                    <a:pt x="26949" y="47625"/>
                  </a:lnTo>
                  <a:lnTo>
                    <a:pt x="47625" y="26974"/>
                  </a:lnTo>
                  <a:lnTo>
                    <a:pt x="47625" y="23812"/>
                  </a:lnTo>
                  <a:lnTo>
                    <a:pt x="47625" y="206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5960071" y="3483835"/>
            <a:ext cx="3815079" cy="1563370"/>
          </a:xfrm>
          <a:prstGeom prst="rect">
            <a:avLst/>
          </a:prstGeom>
        </p:spPr>
        <p:txBody>
          <a:bodyPr wrap="square" lIns="0" tIns="138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dirty="0" sz="1700" b="1">
                <a:latin typeface="Trebuchet MS"/>
                <a:cs typeface="Trebuchet MS"/>
              </a:rPr>
              <a:t>Bahan</a:t>
            </a:r>
            <a:r>
              <a:rPr dirty="0" sz="1700" spc="-185" b="1">
                <a:latin typeface="Trebuchet MS"/>
                <a:cs typeface="Trebuchet MS"/>
              </a:rPr>
              <a:t> </a:t>
            </a:r>
            <a:r>
              <a:rPr dirty="0" sz="1700" spc="-10" b="1">
                <a:latin typeface="Trebuchet MS"/>
                <a:cs typeface="Trebuchet MS"/>
              </a:rPr>
              <a:t>Daur</a:t>
            </a:r>
            <a:r>
              <a:rPr dirty="0" sz="1700" spc="-185" b="1">
                <a:latin typeface="Trebuchet MS"/>
                <a:cs typeface="Trebuchet MS"/>
              </a:rPr>
              <a:t> </a:t>
            </a:r>
            <a:r>
              <a:rPr dirty="0" sz="1700" b="1">
                <a:latin typeface="Trebuchet MS"/>
                <a:cs typeface="Trebuchet MS"/>
              </a:rPr>
              <a:t>Ulang</a:t>
            </a:r>
            <a:r>
              <a:rPr dirty="0" sz="1700" spc="-185" b="1">
                <a:latin typeface="Trebuchet MS"/>
                <a:cs typeface="Trebuchet MS"/>
              </a:rPr>
              <a:t> </a:t>
            </a:r>
            <a:r>
              <a:rPr dirty="0" sz="1700" spc="245" b="1">
                <a:latin typeface="Trebuchet MS"/>
                <a:cs typeface="Trebuchet MS"/>
              </a:rPr>
              <a:t>/</a:t>
            </a:r>
            <a:r>
              <a:rPr dirty="0" sz="1700" spc="-175" b="1">
                <a:latin typeface="Trebuchet MS"/>
                <a:cs typeface="Trebuchet MS"/>
              </a:rPr>
              <a:t> </a:t>
            </a:r>
            <a:r>
              <a:rPr dirty="0" sz="1700" b="1">
                <a:latin typeface="Trebuchet MS"/>
                <a:cs typeface="Trebuchet MS"/>
              </a:rPr>
              <a:t>Ramah</a:t>
            </a:r>
            <a:r>
              <a:rPr dirty="0" sz="1700" spc="-185" b="1">
                <a:latin typeface="Trebuchet MS"/>
                <a:cs typeface="Trebuchet MS"/>
              </a:rPr>
              <a:t> </a:t>
            </a:r>
            <a:r>
              <a:rPr dirty="0" sz="1700" spc="-10" b="1">
                <a:latin typeface="Trebuchet MS"/>
                <a:cs typeface="Trebuchet MS"/>
              </a:rPr>
              <a:t>Lingkungan</a:t>
            </a:r>
            <a:endParaRPr sz="1700">
              <a:latin typeface="Trebuchet MS"/>
              <a:cs typeface="Trebuchet MS"/>
            </a:endParaRPr>
          </a:p>
          <a:p>
            <a:pPr marL="281305" marR="2211705">
              <a:lnSpc>
                <a:spcPct val="144200"/>
              </a:lnSpc>
              <a:spcBef>
                <a:spcPts val="70"/>
              </a:spcBef>
            </a:pPr>
            <a:r>
              <a:rPr dirty="0" sz="1300">
                <a:latin typeface="Tahoma"/>
                <a:cs typeface="Tahoma"/>
              </a:rPr>
              <a:t>Kayu</a:t>
            </a:r>
            <a:r>
              <a:rPr dirty="0" sz="1300" spc="-165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reclaimed </a:t>
            </a:r>
            <a:r>
              <a:rPr dirty="0" sz="1300">
                <a:latin typeface="Tahoma"/>
                <a:cs typeface="Tahoma"/>
              </a:rPr>
              <a:t>Kaca</a:t>
            </a:r>
            <a:r>
              <a:rPr dirty="0" sz="1300" spc="-155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daur</a:t>
            </a:r>
            <a:r>
              <a:rPr dirty="0" sz="1300" spc="-150">
                <a:latin typeface="Tahoma"/>
                <a:cs typeface="Tahoma"/>
              </a:rPr>
              <a:t> </a:t>
            </a:r>
            <a:r>
              <a:rPr dirty="0" sz="1300" spc="-20">
                <a:latin typeface="Tahoma"/>
                <a:cs typeface="Tahoma"/>
              </a:rPr>
              <a:t>ulang </a:t>
            </a:r>
            <a:r>
              <a:rPr dirty="0" sz="1300">
                <a:latin typeface="Tahoma"/>
                <a:cs typeface="Tahoma"/>
              </a:rPr>
              <a:t>Cork</a:t>
            </a:r>
            <a:r>
              <a:rPr dirty="0" sz="1300" spc="-100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(gabus) </a:t>
            </a:r>
            <a:r>
              <a:rPr dirty="0" sz="1300" spc="-20">
                <a:latin typeface="Tahoma"/>
                <a:cs typeface="Tahoma"/>
              </a:rPr>
              <a:t>Material</a:t>
            </a:r>
            <a:r>
              <a:rPr dirty="0" sz="1300" spc="-75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bio-</a:t>
            </a:r>
            <a:r>
              <a:rPr dirty="0" sz="1300" spc="-20">
                <a:latin typeface="Tahoma"/>
                <a:cs typeface="Tahoma"/>
              </a:rPr>
              <a:t>based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607466" y="5364487"/>
            <a:ext cx="10004425" cy="5016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-635">
              <a:lnSpc>
                <a:spcPct val="120200"/>
              </a:lnSpc>
              <a:spcBef>
                <a:spcPts val="95"/>
              </a:spcBef>
            </a:pPr>
            <a:r>
              <a:rPr dirty="0" sz="1300" spc="-10">
                <a:solidFill>
                  <a:srgbClr val="262424"/>
                </a:solidFill>
                <a:latin typeface="Tahoma"/>
                <a:cs typeface="Tahoma"/>
              </a:rPr>
              <a:t>Contoh</a:t>
            </a:r>
            <a:r>
              <a:rPr dirty="0" sz="1300" spc="-13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300" spc="-30">
                <a:solidFill>
                  <a:srgbClr val="262424"/>
                </a:solidFill>
                <a:latin typeface="Tahoma"/>
                <a:cs typeface="Tahoma"/>
              </a:rPr>
              <a:t>penerapan:</a:t>
            </a:r>
            <a:r>
              <a:rPr dirty="0" sz="1300" spc="-13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300">
                <a:solidFill>
                  <a:srgbClr val="262424"/>
                </a:solidFill>
                <a:latin typeface="Tahoma"/>
                <a:cs typeface="Tahoma"/>
              </a:rPr>
              <a:t>Proyek</a:t>
            </a:r>
            <a:r>
              <a:rPr dirty="0" sz="1300" spc="-13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300" spc="-20">
                <a:solidFill>
                  <a:srgbClr val="262424"/>
                </a:solidFill>
                <a:latin typeface="Tahoma"/>
                <a:cs typeface="Tahoma"/>
              </a:rPr>
              <a:t>restoran</a:t>
            </a:r>
            <a:r>
              <a:rPr dirty="0" sz="1300" spc="-13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300">
                <a:solidFill>
                  <a:srgbClr val="262424"/>
                </a:solidFill>
                <a:latin typeface="Tahoma"/>
                <a:cs typeface="Tahoma"/>
              </a:rPr>
              <a:t>bertema</a:t>
            </a:r>
            <a:r>
              <a:rPr dirty="0" sz="1300" spc="-13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300" spc="-10">
                <a:solidFill>
                  <a:srgbClr val="262424"/>
                </a:solidFill>
                <a:latin typeface="Tahoma"/>
                <a:cs typeface="Tahoma"/>
              </a:rPr>
              <a:t>alam</a:t>
            </a:r>
            <a:r>
              <a:rPr dirty="0" sz="1300" spc="-13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300" spc="-10">
                <a:solidFill>
                  <a:srgbClr val="262424"/>
                </a:solidFill>
                <a:latin typeface="Tahoma"/>
                <a:cs typeface="Tahoma"/>
              </a:rPr>
              <a:t>dapat</a:t>
            </a:r>
            <a:r>
              <a:rPr dirty="0" sz="1300" spc="-1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300" spc="-20">
                <a:solidFill>
                  <a:srgbClr val="262424"/>
                </a:solidFill>
                <a:latin typeface="Tahoma"/>
                <a:cs typeface="Tahoma"/>
              </a:rPr>
              <a:t>mengombinasikan</a:t>
            </a:r>
            <a:r>
              <a:rPr dirty="0" sz="1300" spc="-13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300" spc="-10" b="1">
                <a:solidFill>
                  <a:srgbClr val="262424"/>
                </a:solidFill>
                <a:latin typeface="Trebuchet MS"/>
                <a:cs typeface="Trebuchet MS"/>
              </a:rPr>
              <a:t>kayu</a:t>
            </a:r>
            <a:r>
              <a:rPr dirty="0" sz="1300" spc="-95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300" spc="-70" b="1">
                <a:solidFill>
                  <a:srgbClr val="262424"/>
                </a:solidFill>
                <a:latin typeface="Trebuchet MS"/>
                <a:cs typeface="Trebuchet MS"/>
              </a:rPr>
              <a:t>jati</a:t>
            </a:r>
            <a:r>
              <a:rPr dirty="0" sz="1300" spc="-95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300" spc="-35" b="1">
                <a:solidFill>
                  <a:srgbClr val="262424"/>
                </a:solidFill>
                <a:latin typeface="Trebuchet MS"/>
                <a:cs typeface="Trebuchet MS"/>
              </a:rPr>
              <a:t>reclaimed</a:t>
            </a:r>
            <a:r>
              <a:rPr dirty="0" sz="1300" spc="-120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300" spc="-10">
                <a:solidFill>
                  <a:srgbClr val="262424"/>
                </a:solidFill>
                <a:latin typeface="Tahoma"/>
                <a:cs typeface="Tahoma"/>
              </a:rPr>
              <a:t>pada</a:t>
            </a:r>
            <a:r>
              <a:rPr dirty="0" sz="1300" spc="-13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300" spc="-10">
                <a:solidFill>
                  <a:srgbClr val="262424"/>
                </a:solidFill>
                <a:latin typeface="Tahoma"/>
                <a:cs typeface="Tahoma"/>
              </a:rPr>
              <a:t>dinding</a:t>
            </a:r>
            <a:r>
              <a:rPr dirty="0" sz="1300" spc="-13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300" spc="-35">
                <a:solidFill>
                  <a:srgbClr val="262424"/>
                </a:solidFill>
                <a:latin typeface="Tahoma"/>
                <a:cs typeface="Tahoma"/>
              </a:rPr>
              <a:t>aksen,</a:t>
            </a:r>
            <a:r>
              <a:rPr dirty="0" sz="1300" spc="-1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300" spc="-20" b="1">
                <a:solidFill>
                  <a:srgbClr val="262424"/>
                </a:solidFill>
                <a:latin typeface="Trebuchet MS"/>
                <a:cs typeface="Trebuchet MS"/>
              </a:rPr>
              <a:t>batu</a:t>
            </a:r>
            <a:r>
              <a:rPr dirty="0" sz="1300" spc="-95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300" spc="-25" b="1">
                <a:solidFill>
                  <a:srgbClr val="262424"/>
                </a:solidFill>
                <a:latin typeface="Trebuchet MS"/>
                <a:cs typeface="Trebuchet MS"/>
              </a:rPr>
              <a:t>andesit</a:t>
            </a:r>
            <a:r>
              <a:rPr dirty="0" sz="1300" spc="-114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300" spc="-10">
                <a:solidFill>
                  <a:srgbClr val="262424"/>
                </a:solidFill>
                <a:latin typeface="Tahoma"/>
                <a:cs typeface="Tahoma"/>
              </a:rPr>
              <a:t>pada</a:t>
            </a:r>
            <a:r>
              <a:rPr dirty="0" sz="1300" spc="-13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300" spc="-10">
                <a:solidFill>
                  <a:srgbClr val="262424"/>
                </a:solidFill>
                <a:latin typeface="Tahoma"/>
                <a:cs typeface="Tahoma"/>
              </a:rPr>
              <a:t>lantai, dan</a:t>
            </a:r>
            <a:r>
              <a:rPr dirty="0" sz="1300" spc="-14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300" spc="-35" b="1">
                <a:solidFill>
                  <a:srgbClr val="262424"/>
                </a:solidFill>
                <a:latin typeface="Trebuchet MS"/>
                <a:cs typeface="Trebuchet MS"/>
              </a:rPr>
              <a:t>rotan</a:t>
            </a:r>
            <a:r>
              <a:rPr dirty="0" sz="1300" spc="-135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300" spc="-10">
                <a:solidFill>
                  <a:srgbClr val="262424"/>
                </a:solidFill>
                <a:latin typeface="Tahoma"/>
                <a:cs typeface="Tahoma"/>
              </a:rPr>
              <a:t>pada</a:t>
            </a:r>
            <a:r>
              <a:rPr dirty="0" sz="1300" spc="-14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300" spc="-20">
                <a:solidFill>
                  <a:srgbClr val="262424"/>
                </a:solidFill>
                <a:latin typeface="Tahoma"/>
                <a:cs typeface="Tahoma"/>
              </a:rPr>
              <a:t>furnitur</a:t>
            </a:r>
            <a:r>
              <a:rPr dirty="0" sz="1300" spc="-14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300" spc="-20">
                <a:solidFill>
                  <a:srgbClr val="262424"/>
                </a:solidFill>
                <a:latin typeface="Tahoma"/>
                <a:cs typeface="Tahoma"/>
              </a:rPr>
              <a:t>untuk</a:t>
            </a:r>
            <a:r>
              <a:rPr dirty="0" sz="1300" spc="-14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300" spc="-10">
                <a:solidFill>
                  <a:srgbClr val="262424"/>
                </a:solidFill>
                <a:latin typeface="Tahoma"/>
                <a:cs typeface="Tahoma"/>
              </a:rPr>
              <a:t>menciptakan</a:t>
            </a:r>
            <a:r>
              <a:rPr dirty="0" sz="1300" spc="-15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300" spc="-25">
                <a:solidFill>
                  <a:srgbClr val="262424"/>
                </a:solidFill>
                <a:latin typeface="Tahoma"/>
                <a:cs typeface="Tahoma"/>
              </a:rPr>
              <a:t>nuansa</a:t>
            </a:r>
            <a:r>
              <a:rPr dirty="0" sz="1300" spc="-14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300" spc="-10">
                <a:solidFill>
                  <a:srgbClr val="262424"/>
                </a:solidFill>
                <a:latin typeface="Tahoma"/>
                <a:cs typeface="Tahoma"/>
              </a:rPr>
              <a:t>organik</a:t>
            </a:r>
            <a:r>
              <a:rPr dirty="0" sz="1300" spc="-15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300" spc="-10">
                <a:solidFill>
                  <a:srgbClr val="262424"/>
                </a:solidFill>
                <a:latin typeface="Tahoma"/>
                <a:cs typeface="Tahoma"/>
              </a:rPr>
              <a:t>yang</a:t>
            </a:r>
            <a:r>
              <a:rPr dirty="0" sz="1300" spc="-14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300" spc="-10">
                <a:solidFill>
                  <a:srgbClr val="262424"/>
                </a:solidFill>
                <a:latin typeface="Tahoma"/>
                <a:cs typeface="Tahoma"/>
              </a:rPr>
              <a:t>kohesif.</a:t>
            </a:r>
            <a:endParaRPr sz="13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4286250" cy="6429373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4905375" y="714374"/>
            <a:ext cx="1343025" cy="228600"/>
          </a:xfrm>
          <a:custGeom>
            <a:avLst/>
            <a:gdLst/>
            <a:ahLst/>
            <a:cxnLst/>
            <a:rect l="l" t="t" r="r" b="b"/>
            <a:pathLst>
              <a:path w="1343025" h="228600">
                <a:moveTo>
                  <a:pt x="1263548" y="0"/>
                </a:moveTo>
                <a:lnTo>
                  <a:pt x="79476" y="0"/>
                </a:lnTo>
                <a:lnTo>
                  <a:pt x="73939" y="546"/>
                </a:lnTo>
                <a:lnTo>
                  <a:pt x="33159" y="17437"/>
                </a:lnTo>
                <a:lnTo>
                  <a:pt x="8610" y="47345"/>
                </a:lnTo>
                <a:lnTo>
                  <a:pt x="0" y="79476"/>
                </a:lnTo>
                <a:lnTo>
                  <a:pt x="0" y="143535"/>
                </a:lnTo>
                <a:lnTo>
                  <a:pt x="0" y="149123"/>
                </a:lnTo>
                <a:lnTo>
                  <a:pt x="11226" y="186143"/>
                </a:lnTo>
                <a:lnTo>
                  <a:pt x="42443" y="217360"/>
                </a:lnTo>
                <a:lnTo>
                  <a:pt x="79476" y="228600"/>
                </a:lnTo>
                <a:lnTo>
                  <a:pt x="1263548" y="228600"/>
                </a:lnTo>
                <a:lnTo>
                  <a:pt x="1300581" y="217360"/>
                </a:lnTo>
                <a:lnTo>
                  <a:pt x="1331798" y="186143"/>
                </a:lnTo>
                <a:lnTo>
                  <a:pt x="1343025" y="149123"/>
                </a:lnTo>
                <a:lnTo>
                  <a:pt x="1343025" y="79476"/>
                </a:lnTo>
                <a:lnTo>
                  <a:pt x="1331798" y="42443"/>
                </a:lnTo>
                <a:lnTo>
                  <a:pt x="1300581" y="11226"/>
                </a:lnTo>
                <a:lnTo>
                  <a:pt x="1269085" y="546"/>
                </a:lnTo>
                <a:lnTo>
                  <a:pt x="1263548" y="0"/>
                </a:lnTo>
                <a:close/>
              </a:path>
            </a:pathLst>
          </a:custGeom>
          <a:solidFill>
            <a:srgbClr val="FFF8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4978692" y="731202"/>
            <a:ext cx="1199515" cy="1619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900" spc="-35">
                <a:solidFill>
                  <a:srgbClr val="262424"/>
                </a:solidFill>
                <a:latin typeface="Tahoma"/>
                <a:cs typeface="Tahoma"/>
              </a:rPr>
              <a:t>SLIDE</a:t>
            </a:r>
            <a:r>
              <a:rPr dirty="0" sz="900" spc="-9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900">
                <a:solidFill>
                  <a:srgbClr val="262424"/>
                </a:solidFill>
                <a:latin typeface="Tahoma"/>
                <a:cs typeface="Tahoma"/>
              </a:rPr>
              <a:t>3</a:t>
            </a:r>
            <a:r>
              <a:rPr dirty="0" sz="900" spc="-9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900">
                <a:solidFill>
                  <a:srgbClr val="262424"/>
                </a:solidFill>
                <a:latin typeface="Tahoma"/>
                <a:cs typeface="Tahoma"/>
              </a:rPr>
              <a:t>4</a:t>
            </a:r>
            <a:r>
              <a:rPr dirty="0" sz="900" spc="-9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900" spc="-10">
                <a:solidFill>
                  <a:srgbClr val="262424"/>
                </a:solidFill>
                <a:latin typeface="Tahoma"/>
                <a:cs typeface="Tahoma"/>
              </a:rPr>
              <a:t>BAHAN</a:t>
            </a:r>
            <a:r>
              <a:rPr dirty="0" sz="900" spc="-1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900" spc="-20">
                <a:solidFill>
                  <a:srgbClr val="262424"/>
                </a:solidFill>
                <a:latin typeface="Tahoma"/>
                <a:cs typeface="Tahoma"/>
              </a:rPr>
              <a:t>ALAMI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893716" y="882078"/>
            <a:ext cx="4641215" cy="843915"/>
          </a:xfrm>
          <a:prstGeom prst="rect"/>
        </p:spPr>
        <p:txBody>
          <a:bodyPr wrap="square" lIns="0" tIns="86995" rIns="0" bIns="0" rtlCol="0" vert="horz">
            <a:spAutoFit/>
          </a:bodyPr>
          <a:lstStyle/>
          <a:p>
            <a:pPr marL="12700" marR="5080">
              <a:lnSpc>
                <a:spcPts val="2930"/>
              </a:lnSpc>
              <a:spcBef>
                <a:spcPts val="685"/>
              </a:spcBef>
            </a:pPr>
            <a:r>
              <a:rPr dirty="0" sz="2900"/>
              <a:t>Bahan</a:t>
            </a:r>
            <a:r>
              <a:rPr dirty="0" sz="2900" spc="-445"/>
              <a:t> </a:t>
            </a:r>
            <a:r>
              <a:rPr dirty="0" sz="2900" spc="-105"/>
              <a:t>Alami:</a:t>
            </a:r>
            <a:r>
              <a:rPr dirty="0" sz="2900" spc="-310"/>
              <a:t> </a:t>
            </a:r>
            <a:r>
              <a:rPr dirty="0" sz="2900" spc="-95"/>
              <a:t>Karakteristik</a:t>
            </a:r>
            <a:r>
              <a:rPr dirty="0" sz="2900" spc="-310"/>
              <a:t> </a:t>
            </a:r>
            <a:r>
              <a:rPr dirty="0" sz="2900" spc="-50"/>
              <a:t>&amp; </a:t>
            </a:r>
            <a:r>
              <a:rPr dirty="0" sz="2900" spc="-10"/>
              <a:t>Penerapan</a:t>
            </a:r>
            <a:endParaRPr sz="2900"/>
          </a:p>
        </p:txBody>
      </p:sp>
      <p:sp>
        <p:nvSpPr>
          <p:cNvPr id="6" name="object 6" descr=""/>
          <p:cNvSpPr/>
          <p:nvPr/>
        </p:nvSpPr>
        <p:spPr>
          <a:xfrm>
            <a:off x="4886325" y="1904999"/>
            <a:ext cx="5924550" cy="1200785"/>
          </a:xfrm>
          <a:custGeom>
            <a:avLst/>
            <a:gdLst/>
            <a:ahLst/>
            <a:cxnLst/>
            <a:rect l="l" t="t" r="r" b="b"/>
            <a:pathLst>
              <a:path w="5924550" h="1200785">
                <a:moveTo>
                  <a:pt x="5924537" y="106337"/>
                </a:moveTo>
                <a:lnTo>
                  <a:pt x="5916447" y="65646"/>
                </a:lnTo>
                <a:lnTo>
                  <a:pt x="5905487" y="45707"/>
                </a:lnTo>
                <a:lnTo>
                  <a:pt x="5905487" y="106337"/>
                </a:lnTo>
                <a:lnTo>
                  <a:pt x="5905487" y="1093838"/>
                </a:lnTo>
                <a:lnTo>
                  <a:pt x="5895175" y="1135011"/>
                </a:lnTo>
                <a:lnTo>
                  <a:pt x="5880379" y="1155039"/>
                </a:lnTo>
                <a:lnTo>
                  <a:pt x="5879922" y="1155547"/>
                </a:lnTo>
                <a:lnTo>
                  <a:pt x="5843511" y="1177366"/>
                </a:lnTo>
                <a:lnTo>
                  <a:pt x="5818213" y="1181112"/>
                </a:lnTo>
                <a:lnTo>
                  <a:pt x="95237" y="1181112"/>
                </a:lnTo>
                <a:lnTo>
                  <a:pt x="87731" y="1180833"/>
                </a:lnTo>
                <a:lnTo>
                  <a:pt x="80378" y="1180020"/>
                </a:lnTo>
                <a:lnTo>
                  <a:pt x="76200" y="1179245"/>
                </a:lnTo>
                <a:lnTo>
                  <a:pt x="76200" y="20929"/>
                </a:lnTo>
                <a:lnTo>
                  <a:pt x="80378" y="20142"/>
                </a:lnTo>
                <a:lnTo>
                  <a:pt x="87731" y="19329"/>
                </a:lnTo>
                <a:lnTo>
                  <a:pt x="95237" y="19062"/>
                </a:lnTo>
                <a:lnTo>
                  <a:pt x="5818213" y="19062"/>
                </a:lnTo>
                <a:lnTo>
                  <a:pt x="5859399" y="29375"/>
                </a:lnTo>
                <a:lnTo>
                  <a:pt x="5890793" y="57835"/>
                </a:lnTo>
                <a:lnTo>
                  <a:pt x="5905081" y="97739"/>
                </a:lnTo>
                <a:lnTo>
                  <a:pt x="5905487" y="106337"/>
                </a:lnTo>
                <a:lnTo>
                  <a:pt x="5905487" y="45707"/>
                </a:lnTo>
                <a:lnTo>
                  <a:pt x="5900445" y="38912"/>
                </a:lnTo>
                <a:lnTo>
                  <a:pt x="5893841" y="31661"/>
                </a:lnTo>
                <a:lnTo>
                  <a:pt x="5893397" y="31153"/>
                </a:lnTo>
                <a:lnTo>
                  <a:pt x="5885637" y="24104"/>
                </a:lnTo>
                <a:lnTo>
                  <a:pt x="5878842" y="19062"/>
                </a:lnTo>
                <a:lnTo>
                  <a:pt x="5877293" y="17907"/>
                </a:lnTo>
                <a:lnTo>
                  <a:pt x="5838964" y="2032"/>
                </a:lnTo>
                <a:lnTo>
                  <a:pt x="5818213" y="12"/>
                </a:lnTo>
                <a:lnTo>
                  <a:pt x="95237" y="12"/>
                </a:lnTo>
                <a:lnTo>
                  <a:pt x="87731" y="368"/>
                </a:lnTo>
                <a:lnTo>
                  <a:pt x="80378" y="1460"/>
                </a:lnTo>
                <a:lnTo>
                  <a:pt x="76200" y="2514"/>
                </a:lnTo>
                <a:lnTo>
                  <a:pt x="76200" y="0"/>
                </a:lnTo>
                <a:lnTo>
                  <a:pt x="71196" y="0"/>
                </a:lnTo>
                <a:lnTo>
                  <a:pt x="66243" y="482"/>
                </a:lnTo>
                <a:lnTo>
                  <a:pt x="29705" y="15621"/>
                </a:lnTo>
                <a:lnTo>
                  <a:pt x="3886" y="51663"/>
                </a:lnTo>
                <a:lnTo>
                  <a:pt x="0" y="71196"/>
                </a:lnTo>
                <a:lnTo>
                  <a:pt x="0" y="1123950"/>
                </a:lnTo>
                <a:lnTo>
                  <a:pt x="0" y="1128953"/>
                </a:lnTo>
                <a:lnTo>
                  <a:pt x="15621" y="1170444"/>
                </a:lnTo>
                <a:lnTo>
                  <a:pt x="51663" y="1196263"/>
                </a:lnTo>
                <a:lnTo>
                  <a:pt x="71196" y="1200150"/>
                </a:lnTo>
                <a:lnTo>
                  <a:pt x="76200" y="1200150"/>
                </a:lnTo>
                <a:lnTo>
                  <a:pt x="76200" y="1197660"/>
                </a:lnTo>
                <a:lnTo>
                  <a:pt x="80378" y="1198702"/>
                </a:lnTo>
                <a:lnTo>
                  <a:pt x="87731" y="1199794"/>
                </a:lnTo>
                <a:lnTo>
                  <a:pt x="95237" y="1200162"/>
                </a:lnTo>
                <a:lnTo>
                  <a:pt x="5818213" y="1200162"/>
                </a:lnTo>
                <a:lnTo>
                  <a:pt x="5858903" y="1192072"/>
                </a:lnTo>
                <a:lnTo>
                  <a:pt x="5893397" y="1169022"/>
                </a:lnTo>
                <a:lnTo>
                  <a:pt x="5893854" y="1168514"/>
                </a:lnTo>
                <a:lnTo>
                  <a:pt x="5900445" y="1161249"/>
                </a:lnTo>
                <a:lnTo>
                  <a:pt x="5919990" y="1124648"/>
                </a:lnTo>
                <a:lnTo>
                  <a:pt x="5924537" y="1093838"/>
                </a:lnTo>
                <a:lnTo>
                  <a:pt x="5924537" y="106337"/>
                </a:lnTo>
                <a:close/>
              </a:path>
            </a:pathLst>
          </a:custGeom>
          <a:solidFill>
            <a:srgbClr val="FFDA0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4886325" y="3209937"/>
            <a:ext cx="5924550" cy="1200150"/>
          </a:xfrm>
          <a:custGeom>
            <a:avLst/>
            <a:gdLst/>
            <a:ahLst/>
            <a:cxnLst/>
            <a:rect l="l" t="t" r="r" b="b"/>
            <a:pathLst>
              <a:path w="5924550" h="1200150">
                <a:moveTo>
                  <a:pt x="5924537" y="106324"/>
                </a:moveTo>
                <a:lnTo>
                  <a:pt x="5916447" y="65633"/>
                </a:lnTo>
                <a:lnTo>
                  <a:pt x="5905487" y="45681"/>
                </a:lnTo>
                <a:lnTo>
                  <a:pt x="5905487" y="106324"/>
                </a:lnTo>
                <a:lnTo>
                  <a:pt x="5905487" y="1093825"/>
                </a:lnTo>
                <a:lnTo>
                  <a:pt x="5895175" y="1134999"/>
                </a:lnTo>
                <a:lnTo>
                  <a:pt x="5880379" y="1155026"/>
                </a:lnTo>
                <a:lnTo>
                  <a:pt x="5879922" y="1155534"/>
                </a:lnTo>
                <a:lnTo>
                  <a:pt x="5843511" y="1177353"/>
                </a:lnTo>
                <a:lnTo>
                  <a:pt x="5818213" y="1181100"/>
                </a:lnTo>
                <a:lnTo>
                  <a:pt x="95237" y="1181100"/>
                </a:lnTo>
                <a:lnTo>
                  <a:pt x="87731" y="1180820"/>
                </a:lnTo>
                <a:lnTo>
                  <a:pt x="80378" y="1180007"/>
                </a:lnTo>
                <a:lnTo>
                  <a:pt x="76200" y="1179233"/>
                </a:lnTo>
                <a:lnTo>
                  <a:pt x="76200" y="20916"/>
                </a:lnTo>
                <a:lnTo>
                  <a:pt x="80378" y="20129"/>
                </a:lnTo>
                <a:lnTo>
                  <a:pt x="87731" y="19316"/>
                </a:lnTo>
                <a:lnTo>
                  <a:pt x="95237" y="19050"/>
                </a:lnTo>
                <a:lnTo>
                  <a:pt x="5818213" y="19050"/>
                </a:lnTo>
                <a:lnTo>
                  <a:pt x="5859399" y="29362"/>
                </a:lnTo>
                <a:lnTo>
                  <a:pt x="5890793" y="57823"/>
                </a:lnTo>
                <a:lnTo>
                  <a:pt x="5905081" y="97726"/>
                </a:lnTo>
                <a:lnTo>
                  <a:pt x="5905487" y="106324"/>
                </a:lnTo>
                <a:lnTo>
                  <a:pt x="5905487" y="45681"/>
                </a:lnTo>
                <a:lnTo>
                  <a:pt x="5900445" y="38900"/>
                </a:lnTo>
                <a:lnTo>
                  <a:pt x="5893841" y="31648"/>
                </a:lnTo>
                <a:lnTo>
                  <a:pt x="5893397" y="31140"/>
                </a:lnTo>
                <a:lnTo>
                  <a:pt x="5885637" y="24091"/>
                </a:lnTo>
                <a:lnTo>
                  <a:pt x="5878842" y="19050"/>
                </a:lnTo>
                <a:lnTo>
                  <a:pt x="5877293" y="17894"/>
                </a:lnTo>
                <a:lnTo>
                  <a:pt x="5838964" y="2019"/>
                </a:lnTo>
                <a:lnTo>
                  <a:pt x="5818213" y="0"/>
                </a:lnTo>
                <a:lnTo>
                  <a:pt x="95237" y="0"/>
                </a:lnTo>
                <a:lnTo>
                  <a:pt x="87731" y="355"/>
                </a:lnTo>
                <a:lnTo>
                  <a:pt x="80378" y="1447"/>
                </a:lnTo>
                <a:lnTo>
                  <a:pt x="76200" y="2501"/>
                </a:lnTo>
                <a:lnTo>
                  <a:pt x="76200" y="0"/>
                </a:lnTo>
                <a:lnTo>
                  <a:pt x="71196" y="0"/>
                </a:lnTo>
                <a:lnTo>
                  <a:pt x="66243" y="469"/>
                </a:lnTo>
                <a:lnTo>
                  <a:pt x="29705" y="15608"/>
                </a:lnTo>
                <a:lnTo>
                  <a:pt x="3886" y="51650"/>
                </a:lnTo>
                <a:lnTo>
                  <a:pt x="0" y="71183"/>
                </a:lnTo>
                <a:lnTo>
                  <a:pt x="0" y="1123937"/>
                </a:lnTo>
                <a:lnTo>
                  <a:pt x="0" y="1128941"/>
                </a:lnTo>
                <a:lnTo>
                  <a:pt x="15621" y="1170432"/>
                </a:lnTo>
                <a:lnTo>
                  <a:pt x="51663" y="1196251"/>
                </a:lnTo>
                <a:lnTo>
                  <a:pt x="71196" y="1200137"/>
                </a:lnTo>
                <a:lnTo>
                  <a:pt x="76200" y="1200137"/>
                </a:lnTo>
                <a:lnTo>
                  <a:pt x="76200" y="1197648"/>
                </a:lnTo>
                <a:lnTo>
                  <a:pt x="80378" y="1198689"/>
                </a:lnTo>
                <a:lnTo>
                  <a:pt x="87731" y="1199781"/>
                </a:lnTo>
                <a:lnTo>
                  <a:pt x="95237" y="1200150"/>
                </a:lnTo>
                <a:lnTo>
                  <a:pt x="5818213" y="1200150"/>
                </a:lnTo>
                <a:lnTo>
                  <a:pt x="5858903" y="1192060"/>
                </a:lnTo>
                <a:lnTo>
                  <a:pt x="5893397" y="1169009"/>
                </a:lnTo>
                <a:lnTo>
                  <a:pt x="5893854" y="1168501"/>
                </a:lnTo>
                <a:lnTo>
                  <a:pt x="5900445" y="1161237"/>
                </a:lnTo>
                <a:lnTo>
                  <a:pt x="5919990" y="1124635"/>
                </a:lnTo>
                <a:lnTo>
                  <a:pt x="5924537" y="1093825"/>
                </a:lnTo>
                <a:lnTo>
                  <a:pt x="5924537" y="106324"/>
                </a:lnTo>
                <a:close/>
              </a:path>
            </a:pathLst>
          </a:custGeom>
          <a:solidFill>
            <a:srgbClr val="FFDA0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4886325" y="4524375"/>
            <a:ext cx="5924550" cy="1200785"/>
          </a:xfrm>
          <a:custGeom>
            <a:avLst/>
            <a:gdLst/>
            <a:ahLst/>
            <a:cxnLst/>
            <a:rect l="l" t="t" r="r" b="b"/>
            <a:pathLst>
              <a:path w="5924550" h="1200785">
                <a:moveTo>
                  <a:pt x="5924537" y="106337"/>
                </a:moveTo>
                <a:lnTo>
                  <a:pt x="5916447" y="65646"/>
                </a:lnTo>
                <a:lnTo>
                  <a:pt x="5905487" y="45694"/>
                </a:lnTo>
                <a:lnTo>
                  <a:pt x="5905487" y="106337"/>
                </a:lnTo>
                <a:lnTo>
                  <a:pt x="5905487" y="1093825"/>
                </a:lnTo>
                <a:lnTo>
                  <a:pt x="5895175" y="1135011"/>
                </a:lnTo>
                <a:lnTo>
                  <a:pt x="5880379" y="1155039"/>
                </a:lnTo>
                <a:lnTo>
                  <a:pt x="5879922" y="1155547"/>
                </a:lnTo>
                <a:lnTo>
                  <a:pt x="5843511" y="1177366"/>
                </a:lnTo>
                <a:lnTo>
                  <a:pt x="5818213" y="1181112"/>
                </a:lnTo>
                <a:lnTo>
                  <a:pt x="95237" y="1181112"/>
                </a:lnTo>
                <a:lnTo>
                  <a:pt x="87731" y="1180833"/>
                </a:lnTo>
                <a:lnTo>
                  <a:pt x="80378" y="1180020"/>
                </a:lnTo>
                <a:lnTo>
                  <a:pt x="76200" y="1179245"/>
                </a:lnTo>
                <a:lnTo>
                  <a:pt x="76200" y="20929"/>
                </a:lnTo>
                <a:lnTo>
                  <a:pt x="80378" y="20142"/>
                </a:lnTo>
                <a:lnTo>
                  <a:pt x="87731" y="19329"/>
                </a:lnTo>
                <a:lnTo>
                  <a:pt x="95237" y="19062"/>
                </a:lnTo>
                <a:lnTo>
                  <a:pt x="5818213" y="19062"/>
                </a:lnTo>
                <a:lnTo>
                  <a:pt x="5859399" y="29375"/>
                </a:lnTo>
                <a:lnTo>
                  <a:pt x="5890793" y="57835"/>
                </a:lnTo>
                <a:lnTo>
                  <a:pt x="5905081" y="97739"/>
                </a:lnTo>
                <a:lnTo>
                  <a:pt x="5905487" y="106337"/>
                </a:lnTo>
                <a:lnTo>
                  <a:pt x="5905487" y="45694"/>
                </a:lnTo>
                <a:lnTo>
                  <a:pt x="5900445" y="38912"/>
                </a:lnTo>
                <a:lnTo>
                  <a:pt x="5893841" y="31661"/>
                </a:lnTo>
                <a:lnTo>
                  <a:pt x="5893397" y="31153"/>
                </a:lnTo>
                <a:lnTo>
                  <a:pt x="5885637" y="24104"/>
                </a:lnTo>
                <a:lnTo>
                  <a:pt x="5878842" y="19062"/>
                </a:lnTo>
                <a:lnTo>
                  <a:pt x="5877293" y="17907"/>
                </a:lnTo>
                <a:lnTo>
                  <a:pt x="5838964" y="2032"/>
                </a:lnTo>
                <a:lnTo>
                  <a:pt x="5818213" y="12"/>
                </a:lnTo>
                <a:lnTo>
                  <a:pt x="95237" y="12"/>
                </a:lnTo>
                <a:lnTo>
                  <a:pt x="87731" y="368"/>
                </a:lnTo>
                <a:lnTo>
                  <a:pt x="80378" y="1460"/>
                </a:lnTo>
                <a:lnTo>
                  <a:pt x="76200" y="2514"/>
                </a:lnTo>
                <a:lnTo>
                  <a:pt x="76200" y="0"/>
                </a:lnTo>
                <a:lnTo>
                  <a:pt x="71196" y="0"/>
                </a:lnTo>
                <a:lnTo>
                  <a:pt x="66243" y="482"/>
                </a:lnTo>
                <a:lnTo>
                  <a:pt x="29705" y="15621"/>
                </a:lnTo>
                <a:lnTo>
                  <a:pt x="3886" y="51663"/>
                </a:lnTo>
                <a:lnTo>
                  <a:pt x="0" y="71196"/>
                </a:lnTo>
                <a:lnTo>
                  <a:pt x="0" y="1123962"/>
                </a:lnTo>
                <a:lnTo>
                  <a:pt x="0" y="1128953"/>
                </a:lnTo>
                <a:lnTo>
                  <a:pt x="15621" y="1170444"/>
                </a:lnTo>
                <a:lnTo>
                  <a:pt x="51663" y="1196263"/>
                </a:lnTo>
                <a:lnTo>
                  <a:pt x="76200" y="1200162"/>
                </a:lnTo>
                <a:lnTo>
                  <a:pt x="76200" y="1197660"/>
                </a:lnTo>
                <a:lnTo>
                  <a:pt x="80378" y="1198702"/>
                </a:lnTo>
                <a:lnTo>
                  <a:pt x="87731" y="1199794"/>
                </a:lnTo>
                <a:lnTo>
                  <a:pt x="95237" y="1200162"/>
                </a:lnTo>
                <a:lnTo>
                  <a:pt x="5818213" y="1200162"/>
                </a:lnTo>
                <a:lnTo>
                  <a:pt x="5858903" y="1192060"/>
                </a:lnTo>
                <a:lnTo>
                  <a:pt x="5893397" y="1169009"/>
                </a:lnTo>
                <a:lnTo>
                  <a:pt x="5916447" y="1134516"/>
                </a:lnTo>
                <a:lnTo>
                  <a:pt x="5924537" y="1093825"/>
                </a:lnTo>
                <a:lnTo>
                  <a:pt x="5924537" y="106337"/>
                </a:lnTo>
                <a:close/>
              </a:path>
            </a:pathLst>
          </a:custGeom>
          <a:solidFill>
            <a:srgbClr val="FFDA0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793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  <a:tabLst>
                <a:tab pos="275590" algn="l"/>
              </a:tabLst>
            </a:pPr>
            <a:r>
              <a:rPr dirty="0" sz="1600" spc="-1470" b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dirty="0" sz="1600" b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dirty="0" spc="-20"/>
              <a:t>Kayu</a:t>
            </a: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ct val="108000"/>
              </a:lnSpc>
              <a:spcBef>
                <a:spcPts val="270"/>
              </a:spcBef>
            </a:pPr>
            <a:r>
              <a:rPr dirty="0" sz="1100" spc="-10" b="0">
                <a:latin typeface="Tahoma"/>
                <a:cs typeface="Tahoma"/>
              </a:rPr>
              <a:t>Material</a:t>
            </a:r>
            <a:r>
              <a:rPr dirty="0" sz="1100" spc="-120" b="0">
                <a:latin typeface="Tahoma"/>
                <a:cs typeface="Tahoma"/>
              </a:rPr>
              <a:t> </a:t>
            </a:r>
            <a:r>
              <a:rPr dirty="0" sz="1100" b="0">
                <a:latin typeface="Tahoma"/>
                <a:cs typeface="Tahoma"/>
              </a:rPr>
              <a:t>tertua</a:t>
            </a:r>
            <a:r>
              <a:rPr dirty="0" sz="1100" spc="-114" b="0">
                <a:latin typeface="Tahoma"/>
                <a:cs typeface="Tahoma"/>
              </a:rPr>
              <a:t> </a:t>
            </a:r>
            <a:r>
              <a:rPr dirty="0" sz="1100" spc="-10" b="0">
                <a:latin typeface="Tahoma"/>
                <a:cs typeface="Tahoma"/>
              </a:rPr>
              <a:t>dalam</a:t>
            </a:r>
            <a:r>
              <a:rPr dirty="0" sz="1100" spc="-114" b="0">
                <a:latin typeface="Tahoma"/>
                <a:cs typeface="Tahoma"/>
              </a:rPr>
              <a:t> </a:t>
            </a:r>
            <a:r>
              <a:rPr dirty="0" sz="1100" spc="-20" b="0">
                <a:latin typeface="Tahoma"/>
                <a:cs typeface="Tahoma"/>
              </a:rPr>
              <a:t>desain</a:t>
            </a:r>
            <a:r>
              <a:rPr dirty="0" sz="1100" spc="-114" b="0">
                <a:latin typeface="Tahoma"/>
                <a:cs typeface="Tahoma"/>
              </a:rPr>
              <a:t> </a:t>
            </a:r>
            <a:r>
              <a:rPr dirty="0" sz="1100" spc="-30" b="0">
                <a:latin typeface="Tahoma"/>
                <a:cs typeface="Tahoma"/>
              </a:rPr>
              <a:t>interior.</a:t>
            </a:r>
            <a:r>
              <a:rPr dirty="0" sz="1100" spc="-114" b="0">
                <a:latin typeface="Tahoma"/>
                <a:cs typeface="Tahoma"/>
              </a:rPr>
              <a:t> </a:t>
            </a:r>
            <a:r>
              <a:rPr dirty="0" sz="1100" b="0">
                <a:latin typeface="Tahoma"/>
                <a:cs typeface="Tahoma"/>
              </a:rPr>
              <a:t>Memiliki</a:t>
            </a:r>
            <a:r>
              <a:rPr dirty="0" sz="1100" spc="-120" b="0">
                <a:latin typeface="Tahoma"/>
                <a:cs typeface="Tahoma"/>
              </a:rPr>
              <a:t> </a:t>
            </a:r>
            <a:r>
              <a:rPr dirty="0" sz="1100" spc="-10" b="0">
                <a:latin typeface="Tahoma"/>
                <a:cs typeface="Tahoma"/>
              </a:rPr>
              <a:t>sifat</a:t>
            </a:r>
            <a:r>
              <a:rPr dirty="0" sz="1100" spc="-114" b="0">
                <a:latin typeface="Tahoma"/>
                <a:cs typeface="Tahoma"/>
              </a:rPr>
              <a:t> </a:t>
            </a:r>
            <a:r>
              <a:rPr dirty="0" sz="1100" spc="-35" b="0">
                <a:latin typeface="Tahoma"/>
                <a:cs typeface="Tahoma"/>
              </a:rPr>
              <a:t>hangat,</a:t>
            </a:r>
            <a:r>
              <a:rPr dirty="0" sz="1100" spc="-114" b="0">
                <a:latin typeface="Tahoma"/>
                <a:cs typeface="Tahoma"/>
              </a:rPr>
              <a:t> </a:t>
            </a:r>
            <a:r>
              <a:rPr dirty="0" sz="1100" spc="-10" b="0">
                <a:latin typeface="Tahoma"/>
                <a:cs typeface="Tahoma"/>
              </a:rPr>
              <a:t>akustik</a:t>
            </a:r>
            <a:r>
              <a:rPr dirty="0" sz="1100" spc="-114" b="0">
                <a:latin typeface="Tahoma"/>
                <a:cs typeface="Tahoma"/>
              </a:rPr>
              <a:t> </a:t>
            </a:r>
            <a:r>
              <a:rPr dirty="0" sz="1100" spc="-25" b="0">
                <a:latin typeface="Tahoma"/>
                <a:cs typeface="Tahoma"/>
              </a:rPr>
              <a:t>baik,</a:t>
            </a:r>
            <a:r>
              <a:rPr dirty="0" sz="1100" spc="-114" b="0">
                <a:latin typeface="Tahoma"/>
                <a:cs typeface="Tahoma"/>
              </a:rPr>
              <a:t> </a:t>
            </a:r>
            <a:r>
              <a:rPr dirty="0" sz="1100" spc="-10" b="0">
                <a:latin typeface="Tahoma"/>
                <a:cs typeface="Tahoma"/>
              </a:rPr>
              <a:t>dan</a:t>
            </a:r>
            <a:r>
              <a:rPr dirty="0" sz="1100" spc="-120" b="0">
                <a:latin typeface="Tahoma"/>
                <a:cs typeface="Tahoma"/>
              </a:rPr>
              <a:t> </a:t>
            </a:r>
            <a:r>
              <a:rPr dirty="0" sz="1100" spc="-10" b="0">
                <a:latin typeface="Tahoma"/>
                <a:cs typeface="Tahoma"/>
              </a:rPr>
              <a:t>dapat</a:t>
            </a:r>
            <a:r>
              <a:rPr dirty="0" sz="1100" spc="-114" b="0">
                <a:latin typeface="Tahoma"/>
                <a:cs typeface="Tahoma"/>
              </a:rPr>
              <a:t> </a:t>
            </a:r>
            <a:r>
              <a:rPr dirty="0" sz="1100" spc="-10" b="0">
                <a:latin typeface="Tahoma"/>
                <a:cs typeface="Tahoma"/>
              </a:rPr>
              <a:t>difinishing berbagai</a:t>
            </a:r>
            <a:r>
              <a:rPr dirty="0" sz="1100" spc="-125" b="0">
                <a:latin typeface="Tahoma"/>
                <a:cs typeface="Tahoma"/>
              </a:rPr>
              <a:t> </a:t>
            </a:r>
            <a:r>
              <a:rPr dirty="0" sz="1100" spc="-35" b="0">
                <a:latin typeface="Tahoma"/>
                <a:cs typeface="Tahoma"/>
              </a:rPr>
              <a:t>cara.</a:t>
            </a:r>
            <a:r>
              <a:rPr dirty="0" sz="1100" spc="-120" b="0">
                <a:latin typeface="Tahoma"/>
                <a:cs typeface="Tahoma"/>
              </a:rPr>
              <a:t> </a:t>
            </a:r>
            <a:r>
              <a:rPr dirty="0" sz="1100" b="0">
                <a:latin typeface="Tahoma"/>
                <a:cs typeface="Tahoma"/>
              </a:rPr>
              <a:t>Kayu</a:t>
            </a:r>
            <a:r>
              <a:rPr dirty="0" sz="1100" spc="-120" b="0">
                <a:latin typeface="Tahoma"/>
                <a:cs typeface="Tahoma"/>
              </a:rPr>
              <a:t> </a:t>
            </a:r>
            <a:r>
              <a:rPr dirty="0" sz="1100" spc="-10" b="0">
                <a:latin typeface="Tahoma"/>
                <a:cs typeface="Tahoma"/>
              </a:rPr>
              <a:t>solid</a:t>
            </a:r>
            <a:r>
              <a:rPr dirty="0" sz="1100" spc="-120" b="0">
                <a:latin typeface="Tahoma"/>
                <a:cs typeface="Tahoma"/>
              </a:rPr>
              <a:t> </a:t>
            </a:r>
            <a:r>
              <a:rPr dirty="0" sz="1100" spc="-45" b="0">
                <a:latin typeface="Tahoma"/>
                <a:cs typeface="Tahoma"/>
              </a:rPr>
              <a:t>(jati,</a:t>
            </a:r>
            <a:r>
              <a:rPr dirty="0" sz="1100" spc="-120" b="0">
                <a:latin typeface="Tahoma"/>
                <a:cs typeface="Tahoma"/>
              </a:rPr>
              <a:t> </a:t>
            </a:r>
            <a:r>
              <a:rPr dirty="0" sz="1100" spc="-30" b="0">
                <a:latin typeface="Tahoma"/>
                <a:cs typeface="Tahoma"/>
              </a:rPr>
              <a:t>merbau)</a:t>
            </a:r>
            <a:r>
              <a:rPr dirty="0" sz="1100" spc="-120" b="0">
                <a:latin typeface="Tahoma"/>
                <a:cs typeface="Tahoma"/>
              </a:rPr>
              <a:t> </a:t>
            </a:r>
            <a:r>
              <a:rPr dirty="0" sz="1100" spc="-10" b="0">
                <a:latin typeface="Tahoma"/>
                <a:cs typeface="Tahoma"/>
              </a:rPr>
              <a:t>lebih</a:t>
            </a:r>
            <a:r>
              <a:rPr dirty="0" sz="1100" spc="-120" b="0">
                <a:latin typeface="Tahoma"/>
                <a:cs typeface="Tahoma"/>
              </a:rPr>
              <a:t> </a:t>
            </a:r>
            <a:r>
              <a:rPr dirty="0" sz="1100" spc="-10" b="0">
                <a:latin typeface="Tahoma"/>
                <a:cs typeface="Tahoma"/>
              </a:rPr>
              <a:t>kuat</a:t>
            </a:r>
            <a:r>
              <a:rPr dirty="0" sz="1100" spc="-120" b="0">
                <a:latin typeface="Tahoma"/>
                <a:cs typeface="Tahoma"/>
              </a:rPr>
              <a:t> </a:t>
            </a:r>
            <a:r>
              <a:rPr dirty="0" sz="1100" spc="-10" b="0">
                <a:latin typeface="Tahoma"/>
                <a:cs typeface="Tahoma"/>
              </a:rPr>
              <a:t>dan</a:t>
            </a:r>
            <a:r>
              <a:rPr dirty="0" sz="1100" spc="-120" b="0">
                <a:latin typeface="Tahoma"/>
                <a:cs typeface="Tahoma"/>
              </a:rPr>
              <a:t> </a:t>
            </a:r>
            <a:r>
              <a:rPr dirty="0" sz="1100" spc="-10" b="0">
                <a:latin typeface="Tahoma"/>
                <a:cs typeface="Tahoma"/>
              </a:rPr>
              <a:t>tahan</a:t>
            </a:r>
            <a:r>
              <a:rPr dirty="0" sz="1100" spc="-120" b="0">
                <a:latin typeface="Tahoma"/>
                <a:cs typeface="Tahoma"/>
              </a:rPr>
              <a:t> </a:t>
            </a:r>
            <a:r>
              <a:rPr dirty="0" sz="1100" spc="-10" b="0">
                <a:latin typeface="Tahoma"/>
                <a:cs typeface="Tahoma"/>
              </a:rPr>
              <a:t>lama</a:t>
            </a:r>
            <a:r>
              <a:rPr dirty="0" sz="1100" spc="-120" b="0">
                <a:latin typeface="Tahoma"/>
                <a:cs typeface="Tahoma"/>
              </a:rPr>
              <a:t> </a:t>
            </a:r>
            <a:r>
              <a:rPr dirty="0" sz="1100" spc="-10" b="0">
                <a:latin typeface="Tahoma"/>
                <a:cs typeface="Tahoma"/>
              </a:rPr>
              <a:t>dibanding</a:t>
            </a:r>
            <a:r>
              <a:rPr dirty="0" sz="1100" spc="-120" b="0">
                <a:latin typeface="Tahoma"/>
                <a:cs typeface="Tahoma"/>
              </a:rPr>
              <a:t> </a:t>
            </a:r>
            <a:r>
              <a:rPr dirty="0" sz="1100" spc="-10" b="0">
                <a:latin typeface="Tahoma"/>
                <a:cs typeface="Tahoma"/>
              </a:rPr>
              <a:t>kayu</a:t>
            </a:r>
            <a:r>
              <a:rPr dirty="0" sz="1100" spc="-120" b="0">
                <a:latin typeface="Tahoma"/>
                <a:cs typeface="Tahoma"/>
              </a:rPr>
              <a:t> </a:t>
            </a:r>
            <a:r>
              <a:rPr dirty="0" sz="1100" spc="-10" b="0">
                <a:latin typeface="Tahoma"/>
                <a:cs typeface="Tahoma"/>
              </a:rPr>
              <a:t>olahan.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 sz="1100" spc="-50"/>
              <a:t>Contoh:</a:t>
            </a:r>
            <a:r>
              <a:rPr dirty="0" sz="1100" spc="-120"/>
              <a:t> </a:t>
            </a:r>
            <a:r>
              <a:rPr dirty="0" sz="1100" b="0">
                <a:latin typeface="Tahoma"/>
                <a:cs typeface="Tahoma"/>
              </a:rPr>
              <a:t>Parket</a:t>
            </a:r>
            <a:r>
              <a:rPr dirty="0" sz="1100" spc="-130" b="0">
                <a:latin typeface="Tahoma"/>
                <a:cs typeface="Tahoma"/>
              </a:rPr>
              <a:t> </a:t>
            </a:r>
            <a:r>
              <a:rPr dirty="0" sz="1100" spc="-10" b="0">
                <a:latin typeface="Tahoma"/>
                <a:cs typeface="Tahoma"/>
              </a:rPr>
              <a:t>kayu</a:t>
            </a:r>
            <a:r>
              <a:rPr dirty="0" sz="1100" spc="-130" b="0">
                <a:latin typeface="Tahoma"/>
                <a:cs typeface="Tahoma"/>
              </a:rPr>
              <a:t> </a:t>
            </a:r>
            <a:r>
              <a:rPr dirty="0" sz="1100" spc="-25" b="0">
                <a:latin typeface="Tahoma"/>
                <a:cs typeface="Tahoma"/>
              </a:rPr>
              <a:t>jati</a:t>
            </a:r>
            <a:r>
              <a:rPr dirty="0" sz="1100" spc="-125" b="0">
                <a:latin typeface="Tahoma"/>
                <a:cs typeface="Tahoma"/>
              </a:rPr>
              <a:t> </a:t>
            </a:r>
            <a:r>
              <a:rPr dirty="0" sz="1100" spc="-10" b="0">
                <a:latin typeface="Tahoma"/>
                <a:cs typeface="Tahoma"/>
              </a:rPr>
              <a:t>pada</a:t>
            </a:r>
            <a:r>
              <a:rPr dirty="0" sz="1100" spc="-130" b="0">
                <a:latin typeface="Tahoma"/>
                <a:cs typeface="Tahoma"/>
              </a:rPr>
              <a:t> </a:t>
            </a:r>
            <a:r>
              <a:rPr dirty="0" sz="1100" spc="-10" b="0">
                <a:latin typeface="Tahoma"/>
                <a:cs typeface="Tahoma"/>
              </a:rPr>
              <a:t>lantai</a:t>
            </a:r>
            <a:r>
              <a:rPr dirty="0" sz="1100" spc="-130" b="0">
                <a:latin typeface="Tahoma"/>
                <a:cs typeface="Tahoma"/>
              </a:rPr>
              <a:t> </a:t>
            </a:r>
            <a:r>
              <a:rPr dirty="0" sz="1100" spc="-10" b="0">
                <a:latin typeface="Tahoma"/>
                <a:cs typeface="Tahoma"/>
              </a:rPr>
              <a:t>ruang</a:t>
            </a:r>
            <a:r>
              <a:rPr dirty="0" sz="1100" spc="-125" b="0">
                <a:latin typeface="Tahoma"/>
                <a:cs typeface="Tahoma"/>
              </a:rPr>
              <a:t> </a:t>
            </a:r>
            <a:r>
              <a:rPr dirty="0" sz="1100" b="0">
                <a:latin typeface="Tahoma"/>
                <a:cs typeface="Tahoma"/>
              </a:rPr>
              <a:t>tamu</a:t>
            </a:r>
            <a:r>
              <a:rPr dirty="0" sz="1100" spc="-130" b="0">
                <a:latin typeface="Tahoma"/>
                <a:cs typeface="Tahoma"/>
              </a:rPr>
              <a:t> </a:t>
            </a:r>
            <a:r>
              <a:rPr dirty="0" sz="1100" spc="-10" b="0">
                <a:latin typeface="Tahoma"/>
                <a:cs typeface="Tahoma"/>
              </a:rPr>
              <a:t>memberikan</a:t>
            </a:r>
            <a:r>
              <a:rPr dirty="0" sz="1100" spc="-130" b="0">
                <a:latin typeface="Tahoma"/>
                <a:cs typeface="Tahoma"/>
              </a:rPr>
              <a:t> </a:t>
            </a:r>
            <a:r>
              <a:rPr dirty="0" sz="1100" spc="-20" b="0">
                <a:latin typeface="Tahoma"/>
                <a:cs typeface="Tahoma"/>
              </a:rPr>
              <a:t>kesan</a:t>
            </a:r>
            <a:r>
              <a:rPr dirty="0" sz="1100" spc="-130" b="0">
                <a:latin typeface="Tahoma"/>
                <a:cs typeface="Tahoma"/>
              </a:rPr>
              <a:t> </a:t>
            </a:r>
            <a:r>
              <a:rPr dirty="0" sz="1100" spc="-25" b="0">
                <a:latin typeface="Tahoma"/>
                <a:cs typeface="Tahoma"/>
              </a:rPr>
              <a:t>mewah</a:t>
            </a:r>
            <a:r>
              <a:rPr dirty="0" sz="1100" spc="-125" b="0">
                <a:latin typeface="Tahoma"/>
                <a:cs typeface="Tahoma"/>
              </a:rPr>
              <a:t> </a:t>
            </a:r>
            <a:r>
              <a:rPr dirty="0" sz="1100" spc="-10" b="0">
                <a:latin typeface="Tahoma"/>
                <a:cs typeface="Tahoma"/>
              </a:rPr>
              <a:t>dan</a:t>
            </a:r>
            <a:r>
              <a:rPr dirty="0" sz="1100" spc="-130" b="0">
                <a:latin typeface="Tahoma"/>
                <a:cs typeface="Tahoma"/>
              </a:rPr>
              <a:t> </a:t>
            </a:r>
            <a:r>
              <a:rPr dirty="0" sz="1100" spc="-10" b="0">
                <a:latin typeface="Tahoma"/>
                <a:cs typeface="Tahoma"/>
              </a:rPr>
              <a:t>hangat.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tabLst>
                <a:tab pos="275590" algn="l"/>
              </a:tabLst>
            </a:pPr>
            <a:r>
              <a:rPr dirty="0" sz="1600" spc="-1480" b="0">
                <a:solidFill>
                  <a:srgbClr val="000000"/>
                </a:solidFill>
                <a:latin typeface="Times New Roman"/>
                <a:cs typeface="Times New Roman"/>
              </a:rPr>
              <a:t>@</a:t>
            </a:r>
            <a:r>
              <a:rPr dirty="0" sz="1600" b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dirty="0"/>
              <a:t>Batu</a:t>
            </a:r>
            <a:r>
              <a:rPr dirty="0" spc="-250"/>
              <a:t> </a:t>
            </a:r>
            <a:r>
              <a:rPr dirty="0" spc="-20"/>
              <a:t>Alam</a:t>
            </a:r>
            <a:endParaRPr sz="1600">
              <a:latin typeface="Times New Roman"/>
              <a:cs typeface="Times New Roman"/>
            </a:endParaRPr>
          </a:p>
          <a:p>
            <a:pPr marL="12700" marR="258445">
              <a:lnSpc>
                <a:spcPct val="108000"/>
              </a:lnSpc>
              <a:spcBef>
                <a:spcPts val="350"/>
              </a:spcBef>
            </a:pPr>
            <a:r>
              <a:rPr dirty="0" sz="1100" spc="-35" b="0">
                <a:latin typeface="Tahoma"/>
                <a:cs typeface="Tahoma"/>
              </a:rPr>
              <a:t>Marmer:</a:t>
            </a:r>
            <a:r>
              <a:rPr dirty="0" sz="1100" spc="-110" b="0">
                <a:latin typeface="Tahoma"/>
                <a:cs typeface="Tahoma"/>
              </a:rPr>
              <a:t> </a:t>
            </a:r>
            <a:r>
              <a:rPr dirty="0" sz="1100" spc="-25" b="0">
                <a:latin typeface="Tahoma"/>
                <a:cs typeface="Tahoma"/>
              </a:rPr>
              <a:t>elegan,</a:t>
            </a:r>
            <a:r>
              <a:rPr dirty="0" sz="1100" spc="-105" b="0">
                <a:latin typeface="Tahoma"/>
                <a:cs typeface="Tahoma"/>
              </a:rPr>
              <a:t> </a:t>
            </a:r>
            <a:r>
              <a:rPr dirty="0" sz="1100" spc="-35" b="0">
                <a:latin typeface="Tahoma"/>
                <a:cs typeface="Tahoma"/>
              </a:rPr>
              <a:t>poros,</a:t>
            </a:r>
            <a:r>
              <a:rPr dirty="0" sz="1100" spc="-110" b="0">
                <a:latin typeface="Tahoma"/>
                <a:cs typeface="Tahoma"/>
              </a:rPr>
              <a:t> </a:t>
            </a:r>
            <a:r>
              <a:rPr dirty="0" sz="1100" spc="-20" b="0">
                <a:latin typeface="Tahoma"/>
                <a:cs typeface="Tahoma"/>
              </a:rPr>
              <a:t>rentan</a:t>
            </a:r>
            <a:r>
              <a:rPr dirty="0" sz="1100" spc="-105" b="0">
                <a:latin typeface="Tahoma"/>
                <a:cs typeface="Tahoma"/>
              </a:rPr>
              <a:t> </a:t>
            </a:r>
            <a:r>
              <a:rPr dirty="0" sz="1100" spc="-10" b="0">
                <a:latin typeface="Tahoma"/>
                <a:cs typeface="Tahoma"/>
              </a:rPr>
              <a:t>noda</a:t>
            </a:r>
            <a:r>
              <a:rPr dirty="0" sz="1100" spc="-105" b="0">
                <a:latin typeface="Tahoma"/>
                <a:cs typeface="Tahoma"/>
              </a:rPr>
              <a:t> </a:t>
            </a:r>
            <a:r>
              <a:rPr dirty="0" sz="1100" spc="-35" b="0">
                <a:latin typeface="Tahoma"/>
                <a:cs typeface="Tahoma"/>
              </a:rPr>
              <a:t>asam.</a:t>
            </a:r>
            <a:r>
              <a:rPr dirty="0" sz="1100" spc="-110" b="0">
                <a:latin typeface="Tahoma"/>
                <a:cs typeface="Tahoma"/>
              </a:rPr>
              <a:t> </a:t>
            </a:r>
            <a:r>
              <a:rPr dirty="0" sz="1100" spc="-35" b="0">
                <a:latin typeface="Tahoma"/>
                <a:cs typeface="Tahoma"/>
              </a:rPr>
              <a:t>Granit:</a:t>
            </a:r>
            <a:r>
              <a:rPr dirty="0" sz="1100" spc="-105" b="0">
                <a:latin typeface="Tahoma"/>
                <a:cs typeface="Tahoma"/>
              </a:rPr>
              <a:t> </a:t>
            </a:r>
            <a:r>
              <a:rPr dirty="0" sz="1100" spc="-35" b="0">
                <a:latin typeface="Tahoma"/>
                <a:cs typeface="Tahoma"/>
              </a:rPr>
              <a:t>keras,</a:t>
            </a:r>
            <a:r>
              <a:rPr dirty="0" sz="1100" spc="-105" b="0">
                <a:latin typeface="Tahoma"/>
                <a:cs typeface="Tahoma"/>
              </a:rPr>
              <a:t> </a:t>
            </a:r>
            <a:r>
              <a:rPr dirty="0" sz="1100" spc="-10" b="0">
                <a:latin typeface="Tahoma"/>
                <a:cs typeface="Tahoma"/>
              </a:rPr>
              <a:t>tahan</a:t>
            </a:r>
            <a:r>
              <a:rPr dirty="0" sz="1100" spc="-110" b="0">
                <a:latin typeface="Tahoma"/>
                <a:cs typeface="Tahoma"/>
              </a:rPr>
              <a:t> </a:t>
            </a:r>
            <a:r>
              <a:rPr dirty="0" sz="1100" spc="-30" b="0">
                <a:latin typeface="Tahoma"/>
                <a:cs typeface="Tahoma"/>
              </a:rPr>
              <a:t>panas,</a:t>
            </a:r>
            <a:r>
              <a:rPr dirty="0" sz="1100" spc="-105" b="0">
                <a:latin typeface="Tahoma"/>
                <a:cs typeface="Tahoma"/>
              </a:rPr>
              <a:t> </a:t>
            </a:r>
            <a:r>
              <a:rPr dirty="0" sz="1100" b="0">
                <a:latin typeface="Tahoma"/>
                <a:cs typeface="Tahoma"/>
              </a:rPr>
              <a:t>cocok</a:t>
            </a:r>
            <a:r>
              <a:rPr dirty="0" sz="1100" spc="-105" b="0">
                <a:latin typeface="Tahoma"/>
                <a:cs typeface="Tahoma"/>
              </a:rPr>
              <a:t> </a:t>
            </a:r>
            <a:r>
              <a:rPr dirty="0" sz="1100" spc="-20" b="0">
                <a:latin typeface="Tahoma"/>
                <a:cs typeface="Tahoma"/>
              </a:rPr>
              <a:t>untuk</a:t>
            </a:r>
            <a:r>
              <a:rPr dirty="0" sz="1100" spc="-110" b="0">
                <a:latin typeface="Tahoma"/>
                <a:cs typeface="Tahoma"/>
              </a:rPr>
              <a:t> </a:t>
            </a:r>
            <a:r>
              <a:rPr dirty="0" sz="1100" spc="-10" b="0">
                <a:latin typeface="Tahoma"/>
                <a:cs typeface="Tahoma"/>
              </a:rPr>
              <a:t>dapur. </a:t>
            </a:r>
            <a:r>
              <a:rPr dirty="0" sz="1100" spc="-20" b="0">
                <a:latin typeface="Tahoma"/>
                <a:cs typeface="Tahoma"/>
              </a:rPr>
              <a:t>Andesit:</a:t>
            </a:r>
            <a:r>
              <a:rPr dirty="0" sz="1100" spc="-105" b="0">
                <a:latin typeface="Tahoma"/>
                <a:cs typeface="Tahoma"/>
              </a:rPr>
              <a:t> </a:t>
            </a:r>
            <a:r>
              <a:rPr dirty="0" sz="1100" spc="-40" b="0">
                <a:latin typeface="Tahoma"/>
                <a:cs typeface="Tahoma"/>
              </a:rPr>
              <a:t>kasar,</a:t>
            </a:r>
            <a:r>
              <a:rPr dirty="0" sz="1100" spc="-100" b="0">
                <a:latin typeface="Tahoma"/>
                <a:cs typeface="Tahoma"/>
              </a:rPr>
              <a:t> </a:t>
            </a:r>
            <a:r>
              <a:rPr dirty="0" sz="1100" spc="-25" b="0">
                <a:latin typeface="Tahoma"/>
                <a:cs typeface="Tahoma"/>
              </a:rPr>
              <a:t>bertekstur,</a:t>
            </a:r>
            <a:r>
              <a:rPr dirty="0" sz="1100" spc="-105" b="0">
                <a:latin typeface="Tahoma"/>
                <a:cs typeface="Tahoma"/>
              </a:rPr>
              <a:t> </a:t>
            </a:r>
            <a:r>
              <a:rPr dirty="0" sz="1100" b="0">
                <a:latin typeface="Tahoma"/>
                <a:cs typeface="Tahoma"/>
              </a:rPr>
              <a:t>cocok</a:t>
            </a:r>
            <a:r>
              <a:rPr dirty="0" sz="1100" spc="-100" b="0">
                <a:latin typeface="Tahoma"/>
                <a:cs typeface="Tahoma"/>
              </a:rPr>
              <a:t> </a:t>
            </a:r>
            <a:r>
              <a:rPr dirty="0" sz="1100" spc="-20" b="0">
                <a:latin typeface="Tahoma"/>
                <a:cs typeface="Tahoma"/>
              </a:rPr>
              <a:t>untuk</a:t>
            </a:r>
            <a:r>
              <a:rPr dirty="0" sz="1100" spc="-100" b="0">
                <a:latin typeface="Tahoma"/>
                <a:cs typeface="Tahoma"/>
              </a:rPr>
              <a:t> </a:t>
            </a:r>
            <a:r>
              <a:rPr dirty="0" sz="1100" spc="-10" b="0">
                <a:latin typeface="Tahoma"/>
                <a:cs typeface="Tahoma"/>
              </a:rPr>
              <a:t>eksterior</a:t>
            </a:r>
            <a:r>
              <a:rPr dirty="0" sz="1100" spc="-105" b="0">
                <a:latin typeface="Tahoma"/>
                <a:cs typeface="Tahoma"/>
              </a:rPr>
              <a:t> </a:t>
            </a:r>
            <a:r>
              <a:rPr dirty="0" sz="1100" spc="-10" b="0">
                <a:latin typeface="Tahoma"/>
                <a:cs typeface="Tahoma"/>
              </a:rPr>
              <a:t>dan</a:t>
            </a:r>
            <a:r>
              <a:rPr dirty="0" sz="1100" spc="-100" b="0">
                <a:latin typeface="Tahoma"/>
                <a:cs typeface="Tahoma"/>
              </a:rPr>
              <a:t> </a:t>
            </a:r>
            <a:r>
              <a:rPr dirty="0" sz="1100" spc="-20" b="0">
                <a:latin typeface="Tahoma"/>
                <a:cs typeface="Tahoma"/>
              </a:rPr>
              <a:t>area</a:t>
            </a:r>
            <a:r>
              <a:rPr dirty="0" sz="1100" spc="-100" b="0">
                <a:latin typeface="Tahoma"/>
                <a:cs typeface="Tahoma"/>
              </a:rPr>
              <a:t> </a:t>
            </a:r>
            <a:r>
              <a:rPr dirty="0" sz="1100" spc="-10" b="0">
                <a:latin typeface="Tahoma"/>
                <a:cs typeface="Tahoma"/>
              </a:rPr>
              <a:t>basah.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 sz="1100" spc="-50"/>
              <a:t>Contoh:</a:t>
            </a:r>
            <a:r>
              <a:rPr dirty="0" sz="1100" spc="-110"/>
              <a:t> </a:t>
            </a:r>
            <a:r>
              <a:rPr dirty="0" sz="1100" spc="-20" b="0">
                <a:latin typeface="Tahoma"/>
                <a:cs typeface="Tahoma"/>
              </a:rPr>
              <a:t>Meja</a:t>
            </a:r>
            <a:r>
              <a:rPr dirty="0" sz="1100" spc="-120" b="0">
                <a:latin typeface="Tahoma"/>
                <a:cs typeface="Tahoma"/>
              </a:rPr>
              <a:t> </a:t>
            </a:r>
            <a:r>
              <a:rPr dirty="0" sz="1100" spc="-10" b="0">
                <a:latin typeface="Tahoma"/>
                <a:cs typeface="Tahoma"/>
              </a:rPr>
              <a:t>dapur</a:t>
            </a:r>
            <a:r>
              <a:rPr dirty="0" sz="1100" spc="-120" b="0">
                <a:latin typeface="Tahoma"/>
                <a:cs typeface="Tahoma"/>
              </a:rPr>
              <a:t> </a:t>
            </a:r>
            <a:r>
              <a:rPr dirty="0" sz="1100" spc="-10" b="0">
                <a:latin typeface="Tahoma"/>
                <a:cs typeface="Tahoma"/>
              </a:rPr>
              <a:t>dari</a:t>
            </a:r>
            <a:r>
              <a:rPr dirty="0" sz="1100" spc="-114" b="0">
                <a:latin typeface="Tahoma"/>
                <a:cs typeface="Tahoma"/>
              </a:rPr>
              <a:t> </a:t>
            </a:r>
            <a:r>
              <a:rPr dirty="0" sz="1100" spc="-10" b="0">
                <a:latin typeface="Tahoma"/>
                <a:cs typeface="Tahoma"/>
              </a:rPr>
              <a:t>granit</a:t>
            </a:r>
            <a:r>
              <a:rPr dirty="0" sz="1100" spc="-120" b="0">
                <a:latin typeface="Tahoma"/>
                <a:cs typeface="Tahoma"/>
              </a:rPr>
              <a:t> </a:t>
            </a:r>
            <a:r>
              <a:rPr dirty="0" sz="1100" spc="-10" b="0">
                <a:latin typeface="Tahoma"/>
                <a:cs typeface="Tahoma"/>
              </a:rPr>
              <a:t>hitam</a:t>
            </a:r>
            <a:r>
              <a:rPr dirty="0" sz="1100" spc="-120" b="0">
                <a:latin typeface="Tahoma"/>
                <a:cs typeface="Tahoma"/>
              </a:rPr>
              <a:t> </a:t>
            </a:r>
            <a:r>
              <a:rPr dirty="0" sz="1100" spc="-10" b="0">
                <a:latin typeface="Tahoma"/>
                <a:cs typeface="Tahoma"/>
              </a:rPr>
              <a:t>dipilih</a:t>
            </a:r>
            <a:r>
              <a:rPr dirty="0" sz="1100" spc="-114" b="0">
                <a:latin typeface="Tahoma"/>
                <a:cs typeface="Tahoma"/>
              </a:rPr>
              <a:t> </a:t>
            </a:r>
            <a:r>
              <a:rPr dirty="0" sz="1100" spc="-20" b="0">
                <a:latin typeface="Tahoma"/>
                <a:cs typeface="Tahoma"/>
              </a:rPr>
              <a:t>karena</a:t>
            </a:r>
            <a:r>
              <a:rPr dirty="0" sz="1100" spc="-120" b="0">
                <a:latin typeface="Tahoma"/>
                <a:cs typeface="Tahoma"/>
              </a:rPr>
              <a:t> </a:t>
            </a:r>
            <a:r>
              <a:rPr dirty="0" sz="1100" spc="-25" b="0">
                <a:latin typeface="Tahoma"/>
                <a:cs typeface="Tahoma"/>
              </a:rPr>
              <a:t>daya</a:t>
            </a:r>
            <a:r>
              <a:rPr dirty="0" sz="1100" spc="-120" b="0">
                <a:latin typeface="Tahoma"/>
                <a:cs typeface="Tahoma"/>
              </a:rPr>
              <a:t> </a:t>
            </a:r>
            <a:r>
              <a:rPr dirty="0" sz="1100" spc="-10" b="0">
                <a:latin typeface="Tahoma"/>
                <a:cs typeface="Tahoma"/>
              </a:rPr>
              <a:t>tahan</a:t>
            </a:r>
            <a:r>
              <a:rPr dirty="0" sz="1100" spc="-114" b="0">
                <a:latin typeface="Tahoma"/>
                <a:cs typeface="Tahoma"/>
              </a:rPr>
              <a:t> </a:t>
            </a:r>
            <a:r>
              <a:rPr dirty="0" sz="1100" spc="-10" b="0">
                <a:latin typeface="Tahoma"/>
                <a:cs typeface="Tahoma"/>
              </a:rPr>
              <a:t>terhadap</a:t>
            </a:r>
            <a:r>
              <a:rPr dirty="0" sz="1100" spc="-120" b="0">
                <a:latin typeface="Tahoma"/>
                <a:cs typeface="Tahoma"/>
              </a:rPr>
              <a:t> </a:t>
            </a:r>
            <a:r>
              <a:rPr dirty="0" sz="1100" spc="-10" b="0">
                <a:latin typeface="Tahoma"/>
                <a:cs typeface="Tahoma"/>
              </a:rPr>
              <a:t>panas</a:t>
            </a:r>
            <a:r>
              <a:rPr dirty="0" sz="1100" spc="-120" b="0">
                <a:latin typeface="Tahoma"/>
                <a:cs typeface="Tahoma"/>
              </a:rPr>
              <a:t> </a:t>
            </a:r>
            <a:r>
              <a:rPr dirty="0" sz="1100" spc="-10" b="0">
                <a:latin typeface="Tahoma"/>
                <a:cs typeface="Tahoma"/>
              </a:rPr>
              <a:t>dan</a:t>
            </a:r>
            <a:r>
              <a:rPr dirty="0" sz="1100" spc="-114" b="0">
                <a:latin typeface="Tahoma"/>
                <a:cs typeface="Tahoma"/>
              </a:rPr>
              <a:t> </a:t>
            </a:r>
            <a:r>
              <a:rPr dirty="0" sz="1100" spc="-10" b="0">
                <a:latin typeface="Tahoma"/>
                <a:cs typeface="Tahoma"/>
              </a:rPr>
              <a:t>goresan.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775"/>
              </a:spcBef>
            </a:pP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tabLst>
                <a:tab pos="275590" algn="l"/>
              </a:tabLst>
            </a:pPr>
            <a:r>
              <a:rPr dirty="0" sz="1600" b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dirty="0" spc="-10"/>
              <a:t>Bambu</a:t>
            </a:r>
            <a:r>
              <a:rPr dirty="0" spc="-170"/>
              <a:t> </a:t>
            </a:r>
            <a:r>
              <a:rPr dirty="0"/>
              <a:t>&amp;</a:t>
            </a:r>
            <a:r>
              <a:rPr dirty="0" spc="-165"/>
              <a:t> </a:t>
            </a:r>
            <a:r>
              <a:rPr dirty="0" spc="-20"/>
              <a:t>Rotan</a:t>
            </a: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ct val="102299"/>
              </a:lnSpc>
              <a:spcBef>
                <a:spcPts val="455"/>
              </a:spcBef>
            </a:pPr>
            <a:r>
              <a:rPr dirty="0" sz="1100" spc="-10" b="0">
                <a:latin typeface="Tahoma"/>
                <a:cs typeface="Tahoma"/>
              </a:rPr>
              <a:t>Material</a:t>
            </a:r>
            <a:r>
              <a:rPr dirty="0" sz="1100" spc="-114" b="0">
                <a:latin typeface="Tahoma"/>
                <a:cs typeface="Tahoma"/>
              </a:rPr>
              <a:t> </a:t>
            </a:r>
            <a:r>
              <a:rPr dirty="0" sz="1100" spc="-10" b="0">
                <a:latin typeface="Tahoma"/>
                <a:cs typeface="Tahoma"/>
              </a:rPr>
              <a:t>lokal</a:t>
            </a:r>
            <a:r>
              <a:rPr dirty="0" sz="1100" spc="-114" b="0">
                <a:latin typeface="Tahoma"/>
                <a:cs typeface="Tahoma"/>
              </a:rPr>
              <a:t> </a:t>
            </a:r>
            <a:r>
              <a:rPr dirty="0" sz="1100" spc="-30" b="0">
                <a:latin typeface="Tahoma"/>
                <a:cs typeface="Tahoma"/>
              </a:rPr>
              <a:t>Indonesia</a:t>
            </a:r>
            <a:r>
              <a:rPr dirty="0" sz="1100" spc="-110" b="0">
                <a:latin typeface="Tahoma"/>
                <a:cs typeface="Tahoma"/>
              </a:rPr>
              <a:t> </a:t>
            </a:r>
            <a:r>
              <a:rPr dirty="0" sz="1100" spc="-10" b="0">
                <a:latin typeface="Tahoma"/>
                <a:cs typeface="Tahoma"/>
              </a:rPr>
              <a:t>yang</a:t>
            </a:r>
            <a:r>
              <a:rPr dirty="0" sz="1100" spc="-114" b="0">
                <a:latin typeface="Tahoma"/>
                <a:cs typeface="Tahoma"/>
              </a:rPr>
              <a:t> </a:t>
            </a:r>
            <a:r>
              <a:rPr dirty="0" sz="1100" spc="-40" b="0">
                <a:latin typeface="Tahoma"/>
                <a:cs typeface="Tahoma"/>
              </a:rPr>
              <a:t>kuat,</a:t>
            </a:r>
            <a:r>
              <a:rPr dirty="0" sz="1100" spc="-110" b="0">
                <a:latin typeface="Tahoma"/>
                <a:cs typeface="Tahoma"/>
              </a:rPr>
              <a:t> </a:t>
            </a:r>
            <a:r>
              <a:rPr dirty="0" sz="1100" spc="-25" b="0">
                <a:latin typeface="Tahoma"/>
                <a:cs typeface="Tahoma"/>
              </a:rPr>
              <a:t>ringan,</a:t>
            </a:r>
            <a:r>
              <a:rPr dirty="0" sz="1100" spc="-114" b="0">
                <a:latin typeface="Tahoma"/>
                <a:cs typeface="Tahoma"/>
              </a:rPr>
              <a:t> </a:t>
            </a:r>
            <a:r>
              <a:rPr dirty="0" sz="1100" spc="-10" b="0">
                <a:latin typeface="Tahoma"/>
                <a:cs typeface="Tahoma"/>
              </a:rPr>
              <a:t>dan</a:t>
            </a:r>
            <a:r>
              <a:rPr dirty="0" sz="1100" spc="-110" b="0">
                <a:latin typeface="Tahoma"/>
                <a:cs typeface="Tahoma"/>
              </a:rPr>
              <a:t> </a:t>
            </a:r>
            <a:r>
              <a:rPr dirty="0" sz="1100" spc="-25" b="0">
                <a:latin typeface="Tahoma"/>
                <a:cs typeface="Tahoma"/>
              </a:rPr>
              <a:t>berkelanjutan.</a:t>
            </a:r>
            <a:r>
              <a:rPr dirty="0" sz="1100" spc="-114" b="0">
                <a:latin typeface="Tahoma"/>
                <a:cs typeface="Tahoma"/>
              </a:rPr>
              <a:t> </a:t>
            </a:r>
            <a:r>
              <a:rPr dirty="0" sz="1100" b="0">
                <a:latin typeface="Tahoma"/>
                <a:cs typeface="Tahoma"/>
              </a:rPr>
              <a:t>Bambu</a:t>
            </a:r>
            <a:r>
              <a:rPr dirty="0" sz="1100" spc="-110" b="0">
                <a:latin typeface="Tahoma"/>
                <a:cs typeface="Tahoma"/>
              </a:rPr>
              <a:t> </a:t>
            </a:r>
            <a:r>
              <a:rPr dirty="0" sz="1100" b="0">
                <a:latin typeface="Tahoma"/>
                <a:cs typeface="Tahoma"/>
              </a:rPr>
              <a:t>memiliki</a:t>
            </a:r>
            <a:r>
              <a:rPr dirty="0" sz="1100" spc="-114" b="0">
                <a:latin typeface="Tahoma"/>
                <a:cs typeface="Tahoma"/>
              </a:rPr>
              <a:t> </a:t>
            </a:r>
            <a:r>
              <a:rPr dirty="0" sz="1100" spc="-20" b="0">
                <a:latin typeface="Tahoma"/>
                <a:cs typeface="Tahoma"/>
              </a:rPr>
              <a:t>kekuatan</a:t>
            </a:r>
            <a:r>
              <a:rPr dirty="0" sz="1100" spc="-110" b="0">
                <a:latin typeface="Tahoma"/>
                <a:cs typeface="Tahoma"/>
              </a:rPr>
              <a:t> </a:t>
            </a:r>
            <a:r>
              <a:rPr dirty="0" sz="1100" spc="-10" b="0">
                <a:latin typeface="Tahoma"/>
                <a:cs typeface="Tahoma"/>
              </a:rPr>
              <a:t>tarik mendekati</a:t>
            </a:r>
            <a:r>
              <a:rPr dirty="0" sz="1100" spc="-120" b="0">
                <a:latin typeface="Tahoma"/>
                <a:cs typeface="Tahoma"/>
              </a:rPr>
              <a:t> </a:t>
            </a:r>
            <a:r>
              <a:rPr dirty="0" sz="1100" spc="-20" b="0">
                <a:latin typeface="Tahoma"/>
                <a:cs typeface="Tahoma"/>
              </a:rPr>
              <a:t>baja</a:t>
            </a:r>
            <a:r>
              <a:rPr dirty="0" sz="1100" spc="-110" b="0">
                <a:latin typeface="Tahoma"/>
                <a:cs typeface="Tahoma"/>
              </a:rPr>
              <a:t> </a:t>
            </a:r>
            <a:r>
              <a:rPr dirty="0" sz="1100" spc="-30" b="0">
                <a:latin typeface="Tahoma"/>
                <a:cs typeface="Tahoma"/>
              </a:rPr>
              <a:t>ringan.</a:t>
            </a:r>
            <a:r>
              <a:rPr dirty="0" sz="1100" spc="-110" b="0">
                <a:latin typeface="Tahoma"/>
                <a:cs typeface="Tahoma"/>
              </a:rPr>
              <a:t> </a:t>
            </a:r>
            <a:r>
              <a:rPr dirty="0" sz="1100" spc="-10" b="0">
                <a:latin typeface="Tahoma"/>
                <a:cs typeface="Tahoma"/>
              </a:rPr>
              <a:t>Rotan</a:t>
            </a:r>
            <a:r>
              <a:rPr dirty="0" sz="1100" spc="-105" b="0">
                <a:latin typeface="Tahoma"/>
                <a:cs typeface="Tahoma"/>
              </a:rPr>
              <a:t> </a:t>
            </a:r>
            <a:r>
              <a:rPr dirty="0" sz="1100" spc="-10" b="0">
                <a:latin typeface="Tahoma"/>
                <a:cs typeface="Tahoma"/>
              </a:rPr>
              <a:t>fleksibel</a:t>
            </a:r>
            <a:r>
              <a:rPr dirty="0" sz="1100" spc="-110" b="0">
                <a:latin typeface="Tahoma"/>
                <a:cs typeface="Tahoma"/>
              </a:rPr>
              <a:t> </a:t>
            </a:r>
            <a:r>
              <a:rPr dirty="0" sz="1100" spc="-20" b="0">
                <a:latin typeface="Tahoma"/>
                <a:cs typeface="Tahoma"/>
              </a:rPr>
              <a:t>untuk</a:t>
            </a:r>
            <a:r>
              <a:rPr dirty="0" sz="1100" spc="-110" b="0">
                <a:latin typeface="Tahoma"/>
                <a:cs typeface="Tahoma"/>
              </a:rPr>
              <a:t> </a:t>
            </a:r>
            <a:r>
              <a:rPr dirty="0" sz="1100" spc="-20" b="0">
                <a:latin typeface="Tahoma"/>
                <a:cs typeface="Tahoma"/>
              </a:rPr>
              <a:t>anyaman</a:t>
            </a:r>
            <a:r>
              <a:rPr dirty="0" sz="1100" spc="-105" b="0">
                <a:latin typeface="Tahoma"/>
                <a:cs typeface="Tahoma"/>
              </a:rPr>
              <a:t> </a:t>
            </a:r>
            <a:r>
              <a:rPr dirty="0" sz="1100" spc="-10" b="0">
                <a:latin typeface="Tahoma"/>
                <a:cs typeface="Tahoma"/>
              </a:rPr>
              <a:t>furnitur.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 sz="1100" spc="-50"/>
              <a:t>Contoh:</a:t>
            </a:r>
            <a:r>
              <a:rPr dirty="0" sz="1100" spc="-114"/>
              <a:t> </a:t>
            </a:r>
            <a:r>
              <a:rPr dirty="0" sz="1100" spc="-10" b="0">
                <a:latin typeface="Tahoma"/>
                <a:cs typeface="Tahoma"/>
              </a:rPr>
              <a:t>Furnitur</a:t>
            </a:r>
            <a:r>
              <a:rPr dirty="0" sz="1100" spc="-125" b="0">
                <a:latin typeface="Tahoma"/>
                <a:cs typeface="Tahoma"/>
              </a:rPr>
              <a:t> </a:t>
            </a:r>
            <a:r>
              <a:rPr dirty="0" sz="1100" spc="-10" b="0">
                <a:latin typeface="Tahoma"/>
                <a:cs typeface="Tahoma"/>
              </a:rPr>
              <a:t>rotan</a:t>
            </a:r>
            <a:r>
              <a:rPr dirty="0" sz="1100" spc="-125" b="0">
                <a:latin typeface="Tahoma"/>
                <a:cs typeface="Tahoma"/>
              </a:rPr>
              <a:t> </a:t>
            </a:r>
            <a:r>
              <a:rPr dirty="0" sz="1100" spc="-10" b="0">
                <a:latin typeface="Tahoma"/>
                <a:cs typeface="Tahoma"/>
              </a:rPr>
              <a:t>pada</a:t>
            </a:r>
            <a:r>
              <a:rPr dirty="0" sz="1100" spc="-125" b="0">
                <a:latin typeface="Tahoma"/>
                <a:cs typeface="Tahoma"/>
              </a:rPr>
              <a:t> </a:t>
            </a:r>
            <a:r>
              <a:rPr dirty="0" sz="1100" spc="-10" b="0">
                <a:latin typeface="Tahoma"/>
                <a:cs typeface="Tahoma"/>
              </a:rPr>
              <a:t>ruang</a:t>
            </a:r>
            <a:r>
              <a:rPr dirty="0" sz="1100" spc="-125" b="0">
                <a:latin typeface="Tahoma"/>
                <a:cs typeface="Tahoma"/>
              </a:rPr>
              <a:t> </a:t>
            </a:r>
            <a:r>
              <a:rPr dirty="0" sz="1100" spc="-10" b="0">
                <a:latin typeface="Tahoma"/>
                <a:cs typeface="Tahoma"/>
              </a:rPr>
              <a:t>santai</a:t>
            </a:r>
            <a:r>
              <a:rPr dirty="0" sz="1100" spc="-120" b="0">
                <a:latin typeface="Tahoma"/>
                <a:cs typeface="Tahoma"/>
              </a:rPr>
              <a:t> </a:t>
            </a:r>
            <a:r>
              <a:rPr dirty="0" sz="1100" spc="-20" b="0">
                <a:latin typeface="Tahoma"/>
                <a:cs typeface="Tahoma"/>
              </a:rPr>
              <a:t>bergaya</a:t>
            </a:r>
            <a:r>
              <a:rPr dirty="0" sz="1100" spc="-175" b="0">
                <a:latin typeface="Tahoma"/>
                <a:cs typeface="Tahoma"/>
              </a:rPr>
              <a:t> </a:t>
            </a:r>
            <a:r>
              <a:rPr dirty="0" sz="1100" spc="-30" b="0">
                <a:latin typeface="Tahoma"/>
                <a:cs typeface="Tahoma"/>
              </a:rPr>
              <a:t>Tropical</a:t>
            </a:r>
            <a:r>
              <a:rPr dirty="0" sz="1100" spc="-125" b="0">
                <a:latin typeface="Tahoma"/>
                <a:cs typeface="Tahoma"/>
              </a:rPr>
              <a:t> </a:t>
            </a:r>
            <a:r>
              <a:rPr dirty="0" sz="1100" spc="-10" b="0">
                <a:latin typeface="Tahoma"/>
                <a:cs typeface="Tahoma"/>
              </a:rPr>
              <a:t>Modern</a:t>
            </a:r>
            <a:r>
              <a:rPr dirty="0" sz="1100" spc="-125" b="0">
                <a:latin typeface="Tahoma"/>
                <a:cs typeface="Tahoma"/>
              </a:rPr>
              <a:t> </a:t>
            </a:r>
            <a:r>
              <a:rPr dirty="0" sz="1100" spc="-10" b="0">
                <a:latin typeface="Tahoma"/>
                <a:cs typeface="Tahoma"/>
              </a:rPr>
              <a:t>yang</a:t>
            </a:r>
            <a:r>
              <a:rPr dirty="0" sz="1100" spc="-125" b="0">
                <a:latin typeface="Tahoma"/>
                <a:cs typeface="Tahoma"/>
              </a:rPr>
              <a:t> </a:t>
            </a:r>
            <a:r>
              <a:rPr dirty="0" sz="1100" b="0">
                <a:latin typeface="Tahoma"/>
                <a:cs typeface="Tahoma"/>
              </a:rPr>
              <a:t>kini</a:t>
            </a:r>
            <a:r>
              <a:rPr dirty="0" sz="1100" spc="-120" b="0">
                <a:latin typeface="Tahoma"/>
                <a:cs typeface="Tahoma"/>
              </a:rPr>
              <a:t> </a:t>
            </a:r>
            <a:r>
              <a:rPr dirty="0" sz="1100" spc="-20" b="0">
                <a:latin typeface="Tahoma"/>
                <a:cs typeface="Tahoma"/>
              </a:rPr>
              <a:t>tren</a:t>
            </a:r>
            <a:r>
              <a:rPr dirty="0" sz="1100" spc="-125" b="0">
                <a:latin typeface="Tahoma"/>
                <a:cs typeface="Tahoma"/>
              </a:rPr>
              <a:t> </a:t>
            </a:r>
            <a:r>
              <a:rPr dirty="0" sz="1100" spc="-10" b="0">
                <a:latin typeface="Tahoma"/>
                <a:cs typeface="Tahoma"/>
              </a:rPr>
              <a:t>global.</a:t>
            </a:r>
            <a:endParaRPr sz="11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19125" y="666749"/>
            <a:ext cx="2324100" cy="266700"/>
          </a:xfrm>
          <a:custGeom>
            <a:avLst/>
            <a:gdLst/>
            <a:ahLst/>
            <a:cxnLst/>
            <a:rect l="l" t="t" r="r" b="b"/>
            <a:pathLst>
              <a:path w="2324100" h="266700">
                <a:moveTo>
                  <a:pt x="2234692" y="0"/>
                </a:moveTo>
                <a:lnTo>
                  <a:pt x="89410" y="0"/>
                </a:lnTo>
                <a:lnTo>
                  <a:pt x="83185" y="609"/>
                </a:lnTo>
                <a:lnTo>
                  <a:pt x="37306" y="19621"/>
                </a:lnTo>
                <a:lnTo>
                  <a:pt x="9688" y="53263"/>
                </a:lnTo>
                <a:lnTo>
                  <a:pt x="0" y="89408"/>
                </a:lnTo>
                <a:lnTo>
                  <a:pt x="0" y="171005"/>
                </a:lnTo>
                <a:lnTo>
                  <a:pt x="0" y="177292"/>
                </a:lnTo>
                <a:lnTo>
                  <a:pt x="12635" y="218948"/>
                </a:lnTo>
                <a:lnTo>
                  <a:pt x="47754" y="254063"/>
                </a:lnTo>
                <a:lnTo>
                  <a:pt x="89410" y="266700"/>
                </a:lnTo>
                <a:lnTo>
                  <a:pt x="2234692" y="266700"/>
                </a:lnTo>
                <a:lnTo>
                  <a:pt x="2276348" y="254063"/>
                </a:lnTo>
                <a:lnTo>
                  <a:pt x="2311463" y="218948"/>
                </a:lnTo>
                <a:lnTo>
                  <a:pt x="2324100" y="177292"/>
                </a:lnTo>
                <a:lnTo>
                  <a:pt x="2324100" y="89408"/>
                </a:lnTo>
                <a:lnTo>
                  <a:pt x="2311463" y="47752"/>
                </a:lnTo>
                <a:lnTo>
                  <a:pt x="2276348" y="12636"/>
                </a:lnTo>
                <a:lnTo>
                  <a:pt x="2240915" y="609"/>
                </a:lnTo>
                <a:lnTo>
                  <a:pt x="2234692" y="0"/>
                </a:lnTo>
                <a:close/>
              </a:path>
            </a:pathLst>
          </a:custGeom>
          <a:solidFill>
            <a:srgbClr val="FFF8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703014" y="688435"/>
            <a:ext cx="2166620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-35">
                <a:solidFill>
                  <a:srgbClr val="262424"/>
                </a:solidFill>
                <a:latin typeface="Tahoma"/>
                <a:cs typeface="Tahoma"/>
              </a:rPr>
              <a:t>SLIDE</a:t>
            </a:r>
            <a:r>
              <a:rPr dirty="0" sz="1000" spc="-1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00" spc="70">
                <a:solidFill>
                  <a:srgbClr val="262424"/>
                </a:solidFill>
                <a:latin typeface="Tahoma"/>
                <a:cs typeface="Tahoma"/>
              </a:rPr>
              <a:t>4</a:t>
            </a:r>
            <a:r>
              <a:rPr dirty="0" sz="1000" spc="-1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62424"/>
                </a:solidFill>
                <a:latin typeface="Tahoma"/>
                <a:cs typeface="Tahoma"/>
              </a:rPr>
              <a:t>4</a:t>
            </a:r>
            <a:r>
              <a:rPr dirty="0" sz="1000" spc="-1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62424"/>
                </a:solidFill>
                <a:latin typeface="Tahoma"/>
                <a:cs typeface="Tahoma"/>
              </a:rPr>
              <a:t>BAHAN</a:t>
            </a:r>
            <a:r>
              <a:rPr dirty="0" sz="1000" spc="-1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262424"/>
                </a:solidFill>
                <a:latin typeface="Tahoma"/>
                <a:cs typeface="Tahoma"/>
              </a:rPr>
              <a:t>BUATAN</a:t>
            </a:r>
            <a:r>
              <a:rPr dirty="0" sz="1000" spc="-1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62424"/>
                </a:solidFill>
                <a:latin typeface="Tahoma"/>
                <a:cs typeface="Tahoma"/>
              </a:rPr>
              <a:t>&amp;</a:t>
            </a:r>
            <a:r>
              <a:rPr dirty="0" sz="1000" spc="-1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62424"/>
                </a:solidFill>
                <a:latin typeface="Tahoma"/>
                <a:cs typeface="Tahoma"/>
              </a:rPr>
              <a:t>KOMPOSIT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7466" y="864076"/>
            <a:ext cx="9244330" cy="5283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300" spc="-20"/>
              <a:t>Bahan</a:t>
            </a:r>
            <a:r>
              <a:rPr dirty="0" sz="3300" spc="-390"/>
              <a:t> </a:t>
            </a:r>
            <a:r>
              <a:rPr dirty="0" sz="3300" spc="-60"/>
              <a:t>Buatan</a:t>
            </a:r>
            <a:r>
              <a:rPr dirty="0" sz="3300" spc="-385"/>
              <a:t> </a:t>
            </a:r>
            <a:r>
              <a:rPr dirty="0" sz="3300"/>
              <a:t>&amp;</a:t>
            </a:r>
            <a:r>
              <a:rPr dirty="0" sz="3300" spc="-390"/>
              <a:t> </a:t>
            </a:r>
            <a:r>
              <a:rPr dirty="0" sz="3300" spc="-150"/>
              <a:t>Komposit:</a:t>
            </a:r>
            <a:r>
              <a:rPr dirty="0" sz="3300" spc="-390"/>
              <a:t> </a:t>
            </a:r>
            <a:r>
              <a:rPr dirty="0" sz="3300" spc="-90"/>
              <a:t>Inovasi</a:t>
            </a:r>
            <a:r>
              <a:rPr dirty="0" sz="3300" spc="-385"/>
              <a:t> </a:t>
            </a:r>
            <a:r>
              <a:rPr dirty="0" sz="3300" spc="-120"/>
              <a:t>Material</a:t>
            </a:r>
            <a:r>
              <a:rPr dirty="0" sz="3300" spc="-390"/>
              <a:t> </a:t>
            </a:r>
            <a:r>
              <a:rPr dirty="0" sz="3300" spc="-45"/>
              <a:t>Modern</a:t>
            </a:r>
            <a:endParaRPr sz="3300"/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275" y="2132380"/>
            <a:ext cx="239995" cy="20662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275" y="3408730"/>
            <a:ext cx="239995" cy="206629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275" y="4475530"/>
            <a:ext cx="239995" cy="206629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132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dirty="0" spc="-10"/>
              <a:t>Bahan</a:t>
            </a:r>
            <a:r>
              <a:rPr dirty="0" spc="-185"/>
              <a:t> </a:t>
            </a:r>
            <a:r>
              <a:rPr dirty="0" spc="-35"/>
              <a:t>Buatan</a:t>
            </a:r>
            <a:r>
              <a:rPr dirty="0" spc="-185"/>
              <a:t> </a:t>
            </a:r>
            <a:r>
              <a:rPr dirty="0" spc="-10"/>
              <a:t>Utama</a:t>
            </a:r>
          </a:p>
          <a:p>
            <a:pPr marL="530860">
              <a:lnSpc>
                <a:spcPct val="100000"/>
              </a:lnSpc>
              <a:spcBef>
                <a:spcPts val="944"/>
              </a:spcBef>
            </a:pPr>
            <a:r>
              <a:rPr dirty="0" spc="-20">
                <a:solidFill>
                  <a:srgbClr val="262424"/>
                </a:solidFill>
              </a:rPr>
              <a:t>Kaca</a:t>
            </a:r>
          </a:p>
          <a:p>
            <a:pPr marL="530860" marR="57150">
              <a:lnSpc>
                <a:spcPct val="110000"/>
              </a:lnSpc>
              <a:spcBef>
                <a:spcPts val="969"/>
              </a:spcBef>
            </a:pPr>
            <a:r>
              <a:rPr dirty="0" sz="1250" spc="-45" b="0">
                <a:solidFill>
                  <a:srgbClr val="262424"/>
                </a:solidFill>
                <a:latin typeface="Tahoma"/>
                <a:cs typeface="Tahoma"/>
              </a:rPr>
              <a:t>Transparan,</a:t>
            </a:r>
            <a:r>
              <a:rPr dirty="0" sz="1250" spc="-130" b="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30" b="0">
                <a:solidFill>
                  <a:srgbClr val="262424"/>
                </a:solidFill>
                <a:latin typeface="Tahoma"/>
                <a:cs typeface="Tahoma"/>
              </a:rPr>
              <a:t>memantulkan</a:t>
            </a:r>
            <a:r>
              <a:rPr dirty="0" sz="1250" spc="-125" b="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40" b="0">
                <a:solidFill>
                  <a:srgbClr val="262424"/>
                </a:solidFill>
                <a:latin typeface="Tahoma"/>
                <a:cs typeface="Tahoma"/>
              </a:rPr>
              <a:t>cahaya,</a:t>
            </a:r>
            <a:r>
              <a:rPr dirty="0" sz="1250" spc="-125" b="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20" b="0">
                <a:solidFill>
                  <a:srgbClr val="262424"/>
                </a:solidFill>
                <a:latin typeface="Tahoma"/>
                <a:cs typeface="Tahoma"/>
              </a:rPr>
              <a:t>menciptakan</a:t>
            </a:r>
            <a:r>
              <a:rPr dirty="0" sz="1250" spc="-125" b="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10" b="0">
                <a:solidFill>
                  <a:srgbClr val="262424"/>
                </a:solidFill>
                <a:latin typeface="Tahoma"/>
                <a:cs typeface="Tahoma"/>
              </a:rPr>
              <a:t>ilusi</a:t>
            </a:r>
            <a:r>
              <a:rPr dirty="0" sz="1250" spc="-125" b="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20" b="0">
                <a:solidFill>
                  <a:srgbClr val="262424"/>
                </a:solidFill>
                <a:latin typeface="Tahoma"/>
                <a:cs typeface="Tahoma"/>
              </a:rPr>
              <a:t>ruang</a:t>
            </a:r>
            <a:r>
              <a:rPr dirty="0" sz="1250" spc="-125" b="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10" b="0">
                <a:solidFill>
                  <a:srgbClr val="262424"/>
                </a:solidFill>
                <a:latin typeface="Tahoma"/>
                <a:cs typeface="Tahoma"/>
              </a:rPr>
              <a:t>lebih </a:t>
            </a:r>
            <a:r>
              <a:rPr dirty="0" sz="1250" spc="-40" b="0">
                <a:solidFill>
                  <a:srgbClr val="262424"/>
                </a:solidFill>
                <a:latin typeface="Tahoma"/>
                <a:cs typeface="Tahoma"/>
              </a:rPr>
              <a:t>luas.</a:t>
            </a:r>
            <a:r>
              <a:rPr dirty="0" sz="1250" spc="-195" b="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40" b="0">
                <a:solidFill>
                  <a:srgbClr val="262424"/>
                </a:solidFill>
                <a:latin typeface="Tahoma"/>
                <a:cs typeface="Tahoma"/>
              </a:rPr>
              <a:t>Tersedia</a:t>
            </a:r>
            <a:r>
              <a:rPr dirty="0" sz="1250" spc="-125" b="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20" b="0">
                <a:solidFill>
                  <a:srgbClr val="262424"/>
                </a:solidFill>
                <a:latin typeface="Tahoma"/>
                <a:cs typeface="Tahoma"/>
              </a:rPr>
              <a:t>dalam</a:t>
            </a:r>
            <a:r>
              <a:rPr dirty="0" sz="1250" spc="-130" b="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50" b="0">
                <a:solidFill>
                  <a:srgbClr val="262424"/>
                </a:solidFill>
                <a:latin typeface="Tahoma"/>
                <a:cs typeface="Tahoma"/>
              </a:rPr>
              <a:t>varian:</a:t>
            </a:r>
            <a:r>
              <a:rPr dirty="0" sz="1250" spc="-130" b="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20" b="0">
                <a:solidFill>
                  <a:srgbClr val="262424"/>
                </a:solidFill>
                <a:latin typeface="Tahoma"/>
                <a:cs typeface="Tahoma"/>
              </a:rPr>
              <a:t>kaca</a:t>
            </a:r>
            <a:r>
              <a:rPr dirty="0" sz="1250" spc="-130" b="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30" b="0">
                <a:solidFill>
                  <a:srgbClr val="262424"/>
                </a:solidFill>
                <a:latin typeface="Tahoma"/>
                <a:cs typeface="Tahoma"/>
              </a:rPr>
              <a:t>tempered,</a:t>
            </a:r>
            <a:r>
              <a:rPr dirty="0" sz="1250" spc="-130" b="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20" b="0">
                <a:solidFill>
                  <a:srgbClr val="262424"/>
                </a:solidFill>
                <a:latin typeface="Tahoma"/>
                <a:cs typeface="Tahoma"/>
              </a:rPr>
              <a:t>kaca</a:t>
            </a:r>
            <a:r>
              <a:rPr dirty="0" sz="1250" spc="-130" b="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35" b="0">
                <a:solidFill>
                  <a:srgbClr val="262424"/>
                </a:solidFill>
                <a:latin typeface="Tahoma"/>
                <a:cs typeface="Tahoma"/>
              </a:rPr>
              <a:t>laminasi,</a:t>
            </a:r>
            <a:r>
              <a:rPr dirty="0" sz="1250" spc="-130" b="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20" b="0">
                <a:solidFill>
                  <a:srgbClr val="262424"/>
                </a:solidFill>
                <a:latin typeface="Tahoma"/>
                <a:cs typeface="Tahoma"/>
              </a:rPr>
              <a:t>kaca </a:t>
            </a:r>
            <a:r>
              <a:rPr dirty="0" sz="1250" spc="-40" b="0">
                <a:solidFill>
                  <a:srgbClr val="262424"/>
                </a:solidFill>
                <a:latin typeface="Tahoma"/>
                <a:cs typeface="Tahoma"/>
              </a:rPr>
              <a:t>patri,</a:t>
            </a:r>
            <a:r>
              <a:rPr dirty="0" sz="1250" spc="-145" b="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20" b="0">
                <a:solidFill>
                  <a:srgbClr val="262424"/>
                </a:solidFill>
                <a:latin typeface="Tahoma"/>
                <a:cs typeface="Tahoma"/>
              </a:rPr>
              <a:t>dan</a:t>
            </a:r>
            <a:r>
              <a:rPr dirty="0" sz="1250" spc="-145" b="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20" b="0">
                <a:solidFill>
                  <a:srgbClr val="262424"/>
                </a:solidFill>
                <a:latin typeface="Tahoma"/>
                <a:cs typeface="Tahoma"/>
              </a:rPr>
              <a:t>kaca</a:t>
            </a:r>
            <a:r>
              <a:rPr dirty="0" sz="1250" spc="-145" b="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10" b="0">
                <a:solidFill>
                  <a:srgbClr val="262424"/>
                </a:solidFill>
                <a:latin typeface="Tahoma"/>
                <a:cs typeface="Tahoma"/>
              </a:rPr>
              <a:t>frosted.</a:t>
            </a:r>
            <a:endParaRPr sz="12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640"/>
              </a:spcBef>
            </a:pPr>
            <a:endParaRPr sz="1250">
              <a:latin typeface="Tahoma"/>
              <a:cs typeface="Tahoma"/>
            </a:endParaRPr>
          </a:p>
          <a:p>
            <a:pPr marL="530860">
              <a:lnSpc>
                <a:spcPct val="100000"/>
              </a:lnSpc>
            </a:pPr>
            <a:r>
              <a:rPr dirty="0" spc="-10">
                <a:solidFill>
                  <a:srgbClr val="262424"/>
                </a:solidFill>
              </a:rPr>
              <a:t>Logam</a:t>
            </a:r>
          </a:p>
          <a:p>
            <a:pPr marL="530860" marR="5080">
              <a:lnSpc>
                <a:spcPct val="110000"/>
              </a:lnSpc>
              <a:spcBef>
                <a:spcPts val="969"/>
              </a:spcBef>
            </a:pPr>
            <a:r>
              <a:rPr dirty="0" sz="1250" spc="-10" b="0">
                <a:solidFill>
                  <a:srgbClr val="262424"/>
                </a:solidFill>
                <a:latin typeface="Tahoma"/>
                <a:cs typeface="Tahoma"/>
              </a:rPr>
              <a:t>Baja</a:t>
            </a:r>
            <a:r>
              <a:rPr dirty="0" sz="1250" spc="-120" b="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25" b="0">
                <a:solidFill>
                  <a:srgbClr val="262424"/>
                </a:solidFill>
                <a:latin typeface="Tahoma"/>
                <a:cs typeface="Tahoma"/>
              </a:rPr>
              <a:t>stainless</a:t>
            </a:r>
            <a:r>
              <a:rPr dirty="0" sz="1250" spc="-114" b="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45" b="0">
                <a:solidFill>
                  <a:srgbClr val="262424"/>
                </a:solidFill>
                <a:latin typeface="Tahoma"/>
                <a:cs typeface="Tahoma"/>
              </a:rPr>
              <a:t>(hygienis,</a:t>
            </a:r>
            <a:r>
              <a:rPr dirty="0" sz="1250" spc="-120" b="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10" b="0">
                <a:solidFill>
                  <a:srgbClr val="262424"/>
                </a:solidFill>
                <a:latin typeface="Tahoma"/>
                <a:cs typeface="Tahoma"/>
              </a:rPr>
              <a:t>dapur/kamar</a:t>
            </a:r>
            <a:r>
              <a:rPr dirty="0" sz="1250" spc="-114" b="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50" b="0">
                <a:solidFill>
                  <a:srgbClr val="262424"/>
                </a:solidFill>
                <a:latin typeface="Tahoma"/>
                <a:cs typeface="Tahoma"/>
              </a:rPr>
              <a:t>mandi),</a:t>
            </a:r>
            <a:r>
              <a:rPr dirty="0" sz="1250" spc="-120" b="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25" b="0">
                <a:solidFill>
                  <a:srgbClr val="262424"/>
                </a:solidFill>
                <a:latin typeface="Tahoma"/>
                <a:cs typeface="Tahoma"/>
              </a:rPr>
              <a:t>aluminium</a:t>
            </a:r>
            <a:r>
              <a:rPr dirty="0" sz="1250" spc="-114" b="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10" b="0">
                <a:solidFill>
                  <a:srgbClr val="262424"/>
                </a:solidFill>
                <a:latin typeface="Tahoma"/>
                <a:cs typeface="Tahoma"/>
              </a:rPr>
              <a:t>(ringan, </a:t>
            </a:r>
            <a:r>
              <a:rPr dirty="0" sz="1250" spc="-40" b="0">
                <a:solidFill>
                  <a:srgbClr val="262424"/>
                </a:solidFill>
                <a:latin typeface="Tahoma"/>
                <a:cs typeface="Tahoma"/>
              </a:rPr>
              <a:t>eksterior),</a:t>
            </a:r>
            <a:r>
              <a:rPr dirty="0" sz="1250" spc="-120" b="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20" b="0">
                <a:solidFill>
                  <a:srgbClr val="262424"/>
                </a:solidFill>
                <a:latin typeface="Tahoma"/>
                <a:cs typeface="Tahoma"/>
              </a:rPr>
              <a:t>tembaga</a:t>
            </a:r>
            <a:r>
              <a:rPr dirty="0" sz="1250" spc="-114" b="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20" b="0">
                <a:solidFill>
                  <a:srgbClr val="262424"/>
                </a:solidFill>
                <a:latin typeface="Tahoma"/>
                <a:cs typeface="Tahoma"/>
              </a:rPr>
              <a:t>dan</a:t>
            </a:r>
            <a:r>
              <a:rPr dirty="0" sz="1250" spc="-120" b="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25" b="0">
                <a:solidFill>
                  <a:srgbClr val="262424"/>
                </a:solidFill>
                <a:latin typeface="Tahoma"/>
                <a:cs typeface="Tahoma"/>
              </a:rPr>
              <a:t>kuningan</a:t>
            </a:r>
            <a:r>
              <a:rPr dirty="0" sz="1250" spc="-114" b="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50" b="0">
                <a:solidFill>
                  <a:srgbClr val="262424"/>
                </a:solidFill>
                <a:latin typeface="Tahoma"/>
                <a:cs typeface="Tahoma"/>
              </a:rPr>
              <a:t>(dekoratif,</a:t>
            </a:r>
            <a:r>
              <a:rPr dirty="0" sz="1250" spc="-120" b="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30" b="0">
                <a:solidFill>
                  <a:srgbClr val="262424"/>
                </a:solidFill>
                <a:latin typeface="Tahoma"/>
                <a:cs typeface="Tahoma"/>
              </a:rPr>
              <a:t>aksen</a:t>
            </a:r>
            <a:r>
              <a:rPr dirty="0" sz="1250" spc="-114" b="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10" b="0">
                <a:solidFill>
                  <a:srgbClr val="262424"/>
                </a:solidFill>
                <a:latin typeface="Tahoma"/>
                <a:cs typeface="Tahoma"/>
              </a:rPr>
              <a:t>estetik).</a:t>
            </a:r>
            <a:endParaRPr sz="12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65"/>
              </a:spcBef>
            </a:pPr>
            <a:endParaRPr sz="1250">
              <a:latin typeface="Tahoma"/>
              <a:cs typeface="Tahoma"/>
            </a:endParaRPr>
          </a:p>
          <a:p>
            <a:pPr marL="530860">
              <a:lnSpc>
                <a:spcPct val="100000"/>
              </a:lnSpc>
            </a:pPr>
            <a:r>
              <a:rPr dirty="0" spc="-55">
                <a:solidFill>
                  <a:srgbClr val="262424"/>
                </a:solidFill>
              </a:rPr>
              <a:t>Keramik</a:t>
            </a:r>
            <a:r>
              <a:rPr dirty="0" spc="-195">
                <a:solidFill>
                  <a:srgbClr val="262424"/>
                </a:solidFill>
              </a:rPr>
              <a:t> </a:t>
            </a:r>
            <a:r>
              <a:rPr dirty="0">
                <a:solidFill>
                  <a:srgbClr val="262424"/>
                </a:solidFill>
              </a:rPr>
              <a:t>&amp;</a:t>
            </a:r>
            <a:r>
              <a:rPr dirty="0" spc="-195">
                <a:solidFill>
                  <a:srgbClr val="262424"/>
                </a:solidFill>
              </a:rPr>
              <a:t> </a:t>
            </a:r>
            <a:r>
              <a:rPr dirty="0" spc="-10">
                <a:solidFill>
                  <a:srgbClr val="262424"/>
                </a:solidFill>
              </a:rPr>
              <a:t>Porselen</a:t>
            </a:r>
          </a:p>
          <a:p>
            <a:pPr marL="530860" marR="50165">
              <a:lnSpc>
                <a:spcPct val="112500"/>
              </a:lnSpc>
              <a:spcBef>
                <a:spcPts val="935"/>
              </a:spcBef>
            </a:pPr>
            <a:r>
              <a:rPr dirty="0" sz="1250" spc="-25" b="0">
                <a:solidFill>
                  <a:srgbClr val="262424"/>
                </a:solidFill>
                <a:latin typeface="Tahoma"/>
                <a:cs typeface="Tahoma"/>
              </a:rPr>
              <a:t>Material</a:t>
            </a:r>
            <a:r>
              <a:rPr dirty="0" sz="1250" spc="-135" b="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20" b="0">
                <a:solidFill>
                  <a:srgbClr val="262424"/>
                </a:solidFill>
                <a:latin typeface="Tahoma"/>
                <a:cs typeface="Tahoma"/>
              </a:rPr>
              <a:t>berbasis</a:t>
            </a:r>
            <a:r>
              <a:rPr dirty="0" sz="1250" spc="-130" b="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25" b="0">
                <a:solidFill>
                  <a:srgbClr val="262424"/>
                </a:solidFill>
                <a:latin typeface="Tahoma"/>
                <a:cs typeface="Tahoma"/>
              </a:rPr>
              <a:t>tanah</a:t>
            </a:r>
            <a:r>
              <a:rPr dirty="0" sz="1250" spc="-130" b="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10" b="0">
                <a:solidFill>
                  <a:srgbClr val="262424"/>
                </a:solidFill>
                <a:latin typeface="Tahoma"/>
                <a:cs typeface="Tahoma"/>
              </a:rPr>
              <a:t>liat</a:t>
            </a:r>
            <a:r>
              <a:rPr dirty="0" sz="1250" spc="-135" b="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20" b="0">
                <a:solidFill>
                  <a:srgbClr val="262424"/>
                </a:solidFill>
                <a:latin typeface="Tahoma"/>
                <a:cs typeface="Tahoma"/>
              </a:rPr>
              <a:t>yang</a:t>
            </a:r>
            <a:r>
              <a:rPr dirty="0" sz="1250" spc="-130" b="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40" b="0">
                <a:solidFill>
                  <a:srgbClr val="262424"/>
                </a:solidFill>
                <a:latin typeface="Tahoma"/>
                <a:cs typeface="Tahoma"/>
              </a:rPr>
              <a:t>dibakar.</a:t>
            </a:r>
            <a:r>
              <a:rPr dirty="0" sz="1250" spc="-130" b="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10" b="0">
                <a:solidFill>
                  <a:srgbClr val="262424"/>
                </a:solidFill>
                <a:latin typeface="Tahoma"/>
                <a:cs typeface="Tahoma"/>
              </a:rPr>
              <a:t>Porselen</a:t>
            </a:r>
            <a:r>
              <a:rPr dirty="0" sz="1250" spc="-130" b="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20" b="0">
                <a:solidFill>
                  <a:srgbClr val="262424"/>
                </a:solidFill>
                <a:latin typeface="Tahoma"/>
                <a:cs typeface="Tahoma"/>
              </a:rPr>
              <a:t>lebih</a:t>
            </a:r>
            <a:r>
              <a:rPr dirty="0" sz="1250" spc="-135" b="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10" b="0">
                <a:solidFill>
                  <a:srgbClr val="262424"/>
                </a:solidFill>
                <a:latin typeface="Tahoma"/>
                <a:cs typeface="Tahoma"/>
              </a:rPr>
              <a:t>padat </a:t>
            </a:r>
            <a:r>
              <a:rPr dirty="0" sz="1250" spc="-20" b="0">
                <a:solidFill>
                  <a:srgbClr val="262424"/>
                </a:solidFill>
                <a:latin typeface="Tahoma"/>
                <a:cs typeface="Tahoma"/>
              </a:rPr>
              <a:t>dan</a:t>
            </a:r>
            <a:r>
              <a:rPr dirty="0" sz="1250" spc="-140" b="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25" b="0">
                <a:solidFill>
                  <a:srgbClr val="262424"/>
                </a:solidFill>
                <a:latin typeface="Tahoma"/>
                <a:cs typeface="Tahoma"/>
              </a:rPr>
              <a:t>tahan</a:t>
            </a:r>
            <a:r>
              <a:rPr dirty="0" sz="1250" spc="-135" b="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10" b="0">
                <a:solidFill>
                  <a:srgbClr val="262424"/>
                </a:solidFill>
                <a:latin typeface="Tahoma"/>
                <a:cs typeface="Tahoma"/>
              </a:rPr>
              <a:t>air</a:t>
            </a:r>
            <a:r>
              <a:rPr dirty="0" sz="1250" spc="-135" b="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20" b="0">
                <a:solidFill>
                  <a:srgbClr val="262424"/>
                </a:solidFill>
                <a:latin typeface="Tahoma"/>
                <a:cs typeface="Tahoma"/>
              </a:rPr>
              <a:t>dibanding</a:t>
            </a:r>
            <a:r>
              <a:rPr dirty="0" sz="1250" spc="-135" b="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25" b="0">
                <a:solidFill>
                  <a:srgbClr val="262424"/>
                </a:solidFill>
                <a:latin typeface="Tahoma"/>
                <a:cs typeface="Tahoma"/>
              </a:rPr>
              <a:t>keramik</a:t>
            </a:r>
            <a:r>
              <a:rPr dirty="0" sz="1250" spc="-135" b="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45" b="0">
                <a:solidFill>
                  <a:srgbClr val="262424"/>
                </a:solidFill>
                <a:latin typeface="Tahoma"/>
                <a:cs typeface="Tahoma"/>
              </a:rPr>
              <a:t>biasa.</a:t>
            </a:r>
            <a:r>
              <a:rPr dirty="0" sz="1250" spc="-195" b="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40" b="0">
                <a:solidFill>
                  <a:srgbClr val="262424"/>
                </a:solidFill>
                <a:latin typeface="Tahoma"/>
                <a:cs typeface="Tahoma"/>
              </a:rPr>
              <a:t>Tersedia</a:t>
            </a:r>
            <a:r>
              <a:rPr dirty="0" sz="1250" spc="-135" b="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25" b="0">
                <a:solidFill>
                  <a:srgbClr val="262424"/>
                </a:solidFill>
                <a:latin typeface="Tahoma"/>
                <a:cs typeface="Tahoma"/>
              </a:rPr>
              <a:t>ribuan</a:t>
            </a:r>
            <a:r>
              <a:rPr dirty="0" sz="1250" spc="-135" b="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10" b="0">
                <a:solidFill>
                  <a:srgbClr val="262424"/>
                </a:solidFill>
                <a:latin typeface="Tahoma"/>
                <a:cs typeface="Tahoma"/>
              </a:rPr>
              <a:t>motif</a:t>
            </a:r>
            <a:r>
              <a:rPr dirty="0" sz="1250" spc="-135" b="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25" b="0">
                <a:solidFill>
                  <a:srgbClr val="262424"/>
                </a:solidFill>
                <a:latin typeface="Tahoma"/>
                <a:cs typeface="Tahoma"/>
              </a:rPr>
              <a:t>dan </a:t>
            </a:r>
            <a:r>
              <a:rPr dirty="0" sz="1250" spc="-10" b="0">
                <a:solidFill>
                  <a:srgbClr val="262424"/>
                </a:solidFill>
                <a:latin typeface="Tahoma"/>
                <a:cs typeface="Tahoma"/>
              </a:rPr>
              <a:t>ukuran.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906338" y="1702085"/>
            <a:ext cx="2264410" cy="2768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50" spc="-10" b="1">
                <a:latin typeface="Trebuchet MS"/>
                <a:cs typeface="Trebuchet MS"/>
              </a:rPr>
              <a:t>Bahan</a:t>
            </a:r>
            <a:r>
              <a:rPr dirty="0" sz="1650" spc="-175" b="1">
                <a:latin typeface="Trebuchet MS"/>
                <a:cs typeface="Trebuchet MS"/>
              </a:rPr>
              <a:t> </a:t>
            </a:r>
            <a:r>
              <a:rPr dirty="0" sz="1650" spc="-55" b="1">
                <a:latin typeface="Trebuchet MS"/>
                <a:cs typeface="Trebuchet MS"/>
              </a:rPr>
              <a:t>Komposit</a:t>
            </a:r>
            <a:r>
              <a:rPr dirty="0" sz="1650" spc="-175" b="1">
                <a:latin typeface="Trebuchet MS"/>
                <a:cs typeface="Trebuchet MS"/>
              </a:rPr>
              <a:t> </a:t>
            </a:r>
            <a:r>
              <a:rPr dirty="0" sz="1650" spc="-45" b="1">
                <a:latin typeface="Trebuchet MS"/>
                <a:cs typeface="Trebuchet MS"/>
              </a:rPr>
              <a:t>Populer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5924550" y="2152649"/>
            <a:ext cx="2362200" cy="1952625"/>
          </a:xfrm>
          <a:custGeom>
            <a:avLst/>
            <a:gdLst/>
            <a:ahLst/>
            <a:cxnLst/>
            <a:rect l="l" t="t" r="r" b="b"/>
            <a:pathLst>
              <a:path w="2362200" h="1952625">
                <a:moveTo>
                  <a:pt x="0" y="1842528"/>
                </a:moveTo>
                <a:lnTo>
                  <a:pt x="0" y="110083"/>
                </a:lnTo>
                <a:lnTo>
                  <a:pt x="0" y="102857"/>
                </a:lnTo>
                <a:lnTo>
                  <a:pt x="698" y="95707"/>
                </a:lnTo>
                <a:lnTo>
                  <a:pt x="2108" y="88607"/>
                </a:lnTo>
                <a:lnTo>
                  <a:pt x="3530" y="81521"/>
                </a:lnTo>
                <a:lnTo>
                  <a:pt x="5613" y="74637"/>
                </a:lnTo>
                <a:lnTo>
                  <a:pt x="8382" y="67957"/>
                </a:lnTo>
                <a:lnTo>
                  <a:pt x="11150" y="61277"/>
                </a:lnTo>
                <a:lnTo>
                  <a:pt x="32245" y="32245"/>
                </a:lnTo>
                <a:lnTo>
                  <a:pt x="37350" y="27127"/>
                </a:lnTo>
                <a:lnTo>
                  <a:pt x="67957" y="8382"/>
                </a:lnTo>
                <a:lnTo>
                  <a:pt x="74637" y="5613"/>
                </a:lnTo>
                <a:lnTo>
                  <a:pt x="81521" y="3517"/>
                </a:lnTo>
                <a:lnTo>
                  <a:pt x="88607" y="2108"/>
                </a:lnTo>
                <a:lnTo>
                  <a:pt x="95707" y="711"/>
                </a:lnTo>
                <a:lnTo>
                  <a:pt x="102857" y="0"/>
                </a:lnTo>
                <a:lnTo>
                  <a:pt x="110096" y="0"/>
                </a:lnTo>
                <a:lnTo>
                  <a:pt x="2252103" y="0"/>
                </a:lnTo>
                <a:lnTo>
                  <a:pt x="2259330" y="0"/>
                </a:lnTo>
                <a:lnTo>
                  <a:pt x="2266492" y="711"/>
                </a:lnTo>
                <a:lnTo>
                  <a:pt x="2273579" y="2108"/>
                </a:lnTo>
                <a:lnTo>
                  <a:pt x="2280678" y="3517"/>
                </a:lnTo>
                <a:lnTo>
                  <a:pt x="2287562" y="5613"/>
                </a:lnTo>
                <a:lnTo>
                  <a:pt x="2294229" y="8382"/>
                </a:lnTo>
                <a:lnTo>
                  <a:pt x="2300922" y="11150"/>
                </a:lnTo>
                <a:lnTo>
                  <a:pt x="2307259" y="14541"/>
                </a:lnTo>
                <a:lnTo>
                  <a:pt x="2313266" y="18554"/>
                </a:lnTo>
                <a:lnTo>
                  <a:pt x="2319286" y="22567"/>
                </a:lnTo>
                <a:lnTo>
                  <a:pt x="2324849" y="27127"/>
                </a:lnTo>
                <a:lnTo>
                  <a:pt x="2329954" y="32245"/>
                </a:lnTo>
                <a:lnTo>
                  <a:pt x="2335060" y="37350"/>
                </a:lnTo>
                <a:lnTo>
                  <a:pt x="2356586" y="74637"/>
                </a:lnTo>
                <a:lnTo>
                  <a:pt x="2360079" y="88607"/>
                </a:lnTo>
                <a:lnTo>
                  <a:pt x="2361501" y="95707"/>
                </a:lnTo>
                <a:lnTo>
                  <a:pt x="2362200" y="102857"/>
                </a:lnTo>
                <a:lnTo>
                  <a:pt x="2362200" y="110083"/>
                </a:lnTo>
                <a:lnTo>
                  <a:pt x="2362200" y="1842528"/>
                </a:lnTo>
                <a:lnTo>
                  <a:pt x="2362200" y="1849755"/>
                </a:lnTo>
                <a:lnTo>
                  <a:pt x="2361501" y="1856917"/>
                </a:lnTo>
                <a:lnTo>
                  <a:pt x="2360079" y="1864004"/>
                </a:lnTo>
                <a:lnTo>
                  <a:pt x="2358669" y="1871103"/>
                </a:lnTo>
                <a:lnTo>
                  <a:pt x="2343645" y="1903691"/>
                </a:lnTo>
                <a:lnTo>
                  <a:pt x="2339632" y="1909699"/>
                </a:lnTo>
                <a:lnTo>
                  <a:pt x="2313266" y="1934070"/>
                </a:lnTo>
                <a:lnTo>
                  <a:pt x="2307259" y="1938083"/>
                </a:lnTo>
                <a:lnTo>
                  <a:pt x="2273592" y="1950504"/>
                </a:lnTo>
                <a:lnTo>
                  <a:pt x="2266492" y="1951926"/>
                </a:lnTo>
                <a:lnTo>
                  <a:pt x="2259330" y="1952625"/>
                </a:lnTo>
                <a:lnTo>
                  <a:pt x="2252103" y="1952625"/>
                </a:lnTo>
                <a:lnTo>
                  <a:pt x="110096" y="1952625"/>
                </a:lnTo>
                <a:lnTo>
                  <a:pt x="102857" y="1952625"/>
                </a:lnTo>
                <a:lnTo>
                  <a:pt x="95707" y="1951926"/>
                </a:lnTo>
                <a:lnTo>
                  <a:pt x="88607" y="1950504"/>
                </a:lnTo>
                <a:lnTo>
                  <a:pt x="81521" y="1949094"/>
                </a:lnTo>
                <a:lnTo>
                  <a:pt x="42913" y="1930057"/>
                </a:lnTo>
                <a:lnTo>
                  <a:pt x="32245" y="1920379"/>
                </a:lnTo>
                <a:lnTo>
                  <a:pt x="27127" y="1915274"/>
                </a:lnTo>
                <a:lnTo>
                  <a:pt x="22567" y="1909711"/>
                </a:lnTo>
                <a:lnTo>
                  <a:pt x="18554" y="1903691"/>
                </a:lnTo>
                <a:lnTo>
                  <a:pt x="14541" y="1897684"/>
                </a:lnTo>
                <a:lnTo>
                  <a:pt x="11150" y="1891347"/>
                </a:lnTo>
                <a:lnTo>
                  <a:pt x="8382" y="1884667"/>
                </a:lnTo>
                <a:lnTo>
                  <a:pt x="5613" y="1877987"/>
                </a:lnTo>
                <a:lnTo>
                  <a:pt x="3530" y="1871103"/>
                </a:lnTo>
                <a:lnTo>
                  <a:pt x="2108" y="1864004"/>
                </a:lnTo>
                <a:lnTo>
                  <a:pt x="698" y="1856917"/>
                </a:lnTo>
                <a:lnTo>
                  <a:pt x="0" y="1849755"/>
                </a:lnTo>
                <a:lnTo>
                  <a:pt x="0" y="1842528"/>
                </a:lnTo>
                <a:close/>
              </a:path>
            </a:pathLst>
          </a:custGeom>
          <a:ln w="19050">
            <a:solidFill>
              <a:srgbClr val="FFDA0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6084785" y="2245010"/>
            <a:ext cx="1985010" cy="14573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50" b="1">
                <a:solidFill>
                  <a:srgbClr val="262424"/>
                </a:solidFill>
                <a:latin typeface="Trebuchet MS"/>
                <a:cs typeface="Trebuchet MS"/>
              </a:rPr>
              <a:t>MDF</a:t>
            </a:r>
            <a:r>
              <a:rPr dirty="0" sz="1650" spc="-200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650" b="1">
                <a:solidFill>
                  <a:srgbClr val="262424"/>
                </a:solidFill>
                <a:latin typeface="Trebuchet MS"/>
                <a:cs typeface="Trebuchet MS"/>
              </a:rPr>
              <a:t>&amp;</a:t>
            </a:r>
            <a:r>
              <a:rPr dirty="0" sz="1650" spc="-200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650" spc="-10" b="1">
                <a:solidFill>
                  <a:srgbClr val="262424"/>
                </a:solidFill>
                <a:latin typeface="Trebuchet MS"/>
                <a:cs typeface="Trebuchet MS"/>
              </a:rPr>
              <a:t>Plywood</a:t>
            </a:r>
            <a:endParaRPr sz="1650">
              <a:latin typeface="Trebuchet MS"/>
              <a:cs typeface="Trebuchet MS"/>
            </a:endParaRPr>
          </a:p>
          <a:p>
            <a:pPr marL="12700" marR="5080">
              <a:lnSpc>
                <a:spcPct val="111300"/>
              </a:lnSpc>
              <a:spcBef>
                <a:spcPts val="950"/>
              </a:spcBef>
            </a:pPr>
            <a:r>
              <a:rPr dirty="0" sz="1250" spc="-10">
                <a:solidFill>
                  <a:srgbClr val="262424"/>
                </a:solidFill>
                <a:latin typeface="Tahoma"/>
                <a:cs typeface="Tahoma"/>
              </a:rPr>
              <a:t>Bahan</a:t>
            </a:r>
            <a:r>
              <a:rPr dirty="0" sz="1250" spc="-15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25">
                <a:solidFill>
                  <a:srgbClr val="262424"/>
                </a:solidFill>
                <a:latin typeface="Tahoma"/>
                <a:cs typeface="Tahoma"/>
              </a:rPr>
              <a:t>olahan</a:t>
            </a:r>
            <a:r>
              <a:rPr dirty="0" sz="1250" spc="-14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25">
                <a:solidFill>
                  <a:srgbClr val="262424"/>
                </a:solidFill>
                <a:latin typeface="Tahoma"/>
                <a:cs typeface="Tahoma"/>
              </a:rPr>
              <a:t>kayu</a:t>
            </a:r>
            <a:r>
              <a:rPr dirty="0" sz="1250" spc="-15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20">
                <a:solidFill>
                  <a:srgbClr val="262424"/>
                </a:solidFill>
                <a:latin typeface="Tahoma"/>
                <a:cs typeface="Tahoma"/>
              </a:rPr>
              <a:t>yang </a:t>
            </a:r>
            <a:r>
              <a:rPr dirty="0" sz="1250" spc="-35">
                <a:solidFill>
                  <a:srgbClr val="262424"/>
                </a:solidFill>
                <a:latin typeface="Tahoma"/>
                <a:cs typeface="Tahoma"/>
              </a:rPr>
              <a:t>stabil,</a:t>
            </a:r>
            <a:r>
              <a:rPr dirty="0" sz="1250" spc="-1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35">
                <a:solidFill>
                  <a:srgbClr val="262424"/>
                </a:solidFill>
                <a:latin typeface="Tahoma"/>
                <a:cs typeface="Tahoma"/>
              </a:rPr>
              <a:t>mudah</a:t>
            </a:r>
            <a:r>
              <a:rPr dirty="0" sz="1250" spc="-1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35">
                <a:solidFill>
                  <a:srgbClr val="262424"/>
                </a:solidFill>
                <a:latin typeface="Tahoma"/>
                <a:cs typeface="Tahoma"/>
              </a:rPr>
              <a:t>dibentuk,</a:t>
            </a:r>
            <a:r>
              <a:rPr dirty="0" sz="1250" spc="-1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25">
                <a:solidFill>
                  <a:srgbClr val="262424"/>
                </a:solidFill>
                <a:latin typeface="Tahoma"/>
                <a:cs typeface="Tahoma"/>
              </a:rPr>
              <a:t>dan </a:t>
            </a:r>
            <a:r>
              <a:rPr dirty="0" sz="1250" spc="-20">
                <a:solidFill>
                  <a:srgbClr val="262424"/>
                </a:solidFill>
                <a:latin typeface="Tahoma"/>
                <a:cs typeface="Tahoma"/>
              </a:rPr>
              <a:t>lebih</a:t>
            </a:r>
            <a:r>
              <a:rPr dirty="0" sz="1250" spc="-13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40">
                <a:solidFill>
                  <a:srgbClr val="262424"/>
                </a:solidFill>
                <a:latin typeface="Tahoma"/>
                <a:cs typeface="Tahoma"/>
              </a:rPr>
              <a:t>ekonomis.</a:t>
            </a:r>
            <a:r>
              <a:rPr dirty="0" sz="1250" spc="-13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20">
                <a:solidFill>
                  <a:srgbClr val="262424"/>
                </a:solidFill>
                <a:latin typeface="Tahoma"/>
                <a:cs typeface="Tahoma"/>
              </a:rPr>
              <a:t>Umum </a:t>
            </a:r>
            <a:r>
              <a:rPr dirty="0" sz="1250" spc="-30">
                <a:solidFill>
                  <a:srgbClr val="262424"/>
                </a:solidFill>
                <a:latin typeface="Tahoma"/>
                <a:cs typeface="Tahoma"/>
              </a:rPr>
              <a:t>digunakan</a:t>
            </a:r>
            <a:r>
              <a:rPr dirty="0" sz="1250" spc="-1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30">
                <a:solidFill>
                  <a:srgbClr val="262424"/>
                </a:solidFill>
                <a:latin typeface="Tahoma"/>
                <a:cs typeface="Tahoma"/>
              </a:rPr>
              <a:t>untuk</a:t>
            </a:r>
            <a:r>
              <a:rPr dirty="0" sz="1250" spc="-1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40">
                <a:solidFill>
                  <a:srgbClr val="262424"/>
                </a:solidFill>
                <a:latin typeface="Tahoma"/>
                <a:cs typeface="Tahoma"/>
              </a:rPr>
              <a:t>kabinet,</a:t>
            </a:r>
            <a:r>
              <a:rPr dirty="0" sz="1250" spc="-1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20">
                <a:solidFill>
                  <a:srgbClr val="262424"/>
                </a:solidFill>
                <a:latin typeface="Tahoma"/>
                <a:cs typeface="Tahoma"/>
              </a:rPr>
              <a:t>rak, dan</a:t>
            </a:r>
            <a:r>
              <a:rPr dirty="0" sz="1250" spc="-16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10">
                <a:solidFill>
                  <a:srgbClr val="262424"/>
                </a:solidFill>
                <a:latin typeface="Tahoma"/>
                <a:cs typeface="Tahoma"/>
              </a:rPr>
              <a:t>partisi.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8448675" y="2152649"/>
            <a:ext cx="2362200" cy="1952625"/>
          </a:xfrm>
          <a:custGeom>
            <a:avLst/>
            <a:gdLst/>
            <a:ahLst/>
            <a:cxnLst/>
            <a:rect l="l" t="t" r="r" b="b"/>
            <a:pathLst>
              <a:path w="2362200" h="1952625">
                <a:moveTo>
                  <a:pt x="0" y="1842528"/>
                </a:moveTo>
                <a:lnTo>
                  <a:pt x="0" y="110083"/>
                </a:lnTo>
                <a:lnTo>
                  <a:pt x="0" y="102857"/>
                </a:lnTo>
                <a:lnTo>
                  <a:pt x="698" y="95707"/>
                </a:lnTo>
                <a:lnTo>
                  <a:pt x="14541" y="54940"/>
                </a:lnTo>
                <a:lnTo>
                  <a:pt x="32245" y="32245"/>
                </a:lnTo>
                <a:lnTo>
                  <a:pt x="37350" y="27127"/>
                </a:lnTo>
                <a:lnTo>
                  <a:pt x="67957" y="8382"/>
                </a:lnTo>
                <a:lnTo>
                  <a:pt x="74637" y="5613"/>
                </a:lnTo>
                <a:lnTo>
                  <a:pt x="81521" y="3517"/>
                </a:lnTo>
                <a:lnTo>
                  <a:pt x="88607" y="2108"/>
                </a:lnTo>
                <a:lnTo>
                  <a:pt x="95707" y="711"/>
                </a:lnTo>
                <a:lnTo>
                  <a:pt x="102870" y="0"/>
                </a:lnTo>
                <a:lnTo>
                  <a:pt x="110096" y="0"/>
                </a:lnTo>
                <a:lnTo>
                  <a:pt x="2252103" y="0"/>
                </a:lnTo>
                <a:lnTo>
                  <a:pt x="2259342" y="0"/>
                </a:lnTo>
                <a:lnTo>
                  <a:pt x="2266492" y="711"/>
                </a:lnTo>
                <a:lnTo>
                  <a:pt x="2273592" y="2108"/>
                </a:lnTo>
                <a:lnTo>
                  <a:pt x="2280678" y="3517"/>
                </a:lnTo>
                <a:lnTo>
                  <a:pt x="2287562" y="5613"/>
                </a:lnTo>
                <a:lnTo>
                  <a:pt x="2294242" y="8382"/>
                </a:lnTo>
                <a:lnTo>
                  <a:pt x="2300922" y="11150"/>
                </a:lnTo>
                <a:lnTo>
                  <a:pt x="2307259" y="14541"/>
                </a:lnTo>
                <a:lnTo>
                  <a:pt x="2313266" y="18554"/>
                </a:lnTo>
                <a:lnTo>
                  <a:pt x="2319286" y="22567"/>
                </a:lnTo>
                <a:lnTo>
                  <a:pt x="2324849" y="27127"/>
                </a:lnTo>
                <a:lnTo>
                  <a:pt x="2329954" y="32245"/>
                </a:lnTo>
                <a:lnTo>
                  <a:pt x="2335060" y="37350"/>
                </a:lnTo>
                <a:lnTo>
                  <a:pt x="2356586" y="74637"/>
                </a:lnTo>
                <a:lnTo>
                  <a:pt x="2362200" y="102857"/>
                </a:lnTo>
                <a:lnTo>
                  <a:pt x="2362200" y="110083"/>
                </a:lnTo>
                <a:lnTo>
                  <a:pt x="2362200" y="1842528"/>
                </a:lnTo>
                <a:lnTo>
                  <a:pt x="2362200" y="1849755"/>
                </a:lnTo>
                <a:lnTo>
                  <a:pt x="2361488" y="1856917"/>
                </a:lnTo>
                <a:lnTo>
                  <a:pt x="2360079" y="1864004"/>
                </a:lnTo>
                <a:lnTo>
                  <a:pt x="2358669" y="1871103"/>
                </a:lnTo>
                <a:lnTo>
                  <a:pt x="2343645" y="1903691"/>
                </a:lnTo>
                <a:lnTo>
                  <a:pt x="2339632" y="1909699"/>
                </a:lnTo>
                <a:lnTo>
                  <a:pt x="2313266" y="1934070"/>
                </a:lnTo>
                <a:lnTo>
                  <a:pt x="2307259" y="1938083"/>
                </a:lnTo>
                <a:lnTo>
                  <a:pt x="2273592" y="1950504"/>
                </a:lnTo>
                <a:lnTo>
                  <a:pt x="2266492" y="1951926"/>
                </a:lnTo>
                <a:lnTo>
                  <a:pt x="2259342" y="1952625"/>
                </a:lnTo>
                <a:lnTo>
                  <a:pt x="2252103" y="1952625"/>
                </a:lnTo>
                <a:lnTo>
                  <a:pt x="110096" y="1952625"/>
                </a:lnTo>
                <a:lnTo>
                  <a:pt x="102870" y="1952625"/>
                </a:lnTo>
                <a:lnTo>
                  <a:pt x="95707" y="1951926"/>
                </a:lnTo>
                <a:lnTo>
                  <a:pt x="88607" y="1950504"/>
                </a:lnTo>
                <a:lnTo>
                  <a:pt x="81521" y="1949094"/>
                </a:lnTo>
                <a:lnTo>
                  <a:pt x="42913" y="1930057"/>
                </a:lnTo>
                <a:lnTo>
                  <a:pt x="32245" y="1920379"/>
                </a:lnTo>
                <a:lnTo>
                  <a:pt x="27127" y="1915274"/>
                </a:lnTo>
                <a:lnTo>
                  <a:pt x="22567" y="1909711"/>
                </a:lnTo>
                <a:lnTo>
                  <a:pt x="18554" y="1903691"/>
                </a:lnTo>
                <a:lnTo>
                  <a:pt x="14541" y="1897684"/>
                </a:lnTo>
                <a:lnTo>
                  <a:pt x="11150" y="1891347"/>
                </a:lnTo>
                <a:lnTo>
                  <a:pt x="8382" y="1884667"/>
                </a:lnTo>
                <a:lnTo>
                  <a:pt x="5613" y="1877987"/>
                </a:lnTo>
                <a:lnTo>
                  <a:pt x="3517" y="1871103"/>
                </a:lnTo>
                <a:lnTo>
                  <a:pt x="2108" y="1864004"/>
                </a:lnTo>
                <a:lnTo>
                  <a:pt x="698" y="1856917"/>
                </a:lnTo>
                <a:lnTo>
                  <a:pt x="0" y="1849755"/>
                </a:lnTo>
                <a:lnTo>
                  <a:pt x="0" y="1842528"/>
                </a:lnTo>
                <a:close/>
              </a:path>
            </a:pathLst>
          </a:custGeom>
          <a:ln w="19050">
            <a:solidFill>
              <a:srgbClr val="FFDA0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8606675" y="2245010"/>
            <a:ext cx="1931035" cy="166687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 marR="160020">
              <a:lnSpc>
                <a:spcPts val="1650"/>
              </a:lnSpc>
              <a:spcBef>
                <a:spcPts val="425"/>
              </a:spcBef>
            </a:pPr>
            <a:r>
              <a:rPr dirty="0" sz="1650" b="1">
                <a:solidFill>
                  <a:srgbClr val="262424"/>
                </a:solidFill>
                <a:latin typeface="Trebuchet MS"/>
                <a:cs typeface="Trebuchet MS"/>
              </a:rPr>
              <a:t>HPL</a:t>
            </a:r>
            <a:r>
              <a:rPr dirty="0" sz="1650" spc="-220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650" spc="-30" b="1">
                <a:solidFill>
                  <a:srgbClr val="262424"/>
                </a:solidFill>
                <a:latin typeface="Trebuchet MS"/>
                <a:cs typeface="Trebuchet MS"/>
              </a:rPr>
              <a:t>(High</a:t>
            </a:r>
            <a:r>
              <a:rPr dirty="0" sz="1650" spc="-190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650" spc="-55" b="1">
                <a:solidFill>
                  <a:srgbClr val="262424"/>
                </a:solidFill>
                <a:latin typeface="Trebuchet MS"/>
                <a:cs typeface="Trebuchet MS"/>
              </a:rPr>
              <a:t>Pressure </a:t>
            </a:r>
            <a:r>
              <a:rPr dirty="0" sz="1650" spc="-10" b="1">
                <a:solidFill>
                  <a:srgbClr val="262424"/>
                </a:solidFill>
                <a:latin typeface="Trebuchet MS"/>
                <a:cs typeface="Trebuchet MS"/>
              </a:rPr>
              <a:t>Laminate)</a:t>
            </a:r>
            <a:endParaRPr sz="1650">
              <a:latin typeface="Trebuchet MS"/>
              <a:cs typeface="Trebuchet MS"/>
            </a:endParaRPr>
          </a:p>
          <a:p>
            <a:pPr marL="12700" marR="5080">
              <a:lnSpc>
                <a:spcPct val="111300"/>
              </a:lnSpc>
              <a:spcBef>
                <a:spcPts val="950"/>
              </a:spcBef>
            </a:pPr>
            <a:r>
              <a:rPr dirty="0" sz="1250" spc="-10">
                <a:solidFill>
                  <a:srgbClr val="262424"/>
                </a:solidFill>
                <a:latin typeface="Tahoma"/>
                <a:cs typeface="Tahoma"/>
              </a:rPr>
              <a:t>Lapisan</a:t>
            </a:r>
            <a:r>
              <a:rPr dirty="0" sz="1250" spc="-1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30">
                <a:solidFill>
                  <a:srgbClr val="262424"/>
                </a:solidFill>
                <a:latin typeface="Tahoma"/>
                <a:cs typeface="Tahoma"/>
              </a:rPr>
              <a:t>dekoratif</a:t>
            </a:r>
            <a:r>
              <a:rPr dirty="0" sz="1250" spc="-1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30">
                <a:solidFill>
                  <a:srgbClr val="262424"/>
                </a:solidFill>
                <a:latin typeface="Tahoma"/>
                <a:cs typeface="Tahoma"/>
              </a:rPr>
              <a:t>keras</a:t>
            </a:r>
            <a:r>
              <a:rPr dirty="0" sz="1250" spc="-13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20">
                <a:solidFill>
                  <a:srgbClr val="262424"/>
                </a:solidFill>
                <a:latin typeface="Tahoma"/>
                <a:cs typeface="Tahoma"/>
              </a:rPr>
              <a:t>yang </a:t>
            </a:r>
            <a:r>
              <a:rPr dirty="0" sz="1250" spc="-25">
                <a:solidFill>
                  <a:srgbClr val="262424"/>
                </a:solidFill>
                <a:latin typeface="Tahoma"/>
                <a:cs typeface="Tahoma"/>
              </a:rPr>
              <a:t>diaplikasikan</a:t>
            </a:r>
            <a:r>
              <a:rPr dirty="0" sz="1250" spc="-13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>
                <a:solidFill>
                  <a:srgbClr val="262424"/>
                </a:solidFill>
                <a:latin typeface="Tahoma"/>
                <a:cs typeface="Tahoma"/>
              </a:rPr>
              <a:t>di</a:t>
            </a:r>
            <a:r>
              <a:rPr dirty="0" sz="1250" spc="-1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20">
                <a:solidFill>
                  <a:srgbClr val="262424"/>
                </a:solidFill>
                <a:latin typeface="Tahoma"/>
                <a:cs typeface="Tahoma"/>
              </a:rPr>
              <a:t>atas </a:t>
            </a:r>
            <a:r>
              <a:rPr dirty="0" sz="1250" spc="-40">
                <a:solidFill>
                  <a:srgbClr val="262424"/>
                </a:solidFill>
                <a:latin typeface="Tahoma"/>
                <a:cs typeface="Tahoma"/>
              </a:rPr>
              <a:t>MDF/plywood.</a:t>
            </a:r>
            <a:r>
              <a:rPr dirty="0" sz="1250" spc="-17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50">
                <a:solidFill>
                  <a:srgbClr val="262424"/>
                </a:solidFill>
                <a:latin typeface="Tahoma"/>
                <a:cs typeface="Tahoma"/>
              </a:rPr>
              <a:t>Tahan</a:t>
            </a:r>
            <a:r>
              <a:rPr dirty="0" sz="1250" spc="-10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10">
                <a:solidFill>
                  <a:srgbClr val="262424"/>
                </a:solidFill>
                <a:latin typeface="Tahoma"/>
                <a:cs typeface="Tahoma"/>
              </a:rPr>
              <a:t>gores, </a:t>
            </a:r>
            <a:r>
              <a:rPr dirty="0" sz="1250" spc="-25">
                <a:solidFill>
                  <a:srgbClr val="262424"/>
                </a:solidFill>
                <a:latin typeface="Tahoma"/>
                <a:cs typeface="Tahoma"/>
              </a:rPr>
              <a:t>banyak</a:t>
            </a:r>
            <a:r>
              <a:rPr dirty="0" sz="1250" spc="-1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10">
                <a:solidFill>
                  <a:srgbClr val="262424"/>
                </a:solidFill>
                <a:latin typeface="Tahoma"/>
                <a:cs typeface="Tahoma"/>
              </a:rPr>
              <a:t>motif</a:t>
            </a:r>
            <a:r>
              <a:rPr dirty="0" sz="1250" spc="-13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55">
                <a:solidFill>
                  <a:srgbClr val="262424"/>
                </a:solidFill>
                <a:latin typeface="Tahoma"/>
                <a:cs typeface="Tahoma"/>
              </a:rPr>
              <a:t>(kayu,</a:t>
            </a:r>
            <a:r>
              <a:rPr dirty="0" sz="1250" spc="-1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10">
                <a:solidFill>
                  <a:srgbClr val="262424"/>
                </a:solidFill>
                <a:latin typeface="Tahoma"/>
                <a:cs typeface="Tahoma"/>
              </a:rPr>
              <a:t>beton, </a:t>
            </a:r>
            <a:r>
              <a:rPr dirty="0" sz="1250" spc="-20">
                <a:solidFill>
                  <a:srgbClr val="262424"/>
                </a:solidFill>
                <a:latin typeface="Tahoma"/>
                <a:cs typeface="Tahoma"/>
              </a:rPr>
              <a:t>marble</a:t>
            </a:r>
            <a:r>
              <a:rPr dirty="0" sz="1250" spc="-13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10">
                <a:solidFill>
                  <a:srgbClr val="262424"/>
                </a:solidFill>
                <a:latin typeface="Tahoma"/>
                <a:cs typeface="Tahoma"/>
              </a:rPr>
              <a:t>look).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5924550" y="4276725"/>
            <a:ext cx="4886325" cy="1323975"/>
          </a:xfrm>
          <a:custGeom>
            <a:avLst/>
            <a:gdLst/>
            <a:ahLst/>
            <a:cxnLst/>
            <a:rect l="l" t="t" r="r" b="b"/>
            <a:pathLst>
              <a:path w="4886325" h="1323975">
                <a:moveTo>
                  <a:pt x="0" y="1213882"/>
                </a:moveTo>
                <a:lnTo>
                  <a:pt x="0" y="110083"/>
                </a:lnTo>
                <a:lnTo>
                  <a:pt x="0" y="102857"/>
                </a:lnTo>
                <a:lnTo>
                  <a:pt x="698" y="95707"/>
                </a:lnTo>
                <a:lnTo>
                  <a:pt x="2108" y="88607"/>
                </a:lnTo>
                <a:lnTo>
                  <a:pt x="3530" y="81521"/>
                </a:lnTo>
                <a:lnTo>
                  <a:pt x="5613" y="74637"/>
                </a:lnTo>
                <a:lnTo>
                  <a:pt x="8382" y="67957"/>
                </a:lnTo>
                <a:lnTo>
                  <a:pt x="11150" y="61277"/>
                </a:lnTo>
                <a:lnTo>
                  <a:pt x="32245" y="32245"/>
                </a:lnTo>
                <a:lnTo>
                  <a:pt x="37350" y="27127"/>
                </a:lnTo>
                <a:lnTo>
                  <a:pt x="67957" y="8382"/>
                </a:lnTo>
                <a:lnTo>
                  <a:pt x="74637" y="5613"/>
                </a:lnTo>
                <a:lnTo>
                  <a:pt x="81521" y="3517"/>
                </a:lnTo>
                <a:lnTo>
                  <a:pt x="88607" y="2108"/>
                </a:lnTo>
                <a:lnTo>
                  <a:pt x="95707" y="711"/>
                </a:lnTo>
                <a:lnTo>
                  <a:pt x="102857" y="0"/>
                </a:lnTo>
                <a:lnTo>
                  <a:pt x="110096" y="0"/>
                </a:lnTo>
                <a:lnTo>
                  <a:pt x="4776228" y="0"/>
                </a:lnTo>
                <a:lnTo>
                  <a:pt x="4783467" y="0"/>
                </a:lnTo>
                <a:lnTo>
                  <a:pt x="4790617" y="711"/>
                </a:lnTo>
                <a:lnTo>
                  <a:pt x="4797717" y="2108"/>
                </a:lnTo>
                <a:lnTo>
                  <a:pt x="4804803" y="3517"/>
                </a:lnTo>
                <a:lnTo>
                  <a:pt x="4811687" y="5613"/>
                </a:lnTo>
                <a:lnTo>
                  <a:pt x="4818367" y="8382"/>
                </a:lnTo>
                <a:lnTo>
                  <a:pt x="4825047" y="11137"/>
                </a:lnTo>
                <a:lnTo>
                  <a:pt x="4831384" y="14541"/>
                </a:lnTo>
                <a:lnTo>
                  <a:pt x="4837391" y="18554"/>
                </a:lnTo>
                <a:lnTo>
                  <a:pt x="4843411" y="22567"/>
                </a:lnTo>
                <a:lnTo>
                  <a:pt x="4848974" y="27127"/>
                </a:lnTo>
                <a:lnTo>
                  <a:pt x="4854079" y="32245"/>
                </a:lnTo>
                <a:lnTo>
                  <a:pt x="4859185" y="37350"/>
                </a:lnTo>
                <a:lnTo>
                  <a:pt x="4877943" y="67957"/>
                </a:lnTo>
                <a:lnTo>
                  <a:pt x="4880711" y="74637"/>
                </a:lnTo>
                <a:lnTo>
                  <a:pt x="4882794" y="81521"/>
                </a:lnTo>
                <a:lnTo>
                  <a:pt x="4884204" y="88607"/>
                </a:lnTo>
                <a:lnTo>
                  <a:pt x="4885613" y="95707"/>
                </a:lnTo>
                <a:lnTo>
                  <a:pt x="4886325" y="102857"/>
                </a:lnTo>
                <a:lnTo>
                  <a:pt x="4886325" y="110083"/>
                </a:lnTo>
                <a:lnTo>
                  <a:pt x="4886325" y="1213882"/>
                </a:lnTo>
                <a:lnTo>
                  <a:pt x="4886325" y="1221111"/>
                </a:lnTo>
                <a:lnTo>
                  <a:pt x="4885613" y="1228269"/>
                </a:lnTo>
                <a:lnTo>
                  <a:pt x="4884204" y="1235358"/>
                </a:lnTo>
                <a:lnTo>
                  <a:pt x="4882794" y="1242447"/>
                </a:lnTo>
                <a:lnTo>
                  <a:pt x="4880711" y="1249333"/>
                </a:lnTo>
                <a:lnTo>
                  <a:pt x="4877943" y="1256010"/>
                </a:lnTo>
                <a:lnTo>
                  <a:pt x="4875174" y="1262688"/>
                </a:lnTo>
                <a:lnTo>
                  <a:pt x="4848974" y="1296840"/>
                </a:lnTo>
                <a:lnTo>
                  <a:pt x="4837391" y="1305416"/>
                </a:lnTo>
                <a:lnTo>
                  <a:pt x="4831384" y="1309436"/>
                </a:lnTo>
                <a:lnTo>
                  <a:pt x="4825047" y="1312828"/>
                </a:lnTo>
                <a:lnTo>
                  <a:pt x="4818367" y="1315591"/>
                </a:lnTo>
                <a:lnTo>
                  <a:pt x="4811687" y="1318360"/>
                </a:lnTo>
                <a:lnTo>
                  <a:pt x="4804803" y="1320448"/>
                </a:lnTo>
                <a:lnTo>
                  <a:pt x="4797717" y="1321857"/>
                </a:lnTo>
                <a:lnTo>
                  <a:pt x="4790617" y="1323266"/>
                </a:lnTo>
                <a:lnTo>
                  <a:pt x="4783467" y="1323976"/>
                </a:lnTo>
                <a:lnTo>
                  <a:pt x="4776228" y="1323976"/>
                </a:lnTo>
                <a:lnTo>
                  <a:pt x="110096" y="1323976"/>
                </a:lnTo>
                <a:lnTo>
                  <a:pt x="102857" y="1323976"/>
                </a:lnTo>
                <a:lnTo>
                  <a:pt x="95707" y="1323266"/>
                </a:lnTo>
                <a:lnTo>
                  <a:pt x="88607" y="1321857"/>
                </a:lnTo>
                <a:lnTo>
                  <a:pt x="81521" y="1320448"/>
                </a:lnTo>
                <a:lnTo>
                  <a:pt x="74637" y="1318360"/>
                </a:lnTo>
                <a:lnTo>
                  <a:pt x="67957" y="1315591"/>
                </a:lnTo>
                <a:lnTo>
                  <a:pt x="61277" y="1312828"/>
                </a:lnTo>
                <a:lnTo>
                  <a:pt x="32245" y="1291729"/>
                </a:lnTo>
                <a:lnTo>
                  <a:pt x="27127" y="1286615"/>
                </a:lnTo>
                <a:lnTo>
                  <a:pt x="8382" y="1256010"/>
                </a:lnTo>
                <a:lnTo>
                  <a:pt x="5613" y="1249333"/>
                </a:lnTo>
                <a:lnTo>
                  <a:pt x="3530" y="1242447"/>
                </a:lnTo>
                <a:lnTo>
                  <a:pt x="2108" y="1235358"/>
                </a:lnTo>
                <a:lnTo>
                  <a:pt x="698" y="1228269"/>
                </a:lnTo>
                <a:lnTo>
                  <a:pt x="0" y="1221111"/>
                </a:lnTo>
                <a:lnTo>
                  <a:pt x="0" y="1213882"/>
                </a:lnTo>
                <a:close/>
              </a:path>
            </a:pathLst>
          </a:custGeom>
          <a:ln w="19050">
            <a:solidFill>
              <a:srgbClr val="FFDA0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6084785" y="4369085"/>
            <a:ext cx="4498340" cy="10382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50" spc="-45" b="1">
                <a:solidFill>
                  <a:srgbClr val="262424"/>
                </a:solidFill>
                <a:latin typeface="Trebuchet MS"/>
                <a:cs typeface="Trebuchet MS"/>
              </a:rPr>
              <a:t>Gypsum</a:t>
            </a:r>
            <a:r>
              <a:rPr dirty="0" sz="1650" spc="-190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650" spc="-20" b="1">
                <a:solidFill>
                  <a:srgbClr val="262424"/>
                </a:solidFill>
                <a:latin typeface="Trebuchet MS"/>
                <a:cs typeface="Trebuchet MS"/>
              </a:rPr>
              <a:t>Board</a:t>
            </a:r>
            <a:endParaRPr sz="1650">
              <a:latin typeface="Trebuchet MS"/>
              <a:cs typeface="Trebuchet MS"/>
            </a:endParaRPr>
          </a:p>
          <a:p>
            <a:pPr marL="12700" marR="5080">
              <a:lnSpc>
                <a:spcPct val="112500"/>
              </a:lnSpc>
              <a:spcBef>
                <a:spcPts val="935"/>
              </a:spcBef>
            </a:pPr>
            <a:r>
              <a:rPr dirty="0" sz="1250" spc="-25">
                <a:solidFill>
                  <a:srgbClr val="262424"/>
                </a:solidFill>
                <a:latin typeface="Tahoma"/>
                <a:cs typeface="Tahoma"/>
              </a:rPr>
              <a:t>Material</a:t>
            </a:r>
            <a:r>
              <a:rPr dirty="0" sz="1250" spc="-1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20">
                <a:solidFill>
                  <a:srgbClr val="262424"/>
                </a:solidFill>
                <a:latin typeface="Tahoma"/>
                <a:cs typeface="Tahoma"/>
              </a:rPr>
              <a:t>ringan</a:t>
            </a:r>
            <a:r>
              <a:rPr dirty="0" sz="1250" spc="-1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30">
                <a:solidFill>
                  <a:srgbClr val="262424"/>
                </a:solidFill>
                <a:latin typeface="Tahoma"/>
                <a:cs typeface="Tahoma"/>
              </a:rPr>
              <a:t>untuk</a:t>
            </a:r>
            <a:r>
              <a:rPr dirty="0" sz="1250" spc="-1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10">
                <a:solidFill>
                  <a:srgbClr val="262424"/>
                </a:solidFill>
                <a:latin typeface="Tahoma"/>
                <a:cs typeface="Tahoma"/>
              </a:rPr>
              <a:t>partisi</a:t>
            </a:r>
            <a:r>
              <a:rPr dirty="0" sz="1250" spc="-1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20">
                <a:solidFill>
                  <a:srgbClr val="262424"/>
                </a:solidFill>
                <a:latin typeface="Tahoma"/>
                <a:cs typeface="Tahoma"/>
              </a:rPr>
              <a:t>dan</a:t>
            </a:r>
            <a:r>
              <a:rPr dirty="0" sz="1250" spc="-1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45">
                <a:solidFill>
                  <a:srgbClr val="262424"/>
                </a:solidFill>
                <a:latin typeface="Tahoma"/>
                <a:cs typeface="Tahoma"/>
              </a:rPr>
              <a:t>plafon.</a:t>
            </a:r>
            <a:r>
              <a:rPr dirty="0" sz="1250" spc="-1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30">
                <a:solidFill>
                  <a:srgbClr val="262424"/>
                </a:solidFill>
                <a:latin typeface="Tahoma"/>
                <a:cs typeface="Tahoma"/>
              </a:rPr>
              <a:t>Mudah</a:t>
            </a:r>
            <a:r>
              <a:rPr dirty="0" sz="1250" spc="-1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35">
                <a:solidFill>
                  <a:srgbClr val="262424"/>
                </a:solidFill>
                <a:latin typeface="Tahoma"/>
                <a:cs typeface="Tahoma"/>
              </a:rPr>
              <a:t>dibentuk,</a:t>
            </a:r>
            <a:r>
              <a:rPr dirty="0" sz="1250" spc="-1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25">
                <a:solidFill>
                  <a:srgbClr val="262424"/>
                </a:solidFill>
                <a:latin typeface="Tahoma"/>
                <a:cs typeface="Tahoma"/>
              </a:rPr>
              <a:t>tahan</a:t>
            </a:r>
            <a:r>
              <a:rPr dirty="0" sz="1250" spc="-1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20">
                <a:solidFill>
                  <a:srgbClr val="262424"/>
                </a:solidFill>
                <a:latin typeface="Tahoma"/>
                <a:cs typeface="Tahoma"/>
              </a:rPr>
              <a:t>api, dan</a:t>
            </a:r>
            <a:r>
              <a:rPr dirty="0" sz="1250" spc="-14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10">
                <a:solidFill>
                  <a:srgbClr val="262424"/>
                </a:solidFill>
                <a:latin typeface="Tahoma"/>
                <a:cs typeface="Tahoma"/>
              </a:rPr>
              <a:t>dapat</a:t>
            </a:r>
            <a:r>
              <a:rPr dirty="0" sz="1250" spc="-14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40">
                <a:solidFill>
                  <a:srgbClr val="262424"/>
                </a:solidFill>
                <a:latin typeface="Tahoma"/>
                <a:cs typeface="Tahoma"/>
              </a:rPr>
              <a:t>dicat.</a:t>
            </a:r>
            <a:r>
              <a:rPr dirty="0" sz="1250" spc="-1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45">
                <a:solidFill>
                  <a:srgbClr val="262424"/>
                </a:solidFill>
                <a:latin typeface="Tahoma"/>
                <a:cs typeface="Tahoma"/>
              </a:rPr>
              <a:t>Contoh:</a:t>
            </a:r>
            <a:r>
              <a:rPr dirty="0" sz="1250" spc="-14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30">
                <a:solidFill>
                  <a:srgbClr val="262424"/>
                </a:solidFill>
                <a:latin typeface="Tahoma"/>
                <a:cs typeface="Tahoma"/>
              </a:rPr>
              <a:t>plafon</a:t>
            </a:r>
            <a:r>
              <a:rPr dirty="0" sz="1250" spc="-14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25">
                <a:solidFill>
                  <a:srgbClr val="262424"/>
                </a:solidFill>
                <a:latin typeface="Tahoma"/>
                <a:cs typeface="Tahoma"/>
              </a:rPr>
              <a:t>drop</a:t>
            </a:r>
            <a:r>
              <a:rPr dirty="0" sz="1250" spc="-1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10">
                <a:solidFill>
                  <a:srgbClr val="262424"/>
                </a:solidFill>
                <a:latin typeface="Tahoma"/>
                <a:cs typeface="Tahoma"/>
              </a:rPr>
              <a:t>ceiling</a:t>
            </a:r>
            <a:r>
              <a:rPr dirty="0" sz="1250" spc="-14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10">
                <a:solidFill>
                  <a:srgbClr val="262424"/>
                </a:solidFill>
                <a:latin typeface="Tahoma"/>
                <a:cs typeface="Tahoma"/>
              </a:rPr>
              <a:t>pada</a:t>
            </a:r>
            <a:r>
              <a:rPr dirty="0" sz="1250" spc="-14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250" spc="-10">
                <a:solidFill>
                  <a:srgbClr val="262424"/>
                </a:solidFill>
                <a:latin typeface="Tahoma"/>
                <a:cs typeface="Tahoma"/>
              </a:rPr>
              <a:t>gedung perkantoran.</a:t>
            </a:r>
            <a:endParaRPr sz="12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524"/>
            <a:ext cx="11430000" cy="1657350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619125" y="2228849"/>
            <a:ext cx="1476375" cy="209550"/>
          </a:xfrm>
          <a:custGeom>
            <a:avLst/>
            <a:gdLst/>
            <a:ahLst/>
            <a:cxnLst/>
            <a:rect l="l" t="t" r="r" b="b"/>
            <a:pathLst>
              <a:path w="1476375" h="209550">
                <a:moveTo>
                  <a:pt x="1401864" y="0"/>
                </a:moveTo>
                <a:lnTo>
                  <a:pt x="74508" y="0"/>
                </a:lnTo>
                <a:lnTo>
                  <a:pt x="69324" y="508"/>
                </a:lnTo>
                <a:lnTo>
                  <a:pt x="31085" y="16344"/>
                </a:lnTo>
                <a:lnTo>
                  <a:pt x="4067" y="54063"/>
                </a:lnTo>
                <a:lnTo>
                  <a:pt x="0" y="74510"/>
                </a:lnTo>
                <a:lnTo>
                  <a:pt x="0" y="129806"/>
                </a:lnTo>
                <a:lnTo>
                  <a:pt x="0" y="135039"/>
                </a:lnTo>
                <a:lnTo>
                  <a:pt x="16346" y="178460"/>
                </a:lnTo>
                <a:lnTo>
                  <a:pt x="54063" y="205486"/>
                </a:lnTo>
                <a:lnTo>
                  <a:pt x="74508" y="209550"/>
                </a:lnTo>
                <a:lnTo>
                  <a:pt x="1401864" y="209550"/>
                </a:lnTo>
                <a:lnTo>
                  <a:pt x="1445285" y="193205"/>
                </a:lnTo>
                <a:lnTo>
                  <a:pt x="1472311" y="155486"/>
                </a:lnTo>
                <a:lnTo>
                  <a:pt x="1476375" y="135039"/>
                </a:lnTo>
                <a:lnTo>
                  <a:pt x="1476375" y="74510"/>
                </a:lnTo>
                <a:lnTo>
                  <a:pt x="1460030" y="31089"/>
                </a:lnTo>
                <a:lnTo>
                  <a:pt x="1422311" y="4064"/>
                </a:lnTo>
                <a:lnTo>
                  <a:pt x="1407045" y="508"/>
                </a:lnTo>
                <a:lnTo>
                  <a:pt x="1401864" y="0"/>
                </a:lnTo>
                <a:close/>
              </a:path>
            </a:pathLst>
          </a:custGeom>
          <a:solidFill>
            <a:srgbClr val="FFF8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687090" y="2233676"/>
            <a:ext cx="1345565" cy="1530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00" spc="-10">
                <a:solidFill>
                  <a:srgbClr val="262424"/>
                </a:solidFill>
                <a:latin typeface="Tahoma"/>
                <a:cs typeface="Tahoma"/>
              </a:rPr>
              <a:t>SLIDE</a:t>
            </a:r>
            <a:r>
              <a:rPr dirty="0" sz="800" spc="-9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800" spc="75">
                <a:solidFill>
                  <a:srgbClr val="262424"/>
                </a:solidFill>
                <a:latin typeface="Tahoma"/>
                <a:cs typeface="Tahoma"/>
              </a:rPr>
              <a:t>5</a:t>
            </a:r>
            <a:r>
              <a:rPr dirty="0" sz="800" spc="-9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800" spc="50">
                <a:solidFill>
                  <a:srgbClr val="262424"/>
                </a:solidFill>
                <a:latin typeface="Tahoma"/>
                <a:cs typeface="Tahoma"/>
              </a:rPr>
              <a:t>4</a:t>
            </a:r>
            <a:r>
              <a:rPr dirty="0" sz="800" spc="-9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800" spc="-50">
                <a:solidFill>
                  <a:srgbClr val="262424"/>
                </a:solidFill>
                <a:latin typeface="Tahoma"/>
                <a:cs typeface="Tahoma"/>
              </a:rPr>
              <a:t>SIFAT-</a:t>
            </a:r>
            <a:r>
              <a:rPr dirty="0" sz="800" spc="-45">
                <a:solidFill>
                  <a:srgbClr val="262424"/>
                </a:solidFill>
                <a:latin typeface="Tahoma"/>
                <a:cs typeface="Tahoma"/>
              </a:rPr>
              <a:t>SIFAT</a:t>
            </a:r>
            <a:r>
              <a:rPr dirty="0" sz="800" spc="-1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800" spc="-20">
                <a:solidFill>
                  <a:srgbClr val="262424"/>
                </a:solidFill>
                <a:latin typeface="Tahoma"/>
                <a:cs typeface="Tahoma"/>
              </a:rPr>
              <a:t>BAHAN</a:t>
            </a:r>
            <a:endParaRPr sz="80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7466" y="2372169"/>
            <a:ext cx="5782945" cy="4445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95"/>
              <a:t>Sifat-</a:t>
            </a:r>
            <a:r>
              <a:rPr dirty="0" spc="-55"/>
              <a:t>Sifat</a:t>
            </a:r>
            <a:r>
              <a:rPr dirty="0" spc="-330"/>
              <a:t> </a:t>
            </a:r>
            <a:r>
              <a:rPr dirty="0" spc="-10"/>
              <a:t>Bahan</a:t>
            </a:r>
            <a:r>
              <a:rPr dirty="0" spc="-325"/>
              <a:t> </a:t>
            </a:r>
            <a:r>
              <a:rPr dirty="0" spc="-10"/>
              <a:t>yang</a:t>
            </a:r>
            <a:r>
              <a:rPr dirty="0" spc="-330"/>
              <a:t> </a:t>
            </a:r>
            <a:r>
              <a:rPr dirty="0" spc="-100"/>
              <a:t>Perlu</a:t>
            </a:r>
            <a:r>
              <a:rPr dirty="0" spc="-325"/>
              <a:t> </a:t>
            </a:r>
            <a:r>
              <a:rPr dirty="0" spc="-35"/>
              <a:t>Dipahami</a:t>
            </a:r>
          </a:p>
        </p:txBody>
      </p:sp>
      <p:grpSp>
        <p:nvGrpSpPr>
          <p:cNvPr id="6" name="object 6" descr=""/>
          <p:cNvGrpSpPr/>
          <p:nvPr/>
        </p:nvGrpSpPr>
        <p:grpSpPr>
          <a:xfrm>
            <a:off x="619125" y="2971799"/>
            <a:ext cx="5048250" cy="1323975"/>
            <a:chOff x="619125" y="2971799"/>
            <a:chExt cx="5048250" cy="1323975"/>
          </a:xfrm>
        </p:grpSpPr>
        <p:sp>
          <p:nvSpPr>
            <p:cNvPr id="7" name="object 7" descr=""/>
            <p:cNvSpPr/>
            <p:nvPr/>
          </p:nvSpPr>
          <p:spPr>
            <a:xfrm>
              <a:off x="623887" y="2976562"/>
              <a:ext cx="5038725" cy="1314450"/>
            </a:xfrm>
            <a:custGeom>
              <a:avLst/>
              <a:gdLst/>
              <a:ahLst/>
              <a:cxnLst/>
              <a:rect l="l" t="t" r="r" b="b"/>
              <a:pathLst>
                <a:path w="5038725" h="1314450">
                  <a:moveTo>
                    <a:pt x="5038725" y="0"/>
                  </a:moveTo>
                  <a:lnTo>
                    <a:pt x="261049" y="0"/>
                  </a:lnTo>
                  <a:lnTo>
                    <a:pt x="254642" y="78"/>
                  </a:lnTo>
                  <a:lnTo>
                    <a:pt x="216422" y="3845"/>
                  </a:lnTo>
                  <a:lnTo>
                    <a:pt x="179161" y="13178"/>
                  </a:lnTo>
                  <a:lnTo>
                    <a:pt x="143682" y="27872"/>
                  </a:lnTo>
                  <a:lnTo>
                    <a:pt x="110734" y="47619"/>
                  </a:lnTo>
                  <a:lnTo>
                    <a:pt x="81045" y="71979"/>
                  </a:lnTo>
                  <a:lnTo>
                    <a:pt x="55249" y="100446"/>
                  </a:lnTo>
                  <a:lnTo>
                    <a:pt x="33914" y="132375"/>
                  </a:lnTo>
                  <a:lnTo>
                    <a:pt x="17491" y="167101"/>
                  </a:lnTo>
                  <a:lnTo>
                    <a:pt x="6342" y="203852"/>
                  </a:lnTo>
                  <a:lnTo>
                    <a:pt x="705" y="241844"/>
                  </a:lnTo>
                  <a:lnTo>
                    <a:pt x="0" y="261048"/>
                  </a:lnTo>
                  <a:lnTo>
                    <a:pt x="0" y="1314450"/>
                  </a:lnTo>
                  <a:lnTo>
                    <a:pt x="4777676" y="1314450"/>
                  </a:lnTo>
                  <a:lnTo>
                    <a:pt x="4784082" y="1314371"/>
                  </a:lnTo>
                  <a:lnTo>
                    <a:pt x="4822303" y="1310604"/>
                  </a:lnTo>
                  <a:lnTo>
                    <a:pt x="4859565" y="1301271"/>
                  </a:lnTo>
                  <a:lnTo>
                    <a:pt x="4895043" y="1286575"/>
                  </a:lnTo>
                  <a:lnTo>
                    <a:pt x="4927984" y="1266830"/>
                  </a:lnTo>
                  <a:lnTo>
                    <a:pt x="4957677" y="1242465"/>
                  </a:lnTo>
                  <a:lnTo>
                    <a:pt x="4983471" y="1214007"/>
                  </a:lnTo>
                  <a:lnTo>
                    <a:pt x="5004808" y="1182069"/>
                  </a:lnTo>
                  <a:lnTo>
                    <a:pt x="5021233" y="1147348"/>
                  </a:lnTo>
                  <a:lnTo>
                    <a:pt x="5032382" y="1110595"/>
                  </a:lnTo>
                  <a:lnTo>
                    <a:pt x="5038017" y="1072600"/>
                  </a:lnTo>
                  <a:lnTo>
                    <a:pt x="5038725" y="1053401"/>
                  </a:lnTo>
                  <a:lnTo>
                    <a:pt x="5038725" y="0"/>
                  </a:lnTo>
                  <a:close/>
                </a:path>
              </a:pathLst>
            </a:custGeom>
            <a:solidFill>
              <a:srgbClr val="FFEE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23887" y="2976562"/>
              <a:ext cx="5038725" cy="1314450"/>
            </a:xfrm>
            <a:custGeom>
              <a:avLst/>
              <a:gdLst/>
              <a:ahLst/>
              <a:cxnLst/>
              <a:rect l="l" t="t" r="r" b="b"/>
              <a:pathLst>
                <a:path w="5038725" h="1314450">
                  <a:moveTo>
                    <a:pt x="0" y="1314450"/>
                  </a:moveTo>
                  <a:lnTo>
                    <a:pt x="0" y="261048"/>
                  </a:lnTo>
                  <a:lnTo>
                    <a:pt x="78" y="254640"/>
                  </a:lnTo>
                  <a:lnTo>
                    <a:pt x="3842" y="216419"/>
                  </a:lnTo>
                  <a:lnTo>
                    <a:pt x="13176" y="179159"/>
                  </a:lnTo>
                  <a:lnTo>
                    <a:pt x="27872" y="143676"/>
                  </a:lnTo>
                  <a:lnTo>
                    <a:pt x="47620" y="110729"/>
                  </a:lnTo>
                  <a:lnTo>
                    <a:pt x="71983" y="81047"/>
                  </a:lnTo>
                  <a:lnTo>
                    <a:pt x="100446" y="55253"/>
                  </a:lnTo>
                  <a:lnTo>
                    <a:pt x="132378" y="33911"/>
                  </a:lnTo>
                  <a:lnTo>
                    <a:pt x="167101" y="17493"/>
                  </a:lnTo>
                  <a:lnTo>
                    <a:pt x="203851" y="6342"/>
                  </a:lnTo>
                  <a:lnTo>
                    <a:pt x="241850" y="707"/>
                  </a:lnTo>
                  <a:lnTo>
                    <a:pt x="261049" y="0"/>
                  </a:lnTo>
                  <a:lnTo>
                    <a:pt x="5038725" y="0"/>
                  </a:lnTo>
                  <a:lnTo>
                    <a:pt x="5038725" y="1053401"/>
                  </a:lnTo>
                  <a:lnTo>
                    <a:pt x="5038646" y="1059809"/>
                  </a:lnTo>
                  <a:lnTo>
                    <a:pt x="5034879" y="1098028"/>
                  </a:lnTo>
                  <a:lnTo>
                    <a:pt x="5025552" y="1135284"/>
                  </a:lnTo>
                  <a:lnTo>
                    <a:pt x="5010852" y="1170767"/>
                  </a:lnTo>
                  <a:lnTo>
                    <a:pt x="4991105" y="1203716"/>
                  </a:lnTo>
                  <a:lnTo>
                    <a:pt x="4966734" y="1233402"/>
                  </a:lnTo>
                  <a:lnTo>
                    <a:pt x="4938276" y="1259196"/>
                  </a:lnTo>
                  <a:lnTo>
                    <a:pt x="4906344" y="1280538"/>
                  </a:lnTo>
                  <a:lnTo>
                    <a:pt x="4871624" y="1296956"/>
                  </a:lnTo>
                  <a:lnTo>
                    <a:pt x="4834873" y="1308107"/>
                  </a:lnTo>
                  <a:lnTo>
                    <a:pt x="4796870" y="1313742"/>
                  </a:lnTo>
                  <a:lnTo>
                    <a:pt x="4777676" y="1314450"/>
                  </a:lnTo>
                  <a:lnTo>
                    <a:pt x="0" y="1314450"/>
                  </a:lnTo>
                  <a:close/>
                </a:path>
              </a:pathLst>
            </a:custGeom>
            <a:ln w="9525">
              <a:solidFill>
                <a:srgbClr val="E5B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781050" y="3429012"/>
              <a:ext cx="38100" cy="428625"/>
            </a:xfrm>
            <a:custGeom>
              <a:avLst/>
              <a:gdLst/>
              <a:ahLst/>
              <a:cxnLst/>
              <a:rect l="l" t="t" r="r" b="b"/>
              <a:pathLst>
                <a:path w="38100" h="428625">
                  <a:moveTo>
                    <a:pt x="38100" y="407035"/>
                  </a:moveTo>
                  <a:lnTo>
                    <a:pt x="21564" y="390525"/>
                  </a:lnTo>
                  <a:lnTo>
                    <a:pt x="16522" y="390525"/>
                  </a:lnTo>
                  <a:lnTo>
                    <a:pt x="0" y="407035"/>
                  </a:lnTo>
                  <a:lnTo>
                    <a:pt x="0" y="412089"/>
                  </a:lnTo>
                  <a:lnTo>
                    <a:pt x="16522" y="428612"/>
                  </a:lnTo>
                  <a:lnTo>
                    <a:pt x="21564" y="428612"/>
                  </a:lnTo>
                  <a:lnTo>
                    <a:pt x="38100" y="412089"/>
                  </a:lnTo>
                  <a:lnTo>
                    <a:pt x="38100" y="409575"/>
                  </a:lnTo>
                  <a:lnTo>
                    <a:pt x="38100" y="407035"/>
                  </a:lnTo>
                  <a:close/>
                </a:path>
                <a:path w="38100" h="428625">
                  <a:moveTo>
                    <a:pt x="38100" y="216535"/>
                  </a:moveTo>
                  <a:lnTo>
                    <a:pt x="21564" y="200025"/>
                  </a:lnTo>
                  <a:lnTo>
                    <a:pt x="16522" y="200025"/>
                  </a:lnTo>
                  <a:lnTo>
                    <a:pt x="0" y="216535"/>
                  </a:lnTo>
                  <a:lnTo>
                    <a:pt x="0" y="221589"/>
                  </a:lnTo>
                  <a:lnTo>
                    <a:pt x="16522" y="238125"/>
                  </a:lnTo>
                  <a:lnTo>
                    <a:pt x="21564" y="238125"/>
                  </a:lnTo>
                  <a:lnTo>
                    <a:pt x="38100" y="221589"/>
                  </a:lnTo>
                  <a:lnTo>
                    <a:pt x="38100" y="219075"/>
                  </a:lnTo>
                  <a:lnTo>
                    <a:pt x="38100" y="216535"/>
                  </a:lnTo>
                  <a:close/>
                </a:path>
                <a:path w="38100" h="428625">
                  <a:moveTo>
                    <a:pt x="38100" y="16510"/>
                  </a:moveTo>
                  <a:lnTo>
                    <a:pt x="21564" y="0"/>
                  </a:lnTo>
                  <a:lnTo>
                    <a:pt x="16522" y="0"/>
                  </a:lnTo>
                  <a:lnTo>
                    <a:pt x="0" y="16510"/>
                  </a:lnTo>
                  <a:lnTo>
                    <a:pt x="0" y="21564"/>
                  </a:lnTo>
                  <a:lnTo>
                    <a:pt x="16522" y="38100"/>
                  </a:lnTo>
                  <a:lnTo>
                    <a:pt x="21564" y="38100"/>
                  </a:lnTo>
                  <a:lnTo>
                    <a:pt x="38100" y="21564"/>
                  </a:lnTo>
                  <a:lnTo>
                    <a:pt x="38100" y="19050"/>
                  </a:lnTo>
                  <a:lnTo>
                    <a:pt x="38100" y="165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5762625" y="2971799"/>
            <a:ext cx="5048250" cy="1323975"/>
            <a:chOff x="5762625" y="2971799"/>
            <a:chExt cx="5048250" cy="1323975"/>
          </a:xfrm>
        </p:grpSpPr>
        <p:sp>
          <p:nvSpPr>
            <p:cNvPr id="11" name="object 11" descr=""/>
            <p:cNvSpPr/>
            <p:nvPr/>
          </p:nvSpPr>
          <p:spPr>
            <a:xfrm>
              <a:off x="5767387" y="2976562"/>
              <a:ext cx="5038725" cy="1314450"/>
            </a:xfrm>
            <a:custGeom>
              <a:avLst/>
              <a:gdLst/>
              <a:ahLst/>
              <a:cxnLst/>
              <a:rect l="l" t="t" r="r" b="b"/>
              <a:pathLst>
                <a:path w="5038725" h="1314450">
                  <a:moveTo>
                    <a:pt x="5038725" y="0"/>
                  </a:moveTo>
                  <a:lnTo>
                    <a:pt x="261048" y="0"/>
                  </a:lnTo>
                  <a:lnTo>
                    <a:pt x="254642" y="78"/>
                  </a:lnTo>
                  <a:lnTo>
                    <a:pt x="216420" y="3845"/>
                  </a:lnTo>
                  <a:lnTo>
                    <a:pt x="179159" y="13178"/>
                  </a:lnTo>
                  <a:lnTo>
                    <a:pt x="143682" y="27872"/>
                  </a:lnTo>
                  <a:lnTo>
                    <a:pt x="110735" y="47619"/>
                  </a:lnTo>
                  <a:lnTo>
                    <a:pt x="81042" y="71979"/>
                  </a:lnTo>
                  <a:lnTo>
                    <a:pt x="55253" y="100446"/>
                  </a:lnTo>
                  <a:lnTo>
                    <a:pt x="33916" y="132375"/>
                  </a:lnTo>
                  <a:lnTo>
                    <a:pt x="17486" y="167101"/>
                  </a:lnTo>
                  <a:lnTo>
                    <a:pt x="6340" y="203852"/>
                  </a:lnTo>
                  <a:lnTo>
                    <a:pt x="707" y="241844"/>
                  </a:lnTo>
                  <a:lnTo>
                    <a:pt x="0" y="261048"/>
                  </a:lnTo>
                  <a:lnTo>
                    <a:pt x="0" y="1314450"/>
                  </a:lnTo>
                  <a:lnTo>
                    <a:pt x="4777676" y="1314450"/>
                  </a:lnTo>
                  <a:lnTo>
                    <a:pt x="4784082" y="1314371"/>
                  </a:lnTo>
                  <a:lnTo>
                    <a:pt x="4822304" y="1310604"/>
                  </a:lnTo>
                  <a:lnTo>
                    <a:pt x="4859565" y="1301271"/>
                  </a:lnTo>
                  <a:lnTo>
                    <a:pt x="4895043" y="1286575"/>
                  </a:lnTo>
                  <a:lnTo>
                    <a:pt x="4927984" y="1266830"/>
                  </a:lnTo>
                  <a:lnTo>
                    <a:pt x="4957677" y="1242465"/>
                  </a:lnTo>
                  <a:lnTo>
                    <a:pt x="4983471" y="1214007"/>
                  </a:lnTo>
                  <a:lnTo>
                    <a:pt x="5004808" y="1182069"/>
                  </a:lnTo>
                  <a:lnTo>
                    <a:pt x="5021233" y="1147348"/>
                  </a:lnTo>
                  <a:lnTo>
                    <a:pt x="5032377" y="1110595"/>
                  </a:lnTo>
                  <a:lnTo>
                    <a:pt x="5038017" y="1072600"/>
                  </a:lnTo>
                  <a:lnTo>
                    <a:pt x="5038725" y="1053401"/>
                  </a:lnTo>
                  <a:lnTo>
                    <a:pt x="5038725" y="0"/>
                  </a:lnTo>
                  <a:close/>
                </a:path>
              </a:pathLst>
            </a:custGeom>
            <a:solidFill>
              <a:srgbClr val="FFEE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767387" y="2976562"/>
              <a:ext cx="5038725" cy="1314450"/>
            </a:xfrm>
            <a:custGeom>
              <a:avLst/>
              <a:gdLst/>
              <a:ahLst/>
              <a:cxnLst/>
              <a:rect l="l" t="t" r="r" b="b"/>
              <a:pathLst>
                <a:path w="5038725" h="1314450">
                  <a:moveTo>
                    <a:pt x="0" y="1314450"/>
                  </a:moveTo>
                  <a:lnTo>
                    <a:pt x="0" y="261048"/>
                  </a:lnTo>
                  <a:lnTo>
                    <a:pt x="78" y="254640"/>
                  </a:lnTo>
                  <a:lnTo>
                    <a:pt x="3845" y="216419"/>
                  </a:lnTo>
                  <a:lnTo>
                    <a:pt x="13172" y="179159"/>
                  </a:lnTo>
                  <a:lnTo>
                    <a:pt x="27872" y="143676"/>
                  </a:lnTo>
                  <a:lnTo>
                    <a:pt x="47619" y="110729"/>
                  </a:lnTo>
                  <a:lnTo>
                    <a:pt x="71984" y="81047"/>
                  </a:lnTo>
                  <a:lnTo>
                    <a:pt x="100448" y="55253"/>
                  </a:lnTo>
                  <a:lnTo>
                    <a:pt x="132380" y="33911"/>
                  </a:lnTo>
                  <a:lnTo>
                    <a:pt x="167101" y="17493"/>
                  </a:lnTo>
                  <a:lnTo>
                    <a:pt x="203852" y="6342"/>
                  </a:lnTo>
                  <a:lnTo>
                    <a:pt x="241855" y="707"/>
                  </a:lnTo>
                  <a:lnTo>
                    <a:pt x="261048" y="0"/>
                  </a:lnTo>
                  <a:lnTo>
                    <a:pt x="5038725" y="0"/>
                  </a:lnTo>
                  <a:lnTo>
                    <a:pt x="5038725" y="1053401"/>
                  </a:lnTo>
                  <a:lnTo>
                    <a:pt x="5038646" y="1059809"/>
                  </a:lnTo>
                  <a:lnTo>
                    <a:pt x="5034879" y="1098028"/>
                  </a:lnTo>
                  <a:lnTo>
                    <a:pt x="5025552" y="1135284"/>
                  </a:lnTo>
                  <a:lnTo>
                    <a:pt x="5010852" y="1170767"/>
                  </a:lnTo>
                  <a:lnTo>
                    <a:pt x="4991105" y="1203716"/>
                  </a:lnTo>
                  <a:lnTo>
                    <a:pt x="4966734" y="1233402"/>
                  </a:lnTo>
                  <a:lnTo>
                    <a:pt x="4938276" y="1259196"/>
                  </a:lnTo>
                  <a:lnTo>
                    <a:pt x="4906344" y="1280538"/>
                  </a:lnTo>
                  <a:lnTo>
                    <a:pt x="4871624" y="1296956"/>
                  </a:lnTo>
                  <a:lnTo>
                    <a:pt x="4834873" y="1308107"/>
                  </a:lnTo>
                  <a:lnTo>
                    <a:pt x="4796870" y="1313742"/>
                  </a:lnTo>
                  <a:lnTo>
                    <a:pt x="4777676" y="1314450"/>
                  </a:lnTo>
                  <a:lnTo>
                    <a:pt x="0" y="1314450"/>
                  </a:lnTo>
                  <a:close/>
                </a:path>
              </a:pathLst>
            </a:custGeom>
            <a:ln w="9525">
              <a:solidFill>
                <a:srgbClr val="E5B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924550" y="3429012"/>
              <a:ext cx="38100" cy="238125"/>
            </a:xfrm>
            <a:custGeom>
              <a:avLst/>
              <a:gdLst/>
              <a:ahLst/>
              <a:cxnLst/>
              <a:rect l="l" t="t" r="r" b="b"/>
              <a:pathLst>
                <a:path w="38100" h="238125">
                  <a:moveTo>
                    <a:pt x="38100" y="216535"/>
                  </a:moveTo>
                  <a:lnTo>
                    <a:pt x="21577" y="200025"/>
                  </a:lnTo>
                  <a:lnTo>
                    <a:pt x="16522" y="200025"/>
                  </a:lnTo>
                  <a:lnTo>
                    <a:pt x="0" y="216535"/>
                  </a:lnTo>
                  <a:lnTo>
                    <a:pt x="0" y="221589"/>
                  </a:lnTo>
                  <a:lnTo>
                    <a:pt x="16522" y="238125"/>
                  </a:lnTo>
                  <a:lnTo>
                    <a:pt x="21577" y="238125"/>
                  </a:lnTo>
                  <a:lnTo>
                    <a:pt x="38100" y="221589"/>
                  </a:lnTo>
                  <a:lnTo>
                    <a:pt x="38100" y="219075"/>
                  </a:lnTo>
                  <a:lnTo>
                    <a:pt x="38100" y="216535"/>
                  </a:lnTo>
                  <a:close/>
                </a:path>
                <a:path w="38100" h="238125">
                  <a:moveTo>
                    <a:pt x="38100" y="16510"/>
                  </a:moveTo>
                  <a:lnTo>
                    <a:pt x="21577" y="0"/>
                  </a:lnTo>
                  <a:lnTo>
                    <a:pt x="16522" y="0"/>
                  </a:lnTo>
                  <a:lnTo>
                    <a:pt x="0" y="16510"/>
                  </a:lnTo>
                  <a:lnTo>
                    <a:pt x="0" y="21564"/>
                  </a:lnTo>
                  <a:lnTo>
                    <a:pt x="16522" y="38100"/>
                  </a:lnTo>
                  <a:lnTo>
                    <a:pt x="21577" y="38100"/>
                  </a:lnTo>
                  <a:lnTo>
                    <a:pt x="38100" y="21564"/>
                  </a:lnTo>
                  <a:lnTo>
                    <a:pt x="38100" y="19050"/>
                  </a:lnTo>
                  <a:lnTo>
                    <a:pt x="38100" y="165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 descr=""/>
          <p:cNvGrpSpPr/>
          <p:nvPr/>
        </p:nvGrpSpPr>
        <p:grpSpPr>
          <a:xfrm>
            <a:off x="619125" y="4391025"/>
            <a:ext cx="5048250" cy="1485900"/>
            <a:chOff x="619125" y="4391025"/>
            <a:chExt cx="5048250" cy="1485900"/>
          </a:xfrm>
        </p:grpSpPr>
        <p:sp>
          <p:nvSpPr>
            <p:cNvPr id="15" name="object 15" descr=""/>
            <p:cNvSpPr/>
            <p:nvPr/>
          </p:nvSpPr>
          <p:spPr>
            <a:xfrm>
              <a:off x="623887" y="4395787"/>
              <a:ext cx="5038725" cy="1476375"/>
            </a:xfrm>
            <a:custGeom>
              <a:avLst/>
              <a:gdLst/>
              <a:ahLst/>
              <a:cxnLst/>
              <a:rect l="l" t="t" r="r" b="b"/>
              <a:pathLst>
                <a:path w="5038725" h="1476375">
                  <a:moveTo>
                    <a:pt x="5038725" y="0"/>
                  </a:moveTo>
                  <a:lnTo>
                    <a:pt x="261049" y="0"/>
                  </a:lnTo>
                  <a:lnTo>
                    <a:pt x="254642" y="78"/>
                  </a:lnTo>
                  <a:lnTo>
                    <a:pt x="216422" y="3845"/>
                  </a:lnTo>
                  <a:lnTo>
                    <a:pt x="179161" y="13178"/>
                  </a:lnTo>
                  <a:lnTo>
                    <a:pt x="143682" y="27872"/>
                  </a:lnTo>
                  <a:lnTo>
                    <a:pt x="110734" y="47619"/>
                  </a:lnTo>
                  <a:lnTo>
                    <a:pt x="81045" y="71979"/>
                  </a:lnTo>
                  <a:lnTo>
                    <a:pt x="55249" y="100446"/>
                  </a:lnTo>
                  <a:lnTo>
                    <a:pt x="33914" y="132375"/>
                  </a:lnTo>
                  <a:lnTo>
                    <a:pt x="17491" y="167101"/>
                  </a:lnTo>
                  <a:lnTo>
                    <a:pt x="6342" y="203852"/>
                  </a:lnTo>
                  <a:lnTo>
                    <a:pt x="705" y="241844"/>
                  </a:lnTo>
                  <a:lnTo>
                    <a:pt x="0" y="261048"/>
                  </a:lnTo>
                  <a:lnTo>
                    <a:pt x="0" y="1476376"/>
                  </a:lnTo>
                  <a:lnTo>
                    <a:pt x="4777676" y="1476376"/>
                  </a:lnTo>
                  <a:lnTo>
                    <a:pt x="4784082" y="1476297"/>
                  </a:lnTo>
                  <a:lnTo>
                    <a:pt x="4822303" y="1472530"/>
                  </a:lnTo>
                  <a:lnTo>
                    <a:pt x="4859565" y="1463199"/>
                  </a:lnTo>
                  <a:lnTo>
                    <a:pt x="4895043" y="1448501"/>
                  </a:lnTo>
                  <a:lnTo>
                    <a:pt x="4927984" y="1428752"/>
                  </a:lnTo>
                  <a:lnTo>
                    <a:pt x="4957677" y="1404389"/>
                  </a:lnTo>
                  <a:lnTo>
                    <a:pt x="4983471" y="1375928"/>
                  </a:lnTo>
                  <a:lnTo>
                    <a:pt x="5004808" y="1343997"/>
                  </a:lnTo>
                  <a:lnTo>
                    <a:pt x="5021233" y="1309269"/>
                  </a:lnTo>
                  <a:lnTo>
                    <a:pt x="5032382" y="1272519"/>
                  </a:lnTo>
                  <a:lnTo>
                    <a:pt x="5038017" y="1234525"/>
                  </a:lnTo>
                  <a:lnTo>
                    <a:pt x="5038725" y="1215321"/>
                  </a:lnTo>
                  <a:lnTo>
                    <a:pt x="5038725" y="0"/>
                  </a:lnTo>
                  <a:close/>
                </a:path>
              </a:pathLst>
            </a:custGeom>
            <a:solidFill>
              <a:srgbClr val="FFEE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23887" y="4395787"/>
              <a:ext cx="5038725" cy="1476375"/>
            </a:xfrm>
            <a:custGeom>
              <a:avLst/>
              <a:gdLst/>
              <a:ahLst/>
              <a:cxnLst/>
              <a:rect l="l" t="t" r="r" b="b"/>
              <a:pathLst>
                <a:path w="5038725" h="1476375">
                  <a:moveTo>
                    <a:pt x="0" y="1476376"/>
                  </a:moveTo>
                  <a:lnTo>
                    <a:pt x="0" y="261048"/>
                  </a:lnTo>
                  <a:lnTo>
                    <a:pt x="78" y="254640"/>
                  </a:lnTo>
                  <a:lnTo>
                    <a:pt x="3842" y="216419"/>
                  </a:lnTo>
                  <a:lnTo>
                    <a:pt x="13176" y="179159"/>
                  </a:lnTo>
                  <a:lnTo>
                    <a:pt x="27872" y="143676"/>
                  </a:lnTo>
                  <a:lnTo>
                    <a:pt x="47620" y="110729"/>
                  </a:lnTo>
                  <a:lnTo>
                    <a:pt x="71983" y="81047"/>
                  </a:lnTo>
                  <a:lnTo>
                    <a:pt x="100446" y="55253"/>
                  </a:lnTo>
                  <a:lnTo>
                    <a:pt x="132378" y="33911"/>
                  </a:lnTo>
                  <a:lnTo>
                    <a:pt x="167101" y="17493"/>
                  </a:lnTo>
                  <a:lnTo>
                    <a:pt x="203851" y="6342"/>
                  </a:lnTo>
                  <a:lnTo>
                    <a:pt x="241850" y="707"/>
                  </a:lnTo>
                  <a:lnTo>
                    <a:pt x="261049" y="0"/>
                  </a:lnTo>
                  <a:lnTo>
                    <a:pt x="5038725" y="0"/>
                  </a:lnTo>
                  <a:lnTo>
                    <a:pt x="5038725" y="1215321"/>
                  </a:lnTo>
                  <a:lnTo>
                    <a:pt x="5038646" y="1221731"/>
                  </a:lnTo>
                  <a:lnTo>
                    <a:pt x="5034879" y="1259950"/>
                  </a:lnTo>
                  <a:lnTo>
                    <a:pt x="5025552" y="1297210"/>
                  </a:lnTo>
                  <a:lnTo>
                    <a:pt x="5010852" y="1332693"/>
                  </a:lnTo>
                  <a:lnTo>
                    <a:pt x="4991105" y="1365639"/>
                  </a:lnTo>
                  <a:lnTo>
                    <a:pt x="4966734" y="1395325"/>
                  </a:lnTo>
                  <a:lnTo>
                    <a:pt x="4938276" y="1421121"/>
                  </a:lnTo>
                  <a:lnTo>
                    <a:pt x="4906344" y="1442459"/>
                  </a:lnTo>
                  <a:lnTo>
                    <a:pt x="4871624" y="1458883"/>
                  </a:lnTo>
                  <a:lnTo>
                    <a:pt x="4834873" y="1470029"/>
                  </a:lnTo>
                  <a:lnTo>
                    <a:pt x="4796870" y="1475666"/>
                  </a:lnTo>
                  <a:lnTo>
                    <a:pt x="4777676" y="1476376"/>
                  </a:lnTo>
                  <a:lnTo>
                    <a:pt x="0" y="1476376"/>
                  </a:lnTo>
                  <a:close/>
                </a:path>
              </a:pathLst>
            </a:custGeom>
            <a:ln w="9525">
              <a:solidFill>
                <a:srgbClr val="E5B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781050" y="4848224"/>
              <a:ext cx="38100" cy="228600"/>
            </a:xfrm>
            <a:custGeom>
              <a:avLst/>
              <a:gdLst/>
              <a:ahLst/>
              <a:cxnLst/>
              <a:rect l="l" t="t" r="r" b="b"/>
              <a:pathLst>
                <a:path w="38100" h="228600">
                  <a:moveTo>
                    <a:pt x="38100" y="207022"/>
                  </a:moveTo>
                  <a:lnTo>
                    <a:pt x="21564" y="190500"/>
                  </a:lnTo>
                  <a:lnTo>
                    <a:pt x="16522" y="190500"/>
                  </a:lnTo>
                  <a:lnTo>
                    <a:pt x="0" y="207022"/>
                  </a:lnTo>
                  <a:lnTo>
                    <a:pt x="0" y="212077"/>
                  </a:lnTo>
                  <a:lnTo>
                    <a:pt x="16522" y="228600"/>
                  </a:lnTo>
                  <a:lnTo>
                    <a:pt x="21564" y="228600"/>
                  </a:lnTo>
                  <a:lnTo>
                    <a:pt x="38100" y="212077"/>
                  </a:lnTo>
                  <a:lnTo>
                    <a:pt x="38100" y="209550"/>
                  </a:lnTo>
                  <a:lnTo>
                    <a:pt x="38100" y="207022"/>
                  </a:lnTo>
                  <a:close/>
                </a:path>
                <a:path w="38100" h="228600">
                  <a:moveTo>
                    <a:pt x="38100" y="16522"/>
                  </a:moveTo>
                  <a:lnTo>
                    <a:pt x="21564" y="0"/>
                  </a:lnTo>
                  <a:lnTo>
                    <a:pt x="16522" y="0"/>
                  </a:lnTo>
                  <a:lnTo>
                    <a:pt x="0" y="16522"/>
                  </a:lnTo>
                  <a:lnTo>
                    <a:pt x="0" y="21577"/>
                  </a:lnTo>
                  <a:lnTo>
                    <a:pt x="16522" y="38100"/>
                  </a:lnTo>
                  <a:lnTo>
                    <a:pt x="21564" y="38100"/>
                  </a:lnTo>
                  <a:lnTo>
                    <a:pt x="38100" y="21577"/>
                  </a:lnTo>
                  <a:lnTo>
                    <a:pt x="38100" y="19050"/>
                  </a:lnTo>
                  <a:lnTo>
                    <a:pt x="38100" y="165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749895" y="2970466"/>
            <a:ext cx="4473575" cy="2556510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marL="224790" marR="1971675" indent="-212725">
              <a:lnSpc>
                <a:spcPct val="125000"/>
              </a:lnSpc>
              <a:spcBef>
                <a:spcPts val="310"/>
              </a:spcBef>
              <a:tabLst>
                <a:tab pos="259079" algn="l"/>
              </a:tabLst>
            </a:pPr>
            <a:r>
              <a:rPr dirty="0" sz="1500" spc="-750">
                <a:latin typeface="Times New Roman"/>
                <a:cs typeface="Times New Roman"/>
              </a:rPr>
              <a:t>¿</a:t>
            </a:r>
            <a:r>
              <a:rPr dirty="0" sz="1500">
                <a:latin typeface="Times New Roman"/>
                <a:cs typeface="Times New Roman"/>
              </a:rPr>
              <a:t>		</a:t>
            </a:r>
            <a:r>
              <a:rPr dirty="0" sz="1350" spc="-25" b="1">
                <a:latin typeface="Trebuchet MS"/>
                <a:cs typeface="Trebuchet MS"/>
              </a:rPr>
              <a:t>Sifat</a:t>
            </a:r>
            <a:r>
              <a:rPr dirty="0" sz="1350" spc="-140" b="1">
                <a:latin typeface="Trebuchet MS"/>
                <a:cs typeface="Trebuchet MS"/>
              </a:rPr>
              <a:t> </a:t>
            </a:r>
            <a:r>
              <a:rPr dirty="0" sz="1350" spc="-10" b="1">
                <a:latin typeface="Trebuchet MS"/>
                <a:cs typeface="Trebuchet MS"/>
              </a:rPr>
              <a:t>Mekanik</a:t>
            </a:r>
            <a:r>
              <a:rPr dirty="0" sz="1350" spc="500" b="1">
                <a:latin typeface="Trebuchet MS"/>
                <a:cs typeface="Trebuchet MS"/>
              </a:rPr>
              <a:t>      </a:t>
            </a:r>
            <a:r>
              <a:rPr dirty="0" sz="1050" spc="-50" b="1">
                <a:latin typeface="Trebuchet MS"/>
                <a:cs typeface="Trebuchet MS"/>
              </a:rPr>
              <a:t>Kekuatan:</a:t>
            </a:r>
            <a:r>
              <a:rPr dirty="0" sz="1050" spc="-75" b="1">
                <a:latin typeface="Trebuchet MS"/>
                <a:cs typeface="Trebuchet MS"/>
              </a:rPr>
              <a:t> </a:t>
            </a:r>
            <a:r>
              <a:rPr dirty="0" sz="1050" spc="-25">
                <a:latin typeface="Tahoma"/>
                <a:cs typeface="Tahoma"/>
              </a:rPr>
              <a:t>Kemampuan</a:t>
            </a:r>
            <a:r>
              <a:rPr dirty="0" sz="1050" spc="-90">
                <a:latin typeface="Tahoma"/>
                <a:cs typeface="Tahoma"/>
              </a:rPr>
              <a:t> </a:t>
            </a:r>
            <a:r>
              <a:rPr dirty="0" sz="1050" spc="-30">
                <a:latin typeface="Tahoma"/>
                <a:cs typeface="Tahoma"/>
              </a:rPr>
              <a:t>menahan</a:t>
            </a:r>
            <a:r>
              <a:rPr dirty="0" sz="1050" spc="-90">
                <a:latin typeface="Tahoma"/>
                <a:cs typeface="Tahoma"/>
              </a:rPr>
              <a:t> </a:t>
            </a:r>
            <a:r>
              <a:rPr dirty="0" sz="1050" spc="-20">
                <a:latin typeface="Tahoma"/>
                <a:cs typeface="Tahoma"/>
              </a:rPr>
              <a:t>beban </a:t>
            </a:r>
            <a:r>
              <a:rPr dirty="0" sz="1050" spc="-45" b="1">
                <a:latin typeface="Trebuchet MS"/>
                <a:cs typeface="Trebuchet MS"/>
              </a:rPr>
              <a:t>Kekerasan:</a:t>
            </a:r>
            <a:r>
              <a:rPr dirty="0" sz="1050" spc="-70" b="1">
                <a:latin typeface="Trebuchet MS"/>
                <a:cs typeface="Trebuchet MS"/>
              </a:rPr>
              <a:t> </a:t>
            </a:r>
            <a:r>
              <a:rPr dirty="0" sz="1050" spc="-20">
                <a:latin typeface="Tahoma"/>
                <a:cs typeface="Tahoma"/>
              </a:rPr>
              <a:t>Resistensi</a:t>
            </a:r>
            <a:r>
              <a:rPr dirty="0" sz="1050" spc="-85">
                <a:latin typeface="Tahoma"/>
                <a:cs typeface="Tahoma"/>
              </a:rPr>
              <a:t> </a:t>
            </a:r>
            <a:r>
              <a:rPr dirty="0" sz="1050" spc="-20">
                <a:latin typeface="Tahoma"/>
                <a:cs typeface="Tahoma"/>
              </a:rPr>
              <a:t>terhadap</a:t>
            </a:r>
            <a:r>
              <a:rPr dirty="0" sz="1050" spc="-85">
                <a:latin typeface="Tahoma"/>
                <a:cs typeface="Tahoma"/>
              </a:rPr>
              <a:t> </a:t>
            </a:r>
            <a:r>
              <a:rPr dirty="0" sz="1050" spc="-10">
                <a:latin typeface="Tahoma"/>
                <a:cs typeface="Tahoma"/>
              </a:rPr>
              <a:t>goresan</a:t>
            </a:r>
            <a:endParaRPr sz="1050">
              <a:latin typeface="Tahoma"/>
              <a:cs typeface="Tahoma"/>
            </a:endParaRPr>
          </a:p>
          <a:p>
            <a:pPr marL="224790">
              <a:lnSpc>
                <a:spcPct val="100000"/>
              </a:lnSpc>
              <a:spcBef>
                <a:spcPts val="240"/>
              </a:spcBef>
            </a:pPr>
            <a:r>
              <a:rPr dirty="0" sz="1050" spc="-35" b="1">
                <a:latin typeface="Trebuchet MS"/>
                <a:cs typeface="Trebuchet MS"/>
              </a:rPr>
              <a:t>Elastisitas:</a:t>
            </a:r>
            <a:r>
              <a:rPr dirty="0" sz="1050" spc="-85" b="1">
                <a:latin typeface="Trebuchet MS"/>
                <a:cs typeface="Trebuchet MS"/>
              </a:rPr>
              <a:t> </a:t>
            </a:r>
            <a:r>
              <a:rPr dirty="0" sz="1050" spc="-25">
                <a:latin typeface="Tahoma"/>
                <a:cs typeface="Tahoma"/>
              </a:rPr>
              <a:t>Kemampuan</a:t>
            </a:r>
            <a:r>
              <a:rPr dirty="0" sz="1050" spc="-95">
                <a:latin typeface="Tahoma"/>
                <a:cs typeface="Tahoma"/>
              </a:rPr>
              <a:t> </a:t>
            </a:r>
            <a:r>
              <a:rPr dirty="0" sz="1050" spc="-25">
                <a:latin typeface="Tahoma"/>
                <a:cs typeface="Tahoma"/>
              </a:rPr>
              <a:t>kembali</a:t>
            </a:r>
            <a:r>
              <a:rPr dirty="0" sz="1050" spc="-95">
                <a:latin typeface="Tahoma"/>
                <a:cs typeface="Tahoma"/>
              </a:rPr>
              <a:t> </a:t>
            </a:r>
            <a:r>
              <a:rPr dirty="0" sz="1050" spc="-20">
                <a:latin typeface="Tahoma"/>
                <a:cs typeface="Tahoma"/>
              </a:rPr>
              <a:t>ke</a:t>
            </a:r>
            <a:r>
              <a:rPr dirty="0" sz="1050" spc="-100">
                <a:latin typeface="Tahoma"/>
                <a:cs typeface="Tahoma"/>
              </a:rPr>
              <a:t> </a:t>
            </a:r>
            <a:r>
              <a:rPr dirty="0" sz="1050" spc="-25">
                <a:latin typeface="Tahoma"/>
                <a:cs typeface="Tahoma"/>
              </a:rPr>
              <a:t>bentuk</a:t>
            </a:r>
            <a:r>
              <a:rPr dirty="0" sz="1050" spc="-95">
                <a:latin typeface="Tahoma"/>
                <a:cs typeface="Tahoma"/>
              </a:rPr>
              <a:t> </a:t>
            </a:r>
            <a:r>
              <a:rPr dirty="0" sz="1050" spc="-20">
                <a:latin typeface="Tahoma"/>
                <a:cs typeface="Tahoma"/>
              </a:rPr>
              <a:t>asal</a:t>
            </a:r>
            <a:endParaRPr sz="1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dirty="0" sz="1050" spc="-45" i="1">
                <a:latin typeface="Arial"/>
                <a:cs typeface="Arial"/>
              </a:rPr>
              <a:t>Contoh:</a:t>
            </a:r>
            <a:r>
              <a:rPr dirty="0" sz="1050" spc="-65" i="1">
                <a:latin typeface="Arial"/>
                <a:cs typeface="Arial"/>
              </a:rPr>
              <a:t> </a:t>
            </a:r>
            <a:r>
              <a:rPr dirty="0" sz="1050" spc="-30" i="1">
                <a:latin typeface="Arial"/>
                <a:cs typeface="Arial"/>
              </a:rPr>
              <a:t>Granit</a:t>
            </a:r>
            <a:r>
              <a:rPr dirty="0" sz="1050" spc="-60" i="1">
                <a:latin typeface="Arial"/>
                <a:cs typeface="Arial"/>
              </a:rPr>
              <a:t> </a:t>
            </a:r>
            <a:r>
              <a:rPr dirty="0" sz="1050" spc="-55" i="1">
                <a:latin typeface="Arial"/>
                <a:cs typeface="Arial"/>
              </a:rPr>
              <a:t>(keras,</a:t>
            </a:r>
            <a:r>
              <a:rPr dirty="0" sz="1050" spc="-65" i="1">
                <a:latin typeface="Arial"/>
                <a:cs typeface="Arial"/>
              </a:rPr>
              <a:t> </a:t>
            </a:r>
            <a:r>
              <a:rPr dirty="0" sz="1050" spc="-20" i="1">
                <a:latin typeface="Arial"/>
                <a:cs typeface="Arial"/>
              </a:rPr>
              <a:t>kuat)</a:t>
            </a:r>
            <a:r>
              <a:rPr dirty="0" sz="1050" spc="-60" i="1">
                <a:latin typeface="Arial"/>
                <a:cs typeface="Arial"/>
              </a:rPr>
              <a:t> </a:t>
            </a:r>
            <a:r>
              <a:rPr dirty="0" sz="1050" spc="-50" i="1">
                <a:latin typeface="Arial"/>
                <a:cs typeface="Arial"/>
              </a:rPr>
              <a:t>vs</a:t>
            </a:r>
            <a:r>
              <a:rPr dirty="0" sz="1050" spc="-60" i="1">
                <a:latin typeface="Arial"/>
                <a:cs typeface="Arial"/>
              </a:rPr>
              <a:t> </a:t>
            </a:r>
            <a:r>
              <a:rPr dirty="0" sz="1050" spc="-20" i="1">
                <a:latin typeface="Arial"/>
                <a:cs typeface="Arial"/>
              </a:rPr>
              <a:t>karpet</a:t>
            </a:r>
            <a:r>
              <a:rPr dirty="0" sz="1050" spc="-65" i="1">
                <a:latin typeface="Arial"/>
                <a:cs typeface="Arial"/>
              </a:rPr>
              <a:t> </a:t>
            </a:r>
            <a:r>
              <a:rPr dirty="0" sz="1050" spc="-45" i="1">
                <a:latin typeface="Arial"/>
                <a:cs typeface="Arial"/>
              </a:rPr>
              <a:t>(elastis,</a:t>
            </a:r>
            <a:r>
              <a:rPr dirty="0" sz="1050" spc="-60" i="1">
                <a:latin typeface="Arial"/>
                <a:cs typeface="Arial"/>
              </a:rPr>
              <a:t> </a:t>
            </a:r>
            <a:r>
              <a:rPr dirty="0" sz="1050" spc="-10" i="1">
                <a:latin typeface="Arial"/>
                <a:cs typeface="Arial"/>
              </a:rPr>
              <a:t>lembut)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5"/>
              </a:spcBef>
            </a:pP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59079" algn="l"/>
              </a:tabLst>
            </a:pPr>
            <a:r>
              <a:rPr dirty="0" sz="1550">
                <a:latin typeface="Times New Roman"/>
                <a:cs typeface="Times New Roman"/>
              </a:rPr>
              <a:t>	</a:t>
            </a:r>
            <a:r>
              <a:rPr dirty="0" sz="1350" spc="-25" b="1">
                <a:latin typeface="Trebuchet MS"/>
                <a:cs typeface="Trebuchet MS"/>
              </a:rPr>
              <a:t>Sifat</a:t>
            </a:r>
            <a:r>
              <a:rPr dirty="0" sz="1350" spc="-195" b="1">
                <a:latin typeface="Trebuchet MS"/>
                <a:cs typeface="Trebuchet MS"/>
              </a:rPr>
              <a:t> </a:t>
            </a:r>
            <a:r>
              <a:rPr dirty="0" sz="1350" spc="-10" b="1">
                <a:latin typeface="Trebuchet MS"/>
                <a:cs typeface="Trebuchet MS"/>
              </a:rPr>
              <a:t>Akustik</a:t>
            </a:r>
            <a:endParaRPr sz="1350">
              <a:latin typeface="Trebuchet MS"/>
              <a:cs typeface="Trebuchet MS"/>
            </a:endParaRPr>
          </a:p>
          <a:p>
            <a:pPr marL="224790">
              <a:lnSpc>
                <a:spcPct val="100000"/>
              </a:lnSpc>
              <a:spcBef>
                <a:spcPts val="480"/>
              </a:spcBef>
            </a:pPr>
            <a:r>
              <a:rPr dirty="0" sz="1050" spc="-30" b="1">
                <a:latin typeface="Trebuchet MS"/>
                <a:cs typeface="Trebuchet MS"/>
              </a:rPr>
              <a:t>Absorpsi</a:t>
            </a:r>
            <a:r>
              <a:rPr dirty="0" sz="1050" spc="-60" b="1">
                <a:latin typeface="Trebuchet MS"/>
                <a:cs typeface="Trebuchet MS"/>
              </a:rPr>
              <a:t> </a:t>
            </a:r>
            <a:r>
              <a:rPr dirty="0" sz="1050" spc="-45" b="1">
                <a:latin typeface="Trebuchet MS"/>
                <a:cs typeface="Trebuchet MS"/>
              </a:rPr>
              <a:t>suara:</a:t>
            </a:r>
            <a:r>
              <a:rPr dirty="0" sz="1050" spc="-80" b="1">
                <a:latin typeface="Trebuchet MS"/>
                <a:cs typeface="Trebuchet MS"/>
              </a:rPr>
              <a:t> </a:t>
            </a:r>
            <a:r>
              <a:rPr dirty="0" sz="1050" spc="-25">
                <a:latin typeface="Tahoma"/>
                <a:cs typeface="Tahoma"/>
              </a:rPr>
              <a:t>Material</a:t>
            </a:r>
            <a:r>
              <a:rPr dirty="0" sz="1050" spc="-95">
                <a:latin typeface="Tahoma"/>
                <a:cs typeface="Tahoma"/>
              </a:rPr>
              <a:t> </a:t>
            </a:r>
            <a:r>
              <a:rPr dirty="0" sz="1050" spc="-20">
                <a:latin typeface="Tahoma"/>
                <a:cs typeface="Tahoma"/>
              </a:rPr>
              <a:t>lunak</a:t>
            </a:r>
            <a:r>
              <a:rPr dirty="0" sz="1050" spc="-95">
                <a:latin typeface="Tahoma"/>
                <a:cs typeface="Tahoma"/>
              </a:rPr>
              <a:t> </a:t>
            </a:r>
            <a:r>
              <a:rPr dirty="0" sz="1050" spc="-25">
                <a:latin typeface="Tahoma"/>
                <a:cs typeface="Tahoma"/>
              </a:rPr>
              <a:t>menyerap</a:t>
            </a:r>
            <a:r>
              <a:rPr dirty="0" sz="1050" spc="-95">
                <a:latin typeface="Tahoma"/>
                <a:cs typeface="Tahoma"/>
              </a:rPr>
              <a:t> </a:t>
            </a:r>
            <a:r>
              <a:rPr dirty="0" sz="1050" spc="-20">
                <a:latin typeface="Tahoma"/>
                <a:cs typeface="Tahoma"/>
              </a:rPr>
              <a:t>bunyi</a:t>
            </a:r>
            <a:endParaRPr sz="1050">
              <a:latin typeface="Tahoma"/>
              <a:cs typeface="Tahoma"/>
            </a:endParaRPr>
          </a:p>
          <a:p>
            <a:pPr marL="224790">
              <a:lnSpc>
                <a:spcPct val="100000"/>
              </a:lnSpc>
              <a:spcBef>
                <a:spcPts val="240"/>
              </a:spcBef>
            </a:pPr>
            <a:r>
              <a:rPr dirty="0" sz="1050" spc="-35" b="1">
                <a:latin typeface="Trebuchet MS"/>
                <a:cs typeface="Trebuchet MS"/>
              </a:rPr>
              <a:t>Refleksi</a:t>
            </a:r>
            <a:r>
              <a:rPr dirty="0" sz="1050" spc="-65" b="1">
                <a:latin typeface="Trebuchet MS"/>
                <a:cs typeface="Trebuchet MS"/>
              </a:rPr>
              <a:t> </a:t>
            </a:r>
            <a:r>
              <a:rPr dirty="0" sz="1050" spc="-45" b="1">
                <a:latin typeface="Trebuchet MS"/>
                <a:cs typeface="Trebuchet MS"/>
              </a:rPr>
              <a:t>suara:</a:t>
            </a:r>
            <a:r>
              <a:rPr dirty="0" sz="1050" spc="-85" b="1">
                <a:latin typeface="Trebuchet MS"/>
                <a:cs typeface="Trebuchet MS"/>
              </a:rPr>
              <a:t> </a:t>
            </a:r>
            <a:r>
              <a:rPr dirty="0" sz="1050" spc="-25">
                <a:latin typeface="Tahoma"/>
                <a:cs typeface="Tahoma"/>
              </a:rPr>
              <a:t>Material</a:t>
            </a:r>
            <a:r>
              <a:rPr dirty="0" sz="1050" spc="-100">
                <a:latin typeface="Tahoma"/>
                <a:cs typeface="Tahoma"/>
              </a:rPr>
              <a:t> </a:t>
            </a:r>
            <a:r>
              <a:rPr dirty="0" sz="1050" spc="-25">
                <a:latin typeface="Tahoma"/>
                <a:cs typeface="Tahoma"/>
              </a:rPr>
              <a:t>keras</a:t>
            </a:r>
            <a:r>
              <a:rPr dirty="0" sz="1050" spc="-100">
                <a:latin typeface="Tahoma"/>
                <a:cs typeface="Tahoma"/>
              </a:rPr>
              <a:t> </a:t>
            </a:r>
            <a:r>
              <a:rPr dirty="0" sz="1050" spc="-30">
                <a:latin typeface="Tahoma"/>
                <a:cs typeface="Tahoma"/>
              </a:rPr>
              <a:t>memantulkan</a:t>
            </a:r>
            <a:r>
              <a:rPr dirty="0" sz="1050" spc="-100">
                <a:latin typeface="Tahoma"/>
                <a:cs typeface="Tahoma"/>
              </a:rPr>
              <a:t> </a:t>
            </a:r>
            <a:r>
              <a:rPr dirty="0" sz="1050" spc="-20">
                <a:latin typeface="Tahoma"/>
                <a:cs typeface="Tahoma"/>
              </a:rPr>
              <a:t>bunyi</a:t>
            </a:r>
            <a:endParaRPr sz="1050">
              <a:latin typeface="Tahoma"/>
              <a:cs typeface="Tahoma"/>
            </a:endParaRPr>
          </a:p>
          <a:p>
            <a:pPr marL="12700" marR="5080">
              <a:lnSpc>
                <a:spcPct val="101200"/>
              </a:lnSpc>
              <a:spcBef>
                <a:spcPts val="525"/>
              </a:spcBef>
            </a:pPr>
            <a:r>
              <a:rPr dirty="0" sz="1050" spc="-45" i="1">
                <a:latin typeface="Arial"/>
                <a:cs typeface="Arial"/>
              </a:rPr>
              <a:t>Contoh:</a:t>
            </a:r>
            <a:r>
              <a:rPr dirty="0" sz="1050" spc="-65" i="1">
                <a:latin typeface="Arial"/>
                <a:cs typeface="Arial"/>
              </a:rPr>
              <a:t> </a:t>
            </a:r>
            <a:r>
              <a:rPr dirty="0" sz="1050" spc="-50" i="1">
                <a:latin typeface="Arial"/>
                <a:cs typeface="Arial"/>
              </a:rPr>
              <a:t>Panel</a:t>
            </a:r>
            <a:r>
              <a:rPr dirty="0" sz="1050" spc="-65" i="1">
                <a:latin typeface="Arial"/>
                <a:cs typeface="Arial"/>
              </a:rPr>
              <a:t> </a:t>
            </a:r>
            <a:r>
              <a:rPr dirty="0" sz="1050" spc="-30" i="1">
                <a:latin typeface="Arial"/>
                <a:cs typeface="Arial"/>
              </a:rPr>
              <a:t>akustik</a:t>
            </a:r>
            <a:r>
              <a:rPr dirty="0" sz="1050" spc="-65" i="1">
                <a:latin typeface="Arial"/>
                <a:cs typeface="Arial"/>
              </a:rPr>
              <a:t> </a:t>
            </a:r>
            <a:r>
              <a:rPr dirty="0" sz="1050" spc="-40" i="1">
                <a:latin typeface="Arial"/>
                <a:cs typeface="Arial"/>
              </a:rPr>
              <a:t>berbahan</a:t>
            </a:r>
            <a:r>
              <a:rPr dirty="0" sz="1050" spc="-65" i="1">
                <a:latin typeface="Arial"/>
                <a:cs typeface="Arial"/>
              </a:rPr>
              <a:t> </a:t>
            </a:r>
            <a:r>
              <a:rPr dirty="0" sz="1050" spc="-55" i="1">
                <a:latin typeface="Arial"/>
                <a:cs typeface="Arial"/>
              </a:rPr>
              <a:t>busa</a:t>
            </a:r>
            <a:r>
              <a:rPr dirty="0" sz="1050" spc="-65" i="1">
                <a:latin typeface="Arial"/>
                <a:cs typeface="Arial"/>
              </a:rPr>
              <a:t> </a:t>
            </a:r>
            <a:r>
              <a:rPr dirty="0" sz="1050" spc="-35" i="1">
                <a:latin typeface="Arial"/>
                <a:cs typeface="Arial"/>
              </a:rPr>
              <a:t>atau</a:t>
            </a:r>
            <a:r>
              <a:rPr dirty="0" sz="1050" spc="-65" i="1">
                <a:latin typeface="Arial"/>
                <a:cs typeface="Arial"/>
              </a:rPr>
              <a:t> </a:t>
            </a:r>
            <a:r>
              <a:rPr dirty="0" sz="1050" spc="-35" i="1">
                <a:latin typeface="Arial"/>
                <a:cs typeface="Arial"/>
              </a:rPr>
              <a:t>kain</a:t>
            </a:r>
            <a:r>
              <a:rPr dirty="0" sz="1050" spc="-65" i="1">
                <a:latin typeface="Arial"/>
                <a:cs typeface="Arial"/>
              </a:rPr>
              <a:t> </a:t>
            </a:r>
            <a:r>
              <a:rPr dirty="0" sz="1050" spc="-40" i="1">
                <a:latin typeface="Arial"/>
                <a:cs typeface="Arial"/>
              </a:rPr>
              <a:t>digunakan</a:t>
            </a:r>
            <a:r>
              <a:rPr dirty="0" sz="1050" spc="-65" i="1">
                <a:latin typeface="Arial"/>
                <a:cs typeface="Arial"/>
              </a:rPr>
              <a:t> </a:t>
            </a:r>
            <a:r>
              <a:rPr dirty="0" sz="1050" spc="-10" i="1">
                <a:latin typeface="Arial"/>
                <a:cs typeface="Arial"/>
              </a:rPr>
              <a:t>di</a:t>
            </a:r>
            <a:r>
              <a:rPr dirty="0" sz="1050" spc="-65" i="1">
                <a:latin typeface="Arial"/>
                <a:cs typeface="Arial"/>
              </a:rPr>
              <a:t> </a:t>
            </a:r>
            <a:r>
              <a:rPr dirty="0" sz="1050" spc="-30" i="1">
                <a:latin typeface="Arial"/>
                <a:cs typeface="Arial"/>
              </a:rPr>
              <a:t>studio</a:t>
            </a:r>
            <a:r>
              <a:rPr dirty="0" sz="1050" spc="-65" i="1">
                <a:latin typeface="Arial"/>
                <a:cs typeface="Arial"/>
              </a:rPr>
              <a:t> </a:t>
            </a:r>
            <a:r>
              <a:rPr dirty="0" sz="1050" spc="-45" i="1">
                <a:latin typeface="Arial"/>
                <a:cs typeface="Arial"/>
              </a:rPr>
              <a:t>rekaman</a:t>
            </a:r>
            <a:r>
              <a:rPr dirty="0" sz="1050" spc="-65" i="1">
                <a:latin typeface="Arial"/>
                <a:cs typeface="Arial"/>
              </a:rPr>
              <a:t> </a:t>
            </a:r>
            <a:r>
              <a:rPr dirty="0" sz="1050" spc="-25" i="1">
                <a:latin typeface="Arial"/>
                <a:cs typeface="Arial"/>
              </a:rPr>
              <a:t>dan </a:t>
            </a:r>
            <a:r>
              <a:rPr dirty="0" sz="1050" spc="-45" i="1">
                <a:latin typeface="Arial"/>
                <a:cs typeface="Arial"/>
              </a:rPr>
              <a:t>bioskop</a:t>
            </a:r>
            <a:r>
              <a:rPr dirty="0" sz="1050" spc="-70" i="1">
                <a:latin typeface="Arial"/>
                <a:cs typeface="Arial"/>
              </a:rPr>
              <a:t> </a:t>
            </a:r>
            <a:r>
              <a:rPr dirty="0" sz="1050" spc="-10" i="1">
                <a:latin typeface="Arial"/>
                <a:cs typeface="Arial"/>
              </a:rPr>
              <a:t>untuk</a:t>
            </a:r>
            <a:r>
              <a:rPr dirty="0" sz="1050" spc="-70" i="1">
                <a:latin typeface="Arial"/>
                <a:cs typeface="Arial"/>
              </a:rPr>
              <a:t> </a:t>
            </a:r>
            <a:r>
              <a:rPr dirty="0" sz="1050" spc="-35" i="1">
                <a:latin typeface="Arial"/>
                <a:cs typeface="Arial"/>
              </a:rPr>
              <a:t>meredam</a:t>
            </a:r>
            <a:r>
              <a:rPr dirty="0" sz="1050" spc="-70" i="1">
                <a:latin typeface="Arial"/>
                <a:cs typeface="Arial"/>
              </a:rPr>
              <a:t> </a:t>
            </a:r>
            <a:r>
              <a:rPr dirty="0" sz="1050" spc="-20" i="1">
                <a:latin typeface="Arial"/>
                <a:cs typeface="Arial"/>
              </a:rPr>
              <a:t>gema.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5762625" y="4391025"/>
            <a:ext cx="5048250" cy="1485900"/>
            <a:chOff x="5762625" y="4391025"/>
            <a:chExt cx="5048250" cy="1485900"/>
          </a:xfrm>
        </p:grpSpPr>
        <p:sp>
          <p:nvSpPr>
            <p:cNvPr id="20" name="object 20" descr=""/>
            <p:cNvSpPr/>
            <p:nvPr/>
          </p:nvSpPr>
          <p:spPr>
            <a:xfrm>
              <a:off x="5767387" y="4395787"/>
              <a:ext cx="5038725" cy="1476375"/>
            </a:xfrm>
            <a:custGeom>
              <a:avLst/>
              <a:gdLst/>
              <a:ahLst/>
              <a:cxnLst/>
              <a:rect l="l" t="t" r="r" b="b"/>
              <a:pathLst>
                <a:path w="5038725" h="1476375">
                  <a:moveTo>
                    <a:pt x="5038725" y="0"/>
                  </a:moveTo>
                  <a:lnTo>
                    <a:pt x="261048" y="0"/>
                  </a:lnTo>
                  <a:lnTo>
                    <a:pt x="254642" y="78"/>
                  </a:lnTo>
                  <a:lnTo>
                    <a:pt x="216420" y="3845"/>
                  </a:lnTo>
                  <a:lnTo>
                    <a:pt x="179159" y="13178"/>
                  </a:lnTo>
                  <a:lnTo>
                    <a:pt x="143682" y="27872"/>
                  </a:lnTo>
                  <a:lnTo>
                    <a:pt x="110735" y="47619"/>
                  </a:lnTo>
                  <a:lnTo>
                    <a:pt x="81042" y="71979"/>
                  </a:lnTo>
                  <a:lnTo>
                    <a:pt x="55253" y="100446"/>
                  </a:lnTo>
                  <a:lnTo>
                    <a:pt x="33916" y="132375"/>
                  </a:lnTo>
                  <a:lnTo>
                    <a:pt x="17486" y="167101"/>
                  </a:lnTo>
                  <a:lnTo>
                    <a:pt x="6340" y="203852"/>
                  </a:lnTo>
                  <a:lnTo>
                    <a:pt x="707" y="241844"/>
                  </a:lnTo>
                  <a:lnTo>
                    <a:pt x="0" y="261048"/>
                  </a:lnTo>
                  <a:lnTo>
                    <a:pt x="0" y="1476376"/>
                  </a:lnTo>
                  <a:lnTo>
                    <a:pt x="4777676" y="1476376"/>
                  </a:lnTo>
                  <a:lnTo>
                    <a:pt x="4784082" y="1476297"/>
                  </a:lnTo>
                  <a:lnTo>
                    <a:pt x="4822304" y="1472530"/>
                  </a:lnTo>
                  <a:lnTo>
                    <a:pt x="4859565" y="1463199"/>
                  </a:lnTo>
                  <a:lnTo>
                    <a:pt x="4895043" y="1448501"/>
                  </a:lnTo>
                  <a:lnTo>
                    <a:pt x="4927984" y="1428752"/>
                  </a:lnTo>
                  <a:lnTo>
                    <a:pt x="4957677" y="1404389"/>
                  </a:lnTo>
                  <a:lnTo>
                    <a:pt x="4983471" y="1375928"/>
                  </a:lnTo>
                  <a:lnTo>
                    <a:pt x="5004808" y="1343997"/>
                  </a:lnTo>
                  <a:lnTo>
                    <a:pt x="5021233" y="1309269"/>
                  </a:lnTo>
                  <a:lnTo>
                    <a:pt x="5032377" y="1272519"/>
                  </a:lnTo>
                  <a:lnTo>
                    <a:pt x="5038017" y="1234525"/>
                  </a:lnTo>
                  <a:lnTo>
                    <a:pt x="5038725" y="1215321"/>
                  </a:lnTo>
                  <a:lnTo>
                    <a:pt x="5038725" y="0"/>
                  </a:lnTo>
                  <a:close/>
                </a:path>
              </a:pathLst>
            </a:custGeom>
            <a:solidFill>
              <a:srgbClr val="FFEE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5767387" y="4395787"/>
              <a:ext cx="5038725" cy="1476375"/>
            </a:xfrm>
            <a:custGeom>
              <a:avLst/>
              <a:gdLst/>
              <a:ahLst/>
              <a:cxnLst/>
              <a:rect l="l" t="t" r="r" b="b"/>
              <a:pathLst>
                <a:path w="5038725" h="1476375">
                  <a:moveTo>
                    <a:pt x="0" y="1476376"/>
                  </a:moveTo>
                  <a:lnTo>
                    <a:pt x="0" y="261048"/>
                  </a:lnTo>
                  <a:lnTo>
                    <a:pt x="78" y="254640"/>
                  </a:lnTo>
                  <a:lnTo>
                    <a:pt x="3845" y="216419"/>
                  </a:lnTo>
                  <a:lnTo>
                    <a:pt x="13172" y="179159"/>
                  </a:lnTo>
                  <a:lnTo>
                    <a:pt x="27872" y="143676"/>
                  </a:lnTo>
                  <a:lnTo>
                    <a:pt x="47619" y="110729"/>
                  </a:lnTo>
                  <a:lnTo>
                    <a:pt x="71984" y="81047"/>
                  </a:lnTo>
                  <a:lnTo>
                    <a:pt x="100448" y="55253"/>
                  </a:lnTo>
                  <a:lnTo>
                    <a:pt x="132380" y="33911"/>
                  </a:lnTo>
                  <a:lnTo>
                    <a:pt x="167101" y="17493"/>
                  </a:lnTo>
                  <a:lnTo>
                    <a:pt x="203852" y="6342"/>
                  </a:lnTo>
                  <a:lnTo>
                    <a:pt x="241855" y="707"/>
                  </a:lnTo>
                  <a:lnTo>
                    <a:pt x="261048" y="0"/>
                  </a:lnTo>
                  <a:lnTo>
                    <a:pt x="5038725" y="0"/>
                  </a:lnTo>
                  <a:lnTo>
                    <a:pt x="5038725" y="1215321"/>
                  </a:lnTo>
                  <a:lnTo>
                    <a:pt x="5038646" y="1221731"/>
                  </a:lnTo>
                  <a:lnTo>
                    <a:pt x="5034879" y="1259950"/>
                  </a:lnTo>
                  <a:lnTo>
                    <a:pt x="5025552" y="1297210"/>
                  </a:lnTo>
                  <a:lnTo>
                    <a:pt x="5010852" y="1332693"/>
                  </a:lnTo>
                  <a:lnTo>
                    <a:pt x="4991105" y="1365639"/>
                  </a:lnTo>
                  <a:lnTo>
                    <a:pt x="4966734" y="1395325"/>
                  </a:lnTo>
                  <a:lnTo>
                    <a:pt x="4938276" y="1421121"/>
                  </a:lnTo>
                  <a:lnTo>
                    <a:pt x="4906344" y="1442459"/>
                  </a:lnTo>
                  <a:lnTo>
                    <a:pt x="4871624" y="1458883"/>
                  </a:lnTo>
                  <a:lnTo>
                    <a:pt x="4834873" y="1470029"/>
                  </a:lnTo>
                  <a:lnTo>
                    <a:pt x="4796870" y="1475666"/>
                  </a:lnTo>
                  <a:lnTo>
                    <a:pt x="4777676" y="1476376"/>
                  </a:lnTo>
                  <a:lnTo>
                    <a:pt x="0" y="1476376"/>
                  </a:lnTo>
                  <a:close/>
                </a:path>
              </a:pathLst>
            </a:custGeom>
            <a:ln w="9525">
              <a:solidFill>
                <a:srgbClr val="E5B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5924550" y="4848224"/>
              <a:ext cx="38100" cy="429259"/>
            </a:xfrm>
            <a:custGeom>
              <a:avLst/>
              <a:gdLst/>
              <a:ahLst/>
              <a:cxnLst/>
              <a:rect l="l" t="t" r="r" b="b"/>
              <a:pathLst>
                <a:path w="38100" h="429260">
                  <a:moveTo>
                    <a:pt x="38100" y="407047"/>
                  </a:moveTo>
                  <a:lnTo>
                    <a:pt x="21577" y="390537"/>
                  </a:lnTo>
                  <a:lnTo>
                    <a:pt x="16522" y="390537"/>
                  </a:lnTo>
                  <a:lnTo>
                    <a:pt x="0" y="407047"/>
                  </a:lnTo>
                  <a:lnTo>
                    <a:pt x="0" y="412102"/>
                  </a:lnTo>
                  <a:lnTo>
                    <a:pt x="16522" y="428637"/>
                  </a:lnTo>
                  <a:lnTo>
                    <a:pt x="21577" y="428637"/>
                  </a:lnTo>
                  <a:lnTo>
                    <a:pt x="38100" y="412102"/>
                  </a:lnTo>
                  <a:lnTo>
                    <a:pt x="38100" y="409587"/>
                  </a:lnTo>
                  <a:lnTo>
                    <a:pt x="38100" y="407047"/>
                  </a:lnTo>
                  <a:close/>
                </a:path>
                <a:path w="38100" h="429260">
                  <a:moveTo>
                    <a:pt x="38100" y="207022"/>
                  </a:moveTo>
                  <a:lnTo>
                    <a:pt x="21577" y="190500"/>
                  </a:lnTo>
                  <a:lnTo>
                    <a:pt x="16522" y="190500"/>
                  </a:lnTo>
                  <a:lnTo>
                    <a:pt x="0" y="207022"/>
                  </a:lnTo>
                  <a:lnTo>
                    <a:pt x="0" y="212077"/>
                  </a:lnTo>
                  <a:lnTo>
                    <a:pt x="16522" y="228600"/>
                  </a:lnTo>
                  <a:lnTo>
                    <a:pt x="21577" y="228600"/>
                  </a:lnTo>
                  <a:lnTo>
                    <a:pt x="38100" y="212077"/>
                  </a:lnTo>
                  <a:lnTo>
                    <a:pt x="38100" y="209550"/>
                  </a:lnTo>
                  <a:lnTo>
                    <a:pt x="38100" y="207022"/>
                  </a:lnTo>
                  <a:close/>
                </a:path>
                <a:path w="38100" h="429260">
                  <a:moveTo>
                    <a:pt x="38100" y="16522"/>
                  </a:moveTo>
                  <a:lnTo>
                    <a:pt x="21577" y="0"/>
                  </a:lnTo>
                  <a:lnTo>
                    <a:pt x="16522" y="0"/>
                  </a:lnTo>
                  <a:lnTo>
                    <a:pt x="0" y="16522"/>
                  </a:lnTo>
                  <a:lnTo>
                    <a:pt x="0" y="21577"/>
                  </a:lnTo>
                  <a:lnTo>
                    <a:pt x="16522" y="38100"/>
                  </a:lnTo>
                  <a:lnTo>
                    <a:pt x="21577" y="38100"/>
                  </a:lnTo>
                  <a:lnTo>
                    <a:pt x="38100" y="21577"/>
                  </a:lnTo>
                  <a:lnTo>
                    <a:pt x="38100" y="19050"/>
                  </a:lnTo>
                  <a:lnTo>
                    <a:pt x="38100" y="165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5894430" y="2970921"/>
            <a:ext cx="4622800" cy="2755900"/>
          </a:xfrm>
          <a:prstGeom prst="rect">
            <a:avLst/>
          </a:prstGeom>
        </p:spPr>
        <p:txBody>
          <a:bodyPr wrap="square" lIns="0" tIns="1149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5"/>
              </a:spcBef>
              <a:tabLst>
                <a:tab pos="259079" algn="l"/>
              </a:tabLst>
            </a:pPr>
            <a:r>
              <a:rPr dirty="0" sz="1500">
                <a:latin typeface="Times New Roman"/>
                <a:cs typeface="Times New Roman"/>
              </a:rPr>
              <a:t>	</a:t>
            </a:r>
            <a:r>
              <a:rPr dirty="0" sz="1350" spc="-25" b="1">
                <a:latin typeface="Trebuchet MS"/>
                <a:cs typeface="Trebuchet MS"/>
              </a:rPr>
              <a:t>Sifat</a:t>
            </a:r>
            <a:r>
              <a:rPr dirty="0" sz="1350" spc="-140" b="1">
                <a:latin typeface="Trebuchet MS"/>
                <a:cs typeface="Trebuchet MS"/>
              </a:rPr>
              <a:t> </a:t>
            </a:r>
            <a:r>
              <a:rPr dirty="0" sz="1350" spc="-10" b="1">
                <a:latin typeface="Trebuchet MS"/>
                <a:cs typeface="Trebuchet MS"/>
              </a:rPr>
              <a:t>Termal</a:t>
            </a:r>
            <a:endParaRPr sz="1350">
              <a:latin typeface="Trebuchet MS"/>
              <a:cs typeface="Trebuchet MS"/>
            </a:endParaRPr>
          </a:p>
          <a:p>
            <a:pPr marL="224790">
              <a:lnSpc>
                <a:spcPct val="100000"/>
              </a:lnSpc>
              <a:spcBef>
                <a:spcPts val="480"/>
              </a:spcBef>
            </a:pPr>
            <a:r>
              <a:rPr dirty="0" sz="1050" spc="-35" b="1">
                <a:latin typeface="Trebuchet MS"/>
                <a:cs typeface="Trebuchet MS"/>
              </a:rPr>
              <a:t>Konduktivitas</a:t>
            </a:r>
            <a:r>
              <a:rPr dirty="0" sz="1050" spc="-65" b="1">
                <a:latin typeface="Trebuchet MS"/>
                <a:cs typeface="Trebuchet MS"/>
              </a:rPr>
              <a:t> </a:t>
            </a:r>
            <a:r>
              <a:rPr dirty="0" sz="1050" spc="-45" b="1">
                <a:latin typeface="Trebuchet MS"/>
                <a:cs typeface="Trebuchet MS"/>
              </a:rPr>
              <a:t>panas:</a:t>
            </a:r>
            <a:r>
              <a:rPr dirty="0" sz="1050" spc="-80" b="1">
                <a:latin typeface="Trebuchet MS"/>
                <a:cs typeface="Trebuchet MS"/>
              </a:rPr>
              <a:t> </a:t>
            </a:r>
            <a:r>
              <a:rPr dirty="0" sz="1050" spc="-15">
                <a:latin typeface="Tahoma"/>
                <a:cs typeface="Tahoma"/>
              </a:rPr>
              <a:t>Seberapa</a:t>
            </a:r>
            <a:r>
              <a:rPr dirty="0" sz="1050" spc="-100">
                <a:latin typeface="Tahoma"/>
                <a:cs typeface="Tahoma"/>
              </a:rPr>
              <a:t> </a:t>
            </a:r>
            <a:r>
              <a:rPr dirty="0" sz="1050" spc="-10">
                <a:latin typeface="Tahoma"/>
                <a:cs typeface="Tahoma"/>
              </a:rPr>
              <a:t>cepat</a:t>
            </a:r>
            <a:r>
              <a:rPr dirty="0" sz="1050" spc="-95">
                <a:latin typeface="Tahoma"/>
                <a:cs typeface="Tahoma"/>
              </a:rPr>
              <a:t> </a:t>
            </a:r>
            <a:r>
              <a:rPr dirty="0" sz="1050" spc="-30">
                <a:latin typeface="Tahoma"/>
                <a:cs typeface="Tahoma"/>
              </a:rPr>
              <a:t>menghantarkan</a:t>
            </a:r>
            <a:r>
              <a:rPr dirty="0" sz="1050" spc="-100">
                <a:latin typeface="Tahoma"/>
                <a:cs typeface="Tahoma"/>
              </a:rPr>
              <a:t> </a:t>
            </a:r>
            <a:r>
              <a:rPr dirty="0" sz="1050" spc="-20">
                <a:latin typeface="Tahoma"/>
                <a:cs typeface="Tahoma"/>
              </a:rPr>
              <a:t>suhu</a:t>
            </a:r>
            <a:endParaRPr sz="1050">
              <a:latin typeface="Tahoma"/>
              <a:cs typeface="Tahoma"/>
            </a:endParaRPr>
          </a:p>
          <a:p>
            <a:pPr marL="224790">
              <a:lnSpc>
                <a:spcPct val="100000"/>
              </a:lnSpc>
              <a:spcBef>
                <a:spcPts val="315"/>
              </a:spcBef>
            </a:pPr>
            <a:r>
              <a:rPr dirty="0" sz="1050" spc="-40" b="1">
                <a:latin typeface="Trebuchet MS"/>
                <a:cs typeface="Trebuchet MS"/>
              </a:rPr>
              <a:t>Insulasi:</a:t>
            </a:r>
            <a:r>
              <a:rPr dirty="0" sz="1050" spc="-80" b="1">
                <a:latin typeface="Trebuchet MS"/>
                <a:cs typeface="Trebuchet MS"/>
              </a:rPr>
              <a:t> </a:t>
            </a:r>
            <a:r>
              <a:rPr dirty="0" sz="1050" spc="-25">
                <a:latin typeface="Tahoma"/>
                <a:cs typeface="Tahoma"/>
              </a:rPr>
              <a:t>Kemampuan</a:t>
            </a:r>
            <a:r>
              <a:rPr dirty="0" sz="1050" spc="-90">
                <a:latin typeface="Tahoma"/>
                <a:cs typeface="Tahoma"/>
              </a:rPr>
              <a:t> </a:t>
            </a:r>
            <a:r>
              <a:rPr dirty="0" sz="1050" spc="-30">
                <a:latin typeface="Tahoma"/>
                <a:cs typeface="Tahoma"/>
              </a:rPr>
              <a:t>menahan</a:t>
            </a:r>
            <a:r>
              <a:rPr dirty="0" sz="1050" spc="-90">
                <a:latin typeface="Tahoma"/>
                <a:cs typeface="Tahoma"/>
              </a:rPr>
              <a:t> </a:t>
            </a:r>
            <a:r>
              <a:rPr dirty="0" sz="1050" spc="-10">
                <a:latin typeface="Tahoma"/>
                <a:cs typeface="Tahoma"/>
              </a:rPr>
              <a:t>panas/dingin</a:t>
            </a:r>
            <a:endParaRPr sz="1050">
              <a:latin typeface="Tahoma"/>
              <a:cs typeface="Tahoma"/>
            </a:endParaRPr>
          </a:p>
          <a:p>
            <a:pPr marL="12700" marR="87630">
              <a:lnSpc>
                <a:spcPct val="101200"/>
              </a:lnSpc>
              <a:spcBef>
                <a:spcPts val="450"/>
              </a:spcBef>
            </a:pPr>
            <a:r>
              <a:rPr dirty="0" sz="1050" spc="-45" i="1">
                <a:latin typeface="Arial"/>
                <a:cs typeface="Arial"/>
              </a:rPr>
              <a:t>Contoh:</a:t>
            </a:r>
            <a:r>
              <a:rPr dirty="0" sz="1050" spc="-70" i="1">
                <a:latin typeface="Arial"/>
                <a:cs typeface="Arial"/>
              </a:rPr>
              <a:t> </a:t>
            </a:r>
            <a:r>
              <a:rPr dirty="0" sz="1050" spc="-30" i="1">
                <a:latin typeface="Arial"/>
                <a:cs typeface="Arial"/>
              </a:rPr>
              <a:t>Lantai</a:t>
            </a:r>
            <a:r>
              <a:rPr dirty="0" sz="1050" spc="-70" i="1">
                <a:latin typeface="Arial"/>
                <a:cs typeface="Arial"/>
              </a:rPr>
              <a:t> </a:t>
            </a:r>
            <a:r>
              <a:rPr dirty="0" sz="1050" spc="-30" i="1">
                <a:latin typeface="Arial"/>
                <a:cs typeface="Arial"/>
              </a:rPr>
              <a:t>keramik</a:t>
            </a:r>
            <a:r>
              <a:rPr dirty="0" sz="1050" spc="-70" i="1">
                <a:latin typeface="Arial"/>
                <a:cs typeface="Arial"/>
              </a:rPr>
              <a:t> </a:t>
            </a:r>
            <a:r>
              <a:rPr dirty="0" sz="1050" spc="-40" i="1">
                <a:latin typeface="Arial"/>
                <a:cs typeface="Arial"/>
              </a:rPr>
              <a:t>terasa</a:t>
            </a:r>
            <a:r>
              <a:rPr dirty="0" sz="1050" spc="-70" i="1">
                <a:latin typeface="Arial"/>
                <a:cs typeface="Arial"/>
              </a:rPr>
              <a:t> </a:t>
            </a:r>
            <a:r>
              <a:rPr dirty="0" sz="1050" spc="-25" i="1">
                <a:latin typeface="Arial"/>
                <a:cs typeface="Arial"/>
              </a:rPr>
              <a:t>dingin</a:t>
            </a:r>
            <a:r>
              <a:rPr dirty="0" sz="1050" spc="-70" i="1">
                <a:latin typeface="Arial"/>
                <a:cs typeface="Arial"/>
              </a:rPr>
              <a:t> </a:t>
            </a:r>
            <a:r>
              <a:rPr dirty="0" sz="1050" spc="-10" i="1">
                <a:latin typeface="Arial"/>
                <a:cs typeface="Arial"/>
              </a:rPr>
              <a:t>di</a:t>
            </a:r>
            <a:r>
              <a:rPr dirty="0" sz="1050" spc="-65" i="1">
                <a:latin typeface="Arial"/>
                <a:cs typeface="Arial"/>
              </a:rPr>
              <a:t> </a:t>
            </a:r>
            <a:r>
              <a:rPr dirty="0" sz="1050" spc="-45" i="1">
                <a:latin typeface="Arial"/>
                <a:cs typeface="Arial"/>
              </a:rPr>
              <a:t>kaki;</a:t>
            </a:r>
            <a:r>
              <a:rPr dirty="0" sz="1050" spc="-70" i="1">
                <a:latin typeface="Arial"/>
                <a:cs typeface="Arial"/>
              </a:rPr>
              <a:t> </a:t>
            </a:r>
            <a:r>
              <a:rPr dirty="0" sz="1050" spc="-20" i="1">
                <a:latin typeface="Arial"/>
                <a:cs typeface="Arial"/>
              </a:rPr>
              <a:t>karpet</a:t>
            </a:r>
            <a:r>
              <a:rPr dirty="0" sz="1050" spc="-70" i="1">
                <a:latin typeface="Arial"/>
                <a:cs typeface="Arial"/>
              </a:rPr>
              <a:t> </a:t>
            </a:r>
            <a:r>
              <a:rPr dirty="0" sz="1050" spc="-30" i="1">
                <a:latin typeface="Arial"/>
                <a:cs typeface="Arial"/>
              </a:rPr>
              <a:t>wol</a:t>
            </a:r>
            <a:r>
              <a:rPr dirty="0" sz="1050" spc="-70" i="1">
                <a:latin typeface="Arial"/>
                <a:cs typeface="Arial"/>
              </a:rPr>
              <a:t> </a:t>
            </a:r>
            <a:r>
              <a:rPr dirty="0" sz="1050" spc="-40" i="1">
                <a:latin typeface="Arial"/>
                <a:cs typeface="Arial"/>
              </a:rPr>
              <a:t>terasa</a:t>
            </a:r>
            <a:r>
              <a:rPr dirty="0" sz="1050" spc="-70" i="1">
                <a:latin typeface="Arial"/>
                <a:cs typeface="Arial"/>
              </a:rPr>
              <a:t> </a:t>
            </a:r>
            <a:r>
              <a:rPr dirty="0" sz="1050" spc="-30" i="1">
                <a:latin typeface="Arial"/>
                <a:cs typeface="Arial"/>
              </a:rPr>
              <a:t>hangat</a:t>
            </a:r>
            <a:r>
              <a:rPr dirty="0" sz="1050" spc="-65" i="1">
                <a:latin typeface="Arial"/>
                <a:cs typeface="Arial"/>
              </a:rPr>
              <a:t> </a:t>
            </a:r>
            <a:r>
              <a:rPr dirty="0" sz="1050" i="1">
                <a:latin typeface="Arial"/>
                <a:cs typeface="Arial"/>
              </a:rPr>
              <a:t>4</a:t>
            </a:r>
            <a:r>
              <a:rPr dirty="0" sz="1050" spc="-70" i="1">
                <a:latin typeface="Arial"/>
                <a:cs typeface="Arial"/>
              </a:rPr>
              <a:t> </a:t>
            </a:r>
            <a:r>
              <a:rPr dirty="0" sz="1050" spc="-10" i="1">
                <a:latin typeface="Arial"/>
                <a:cs typeface="Arial"/>
              </a:rPr>
              <a:t>keduanya </a:t>
            </a:r>
            <a:r>
              <a:rPr dirty="0" sz="1050" spc="-20" i="1">
                <a:latin typeface="Arial"/>
                <a:cs typeface="Arial"/>
              </a:rPr>
              <a:t>memiliki</a:t>
            </a:r>
            <a:r>
              <a:rPr dirty="0" sz="1050" spc="-55" i="1">
                <a:latin typeface="Arial"/>
                <a:cs typeface="Arial"/>
              </a:rPr>
              <a:t> </a:t>
            </a:r>
            <a:r>
              <a:rPr dirty="0" sz="1050" spc="-25" i="1">
                <a:latin typeface="Arial"/>
                <a:cs typeface="Arial"/>
              </a:rPr>
              <a:t>konduktivitas</a:t>
            </a:r>
            <a:r>
              <a:rPr dirty="0" sz="1050" spc="-50" i="1">
                <a:latin typeface="Arial"/>
                <a:cs typeface="Arial"/>
              </a:rPr>
              <a:t> </a:t>
            </a:r>
            <a:r>
              <a:rPr dirty="0" sz="1050" spc="-10" i="1">
                <a:latin typeface="Arial"/>
                <a:cs typeface="Arial"/>
              </a:rPr>
              <a:t>termal</a:t>
            </a:r>
            <a:r>
              <a:rPr dirty="0" sz="1050" spc="-50" i="1">
                <a:latin typeface="Arial"/>
                <a:cs typeface="Arial"/>
              </a:rPr>
              <a:t> </a:t>
            </a:r>
            <a:r>
              <a:rPr dirty="0" sz="1050" spc="-10" i="1">
                <a:latin typeface="Arial"/>
                <a:cs typeface="Arial"/>
              </a:rPr>
              <a:t>berbeda.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75"/>
              </a:spcBef>
            </a:pP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59079" algn="l"/>
              </a:tabLst>
            </a:pPr>
            <a:r>
              <a:rPr dirty="0" sz="1500" spc="-420">
                <a:latin typeface="Times New Roman"/>
                <a:cs typeface="Times New Roman"/>
              </a:rPr>
              <a:t>/</a:t>
            </a:r>
            <a:r>
              <a:rPr dirty="0" sz="1500">
                <a:latin typeface="Times New Roman"/>
                <a:cs typeface="Times New Roman"/>
              </a:rPr>
              <a:t>	</a:t>
            </a:r>
            <a:r>
              <a:rPr dirty="0" sz="1350" spc="-25" b="1">
                <a:latin typeface="Trebuchet MS"/>
                <a:cs typeface="Trebuchet MS"/>
              </a:rPr>
              <a:t>Sifat</a:t>
            </a:r>
            <a:r>
              <a:rPr dirty="0" sz="1350" spc="-140" b="1">
                <a:latin typeface="Trebuchet MS"/>
                <a:cs typeface="Trebuchet MS"/>
              </a:rPr>
              <a:t> </a:t>
            </a:r>
            <a:r>
              <a:rPr dirty="0" sz="1350" spc="-10" b="1">
                <a:latin typeface="Trebuchet MS"/>
                <a:cs typeface="Trebuchet MS"/>
              </a:rPr>
              <a:t>Estetik</a:t>
            </a:r>
            <a:endParaRPr sz="1350">
              <a:latin typeface="Trebuchet MS"/>
              <a:cs typeface="Trebuchet MS"/>
            </a:endParaRPr>
          </a:p>
          <a:p>
            <a:pPr marL="224790" marR="2500630">
              <a:lnSpc>
                <a:spcPct val="122000"/>
              </a:lnSpc>
              <a:spcBef>
                <a:spcPts val="175"/>
              </a:spcBef>
            </a:pPr>
            <a:r>
              <a:rPr dirty="0" sz="1050" spc="-70" b="1">
                <a:latin typeface="Trebuchet MS"/>
                <a:cs typeface="Trebuchet MS"/>
              </a:rPr>
              <a:t>Tekstur:</a:t>
            </a:r>
            <a:r>
              <a:rPr dirty="0" sz="1050" spc="-80" b="1">
                <a:latin typeface="Trebuchet MS"/>
                <a:cs typeface="Trebuchet MS"/>
              </a:rPr>
              <a:t> </a:t>
            </a:r>
            <a:r>
              <a:rPr dirty="0" sz="1050" spc="-35">
                <a:latin typeface="Tahoma"/>
                <a:cs typeface="Tahoma"/>
              </a:rPr>
              <a:t>Kasar,</a:t>
            </a:r>
            <a:r>
              <a:rPr dirty="0" sz="1050" spc="-90">
                <a:latin typeface="Tahoma"/>
                <a:cs typeface="Tahoma"/>
              </a:rPr>
              <a:t> </a:t>
            </a:r>
            <a:r>
              <a:rPr dirty="0" sz="1050" spc="-40">
                <a:latin typeface="Tahoma"/>
                <a:cs typeface="Tahoma"/>
              </a:rPr>
              <a:t>halus,</a:t>
            </a:r>
            <a:r>
              <a:rPr dirty="0" sz="1050" spc="-90">
                <a:latin typeface="Tahoma"/>
                <a:cs typeface="Tahoma"/>
              </a:rPr>
              <a:t> </a:t>
            </a:r>
            <a:r>
              <a:rPr dirty="0" sz="1050" spc="-10">
                <a:latin typeface="Tahoma"/>
                <a:cs typeface="Tahoma"/>
              </a:rPr>
              <a:t>berpori </a:t>
            </a:r>
            <a:r>
              <a:rPr dirty="0" sz="1050" spc="-55" b="1">
                <a:latin typeface="Trebuchet MS"/>
                <a:cs typeface="Trebuchet MS"/>
              </a:rPr>
              <a:t>Warna</a:t>
            </a:r>
            <a:r>
              <a:rPr dirty="0" sz="1050" spc="-95" b="1">
                <a:latin typeface="Trebuchet MS"/>
                <a:cs typeface="Trebuchet MS"/>
              </a:rPr>
              <a:t> </a:t>
            </a:r>
            <a:r>
              <a:rPr dirty="0" sz="1050" b="1">
                <a:latin typeface="Trebuchet MS"/>
                <a:cs typeface="Trebuchet MS"/>
              </a:rPr>
              <a:t>&amp;</a:t>
            </a:r>
            <a:r>
              <a:rPr dirty="0" sz="1050" spc="-90" b="1">
                <a:latin typeface="Trebuchet MS"/>
                <a:cs typeface="Trebuchet MS"/>
              </a:rPr>
              <a:t> </a:t>
            </a:r>
            <a:r>
              <a:rPr dirty="0" sz="1050" spc="-70" b="1">
                <a:latin typeface="Trebuchet MS"/>
                <a:cs typeface="Trebuchet MS"/>
              </a:rPr>
              <a:t>motif:</a:t>
            </a:r>
            <a:r>
              <a:rPr dirty="0" sz="1050" spc="-160" b="1">
                <a:latin typeface="Trebuchet MS"/>
                <a:cs typeface="Trebuchet MS"/>
              </a:rPr>
              <a:t> </a:t>
            </a:r>
            <a:r>
              <a:rPr dirty="0" sz="1050">
                <a:latin typeface="Tahoma"/>
                <a:cs typeface="Tahoma"/>
              </a:rPr>
              <a:t>Alami</a:t>
            </a:r>
            <a:r>
              <a:rPr dirty="0" sz="1050" spc="-125">
                <a:latin typeface="Tahoma"/>
                <a:cs typeface="Tahoma"/>
              </a:rPr>
              <a:t> </a:t>
            </a:r>
            <a:r>
              <a:rPr dirty="0" sz="1050" spc="-30">
                <a:latin typeface="Tahoma"/>
                <a:cs typeface="Tahoma"/>
              </a:rPr>
              <a:t>atau</a:t>
            </a:r>
            <a:r>
              <a:rPr dirty="0" sz="1050" spc="-120">
                <a:latin typeface="Tahoma"/>
                <a:cs typeface="Tahoma"/>
              </a:rPr>
              <a:t> </a:t>
            </a:r>
            <a:r>
              <a:rPr dirty="0" sz="1050" spc="-10">
                <a:latin typeface="Tahoma"/>
                <a:cs typeface="Tahoma"/>
              </a:rPr>
              <a:t>buatan </a:t>
            </a:r>
            <a:r>
              <a:rPr dirty="0" sz="1050" spc="-50" b="1">
                <a:latin typeface="Trebuchet MS"/>
                <a:cs typeface="Trebuchet MS"/>
              </a:rPr>
              <a:t>Kilap:</a:t>
            </a:r>
            <a:r>
              <a:rPr dirty="0" sz="1050" spc="-95" b="1">
                <a:latin typeface="Trebuchet MS"/>
                <a:cs typeface="Trebuchet MS"/>
              </a:rPr>
              <a:t> </a:t>
            </a:r>
            <a:r>
              <a:rPr dirty="0" sz="1050" spc="-40">
                <a:latin typeface="Tahoma"/>
                <a:cs typeface="Tahoma"/>
              </a:rPr>
              <a:t>Matte,</a:t>
            </a:r>
            <a:r>
              <a:rPr dirty="0" sz="1050" spc="-114">
                <a:latin typeface="Tahoma"/>
                <a:cs typeface="Tahoma"/>
              </a:rPr>
              <a:t> </a:t>
            </a:r>
            <a:r>
              <a:rPr dirty="0" sz="1050" spc="-35">
                <a:latin typeface="Tahoma"/>
                <a:cs typeface="Tahoma"/>
              </a:rPr>
              <a:t>satin,</a:t>
            </a:r>
            <a:r>
              <a:rPr dirty="0" sz="1050" spc="-110">
                <a:latin typeface="Tahoma"/>
                <a:cs typeface="Tahoma"/>
              </a:rPr>
              <a:t> </a:t>
            </a:r>
            <a:r>
              <a:rPr dirty="0" sz="1050" spc="-10">
                <a:latin typeface="Tahoma"/>
                <a:cs typeface="Tahoma"/>
              </a:rPr>
              <a:t>glossy</a:t>
            </a:r>
            <a:endParaRPr sz="1050">
              <a:latin typeface="Tahoma"/>
              <a:cs typeface="Tahoma"/>
            </a:endParaRPr>
          </a:p>
          <a:p>
            <a:pPr marL="12700" marR="5080">
              <a:lnSpc>
                <a:spcPct val="107100"/>
              </a:lnSpc>
              <a:spcBef>
                <a:spcPts val="375"/>
              </a:spcBef>
            </a:pPr>
            <a:r>
              <a:rPr dirty="0" sz="1050" spc="-45" i="1">
                <a:latin typeface="Arial"/>
                <a:cs typeface="Arial"/>
              </a:rPr>
              <a:t>Contoh:</a:t>
            </a:r>
            <a:r>
              <a:rPr dirty="0" sz="1050" spc="-80" i="1">
                <a:latin typeface="Arial"/>
                <a:cs typeface="Arial"/>
              </a:rPr>
              <a:t> </a:t>
            </a:r>
            <a:r>
              <a:rPr dirty="0" sz="1050" spc="-30" i="1">
                <a:latin typeface="Arial"/>
                <a:cs typeface="Arial"/>
              </a:rPr>
              <a:t>Batu</a:t>
            </a:r>
            <a:r>
              <a:rPr dirty="0" sz="1050" spc="-75" i="1">
                <a:latin typeface="Arial"/>
                <a:cs typeface="Arial"/>
              </a:rPr>
              <a:t> </a:t>
            </a:r>
            <a:r>
              <a:rPr dirty="0" sz="1050" spc="-20" i="1">
                <a:latin typeface="Arial"/>
                <a:cs typeface="Arial"/>
              </a:rPr>
              <a:t>marmer</a:t>
            </a:r>
            <a:r>
              <a:rPr dirty="0" sz="1050" spc="-75" i="1">
                <a:latin typeface="Arial"/>
                <a:cs typeface="Arial"/>
              </a:rPr>
              <a:t> </a:t>
            </a:r>
            <a:r>
              <a:rPr dirty="0" sz="1050" spc="-10" i="1">
                <a:latin typeface="Arial"/>
                <a:cs typeface="Arial"/>
              </a:rPr>
              <a:t>putih</a:t>
            </a:r>
            <a:r>
              <a:rPr dirty="0" sz="1050" spc="-80" i="1">
                <a:latin typeface="Arial"/>
                <a:cs typeface="Arial"/>
              </a:rPr>
              <a:t> </a:t>
            </a:r>
            <a:r>
              <a:rPr dirty="0" sz="1050" spc="-40" i="1">
                <a:latin typeface="Arial"/>
                <a:cs typeface="Arial"/>
              </a:rPr>
              <a:t>dengan</a:t>
            </a:r>
            <a:r>
              <a:rPr dirty="0" sz="1050" spc="-75" i="1">
                <a:latin typeface="Arial"/>
                <a:cs typeface="Arial"/>
              </a:rPr>
              <a:t> </a:t>
            </a:r>
            <a:r>
              <a:rPr dirty="0" sz="1050" spc="-10" i="1">
                <a:latin typeface="Arial"/>
                <a:cs typeface="Arial"/>
              </a:rPr>
              <a:t>urat</a:t>
            </a:r>
            <a:r>
              <a:rPr dirty="0" sz="1050" spc="-75" i="1">
                <a:latin typeface="Arial"/>
                <a:cs typeface="Arial"/>
              </a:rPr>
              <a:t> </a:t>
            </a:r>
            <a:r>
              <a:rPr dirty="0" sz="1050" spc="-45" i="1">
                <a:latin typeface="Arial"/>
                <a:cs typeface="Arial"/>
              </a:rPr>
              <a:t>abu</a:t>
            </a:r>
            <a:r>
              <a:rPr dirty="0" sz="1050" spc="-80" i="1">
                <a:latin typeface="Arial"/>
                <a:cs typeface="Arial"/>
              </a:rPr>
              <a:t> </a:t>
            </a:r>
            <a:r>
              <a:rPr dirty="0" sz="1050" spc="-20" i="1">
                <a:latin typeface="Arial"/>
                <a:cs typeface="Arial"/>
              </a:rPr>
              <a:t>dipilih</a:t>
            </a:r>
            <a:r>
              <a:rPr dirty="0" sz="1050" spc="-75" i="1">
                <a:latin typeface="Arial"/>
                <a:cs typeface="Arial"/>
              </a:rPr>
              <a:t> </a:t>
            </a:r>
            <a:r>
              <a:rPr dirty="0" sz="1050" spc="-10" i="1">
                <a:latin typeface="Arial"/>
                <a:cs typeface="Arial"/>
              </a:rPr>
              <a:t>untuk</a:t>
            </a:r>
            <a:r>
              <a:rPr dirty="0" sz="1050" spc="-75" i="1">
                <a:latin typeface="Arial"/>
                <a:cs typeface="Arial"/>
              </a:rPr>
              <a:t> </a:t>
            </a:r>
            <a:r>
              <a:rPr dirty="0" sz="1050" spc="-25" i="1">
                <a:latin typeface="Arial"/>
                <a:cs typeface="Arial"/>
              </a:rPr>
              <a:t>lantai</a:t>
            </a:r>
            <a:r>
              <a:rPr dirty="0" sz="1050" spc="-80" i="1">
                <a:latin typeface="Arial"/>
                <a:cs typeface="Arial"/>
              </a:rPr>
              <a:t> </a:t>
            </a:r>
            <a:r>
              <a:rPr dirty="0" sz="1050" spc="-25" i="1">
                <a:latin typeface="Arial"/>
                <a:cs typeface="Arial"/>
              </a:rPr>
              <a:t>lobby</a:t>
            </a:r>
            <a:r>
              <a:rPr dirty="0" sz="1050" spc="-75" i="1">
                <a:latin typeface="Arial"/>
                <a:cs typeface="Arial"/>
              </a:rPr>
              <a:t> </a:t>
            </a:r>
            <a:r>
              <a:rPr dirty="0" sz="1050" spc="-10" i="1">
                <a:latin typeface="Arial"/>
                <a:cs typeface="Arial"/>
              </a:rPr>
              <a:t>hotel</a:t>
            </a:r>
            <a:r>
              <a:rPr dirty="0" sz="1050" spc="-75" i="1">
                <a:latin typeface="Arial"/>
                <a:cs typeface="Arial"/>
              </a:rPr>
              <a:t> </a:t>
            </a:r>
            <a:r>
              <a:rPr dirty="0" sz="1050" spc="-10" i="1">
                <a:latin typeface="Arial"/>
                <a:cs typeface="Arial"/>
              </a:rPr>
              <a:t>bintang </a:t>
            </a:r>
            <a:r>
              <a:rPr dirty="0" sz="1050" spc="-25" i="1">
                <a:latin typeface="Arial"/>
                <a:cs typeface="Arial"/>
              </a:rPr>
              <a:t>lima</a:t>
            </a:r>
            <a:r>
              <a:rPr dirty="0" sz="1050" spc="-80" i="1">
                <a:latin typeface="Arial"/>
                <a:cs typeface="Arial"/>
              </a:rPr>
              <a:t> </a:t>
            </a:r>
            <a:r>
              <a:rPr dirty="0" sz="1050" spc="-45" i="1">
                <a:latin typeface="Arial"/>
                <a:cs typeface="Arial"/>
              </a:rPr>
              <a:t>karena</a:t>
            </a:r>
            <a:r>
              <a:rPr dirty="0" sz="1050" spc="-75" i="1">
                <a:latin typeface="Arial"/>
                <a:cs typeface="Arial"/>
              </a:rPr>
              <a:t> </a:t>
            </a:r>
            <a:r>
              <a:rPr dirty="0" sz="1050" spc="-60" i="1">
                <a:latin typeface="Arial"/>
                <a:cs typeface="Arial"/>
              </a:rPr>
              <a:t>kesan</a:t>
            </a:r>
            <a:r>
              <a:rPr dirty="0" sz="1050" spc="-75" i="1">
                <a:latin typeface="Arial"/>
                <a:cs typeface="Arial"/>
              </a:rPr>
              <a:t> </a:t>
            </a:r>
            <a:r>
              <a:rPr dirty="0" sz="1050" spc="-50" i="1">
                <a:latin typeface="Arial"/>
                <a:cs typeface="Arial"/>
              </a:rPr>
              <a:t>mewah</a:t>
            </a:r>
            <a:r>
              <a:rPr dirty="0" sz="1050" spc="-75" i="1">
                <a:latin typeface="Arial"/>
                <a:cs typeface="Arial"/>
              </a:rPr>
              <a:t> </a:t>
            </a:r>
            <a:r>
              <a:rPr dirty="0" sz="1050" spc="-40" i="1">
                <a:latin typeface="Arial"/>
                <a:cs typeface="Arial"/>
              </a:rPr>
              <a:t>dan</a:t>
            </a:r>
            <a:r>
              <a:rPr dirty="0" sz="1050" spc="-75" i="1">
                <a:latin typeface="Arial"/>
                <a:cs typeface="Arial"/>
              </a:rPr>
              <a:t> </a:t>
            </a:r>
            <a:r>
              <a:rPr dirty="0" sz="1050" spc="-10" i="1">
                <a:latin typeface="Arial"/>
                <a:cs typeface="Arial"/>
              </a:rPr>
              <a:t>eksklusif.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19125" y="495299"/>
            <a:ext cx="2590800" cy="285750"/>
          </a:xfrm>
          <a:custGeom>
            <a:avLst/>
            <a:gdLst/>
            <a:ahLst/>
            <a:cxnLst/>
            <a:rect l="l" t="t" r="r" b="b"/>
            <a:pathLst>
              <a:path w="2590800" h="285750">
                <a:moveTo>
                  <a:pt x="2496426" y="0"/>
                </a:moveTo>
                <a:lnTo>
                  <a:pt x="94377" y="0"/>
                </a:lnTo>
                <a:lnTo>
                  <a:pt x="87809" y="647"/>
                </a:lnTo>
                <a:lnTo>
                  <a:pt x="50407" y="13335"/>
                </a:lnTo>
                <a:lnTo>
                  <a:pt x="20707" y="39370"/>
                </a:lnTo>
                <a:lnTo>
                  <a:pt x="3234" y="74803"/>
                </a:lnTo>
                <a:lnTo>
                  <a:pt x="0" y="94373"/>
                </a:lnTo>
                <a:lnTo>
                  <a:pt x="0" y="184746"/>
                </a:lnTo>
                <a:lnTo>
                  <a:pt x="0" y="191376"/>
                </a:lnTo>
                <a:lnTo>
                  <a:pt x="10224" y="229527"/>
                </a:lnTo>
                <a:lnTo>
                  <a:pt x="34274" y="260858"/>
                </a:lnTo>
                <a:lnTo>
                  <a:pt x="68480" y="280593"/>
                </a:lnTo>
                <a:lnTo>
                  <a:pt x="94377" y="285750"/>
                </a:lnTo>
                <a:lnTo>
                  <a:pt x="2496426" y="285750"/>
                </a:lnTo>
                <a:lnTo>
                  <a:pt x="2534577" y="275526"/>
                </a:lnTo>
                <a:lnTo>
                  <a:pt x="2565908" y="251472"/>
                </a:lnTo>
                <a:lnTo>
                  <a:pt x="2585656" y="217258"/>
                </a:lnTo>
                <a:lnTo>
                  <a:pt x="2590800" y="191376"/>
                </a:lnTo>
                <a:lnTo>
                  <a:pt x="2590800" y="94373"/>
                </a:lnTo>
                <a:lnTo>
                  <a:pt x="2580576" y="56222"/>
                </a:lnTo>
                <a:lnTo>
                  <a:pt x="2573769" y="44894"/>
                </a:lnTo>
                <a:lnTo>
                  <a:pt x="2570099" y="39370"/>
                </a:lnTo>
                <a:lnTo>
                  <a:pt x="2540393" y="13335"/>
                </a:lnTo>
                <a:lnTo>
                  <a:pt x="2502992" y="647"/>
                </a:lnTo>
                <a:lnTo>
                  <a:pt x="2496426" y="0"/>
                </a:lnTo>
                <a:close/>
              </a:path>
            </a:pathLst>
          </a:custGeom>
          <a:solidFill>
            <a:srgbClr val="FFF8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708371" y="528986"/>
            <a:ext cx="2416810" cy="1873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50" spc="-25">
                <a:solidFill>
                  <a:srgbClr val="262424"/>
                </a:solidFill>
                <a:latin typeface="Tahoma"/>
                <a:cs typeface="Tahoma"/>
              </a:rPr>
              <a:t>SLIDE</a:t>
            </a:r>
            <a:r>
              <a:rPr dirty="0" sz="1050" spc="-1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55">
                <a:solidFill>
                  <a:srgbClr val="262424"/>
                </a:solidFill>
                <a:latin typeface="Tahoma"/>
                <a:cs typeface="Tahoma"/>
              </a:rPr>
              <a:t>6</a:t>
            </a:r>
            <a:r>
              <a:rPr dirty="0" sz="1050" spc="-10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>
                <a:solidFill>
                  <a:srgbClr val="262424"/>
                </a:solidFill>
                <a:latin typeface="Tahoma"/>
                <a:cs typeface="Tahoma"/>
              </a:rPr>
              <a:t>4</a:t>
            </a:r>
            <a:r>
              <a:rPr dirty="0" sz="1050" spc="-1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35">
                <a:solidFill>
                  <a:srgbClr val="262424"/>
                </a:solidFill>
                <a:latin typeface="Tahoma"/>
                <a:cs typeface="Tahoma"/>
              </a:rPr>
              <a:t>MATERIAL</a:t>
            </a:r>
            <a:r>
              <a:rPr dirty="0" sz="1050" spc="-1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>
                <a:solidFill>
                  <a:srgbClr val="262424"/>
                </a:solidFill>
                <a:latin typeface="Tahoma"/>
                <a:cs typeface="Tahoma"/>
              </a:rPr>
              <a:t>PER</a:t>
            </a:r>
            <a:r>
              <a:rPr dirty="0" sz="1050" spc="-10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>
                <a:solidFill>
                  <a:srgbClr val="262424"/>
                </a:solidFill>
                <a:latin typeface="Tahoma"/>
                <a:cs typeface="Tahoma"/>
              </a:rPr>
              <a:t>ELEMEN</a:t>
            </a:r>
            <a:r>
              <a:rPr dirty="0" sz="1050" spc="-1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20">
                <a:solidFill>
                  <a:srgbClr val="262424"/>
                </a:solidFill>
                <a:latin typeface="Tahoma"/>
                <a:cs typeface="Tahoma"/>
              </a:rPr>
              <a:t>RUANG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7466" y="717010"/>
            <a:ext cx="7503159" cy="5562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450" spc="-105"/>
              <a:t>Penerapan</a:t>
            </a:r>
            <a:r>
              <a:rPr dirty="0" sz="3450" spc="-405"/>
              <a:t> </a:t>
            </a:r>
            <a:r>
              <a:rPr dirty="0" sz="3450"/>
              <a:t>Bahan</a:t>
            </a:r>
            <a:r>
              <a:rPr dirty="0" sz="3450" spc="-400"/>
              <a:t> </a:t>
            </a:r>
            <a:r>
              <a:rPr dirty="0" sz="3450" spc="-65"/>
              <a:t>pada</a:t>
            </a:r>
            <a:r>
              <a:rPr dirty="0" sz="3450" spc="-405"/>
              <a:t> </a:t>
            </a:r>
            <a:r>
              <a:rPr dirty="0" sz="3450" spc="-95"/>
              <a:t>Elemen</a:t>
            </a:r>
            <a:r>
              <a:rPr dirty="0" sz="3450" spc="-400"/>
              <a:t> </a:t>
            </a:r>
            <a:r>
              <a:rPr dirty="0" sz="3450" spc="-105"/>
              <a:t>Interior</a:t>
            </a:r>
            <a:endParaRPr sz="3450"/>
          </a:p>
        </p:txBody>
      </p:sp>
      <p:sp>
        <p:nvSpPr>
          <p:cNvPr id="5" name="object 5" descr=""/>
          <p:cNvSpPr/>
          <p:nvPr/>
        </p:nvSpPr>
        <p:spPr>
          <a:xfrm>
            <a:off x="618773" y="1615262"/>
            <a:ext cx="422275" cy="238760"/>
          </a:xfrm>
          <a:custGeom>
            <a:avLst/>
            <a:gdLst/>
            <a:ahLst/>
            <a:cxnLst/>
            <a:rect l="l" t="t" r="r" b="b"/>
            <a:pathLst>
              <a:path w="422275" h="238760">
                <a:moveTo>
                  <a:pt x="400357" y="238061"/>
                </a:moveTo>
                <a:lnTo>
                  <a:pt x="421659" y="221602"/>
                </a:lnTo>
                <a:lnTo>
                  <a:pt x="421312" y="216293"/>
                </a:lnTo>
                <a:lnTo>
                  <a:pt x="419461" y="210921"/>
                </a:lnTo>
                <a:lnTo>
                  <a:pt x="415472" y="202196"/>
                </a:lnTo>
                <a:lnTo>
                  <a:pt x="390425" y="149288"/>
                </a:lnTo>
              </a:path>
              <a:path w="422275" h="238760">
                <a:moveTo>
                  <a:pt x="335235" y="32842"/>
                </a:moveTo>
                <a:lnTo>
                  <a:pt x="311491" y="571"/>
                </a:lnTo>
                <a:lnTo>
                  <a:pt x="302741" y="114"/>
                </a:lnTo>
                <a:lnTo>
                  <a:pt x="295710" y="76"/>
                </a:lnTo>
              </a:path>
              <a:path w="422275" h="238760">
                <a:moveTo>
                  <a:pt x="199290" y="76"/>
                </a:moveTo>
                <a:lnTo>
                  <a:pt x="186813" y="198"/>
                </a:lnTo>
                <a:lnTo>
                  <a:pt x="175980" y="157"/>
                </a:lnTo>
                <a:lnTo>
                  <a:pt x="165748" y="56"/>
                </a:lnTo>
                <a:lnTo>
                  <a:pt x="155073" y="0"/>
                </a:lnTo>
              </a:path>
              <a:path w="422275" h="238760">
                <a:moveTo>
                  <a:pt x="112741" y="63"/>
                </a:moveTo>
                <a:lnTo>
                  <a:pt x="98430" y="8801"/>
                </a:lnTo>
                <a:lnTo>
                  <a:pt x="92411" y="21310"/>
                </a:lnTo>
              </a:path>
              <a:path w="422275" h="238760">
                <a:moveTo>
                  <a:pt x="2762" y="210807"/>
                </a:moveTo>
                <a:lnTo>
                  <a:pt x="406" y="216623"/>
                </a:lnTo>
                <a:lnTo>
                  <a:pt x="0" y="220294"/>
                </a:lnTo>
                <a:lnTo>
                  <a:pt x="599" y="224066"/>
                </a:lnTo>
                <a:lnTo>
                  <a:pt x="18285" y="238086"/>
                </a:lnTo>
                <a:lnTo>
                  <a:pt x="26316" y="238125"/>
                </a:lnTo>
              </a:path>
              <a:path w="422275" h="238760">
                <a:moveTo>
                  <a:pt x="302785" y="238213"/>
                </a:moveTo>
                <a:lnTo>
                  <a:pt x="400357" y="238061"/>
                </a:lnTo>
              </a:path>
              <a:path w="422275" h="238760">
                <a:moveTo>
                  <a:pt x="295170" y="238175"/>
                </a:moveTo>
                <a:lnTo>
                  <a:pt x="246970" y="50"/>
                </a:lnTo>
              </a:path>
              <a:path w="422275" h="238760">
                <a:moveTo>
                  <a:pt x="378082" y="123380"/>
                </a:moveTo>
                <a:lnTo>
                  <a:pt x="271670" y="124333"/>
                </a:lnTo>
              </a:path>
              <a:path w="422275" h="238760">
                <a:moveTo>
                  <a:pt x="176748" y="254"/>
                </a:moveTo>
                <a:lnTo>
                  <a:pt x="127273" y="237794"/>
                </a:lnTo>
              </a:path>
              <a:path w="422275" h="238760">
                <a:moveTo>
                  <a:pt x="26316" y="238125"/>
                </a:moveTo>
                <a:lnTo>
                  <a:pt x="302785" y="238213"/>
                </a:lnTo>
              </a:path>
              <a:path w="422275" h="238760">
                <a:moveTo>
                  <a:pt x="390425" y="149288"/>
                </a:moveTo>
                <a:lnTo>
                  <a:pt x="335235" y="32842"/>
                </a:lnTo>
              </a:path>
              <a:path w="422275" h="238760">
                <a:moveTo>
                  <a:pt x="295710" y="76"/>
                </a:moveTo>
                <a:lnTo>
                  <a:pt x="199290" y="76"/>
                </a:lnTo>
              </a:path>
              <a:path w="422275" h="238760">
                <a:moveTo>
                  <a:pt x="155073" y="0"/>
                </a:moveTo>
                <a:lnTo>
                  <a:pt x="112741" y="63"/>
                </a:lnTo>
              </a:path>
              <a:path w="422275" h="238760">
                <a:moveTo>
                  <a:pt x="92411" y="21310"/>
                </a:moveTo>
                <a:lnTo>
                  <a:pt x="2762" y="210807"/>
                </a:lnTo>
              </a:path>
            </a:pathLst>
          </a:custGeom>
          <a:ln w="18679">
            <a:solidFill>
              <a:srgbClr val="988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607466" y="1959834"/>
            <a:ext cx="4991735" cy="1163320"/>
          </a:xfrm>
          <a:prstGeom prst="rect">
            <a:avLst/>
          </a:prstGeom>
        </p:spPr>
        <p:txBody>
          <a:bodyPr wrap="square" lIns="0" tIns="138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dirty="0" sz="1700" spc="-10" b="1">
                <a:solidFill>
                  <a:srgbClr val="262424"/>
                </a:solidFill>
                <a:latin typeface="Trebuchet MS"/>
                <a:cs typeface="Trebuchet MS"/>
              </a:rPr>
              <a:t>Lantai</a:t>
            </a:r>
            <a:endParaRPr sz="1700">
              <a:latin typeface="Trebuchet MS"/>
              <a:cs typeface="Trebuchet MS"/>
            </a:endParaRPr>
          </a:p>
          <a:p>
            <a:pPr marL="12700" marR="5080">
              <a:lnSpc>
                <a:spcPct val="115399"/>
              </a:lnSpc>
              <a:spcBef>
                <a:spcPts val="520"/>
              </a:spcBef>
            </a:pPr>
            <a:r>
              <a:rPr dirty="0" sz="1300" spc="-10">
                <a:solidFill>
                  <a:srgbClr val="262424"/>
                </a:solidFill>
                <a:latin typeface="Tahoma"/>
                <a:cs typeface="Tahoma"/>
              </a:rPr>
              <a:t>Keramik/porselen</a:t>
            </a:r>
            <a:r>
              <a:rPr dirty="0" sz="1300" spc="-13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300" spc="-40">
                <a:solidFill>
                  <a:srgbClr val="262424"/>
                </a:solidFill>
                <a:latin typeface="Tahoma"/>
                <a:cs typeface="Tahoma"/>
              </a:rPr>
              <a:t>(area</a:t>
            </a:r>
            <a:r>
              <a:rPr dirty="0" sz="1300" spc="-1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300" spc="-35">
                <a:solidFill>
                  <a:srgbClr val="262424"/>
                </a:solidFill>
                <a:latin typeface="Tahoma"/>
                <a:cs typeface="Tahoma"/>
              </a:rPr>
              <a:t>basah,</a:t>
            </a:r>
            <a:r>
              <a:rPr dirty="0" sz="1300" spc="-1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300" spc="-35">
                <a:solidFill>
                  <a:srgbClr val="262424"/>
                </a:solidFill>
                <a:latin typeface="Tahoma"/>
                <a:cs typeface="Tahoma"/>
              </a:rPr>
              <a:t>publik),</a:t>
            </a:r>
            <a:r>
              <a:rPr dirty="0" sz="1300" spc="-114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300" spc="-10">
                <a:solidFill>
                  <a:srgbClr val="262424"/>
                </a:solidFill>
                <a:latin typeface="Tahoma"/>
                <a:cs typeface="Tahoma"/>
              </a:rPr>
              <a:t>parket</a:t>
            </a:r>
            <a:r>
              <a:rPr dirty="0" sz="1300" spc="-1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300" spc="-20">
                <a:solidFill>
                  <a:srgbClr val="262424"/>
                </a:solidFill>
                <a:latin typeface="Tahoma"/>
                <a:cs typeface="Tahoma"/>
              </a:rPr>
              <a:t>kayu</a:t>
            </a:r>
            <a:r>
              <a:rPr dirty="0" sz="1300" spc="-1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300" spc="-25">
                <a:solidFill>
                  <a:srgbClr val="262424"/>
                </a:solidFill>
                <a:latin typeface="Tahoma"/>
                <a:cs typeface="Tahoma"/>
              </a:rPr>
              <a:t>(kamar</a:t>
            </a:r>
            <a:r>
              <a:rPr dirty="0" sz="1300" spc="-1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300" spc="-35">
                <a:solidFill>
                  <a:srgbClr val="262424"/>
                </a:solidFill>
                <a:latin typeface="Tahoma"/>
                <a:cs typeface="Tahoma"/>
              </a:rPr>
              <a:t>tidur,</a:t>
            </a:r>
            <a:r>
              <a:rPr dirty="0" sz="1300" spc="-1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300" spc="-10">
                <a:solidFill>
                  <a:srgbClr val="262424"/>
                </a:solidFill>
                <a:latin typeface="Tahoma"/>
                <a:cs typeface="Tahoma"/>
              </a:rPr>
              <a:t>ruang </a:t>
            </a:r>
            <a:r>
              <a:rPr dirty="0" sz="1300" spc="-45">
                <a:solidFill>
                  <a:srgbClr val="262424"/>
                </a:solidFill>
                <a:latin typeface="Tahoma"/>
                <a:cs typeface="Tahoma"/>
              </a:rPr>
              <a:t>keluarga),</a:t>
            </a:r>
            <a:r>
              <a:rPr dirty="0" sz="1300" spc="-13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300" spc="-20">
                <a:solidFill>
                  <a:srgbClr val="262424"/>
                </a:solidFill>
                <a:latin typeface="Tahoma"/>
                <a:cs typeface="Tahoma"/>
              </a:rPr>
              <a:t>batu</a:t>
            </a:r>
            <a:r>
              <a:rPr dirty="0" sz="1300" spc="-1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300" spc="-10">
                <a:solidFill>
                  <a:srgbClr val="262424"/>
                </a:solidFill>
                <a:latin typeface="Tahoma"/>
                <a:cs typeface="Tahoma"/>
              </a:rPr>
              <a:t>alam</a:t>
            </a:r>
            <a:r>
              <a:rPr dirty="0" sz="1300" spc="-13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300" spc="-55">
                <a:solidFill>
                  <a:srgbClr val="262424"/>
                </a:solidFill>
                <a:latin typeface="Tahoma"/>
                <a:cs typeface="Tahoma"/>
              </a:rPr>
              <a:t>(lobby,</a:t>
            </a:r>
            <a:r>
              <a:rPr dirty="0" sz="1300" spc="-13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300" spc="-45">
                <a:solidFill>
                  <a:srgbClr val="262424"/>
                </a:solidFill>
                <a:latin typeface="Tahoma"/>
                <a:cs typeface="Tahoma"/>
              </a:rPr>
              <a:t>teras),</a:t>
            </a:r>
            <a:r>
              <a:rPr dirty="0" sz="1300" spc="-13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300">
                <a:solidFill>
                  <a:srgbClr val="262424"/>
                </a:solidFill>
                <a:latin typeface="Tahoma"/>
                <a:cs typeface="Tahoma"/>
              </a:rPr>
              <a:t>vinyl/linoleum</a:t>
            </a:r>
            <a:r>
              <a:rPr dirty="0" sz="1300" spc="-13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300" spc="-10">
                <a:solidFill>
                  <a:srgbClr val="262424"/>
                </a:solidFill>
                <a:latin typeface="Tahoma"/>
                <a:cs typeface="Tahoma"/>
              </a:rPr>
              <a:t>(komersial, ekonomis).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5822048" y="1523961"/>
            <a:ext cx="397510" cy="421005"/>
          </a:xfrm>
          <a:custGeom>
            <a:avLst/>
            <a:gdLst/>
            <a:ahLst/>
            <a:cxnLst/>
            <a:rect l="l" t="t" r="r" b="b"/>
            <a:pathLst>
              <a:path w="397510" h="421005">
                <a:moveTo>
                  <a:pt x="378320" y="185572"/>
                </a:moveTo>
                <a:lnTo>
                  <a:pt x="352994" y="156548"/>
                </a:lnTo>
                <a:lnTo>
                  <a:pt x="352820" y="146407"/>
                </a:lnTo>
                <a:lnTo>
                  <a:pt x="352729" y="133223"/>
                </a:lnTo>
              </a:path>
              <a:path w="397510" h="421005">
                <a:moveTo>
                  <a:pt x="378320" y="185572"/>
                </a:moveTo>
                <a:lnTo>
                  <a:pt x="396735" y="161899"/>
                </a:lnTo>
                <a:lnTo>
                  <a:pt x="396849" y="140030"/>
                </a:lnTo>
              </a:path>
              <a:path w="397510" h="421005">
                <a:moveTo>
                  <a:pt x="352729" y="133223"/>
                </a:moveTo>
                <a:lnTo>
                  <a:pt x="330593" y="101168"/>
                </a:lnTo>
                <a:lnTo>
                  <a:pt x="327672" y="100812"/>
                </a:lnTo>
                <a:lnTo>
                  <a:pt x="322440" y="101193"/>
                </a:lnTo>
                <a:lnTo>
                  <a:pt x="301561" y="130606"/>
                </a:lnTo>
                <a:lnTo>
                  <a:pt x="301485" y="143433"/>
                </a:lnTo>
              </a:path>
              <a:path w="397510" h="421005">
                <a:moveTo>
                  <a:pt x="301498" y="202158"/>
                </a:moveTo>
                <a:lnTo>
                  <a:pt x="280606" y="235381"/>
                </a:lnTo>
                <a:lnTo>
                  <a:pt x="273164" y="236410"/>
                </a:lnTo>
                <a:lnTo>
                  <a:pt x="266877" y="235458"/>
                </a:lnTo>
                <a:lnTo>
                  <a:pt x="245761" y="201473"/>
                </a:lnTo>
                <a:lnTo>
                  <a:pt x="245503" y="187337"/>
                </a:lnTo>
              </a:path>
              <a:path w="397510" h="421005">
                <a:moveTo>
                  <a:pt x="245478" y="95427"/>
                </a:moveTo>
                <a:lnTo>
                  <a:pt x="226123" y="61366"/>
                </a:lnTo>
                <a:lnTo>
                  <a:pt x="206476" y="57162"/>
                </a:lnTo>
                <a:lnTo>
                  <a:pt x="197916" y="57124"/>
                </a:lnTo>
              </a:path>
              <a:path w="397510" h="421005">
                <a:moveTo>
                  <a:pt x="378434" y="381558"/>
                </a:moveTo>
                <a:lnTo>
                  <a:pt x="359168" y="417487"/>
                </a:lnTo>
                <a:lnTo>
                  <a:pt x="339500" y="420622"/>
                </a:lnTo>
                <a:lnTo>
                  <a:pt x="330860" y="420776"/>
                </a:lnTo>
              </a:path>
              <a:path w="397510" h="421005">
                <a:moveTo>
                  <a:pt x="60248" y="420763"/>
                </a:moveTo>
                <a:lnTo>
                  <a:pt x="24942" y="402691"/>
                </a:lnTo>
                <a:lnTo>
                  <a:pt x="22098" y="390017"/>
                </a:lnTo>
                <a:lnTo>
                  <a:pt x="22034" y="374751"/>
                </a:lnTo>
              </a:path>
              <a:path w="397510" h="421005">
                <a:moveTo>
                  <a:pt x="378320" y="185572"/>
                </a:moveTo>
                <a:lnTo>
                  <a:pt x="378434" y="381558"/>
                </a:lnTo>
              </a:path>
              <a:path w="397510" h="421005">
                <a:moveTo>
                  <a:pt x="301485" y="143433"/>
                </a:moveTo>
                <a:lnTo>
                  <a:pt x="301498" y="202158"/>
                </a:lnTo>
              </a:path>
              <a:path w="397510" h="421005">
                <a:moveTo>
                  <a:pt x="245503" y="187337"/>
                </a:moveTo>
                <a:lnTo>
                  <a:pt x="245478" y="95427"/>
                </a:lnTo>
              </a:path>
              <a:path w="397510" h="421005">
                <a:moveTo>
                  <a:pt x="197916" y="57124"/>
                </a:moveTo>
                <a:lnTo>
                  <a:pt x="22009" y="57365"/>
                </a:lnTo>
              </a:path>
              <a:path w="397510" h="421005">
                <a:moveTo>
                  <a:pt x="330860" y="420776"/>
                </a:moveTo>
                <a:lnTo>
                  <a:pt x="60248" y="420763"/>
                </a:lnTo>
              </a:path>
              <a:path w="397510" h="421005">
                <a:moveTo>
                  <a:pt x="396849" y="140030"/>
                </a:moveTo>
                <a:lnTo>
                  <a:pt x="396862" y="36703"/>
                </a:lnTo>
              </a:path>
              <a:path w="397510" h="421005">
                <a:moveTo>
                  <a:pt x="22034" y="374751"/>
                </a:moveTo>
                <a:lnTo>
                  <a:pt x="22009" y="58699"/>
                </a:lnTo>
              </a:path>
              <a:path w="397510" h="421005">
                <a:moveTo>
                  <a:pt x="396684" y="36677"/>
                </a:moveTo>
                <a:lnTo>
                  <a:pt x="396989" y="34061"/>
                </a:lnTo>
                <a:lnTo>
                  <a:pt x="396989" y="31457"/>
                </a:lnTo>
                <a:lnTo>
                  <a:pt x="396671" y="28841"/>
                </a:lnTo>
                <a:lnTo>
                  <a:pt x="396341" y="26238"/>
                </a:lnTo>
                <a:lnTo>
                  <a:pt x="395719" y="23698"/>
                </a:lnTo>
                <a:lnTo>
                  <a:pt x="394779" y="21247"/>
                </a:lnTo>
                <a:lnTo>
                  <a:pt x="393852" y="18783"/>
                </a:lnTo>
                <a:lnTo>
                  <a:pt x="392645" y="16471"/>
                </a:lnTo>
                <a:lnTo>
                  <a:pt x="391160" y="14300"/>
                </a:lnTo>
                <a:lnTo>
                  <a:pt x="389674" y="12128"/>
                </a:lnTo>
                <a:lnTo>
                  <a:pt x="372275" y="1079"/>
                </a:lnTo>
                <a:lnTo>
                  <a:pt x="369735" y="419"/>
                </a:lnTo>
                <a:lnTo>
                  <a:pt x="367144" y="76"/>
                </a:lnTo>
                <a:lnTo>
                  <a:pt x="364515" y="38"/>
                </a:lnTo>
                <a:lnTo>
                  <a:pt x="361886" y="0"/>
                </a:lnTo>
                <a:lnTo>
                  <a:pt x="359295" y="279"/>
                </a:lnTo>
                <a:lnTo>
                  <a:pt x="356730" y="876"/>
                </a:lnTo>
              </a:path>
              <a:path w="397510" h="421005">
                <a:moveTo>
                  <a:pt x="356565" y="215"/>
                </a:moveTo>
                <a:lnTo>
                  <a:pt x="33667" y="203"/>
                </a:lnTo>
              </a:path>
              <a:path w="397510" h="421005">
                <a:moveTo>
                  <a:pt x="33591" y="660"/>
                </a:moveTo>
                <a:lnTo>
                  <a:pt x="30010" y="114"/>
                </a:lnTo>
                <a:lnTo>
                  <a:pt x="26441" y="228"/>
                </a:lnTo>
                <a:lnTo>
                  <a:pt x="22898" y="1016"/>
                </a:lnTo>
                <a:lnTo>
                  <a:pt x="19354" y="1816"/>
                </a:lnTo>
                <a:lnTo>
                  <a:pt x="16078" y="3213"/>
                </a:lnTo>
                <a:lnTo>
                  <a:pt x="13068" y="5232"/>
                </a:lnTo>
                <a:lnTo>
                  <a:pt x="10045" y="7251"/>
                </a:lnTo>
                <a:lnTo>
                  <a:pt x="7505" y="9753"/>
                </a:lnTo>
                <a:lnTo>
                  <a:pt x="5435" y="12725"/>
                </a:lnTo>
                <a:lnTo>
                  <a:pt x="3352" y="15709"/>
                </a:lnTo>
                <a:lnTo>
                  <a:pt x="1892" y="18961"/>
                </a:lnTo>
                <a:lnTo>
                  <a:pt x="1041" y="22491"/>
                </a:lnTo>
                <a:lnTo>
                  <a:pt x="190" y="26009"/>
                </a:lnTo>
                <a:lnTo>
                  <a:pt x="0" y="29578"/>
                </a:lnTo>
                <a:lnTo>
                  <a:pt x="495" y="33172"/>
                </a:lnTo>
                <a:lnTo>
                  <a:pt x="977" y="36766"/>
                </a:lnTo>
                <a:lnTo>
                  <a:pt x="10680" y="51562"/>
                </a:lnTo>
                <a:lnTo>
                  <a:pt x="13474" y="53886"/>
                </a:lnTo>
                <a:lnTo>
                  <a:pt x="16598" y="55613"/>
                </a:lnTo>
                <a:lnTo>
                  <a:pt x="20040" y="56769"/>
                </a:lnTo>
              </a:path>
            </a:pathLst>
          </a:custGeom>
          <a:ln w="18629">
            <a:solidFill>
              <a:srgbClr val="988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5802160" y="1959834"/>
            <a:ext cx="4684395" cy="934719"/>
          </a:xfrm>
          <a:prstGeom prst="rect">
            <a:avLst/>
          </a:prstGeom>
        </p:spPr>
        <p:txBody>
          <a:bodyPr wrap="square" lIns="0" tIns="138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dirty="0" sz="1700" spc="-10" b="1">
                <a:solidFill>
                  <a:srgbClr val="262424"/>
                </a:solidFill>
                <a:latin typeface="Trebuchet MS"/>
                <a:cs typeface="Trebuchet MS"/>
              </a:rPr>
              <a:t>Dinding</a:t>
            </a:r>
            <a:endParaRPr sz="1700">
              <a:latin typeface="Trebuchet MS"/>
              <a:cs typeface="Trebuchet MS"/>
            </a:endParaRPr>
          </a:p>
          <a:p>
            <a:pPr marL="12700" marR="5080">
              <a:lnSpc>
                <a:spcPct val="115399"/>
              </a:lnSpc>
              <a:spcBef>
                <a:spcPts val="520"/>
              </a:spcBef>
            </a:pPr>
            <a:r>
              <a:rPr dirty="0" sz="1300" spc="-40">
                <a:solidFill>
                  <a:srgbClr val="262424"/>
                </a:solidFill>
                <a:latin typeface="Tahoma"/>
                <a:cs typeface="Tahoma"/>
              </a:rPr>
              <a:t>Cat,</a:t>
            </a:r>
            <a:r>
              <a:rPr dirty="0" sz="1300" spc="-13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300" spc="-30">
                <a:solidFill>
                  <a:srgbClr val="262424"/>
                </a:solidFill>
                <a:latin typeface="Tahoma"/>
                <a:cs typeface="Tahoma"/>
              </a:rPr>
              <a:t>wallpaper,</a:t>
            </a:r>
            <a:r>
              <a:rPr dirty="0" sz="1300" spc="-13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300" spc="-10">
                <a:solidFill>
                  <a:srgbClr val="262424"/>
                </a:solidFill>
                <a:latin typeface="Tahoma"/>
                <a:cs typeface="Tahoma"/>
              </a:rPr>
              <a:t>cladding</a:t>
            </a:r>
            <a:r>
              <a:rPr dirty="0" sz="1300" spc="-1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300" spc="-40">
                <a:solidFill>
                  <a:srgbClr val="262424"/>
                </a:solidFill>
                <a:latin typeface="Tahoma"/>
                <a:cs typeface="Tahoma"/>
              </a:rPr>
              <a:t>kayu,</a:t>
            </a:r>
            <a:r>
              <a:rPr dirty="0" sz="1300" spc="-13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300" spc="-20">
                <a:solidFill>
                  <a:srgbClr val="262424"/>
                </a:solidFill>
                <a:latin typeface="Tahoma"/>
                <a:cs typeface="Tahoma"/>
              </a:rPr>
              <a:t>batu</a:t>
            </a:r>
            <a:r>
              <a:rPr dirty="0" sz="1300" spc="-1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300" spc="-10">
                <a:solidFill>
                  <a:srgbClr val="262424"/>
                </a:solidFill>
                <a:latin typeface="Tahoma"/>
                <a:cs typeface="Tahoma"/>
              </a:rPr>
              <a:t>alam</a:t>
            </a:r>
            <a:r>
              <a:rPr dirty="0" sz="1300" spc="-1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300" spc="-25">
                <a:solidFill>
                  <a:srgbClr val="262424"/>
                </a:solidFill>
                <a:latin typeface="Tahoma"/>
                <a:cs typeface="Tahoma"/>
              </a:rPr>
              <a:t>ekspos,</a:t>
            </a:r>
            <a:r>
              <a:rPr dirty="0" sz="1300" spc="-13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300" spc="-10">
                <a:solidFill>
                  <a:srgbClr val="262424"/>
                </a:solidFill>
                <a:latin typeface="Tahoma"/>
                <a:cs typeface="Tahoma"/>
              </a:rPr>
              <a:t>keramik</a:t>
            </a:r>
            <a:r>
              <a:rPr dirty="0" sz="1300" spc="-1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300" spc="-10">
                <a:solidFill>
                  <a:srgbClr val="262424"/>
                </a:solidFill>
                <a:latin typeface="Tahoma"/>
                <a:cs typeface="Tahoma"/>
              </a:rPr>
              <a:t>dekoratif, </a:t>
            </a:r>
            <a:r>
              <a:rPr dirty="0" sz="1300">
                <a:solidFill>
                  <a:srgbClr val="262424"/>
                </a:solidFill>
                <a:latin typeface="Tahoma"/>
                <a:cs typeface="Tahoma"/>
              </a:rPr>
              <a:t>panel</a:t>
            </a:r>
            <a:r>
              <a:rPr dirty="0" sz="1300" spc="-15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300" spc="-25">
                <a:solidFill>
                  <a:srgbClr val="262424"/>
                </a:solidFill>
                <a:latin typeface="Tahoma"/>
                <a:cs typeface="Tahoma"/>
              </a:rPr>
              <a:t>gypsum,</a:t>
            </a:r>
            <a:r>
              <a:rPr dirty="0" sz="1300" spc="-14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300" spc="-25">
                <a:solidFill>
                  <a:srgbClr val="262424"/>
                </a:solidFill>
                <a:latin typeface="Tahoma"/>
                <a:cs typeface="Tahoma"/>
              </a:rPr>
              <a:t>atau</a:t>
            </a:r>
            <a:r>
              <a:rPr dirty="0" sz="1300" spc="-15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300" spc="-20">
                <a:solidFill>
                  <a:srgbClr val="262424"/>
                </a:solidFill>
                <a:latin typeface="Tahoma"/>
                <a:cs typeface="Tahoma"/>
              </a:rPr>
              <a:t>bata</a:t>
            </a:r>
            <a:r>
              <a:rPr dirty="0" sz="1300" spc="-15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300">
                <a:solidFill>
                  <a:srgbClr val="262424"/>
                </a:solidFill>
                <a:latin typeface="Tahoma"/>
                <a:cs typeface="Tahoma"/>
              </a:rPr>
              <a:t>ekspos</a:t>
            </a:r>
            <a:r>
              <a:rPr dirty="0" sz="1300" spc="-15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300" spc="-20">
                <a:solidFill>
                  <a:srgbClr val="262424"/>
                </a:solidFill>
                <a:latin typeface="Tahoma"/>
                <a:cs typeface="Tahoma"/>
              </a:rPr>
              <a:t>untuk</a:t>
            </a:r>
            <a:r>
              <a:rPr dirty="0" sz="1300" spc="-15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300" spc="-25">
                <a:solidFill>
                  <a:srgbClr val="262424"/>
                </a:solidFill>
                <a:latin typeface="Tahoma"/>
                <a:cs typeface="Tahoma"/>
              </a:rPr>
              <a:t>gaya</a:t>
            </a:r>
            <a:r>
              <a:rPr dirty="0" sz="1300" spc="-15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300" spc="-10">
                <a:solidFill>
                  <a:srgbClr val="262424"/>
                </a:solidFill>
                <a:latin typeface="Tahoma"/>
                <a:cs typeface="Tahoma"/>
              </a:rPr>
              <a:t>industrial.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619125" y="3569995"/>
            <a:ext cx="421005" cy="140970"/>
          </a:xfrm>
          <a:custGeom>
            <a:avLst/>
            <a:gdLst/>
            <a:ahLst/>
            <a:cxnLst/>
            <a:rect l="l" t="t" r="r" b="b"/>
            <a:pathLst>
              <a:path w="421005" h="140970">
                <a:moveTo>
                  <a:pt x="420737" y="138099"/>
                </a:moveTo>
                <a:lnTo>
                  <a:pt x="400767" y="100418"/>
                </a:lnTo>
                <a:lnTo>
                  <a:pt x="382473" y="90500"/>
                </a:lnTo>
              </a:path>
              <a:path w="421005" h="140970">
                <a:moveTo>
                  <a:pt x="216355" y="1600"/>
                </a:moveTo>
                <a:lnTo>
                  <a:pt x="214346" y="723"/>
                </a:lnTo>
                <a:lnTo>
                  <a:pt x="210159" y="0"/>
                </a:lnTo>
                <a:lnTo>
                  <a:pt x="208160" y="177"/>
                </a:lnTo>
                <a:lnTo>
                  <a:pt x="203747" y="2246"/>
                </a:lnTo>
                <a:lnTo>
                  <a:pt x="193706" y="7405"/>
                </a:lnTo>
                <a:lnTo>
                  <a:pt x="178039" y="15652"/>
                </a:lnTo>
                <a:lnTo>
                  <a:pt x="156745" y="26987"/>
                </a:lnTo>
              </a:path>
              <a:path w="421005" h="140970">
                <a:moveTo>
                  <a:pt x="8796" y="106108"/>
                </a:moveTo>
                <a:lnTo>
                  <a:pt x="5163" y="108597"/>
                </a:lnTo>
                <a:lnTo>
                  <a:pt x="2237" y="110921"/>
                </a:lnTo>
                <a:lnTo>
                  <a:pt x="15" y="113093"/>
                </a:lnTo>
              </a:path>
              <a:path w="421005" h="140970">
                <a:moveTo>
                  <a:pt x="420737" y="138099"/>
                </a:moveTo>
                <a:lnTo>
                  <a:pt x="2683" y="140919"/>
                </a:lnTo>
              </a:path>
              <a:path w="421005" h="140970">
                <a:moveTo>
                  <a:pt x="0" y="135166"/>
                </a:moveTo>
                <a:lnTo>
                  <a:pt x="2683" y="140919"/>
                </a:lnTo>
              </a:path>
              <a:path w="421005" h="140970">
                <a:moveTo>
                  <a:pt x="15" y="113093"/>
                </a:moveTo>
                <a:lnTo>
                  <a:pt x="0" y="135166"/>
                </a:lnTo>
              </a:path>
              <a:path w="421005" h="140970">
                <a:moveTo>
                  <a:pt x="382473" y="90500"/>
                </a:moveTo>
                <a:lnTo>
                  <a:pt x="216355" y="1600"/>
                </a:lnTo>
              </a:path>
              <a:path w="421005" h="140970">
                <a:moveTo>
                  <a:pt x="156745" y="26987"/>
                </a:moveTo>
                <a:lnTo>
                  <a:pt x="8796" y="106108"/>
                </a:lnTo>
              </a:path>
            </a:pathLst>
          </a:custGeom>
          <a:ln w="18858">
            <a:solidFill>
              <a:srgbClr val="988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620191" y="3803764"/>
            <a:ext cx="415925" cy="635"/>
          </a:xfrm>
          <a:custGeom>
            <a:avLst/>
            <a:gdLst/>
            <a:ahLst/>
            <a:cxnLst/>
            <a:rect l="l" t="t" r="r" b="b"/>
            <a:pathLst>
              <a:path w="415925" h="635">
                <a:moveTo>
                  <a:pt x="0" y="0"/>
                </a:moveTo>
                <a:lnTo>
                  <a:pt x="415568" y="76"/>
                </a:lnTo>
              </a:path>
            </a:pathLst>
          </a:custGeom>
          <a:ln w="18858">
            <a:solidFill>
              <a:srgbClr val="988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607466" y="3902935"/>
            <a:ext cx="4678680" cy="934719"/>
          </a:xfrm>
          <a:prstGeom prst="rect">
            <a:avLst/>
          </a:prstGeom>
        </p:spPr>
        <p:txBody>
          <a:bodyPr wrap="square" lIns="0" tIns="138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dirty="0" sz="1700" spc="-10" b="1">
                <a:solidFill>
                  <a:srgbClr val="262424"/>
                </a:solidFill>
                <a:latin typeface="Trebuchet MS"/>
                <a:cs typeface="Trebuchet MS"/>
              </a:rPr>
              <a:t>Plafon</a:t>
            </a:r>
            <a:endParaRPr sz="1700">
              <a:latin typeface="Trebuchet MS"/>
              <a:cs typeface="Trebuchet MS"/>
            </a:endParaRPr>
          </a:p>
          <a:p>
            <a:pPr marL="12700" marR="5080">
              <a:lnSpc>
                <a:spcPct val="115399"/>
              </a:lnSpc>
              <a:spcBef>
                <a:spcPts val="520"/>
              </a:spcBef>
            </a:pPr>
            <a:r>
              <a:rPr dirty="0" sz="1300" spc="-10">
                <a:solidFill>
                  <a:srgbClr val="262424"/>
                </a:solidFill>
                <a:latin typeface="Tahoma"/>
                <a:cs typeface="Tahoma"/>
              </a:rPr>
              <a:t>Gypsum</a:t>
            </a:r>
            <a:r>
              <a:rPr dirty="0" sz="1300" spc="-1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300">
                <a:solidFill>
                  <a:srgbClr val="262424"/>
                </a:solidFill>
                <a:latin typeface="Tahoma"/>
                <a:cs typeface="Tahoma"/>
              </a:rPr>
              <a:t>board</a:t>
            </a:r>
            <a:r>
              <a:rPr dirty="0" sz="1300" spc="-114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300" spc="-20">
                <a:solidFill>
                  <a:srgbClr val="262424"/>
                </a:solidFill>
                <a:latin typeface="Tahoma"/>
                <a:cs typeface="Tahoma"/>
              </a:rPr>
              <a:t>(fleksibel</a:t>
            </a:r>
            <a:r>
              <a:rPr dirty="0" sz="1300" spc="-10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300" spc="-40">
                <a:solidFill>
                  <a:srgbClr val="262424"/>
                </a:solidFill>
                <a:latin typeface="Tahoma"/>
                <a:cs typeface="Tahoma"/>
              </a:rPr>
              <a:t>dibentuk),</a:t>
            </a:r>
            <a:r>
              <a:rPr dirty="0" sz="1300" spc="-1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300">
                <a:solidFill>
                  <a:srgbClr val="262424"/>
                </a:solidFill>
                <a:latin typeface="Tahoma"/>
                <a:cs typeface="Tahoma"/>
              </a:rPr>
              <a:t>GRC</a:t>
            </a:r>
            <a:r>
              <a:rPr dirty="0" sz="1300" spc="-114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300" spc="-35">
                <a:solidFill>
                  <a:srgbClr val="262424"/>
                </a:solidFill>
                <a:latin typeface="Tahoma"/>
                <a:cs typeface="Tahoma"/>
              </a:rPr>
              <a:t>(tahan</a:t>
            </a:r>
            <a:r>
              <a:rPr dirty="0" sz="1300" spc="-114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300" spc="-40">
                <a:solidFill>
                  <a:srgbClr val="262424"/>
                </a:solidFill>
                <a:latin typeface="Tahoma"/>
                <a:cs typeface="Tahoma"/>
              </a:rPr>
              <a:t>kelembaban),</a:t>
            </a:r>
            <a:r>
              <a:rPr dirty="0" sz="1300" spc="-1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300" spc="-20">
                <a:solidFill>
                  <a:srgbClr val="262424"/>
                </a:solidFill>
                <a:latin typeface="Tahoma"/>
                <a:cs typeface="Tahoma"/>
              </a:rPr>
              <a:t>kayu </a:t>
            </a:r>
            <a:r>
              <a:rPr dirty="0" sz="1300" spc="-45">
                <a:solidFill>
                  <a:srgbClr val="262424"/>
                </a:solidFill>
                <a:latin typeface="Tahoma"/>
                <a:cs typeface="Tahoma"/>
              </a:rPr>
              <a:t>(hangat,</a:t>
            </a:r>
            <a:r>
              <a:rPr dirty="0" sz="1300" spc="-14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300" spc="-10">
                <a:solidFill>
                  <a:srgbClr val="262424"/>
                </a:solidFill>
                <a:latin typeface="Tahoma"/>
                <a:cs typeface="Tahoma"/>
              </a:rPr>
              <a:t>akustik</a:t>
            </a:r>
            <a:r>
              <a:rPr dirty="0" sz="1300" spc="-14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300" spc="-45">
                <a:solidFill>
                  <a:srgbClr val="262424"/>
                </a:solidFill>
                <a:latin typeface="Tahoma"/>
                <a:cs typeface="Tahoma"/>
              </a:rPr>
              <a:t>baik),</a:t>
            </a:r>
            <a:r>
              <a:rPr dirty="0" sz="1300" spc="-1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300" spc="-10">
                <a:solidFill>
                  <a:srgbClr val="262424"/>
                </a:solidFill>
                <a:latin typeface="Tahoma"/>
                <a:cs typeface="Tahoma"/>
              </a:rPr>
              <a:t>metal</a:t>
            </a:r>
            <a:r>
              <a:rPr dirty="0" sz="1300" spc="-1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300">
                <a:solidFill>
                  <a:srgbClr val="262424"/>
                </a:solidFill>
                <a:latin typeface="Tahoma"/>
                <a:cs typeface="Tahoma"/>
              </a:rPr>
              <a:t>panel</a:t>
            </a:r>
            <a:r>
              <a:rPr dirty="0" sz="1300" spc="-1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300" spc="-35">
                <a:solidFill>
                  <a:srgbClr val="262424"/>
                </a:solidFill>
                <a:latin typeface="Tahoma"/>
                <a:cs typeface="Tahoma"/>
              </a:rPr>
              <a:t>(modern,</a:t>
            </a:r>
            <a:r>
              <a:rPr dirty="0" sz="1300" spc="-1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300" spc="-10">
                <a:solidFill>
                  <a:srgbClr val="262424"/>
                </a:solidFill>
                <a:latin typeface="Tahoma"/>
                <a:cs typeface="Tahoma"/>
              </a:rPr>
              <a:t>industri).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5810224" y="3539744"/>
            <a:ext cx="421005" cy="294640"/>
          </a:xfrm>
          <a:custGeom>
            <a:avLst/>
            <a:gdLst/>
            <a:ahLst/>
            <a:cxnLst/>
            <a:rect l="l" t="t" r="r" b="b"/>
            <a:pathLst>
              <a:path w="421004" h="294639">
                <a:moveTo>
                  <a:pt x="56972" y="89090"/>
                </a:moveTo>
                <a:lnTo>
                  <a:pt x="15827" y="90138"/>
                </a:lnTo>
                <a:lnTo>
                  <a:pt x="190" y="107886"/>
                </a:lnTo>
                <a:lnTo>
                  <a:pt x="25" y="120700"/>
                </a:lnTo>
              </a:path>
              <a:path w="421004" h="294639">
                <a:moveTo>
                  <a:pt x="75298" y="177761"/>
                </a:moveTo>
                <a:lnTo>
                  <a:pt x="75133" y="138587"/>
                </a:lnTo>
                <a:lnTo>
                  <a:pt x="72720" y="100266"/>
                </a:lnTo>
                <a:lnTo>
                  <a:pt x="63411" y="91338"/>
                </a:lnTo>
                <a:lnTo>
                  <a:pt x="56972" y="89090"/>
                </a:lnTo>
              </a:path>
              <a:path w="421004" h="294639">
                <a:moveTo>
                  <a:pt x="346214" y="109524"/>
                </a:moveTo>
                <a:lnTo>
                  <a:pt x="363829" y="89192"/>
                </a:lnTo>
                <a:lnTo>
                  <a:pt x="363718" y="70130"/>
                </a:lnTo>
                <a:lnTo>
                  <a:pt x="356133" y="31229"/>
                </a:lnTo>
                <a:lnTo>
                  <a:pt x="321437" y="4216"/>
                </a:lnTo>
                <a:lnTo>
                  <a:pt x="301104" y="317"/>
                </a:lnTo>
                <a:lnTo>
                  <a:pt x="295605" y="0"/>
                </a:lnTo>
              </a:path>
              <a:path w="421004" h="294639">
                <a:moveTo>
                  <a:pt x="381508" y="246481"/>
                </a:moveTo>
                <a:lnTo>
                  <a:pt x="418604" y="233921"/>
                </a:lnTo>
                <a:lnTo>
                  <a:pt x="420624" y="222427"/>
                </a:lnTo>
                <a:lnTo>
                  <a:pt x="420751" y="214490"/>
                </a:lnTo>
              </a:path>
              <a:path w="421004" h="294639">
                <a:moveTo>
                  <a:pt x="420763" y="112229"/>
                </a:moveTo>
                <a:lnTo>
                  <a:pt x="382839" y="89001"/>
                </a:lnTo>
                <a:lnTo>
                  <a:pt x="373535" y="89058"/>
                </a:lnTo>
                <a:lnTo>
                  <a:pt x="363829" y="89192"/>
                </a:lnTo>
              </a:path>
              <a:path w="421004" h="294639">
                <a:moveTo>
                  <a:pt x="126199" y="101"/>
                </a:moveTo>
                <a:lnTo>
                  <a:pt x="86042" y="10706"/>
                </a:lnTo>
                <a:lnTo>
                  <a:pt x="59067" y="44170"/>
                </a:lnTo>
                <a:lnTo>
                  <a:pt x="56991" y="75029"/>
                </a:lnTo>
                <a:lnTo>
                  <a:pt x="56972" y="89090"/>
                </a:lnTo>
              </a:path>
              <a:path w="421004" h="294639">
                <a:moveTo>
                  <a:pt x="346062" y="158711"/>
                </a:moveTo>
                <a:lnTo>
                  <a:pt x="75323" y="158991"/>
                </a:lnTo>
              </a:path>
              <a:path w="421004" h="294639">
                <a:moveTo>
                  <a:pt x="346087" y="152361"/>
                </a:moveTo>
                <a:lnTo>
                  <a:pt x="346075" y="176644"/>
                </a:lnTo>
              </a:path>
              <a:path w="421004" h="294639">
                <a:moveTo>
                  <a:pt x="45605" y="246532"/>
                </a:moveTo>
                <a:lnTo>
                  <a:pt x="45605" y="294500"/>
                </a:lnTo>
              </a:path>
              <a:path w="421004" h="294639">
                <a:moveTo>
                  <a:pt x="375018" y="246519"/>
                </a:moveTo>
                <a:lnTo>
                  <a:pt x="375018" y="294500"/>
                </a:lnTo>
              </a:path>
              <a:path w="421004" h="294639">
                <a:moveTo>
                  <a:pt x="25" y="120700"/>
                </a:moveTo>
                <a:lnTo>
                  <a:pt x="228" y="221983"/>
                </a:lnTo>
              </a:path>
              <a:path w="421004" h="294639">
                <a:moveTo>
                  <a:pt x="88" y="221970"/>
                </a:moveTo>
                <a:lnTo>
                  <a:pt x="0" y="223862"/>
                </a:lnTo>
                <a:lnTo>
                  <a:pt x="127" y="225729"/>
                </a:lnTo>
                <a:lnTo>
                  <a:pt x="482" y="227584"/>
                </a:lnTo>
                <a:lnTo>
                  <a:pt x="825" y="229438"/>
                </a:lnTo>
                <a:lnTo>
                  <a:pt x="1397" y="231216"/>
                </a:lnTo>
                <a:lnTo>
                  <a:pt x="2184" y="232930"/>
                </a:lnTo>
                <a:lnTo>
                  <a:pt x="2959" y="234657"/>
                </a:lnTo>
                <a:lnTo>
                  <a:pt x="3937" y="236258"/>
                </a:lnTo>
                <a:lnTo>
                  <a:pt x="5105" y="237744"/>
                </a:lnTo>
                <a:lnTo>
                  <a:pt x="6261" y="239217"/>
                </a:lnTo>
                <a:lnTo>
                  <a:pt x="7581" y="240550"/>
                </a:lnTo>
                <a:lnTo>
                  <a:pt x="9067" y="241719"/>
                </a:lnTo>
                <a:lnTo>
                  <a:pt x="10553" y="242887"/>
                </a:lnTo>
                <a:lnTo>
                  <a:pt x="22936" y="246837"/>
                </a:lnTo>
                <a:lnTo>
                  <a:pt x="24828" y="246748"/>
                </a:lnTo>
                <a:lnTo>
                  <a:pt x="26708" y="246659"/>
                </a:lnTo>
                <a:lnTo>
                  <a:pt x="28549" y="246354"/>
                </a:lnTo>
                <a:lnTo>
                  <a:pt x="30365" y="245808"/>
                </a:lnTo>
              </a:path>
              <a:path w="421004" h="294639">
                <a:moveTo>
                  <a:pt x="30568" y="246481"/>
                </a:moveTo>
                <a:lnTo>
                  <a:pt x="381508" y="246481"/>
                </a:lnTo>
              </a:path>
              <a:path w="421004" h="294639">
                <a:moveTo>
                  <a:pt x="346087" y="152361"/>
                </a:moveTo>
                <a:lnTo>
                  <a:pt x="346214" y="109524"/>
                </a:lnTo>
              </a:path>
              <a:path w="421004" h="294639">
                <a:moveTo>
                  <a:pt x="420751" y="214490"/>
                </a:moveTo>
                <a:lnTo>
                  <a:pt x="420763" y="112229"/>
                </a:lnTo>
              </a:path>
              <a:path w="421004" h="294639">
                <a:moveTo>
                  <a:pt x="295605" y="0"/>
                </a:moveTo>
                <a:lnTo>
                  <a:pt x="126199" y="101"/>
                </a:lnTo>
              </a:path>
            </a:pathLst>
          </a:custGeom>
          <a:ln w="18635">
            <a:solidFill>
              <a:srgbClr val="988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5802160" y="3902935"/>
            <a:ext cx="4827905" cy="934719"/>
          </a:xfrm>
          <a:prstGeom prst="rect">
            <a:avLst/>
          </a:prstGeom>
        </p:spPr>
        <p:txBody>
          <a:bodyPr wrap="square" lIns="0" tIns="138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dirty="0" sz="1700" spc="-10" b="1">
                <a:solidFill>
                  <a:srgbClr val="262424"/>
                </a:solidFill>
                <a:latin typeface="Trebuchet MS"/>
                <a:cs typeface="Trebuchet MS"/>
              </a:rPr>
              <a:t>Furnitur</a:t>
            </a:r>
            <a:endParaRPr sz="1700">
              <a:latin typeface="Trebuchet MS"/>
              <a:cs typeface="Trebuchet MS"/>
            </a:endParaRPr>
          </a:p>
          <a:p>
            <a:pPr marL="12700" marR="5080">
              <a:lnSpc>
                <a:spcPct val="115399"/>
              </a:lnSpc>
              <a:spcBef>
                <a:spcPts val="520"/>
              </a:spcBef>
            </a:pPr>
            <a:r>
              <a:rPr dirty="0" sz="1300">
                <a:solidFill>
                  <a:srgbClr val="262424"/>
                </a:solidFill>
                <a:latin typeface="Tahoma"/>
                <a:cs typeface="Tahoma"/>
              </a:rPr>
              <a:t>Kayu</a:t>
            </a:r>
            <a:r>
              <a:rPr dirty="0" sz="1300" spc="-1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300">
                <a:solidFill>
                  <a:srgbClr val="262424"/>
                </a:solidFill>
                <a:latin typeface="Tahoma"/>
                <a:cs typeface="Tahoma"/>
              </a:rPr>
              <a:t>solid</a:t>
            </a:r>
            <a:r>
              <a:rPr dirty="0" sz="1300" spc="-13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300" spc="-40">
                <a:solidFill>
                  <a:srgbClr val="262424"/>
                </a:solidFill>
                <a:latin typeface="Tahoma"/>
                <a:cs typeface="Tahoma"/>
              </a:rPr>
              <a:t>(premium,</a:t>
            </a:r>
            <a:r>
              <a:rPr dirty="0" sz="1300" spc="-13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300" spc="-20">
                <a:solidFill>
                  <a:srgbClr val="262424"/>
                </a:solidFill>
                <a:latin typeface="Tahoma"/>
                <a:cs typeface="Tahoma"/>
              </a:rPr>
              <a:t>tahan</a:t>
            </a:r>
            <a:r>
              <a:rPr dirty="0" sz="1300" spc="-1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300" spc="-55">
                <a:solidFill>
                  <a:srgbClr val="262424"/>
                </a:solidFill>
                <a:latin typeface="Tahoma"/>
                <a:cs typeface="Tahoma"/>
              </a:rPr>
              <a:t>lama),</a:t>
            </a:r>
            <a:r>
              <a:rPr dirty="0" sz="1300" spc="-13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300">
                <a:solidFill>
                  <a:srgbClr val="262424"/>
                </a:solidFill>
                <a:latin typeface="Tahoma"/>
                <a:cs typeface="Tahoma"/>
              </a:rPr>
              <a:t>MDF+HPL</a:t>
            </a:r>
            <a:r>
              <a:rPr dirty="0" sz="1300" spc="-16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300" spc="-40">
                <a:solidFill>
                  <a:srgbClr val="262424"/>
                </a:solidFill>
                <a:latin typeface="Tahoma"/>
                <a:cs typeface="Tahoma"/>
              </a:rPr>
              <a:t>(ekonomis,</a:t>
            </a:r>
            <a:r>
              <a:rPr dirty="0" sz="1300" spc="-13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300" spc="-10">
                <a:solidFill>
                  <a:srgbClr val="262424"/>
                </a:solidFill>
                <a:latin typeface="Tahoma"/>
                <a:cs typeface="Tahoma"/>
              </a:rPr>
              <a:t>variatif), </a:t>
            </a:r>
            <a:r>
              <a:rPr dirty="0" sz="1300">
                <a:solidFill>
                  <a:srgbClr val="262424"/>
                </a:solidFill>
                <a:latin typeface="Tahoma"/>
                <a:cs typeface="Tahoma"/>
              </a:rPr>
              <a:t>logam</a:t>
            </a:r>
            <a:r>
              <a:rPr dirty="0" sz="1300" spc="-14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300" spc="-20">
                <a:solidFill>
                  <a:srgbClr val="262424"/>
                </a:solidFill>
                <a:latin typeface="Tahoma"/>
                <a:cs typeface="Tahoma"/>
              </a:rPr>
              <a:t>rangka</a:t>
            </a:r>
            <a:r>
              <a:rPr dirty="0" sz="1300" spc="-14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300" spc="-35">
                <a:solidFill>
                  <a:srgbClr val="262424"/>
                </a:solidFill>
                <a:latin typeface="Tahoma"/>
                <a:cs typeface="Tahoma"/>
              </a:rPr>
              <a:t>(modern,</a:t>
            </a:r>
            <a:r>
              <a:rPr dirty="0" sz="1300" spc="-1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300" spc="-45">
                <a:solidFill>
                  <a:srgbClr val="262424"/>
                </a:solidFill>
                <a:latin typeface="Tahoma"/>
                <a:cs typeface="Tahoma"/>
              </a:rPr>
              <a:t>ringan),</a:t>
            </a:r>
            <a:r>
              <a:rPr dirty="0" sz="1300" spc="-1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300">
                <a:solidFill>
                  <a:srgbClr val="262424"/>
                </a:solidFill>
                <a:latin typeface="Tahoma"/>
                <a:cs typeface="Tahoma"/>
              </a:rPr>
              <a:t>upholstery</a:t>
            </a:r>
            <a:r>
              <a:rPr dirty="0" sz="1300" spc="-1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300">
                <a:solidFill>
                  <a:srgbClr val="262424"/>
                </a:solidFill>
                <a:latin typeface="Tahoma"/>
                <a:cs typeface="Tahoma"/>
              </a:rPr>
              <a:t>kain/kulit</a:t>
            </a:r>
            <a:r>
              <a:rPr dirty="0" sz="1300" spc="-1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300" spc="-25">
                <a:solidFill>
                  <a:srgbClr val="262424"/>
                </a:solidFill>
                <a:latin typeface="Tahoma"/>
                <a:cs typeface="Tahoma"/>
              </a:rPr>
              <a:t>(kenyamanan).</a:t>
            </a:r>
            <a:endParaRPr sz="1300">
              <a:latin typeface="Tahoma"/>
              <a:cs typeface="Tahoma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619125" y="5048250"/>
            <a:ext cx="10191750" cy="895350"/>
            <a:chOff x="619125" y="5048250"/>
            <a:chExt cx="10191750" cy="895350"/>
          </a:xfrm>
        </p:grpSpPr>
        <p:sp>
          <p:nvSpPr>
            <p:cNvPr id="15" name="object 15" descr=""/>
            <p:cNvSpPr/>
            <p:nvPr/>
          </p:nvSpPr>
          <p:spPr>
            <a:xfrm>
              <a:off x="619125" y="5048250"/>
              <a:ext cx="10191750" cy="895350"/>
            </a:xfrm>
            <a:custGeom>
              <a:avLst/>
              <a:gdLst/>
              <a:ahLst/>
              <a:cxnLst/>
              <a:rect l="l" t="t" r="r" b="b"/>
              <a:pathLst>
                <a:path w="10191750" h="895350">
                  <a:moveTo>
                    <a:pt x="10073779" y="0"/>
                  </a:moveTo>
                  <a:lnTo>
                    <a:pt x="117971" y="0"/>
                  </a:lnTo>
                  <a:lnTo>
                    <a:pt x="109761" y="812"/>
                  </a:lnTo>
                  <a:lnTo>
                    <a:pt x="70281" y="12776"/>
                  </a:lnTo>
                  <a:lnTo>
                    <a:pt x="31120" y="42849"/>
                  </a:lnTo>
                  <a:lnTo>
                    <a:pt x="6438" y="85598"/>
                  </a:lnTo>
                  <a:lnTo>
                    <a:pt x="0" y="117970"/>
                  </a:lnTo>
                  <a:lnTo>
                    <a:pt x="0" y="769085"/>
                  </a:lnTo>
                  <a:lnTo>
                    <a:pt x="0" y="777379"/>
                  </a:lnTo>
                  <a:lnTo>
                    <a:pt x="12783" y="825064"/>
                  </a:lnTo>
                  <a:lnTo>
                    <a:pt x="42842" y="864231"/>
                  </a:lnTo>
                  <a:lnTo>
                    <a:pt x="85600" y="888911"/>
                  </a:lnTo>
                  <a:lnTo>
                    <a:pt x="117971" y="895346"/>
                  </a:lnTo>
                  <a:lnTo>
                    <a:pt x="10073779" y="895346"/>
                  </a:lnTo>
                  <a:lnTo>
                    <a:pt x="10121468" y="882566"/>
                  </a:lnTo>
                  <a:lnTo>
                    <a:pt x="10160635" y="852502"/>
                  </a:lnTo>
                  <a:lnTo>
                    <a:pt x="10185311" y="809745"/>
                  </a:lnTo>
                  <a:lnTo>
                    <a:pt x="10191750" y="777379"/>
                  </a:lnTo>
                  <a:lnTo>
                    <a:pt x="10191750" y="117970"/>
                  </a:lnTo>
                  <a:lnTo>
                    <a:pt x="10178961" y="70281"/>
                  </a:lnTo>
                  <a:lnTo>
                    <a:pt x="10148913" y="31115"/>
                  </a:lnTo>
                  <a:lnTo>
                    <a:pt x="10106139" y="6438"/>
                  </a:lnTo>
                  <a:lnTo>
                    <a:pt x="10081984" y="812"/>
                  </a:lnTo>
                  <a:lnTo>
                    <a:pt x="10073779" y="0"/>
                  </a:lnTo>
                  <a:close/>
                </a:path>
              </a:pathLst>
            </a:custGeom>
            <a:solidFill>
              <a:srgbClr val="FFF4B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2082" y="5277843"/>
              <a:ext cx="147279" cy="147285"/>
            </a:xfrm>
            <a:prstGeom prst="rect">
              <a:avLst/>
            </a:prstGeom>
          </p:spPr>
        </p:pic>
      </p:grpSp>
      <p:sp>
        <p:nvSpPr>
          <p:cNvPr id="17" name="object 17" descr=""/>
          <p:cNvSpPr txBox="1"/>
          <p:nvPr/>
        </p:nvSpPr>
        <p:spPr>
          <a:xfrm>
            <a:off x="1154409" y="5202562"/>
            <a:ext cx="9422765" cy="482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95"/>
              </a:spcBef>
            </a:pPr>
            <a:r>
              <a:rPr dirty="0" sz="1300" spc="-10" b="1">
                <a:latin typeface="Trebuchet MS"/>
                <a:cs typeface="Trebuchet MS"/>
              </a:rPr>
              <a:t>Studi</a:t>
            </a:r>
            <a:r>
              <a:rPr dirty="0" sz="1300" spc="-114" b="1">
                <a:latin typeface="Trebuchet MS"/>
                <a:cs typeface="Trebuchet MS"/>
              </a:rPr>
              <a:t> </a:t>
            </a:r>
            <a:r>
              <a:rPr dirty="0" sz="1300" spc="-10" b="1">
                <a:latin typeface="Trebuchet MS"/>
                <a:cs typeface="Trebuchet MS"/>
              </a:rPr>
              <a:t>Kasus:</a:t>
            </a:r>
            <a:r>
              <a:rPr dirty="0" sz="1300" spc="-130" b="1">
                <a:latin typeface="Trebuchet MS"/>
                <a:cs typeface="Trebuchet MS"/>
              </a:rPr>
              <a:t> </a:t>
            </a:r>
            <a:r>
              <a:rPr dirty="0" sz="1300">
                <a:latin typeface="Tahoma"/>
                <a:cs typeface="Tahoma"/>
              </a:rPr>
              <a:t>Pada</a:t>
            </a:r>
            <a:r>
              <a:rPr dirty="0" sz="1300" spc="-150">
                <a:latin typeface="Tahoma"/>
                <a:cs typeface="Tahoma"/>
              </a:rPr>
              <a:t> </a:t>
            </a:r>
            <a:r>
              <a:rPr dirty="0" sz="1300" spc="-20">
                <a:latin typeface="Tahoma"/>
                <a:cs typeface="Tahoma"/>
              </a:rPr>
              <a:t>desain</a:t>
            </a:r>
            <a:r>
              <a:rPr dirty="0" sz="1300" spc="-145">
                <a:latin typeface="Tahoma"/>
                <a:cs typeface="Tahoma"/>
              </a:rPr>
              <a:t> </a:t>
            </a:r>
            <a:r>
              <a:rPr dirty="0" sz="1300">
                <a:latin typeface="Tahoma"/>
                <a:cs typeface="Tahoma"/>
              </a:rPr>
              <a:t>apartemen</a:t>
            </a:r>
            <a:r>
              <a:rPr dirty="0" sz="1300" spc="-150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studio</a:t>
            </a:r>
            <a:r>
              <a:rPr dirty="0" sz="1300" spc="-150">
                <a:latin typeface="Tahoma"/>
                <a:cs typeface="Tahoma"/>
              </a:rPr>
              <a:t> </a:t>
            </a:r>
            <a:r>
              <a:rPr dirty="0" sz="1300" spc="-20">
                <a:latin typeface="Tahoma"/>
                <a:cs typeface="Tahoma"/>
              </a:rPr>
              <a:t>modern,</a:t>
            </a:r>
            <a:r>
              <a:rPr dirty="0" sz="1300" spc="-145">
                <a:latin typeface="Tahoma"/>
                <a:cs typeface="Tahoma"/>
              </a:rPr>
              <a:t> </a:t>
            </a:r>
            <a:r>
              <a:rPr dirty="0" sz="1300" spc="-20">
                <a:latin typeface="Tahoma"/>
                <a:cs typeface="Tahoma"/>
              </a:rPr>
              <a:t>kombinasi</a:t>
            </a:r>
            <a:r>
              <a:rPr dirty="0" sz="1300" spc="-140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lantai</a:t>
            </a:r>
            <a:r>
              <a:rPr dirty="0" sz="1300" spc="-145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vinyl</a:t>
            </a:r>
            <a:r>
              <a:rPr dirty="0" sz="1300" spc="-145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motif</a:t>
            </a:r>
            <a:r>
              <a:rPr dirty="0" sz="1300" spc="-140">
                <a:latin typeface="Tahoma"/>
                <a:cs typeface="Tahoma"/>
              </a:rPr>
              <a:t> </a:t>
            </a:r>
            <a:r>
              <a:rPr dirty="0" sz="1300" spc="-20">
                <a:latin typeface="Tahoma"/>
                <a:cs typeface="Tahoma"/>
              </a:rPr>
              <a:t>kayu</a:t>
            </a:r>
            <a:r>
              <a:rPr dirty="0" sz="1300" spc="-150">
                <a:latin typeface="Tahoma"/>
                <a:cs typeface="Tahoma"/>
              </a:rPr>
              <a:t> </a:t>
            </a:r>
            <a:r>
              <a:rPr dirty="0" sz="1300" spc="-110">
                <a:latin typeface="Tahoma"/>
                <a:cs typeface="Tahoma"/>
              </a:rPr>
              <a:t>+</a:t>
            </a:r>
            <a:r>
              <a:rPr dirty="0" sz="1300" spc="-150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dinding</a:t>
            </a:r>
            <a:r>
              <a:rPr dirty="0" sz="1300" spc="-150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putih</a:t>
            </a:r>
            <a:r>
              <a:rPr dirty="0" sz="1300" spc="-145">
                <a:latin typeface="Tahoma"/>
                <a:cs typeface="Tahoma"/>
              </a:rPr>
              <a:t> </a:t>
            </a:r>
            <a:r>
              <a:rPr dirty="0" sz="1300" spc="-110">
                <a:latin typeface="Tahoma"/>
                <a:cs typeface="Tahoma"/>
              </a:rPr>
              <a:t>+</a:t>
            </a:r>
            <a:r>
              <a:rPr dirty="0" sz="1300" spc="-150">
                <a:latin typeface="Tahoma"/>
                <a:cs typeface="Tahoma"/>
              </a:rPr>
              <a:t> </a:t>
            </a:r>
            <a:r>
              <a:rPr dirty="0" sz="1300" spc="-25">
                <a:latin typeface="Tahoma"/>
                <a:cs typeface="Tahoma"/>
              </a:rPr>
              <a:t>plafon</a:t>
            </a:r>
            <a:r>
              <a:rPr dirty="0" sz="1300" spc="-150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gypsum</a:t>
            </a:r>
            <a:r>
              <a:rPr dirty="0" sz="1300" spc="-150">
                <a:latin typeface="Tahoma"/>
                <a:cs typeface="Tahoma"/>
              </a:rPr>
              <a:t> </a:t>
            </a:r>
            <a:r>
              <a:rPr dirty="0" sz="1300" spc="-110">
                <a:latin typeface="Tahoma"/>
                <a:cs typeface="Tahoma"/>
              </a:rPr>
              <a:t>+</a:t>
            </a:r>
            <a:r>
              <a:rPr dirty="0" sz="1300" spc="-145">
                <a:latin typeface="Tahoma"/>
                <a:cs typeface="Tahoma"/>
              </a:rPr>
              <a:t> </a:t>
            </a:r>
            <a:r>
              <a:rPr dirty="0" sz="1300" spc="-20">
                <a:latin typeface="Tahoma"/>
                <a:cs typeface="Tahoma"/>
              </a:rPr>
              <a:t>furnitur</a:t>
            </a:r>
            <a:r>
              <a:rPr dirty="0" sz="1300" spc="-145">
                <a:latin typeface="Tahoma"/>
                <a:cs typeface="Tahoma"/>
              </a:rPr>
              <a:t> </a:t>
            </a:r>
            <a:r>
              <a:rPr dirty="0" sz="1300" spc="-25">
                <a:latin typeface="Tahoma"/>
                <a:cs typeface="Tahoma"/>
              </a:rPr>
              <a:t>MDF </a:t>
            </a:r>
            <a:r>
              <a:rPr dirty="0" sz="1300" spc="50">
                <a:latin typeface="Tahoma"/>
                <a:cs typeface="Tahoma"/>
              </a:rPr>
              <a:t>HPL</a:t>
            </a:r>
            <a:r>
              <a:rPr dirty="0" sz="1300" spc="-180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dipilih</a:t>
            </a:r>
            <a:r>
              <a:rPr dirty="0" sz="1300" spc="-145">
                <a:latin typeface="Tahoma"/>
                <a:cs typeface="Tahoma"/>
              </a:rPr>
              <a:t> </a:t>
            </a:r>
            <a:r>
              <a:rPr dirty="0" sz="1300" spc="-20">
                <a:latin typeface="Tahoma"/>
                <a:cs typeface="Tahoma"/>
              </a:rPr>
              <a:t>karena</a:t>
            </a:r>
            <a:r>
              <a:rPr dirty="0" sz="1300" spc="-150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efisiensi</a:t>
            </a:r>
            <a:r>
              <a:rPr dirty="0" sz="1300" spc="-145">
                <a:latin typeface="Tahoma"/>
                <a:cs typeface="Tahoma"/>
              </a:rPr>
              <a:t> </a:t>
            </a:r>
            <a:r>
              <a:rPr dirty="0" sz="1300" spc="-35">
                <a:latin typeface="Tahoma"/>
                <a:cs typeface="Tahoma"/>
              </a:rPr>
              <a:t>biaya,</a:t>
            </a:r>
            <a:r>
              <a:rPr dirty="0" sz="1300" spc="-140">
                <a:latin typeface="Tahoma"/>
                <a:cs typeface="Tahoma"/>
              </a:rPr>
              <a:t> </a:t>
            </a:r>
            <a:r>
              <a:rPr dirty="0" sz="1300" spc="-25">
                <a:latin typeface="Tahoma"/>
                <a:cs typeface="Tahoma"/>
              </a:rPr>
              <a:t>kemudahan</a:t>
            </a:r>
            <a:r>
              <a:rPr dirty="0" sz="1300" spc="-150">
                <a:latin typeface="Tahoma"/>
                <a:cs typeface="Tahoma"/>
              </a:rPr>
              <a:t> </a:t>
            </a:r>
            <a:r>
              <a:rPr dirty="0" sz="1300" spc="-25">
                <a:latin typeface="Tahoma"/>
                <a:cs typeface="Tahoma"/>
              </a:rPr>
              <a:t>pemasangan,</a:t>
            </a:r>
            <a:r>
              <a:rPr dirty="0" sz="1300" spc="-140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dan</a:t>
            </a:r>
            <a:r>
              <a:rPr dirty="0" sz="1300" spc="-150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tampilan</a:t>
            </a:r>
            <a:r>
              <a:rPr dirty="0" sz="1300" spc="-150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yang</a:t>
            </a:r>
            <a:r>
              <a:rPr dirty="0" sz="1300" spc="-145">
                <a:latin typeface="Tahoma"/>
                <a:cs typeface="Tahoma"/>
              </a:rPr>
              <a:t> </a:t>
            </a:r>
            <a:r>
              <a:rPr dirty="0" sz="1300">
                <a:latin typeface="Tahoma"/>
                <a:cs typeface="Tahoma"/>
              </a:rPr>
              <a:t>bersih</a:t>
            </a:r>
            <a:r>
              <a:rPr dirty="0" sz="1300" spc="-150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dan</a:t>
            </a:r>
            <a:r>
              <a:rPr dirty="0" sz="1300" spc="-150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kontemporer.</a:t>
            </a:r>
            <a:endParaRPr sz="13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19125" y="590549"/>
            <a:ext cx="1847850" cy="209550"/>
          </a:xfrm>
          <a:custGeom>
            <a:avLst/>
            <a:gdLst/>
            <a:ahLst/>
            <a:cxnLst/>
            <a:rect l="l" t="t" r="r" b="b"/>
            <a:pathLst>
              <a:path w="1847850" h="209550">
                <a:moveTo>
                  <a:pt x="1773339" y="0"/>
                </a:moveTo>
                <a:lnTo>
                  <a:pt x="74508" y="0"/>
                </a:lnTo>
                <a:lnTo>
                  <a:pt x="69324" y="508"/>
                </a:lnTo>
                <a:lnTo>
                  <a:pt x="31085" y="16344"/>
                </a:lnTo>
                <a:lnTo>
                  <a:pt x="4067" y="54063"/>
                </a:lnTo>
                <a:lnTo>
                  <a:pt x="0" y="74510"/>
                </a:lnTo>
                <a:lnTo>
                  <a:pt x="0" y="129806"/>
                </a:lnTo>
                <a:lnTo>
                  <a:pt x="0" y="135039"/>
                </a:lnTo>
                <a:lnTo>
                  <a:pt x="16346" y="178460"/>
                </a:lnTo>
                <a:lnTo>
                  <a:pt x="54063" y="205486"/>
                </a:lnTo>
                <a:lnTo>
                  <a:pt x="74508" y="209550"/>
                </a:lnTo>
                <a:lnTo>
                  <a:pt x="1773339" y="209550"/>
                </a:lnTo>
                <a:lnTo>
                  <a:pt x="1816760" y="193205"/>
                </a:lnTo>
                <a:lnTo>
                  <a:pt x="1843786" y="155486"/>
                </a:lnTo>
                <a:lnTo>
                  <a:pt x="1847850" y="135039"/>
                </a:lnTo>
                <a:lnTo>
                  <a:pt x="1847850" y="74510"/>
                </a:lnTo>
                <a:lnTo>
                  <a:pt x="1831505" y="31089"/>
                </a:lnTo>
                <a:lnTo>
                  <a:pt x="1793786" y="4064"/>
                </a:lnTo>
                <a:lnTo>
                  <a:pt x="1778520" y="508"/>
                </a:lnTo>
                <a:lnTo>
                  <a:pt x="1773339" y="0"/>
                </a:lnTo>
                <a:close/>
              </a:path>
            </a:pathLst>
          </a:custGeom>
          <a:solidFill>
            <a:srgbClr val="FFF8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687090" y="595376"/>
            <a:ext cx="1717675" cy="1530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00" spc="-10">
                <a:solidFill>
                  <a:srgbClr val="262424"/>
                </a:solidFill>
                <a:latin typeface="Tahoma"/>
                <a:cs typeface="Tahoma"/>
              </a:rPr>
              <a:t>SLIDE</a:t>
            </a:r>
            <a:r>
              <a:rPr dirty="0" sz="800" spc="-14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800" spc="-10">
                <a:solidFill>
                  <a:srgbClr val="262424"/>
                </a:solidFill>
                <a:latin typeface="Tahoma"/>
                <a:cs typeface="Tahoma"/>
              </a:rPr>
              <a:t>7</a:t>
            </a:r>
            <a:r>
              <a:rPr dirty="0" sz="800" spc="-13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800" spc="50">
                <a:solidFill>
                  <a:srgbClr val="262424"/>
                </a:solidFill>
                <a:latin typeface="Tahoma"/>
                <a:cs typeface="Tahoma"/>
              </a:rPr>
              <a:t>4</a:t>
            </a:r>
            <a:r>
              <a:rPr dirty="0" sz="800" spc="-10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800" spc="-10">
                <a:solidFill>
                  <a:srgbClr val="262424"/>
                </a:solidFill>
                <a:latin typeface="Tahoma"/>
                <a:cs typeface="Tahoma"/>
              </a:rPr>
              <a:t>FAKTOR</a:t>
            </a:r>
            <a:r>
              <a:rPr dirty="0" sz="800" spc="-10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800">
                <a:solidFill>
                  <a:srgbClr val="262424"/>
                </a:solidFill>
                <a:latin typeface="Tahoma"/>
                <a:cs typeface="Tahoma"/>
              </a:rPr>
              <a:t>PEMILIHAN</a:t>
            </a:r>
            <a:r>
              <a:rPr dirty="0" sz="800" spc="-10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800" spc="-20">
                <a:solidFill>
                  <a:srgbClr val="262424"/>
                </a:solidFill>
                <a:latin typeface="Tahoma"/>
                <a:cs typeface="Tahoma"/>
              </a:rPr>
              <a:t>BAHAN</a:t>
            </a:r>
            <a:endParaRPr sz="8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50"/>
              <a:t>Faktor-</a:t>
            </a:r>
            <a:r>
              <a:rPr dirty="0" spc="-155"/>
              <a:t>Faktor</a:t>
            </a:r>
            <a:r>
              <a:rPr dirty="0" spc="-295"/>
              <a:t> </a:t>
            </a:r>
            <a:r>
              <a:rPr dirty="0" spc="-75"/>
              <a:t>dalam</a:t>
            </a:r>
            <a:r>
              <a:rPr dirty="0" spc="-290"/>
              <a:t> </a:t>
            </a:r>
            <a:r>
              <a:rPr dirty="0" spc="-105"/>
              <a:t>Pemilihan</a:t>
            </a:r>
            <a:r>
              <a:rPr dirty="0" spc="-290"/>
              <a:t> </a:t>
            </a:r>
            <a:r>
              <a:rPr dirty="0" spc="-50"/>
              <a:t>Material</a:t>
            </a:r>
          </a:p>
        </p:txBody>
      </p:sp>
      <p:grpSp>
        <p:nvGrpSpPr>
          <p:cNvPr id="5" name="object 5" descr=""/>
          <p:cNvGrpSpPr/>
          <p:nvPr/>
        </p:nvGrpSpPr>
        <p:grpSpPr>
          <a:xfrm>
            <a:off x="619125" y="1333499"/>
            <a:ext cx="10191750" cy="866775"/>
            <a:chOff x="619125" y="1333499"/>
            <a:chExt cx="10191750" cy="866775"/>
          </a:xfrm>
        </p:grpSpPr>
        <p:sp>
          <p:nvSpPr>
            <p:cNvPr id="6" name="object 6" descr=""/>
            <p:cNvSpPr/>
            <p:nvPr/>
          </p:nvSpPr>
          <p:spPr>
            <a:xfrm>
              <a:off x="628650" y="1343024"/>
              <a:ext cx="10172700" cy="847725"/>
            </a:xfrm>
            <a:custGeom>
              <a:avLst/>
              <a:gdLst/>
              <a:ahLst/>
              <a:cxnLst/>
              <a:rect l="l" t="t" r="r" b="b"/>
              <a:pathLst>
                <a:path w="10172700" h="847725">
                  <a:moveTo>
                    <a:pt x="0" y="757567"/>
                  </a:moveTo>
                  <a:lnTo>
                    <a:pt x="0" y="90157"/>
                  </a:lnTo>
                  <a:lnTo>
                    <a:pt x="0" y="84226"/>
                  </a:lnTo>
                  <a:lnTo>
                    <a:pt x="575" y="78371"/>
                  </a:lnTo>
                  <a:lnTo>
                    <a:pt x="1731" y="72567"/>
                  </a:lnTo>
                  <a:lnTo>
                    <a:pt x="2886" y="66763"/>
                  </a:lnTo>
                  <a:lnTo>
                    <a:pt x="4598" y="61125"/>
                  </a:lnTo>
                  <a:lnTo>
                    <a:pt x="6860" y="55651"/>
                  </a:lnTo>
                  <a:lnTo>
                    <a:pt x="9128" y="50190"/>
                  </a:lnTo>
                  <a:lnTo>
                    <a:pt x="11906" y="44983"/>
                  </a:lnTo>
                  <a:lnTo>
                    <a:pt x="15195" y="40068"/>
                  </a:lnTo>
                  <a:lnTo>
                    <a:pt x="18484" y="35140"/>
                  </a:lnTo>
                  <a:lnTo>
                    <a:pt x="40069" y="15189"/>
                  </a:lnTo>
                  <a:lnTo>
                    <a:pt x="44991" y="11899"/>
                  </a:lnTo>
                  <a:lnTo>
                    <a:pt x="72569" y="1727"/>
                  </a:lnTo>
                  <a:lnTo>
                    <a:pt x="78372" y="571"/>
                  </a:lnTo>
                  <a:lnTo>
                    <a:pt x="84236" y="0"/>
                  </a:lnTo>
                  <a:lnTo>
                    <a:pt x="90154" y="0"/>
                  </a:lnTo>
                  <a:lnTo>
                    <a:pt x="10082542" y="0"/>
                  </a:lnTo>
                  <a:lnTo>
                    <a:pt x="10088461" y="0"/>
                  </a:lnTo>
                  <a:lnTo>
                    <a:pt x="10094328" y="571"/>
                  </a:lnTo>
                  <a:lnTo>
                    <a:pt x="10132631" y="15189"/>
                  </a:lnTo>
                  <a:lnTo>
                    <a:pt x="10157510" y="40068"/>
                  </a:lnTo>
                  <a:lnTo>
                    <a:pt x="10160800" y="44983"/>
                  </a:lnTo>
                  <a:lnTo>
                    <a:pt x="10163568" y="50190"/>
                  </a:lnTo>
                  <a:lnTo>
                    <a:pt x="10165829" y="55651"/>
                  </a:lnTo>
                  <a:lnTo>
                    <a:pt x="10168102" y="61125"/>
                  </a:lnTo>
                  <a:lnTo>
                    <a:pt x="10169817" y="66763"/>
                  </a:lnTo>
                  <a:lnTo>
                    <a:pt x="10170972" y="72567"/>
                  </a:lnTo>
                  <a:lnTo>
                    <a:pt x="10172128" y="78371"/>
                  </a:lnTo>
                  <a:lnTo>
                    <a:pt x="10172700" y="84226"/>
                  </a:lnTo>
                  <a:lnTo>
                    <a:pt x="10172700" y="90157"/>
                  </a:lnTo>
                  <a:lnTo>
                    <a:pt x="10172700" y="757567"/>
                  </a:lnTo>
                  <a:lnTo>
                    <a:pt x="10172700" y="763485"/>
                  </a:lnTo>
                  <a:lnTo>
                    <a:pt x="10172128" y="769353"/>
                  </a:lnTo>
                  <a:lnTo>
                    <a:pt x="10170972" y="775157"/>
                  </a:lnTo>
                  <a:lnTo>
                    <a:pt x="10169817" y="780961"/>
                  </a:lnTo>
                  <a:lnTo>
                    <a:pt x="10168102" y="786599"/>
                  </a:lnTo>
                  <a:lnTo>
                    <a:pt x="10165829" y="792073"/>
                  </a:lnTo>
                  <a:lnTo>
                    <a:pt x="10163568" y="797547"/>
                  </a:lnTo>
                  <a:lnTo>
                    <a:pt x="10137559" y="829246"/>
                  </a:lnTo>
                  <a:lnTo>
                    <a:pt x="10117048" y="840854"/>
                  </a:lnTo>
                  <a:lnTo>
                    <a:pt x="10111575" y="843127"/>
                  </a:lnTo>
                  <a:lnTo>
                    <a:pt x="10105936" y="844842"/>
                  </a:lnTo>
                  <a:lnTo>
                    <a:pt x="10100132" y="845985"/>
                  </a:lnTo>
                  <a:lnTo>
                    <a:pt x="10094328" y="847140"/>
                  </a:lnTo>
                  <a:lnTo>
                    <a:pt x="10088461" y="847725"/>
                  </a:lnTo>
                  <a:lnTo>
                    <a:pt x="10082542" y="847725"/>
                  </a:lnTo>
                  <a:lnTo>
                    <a:pt x="90154" y="847725"/>
                  </a:lnTo>
                  <a:lnTo>
                    <a:pt x="84236" y="847725"/>
                  </a:lnTo>
                  <a:lnTo>
                    <a:pt x="78372" y="847140"/>
                  </a:lnTo>
                  <a:lnTo>
                    <a:pt x="72569" y="845985"/>
                  </a:lnTo>
                  <a:lnTo>
                    <a:pt x="66758" y="844842"/>
                  </a:lnTo>
                  <a:lnTo>
                    <a:pt x="61123" y="843127"/>
                  </a:lnTo>
                  <a:lnTo>
                    <a:pt x="55651" y="840854"/>
                  </a:lnTo>
                  <a:lnTo>
                    <a:pt x="50185" y="838593"/>
                  </a:lnTo>
                  <a:lnTo>
                    <a:pt x="44991" y="835825"/>
                  </a:lnTo>
                  <a:lnTo>
                    <a:pt x="40069" y="832535"/>
                  </a:lnTo>
                  <a:lnTo>
                    <a:pt x="35143" y="829246"/>
                  </a:lnTo>
                  <a:lnTo>
                    <a:pt x="9128" y="797547"/>
                  </a:lnTo>
                  <a:lnTo>
                    <a:pt x="1731" y="775157"/>
                  </a:lnTo>
                  <a:lnTo>
                    <a:pt x="575" y="769353"/>
                  </a:lnTo>
                  <a:lnTo>
                    <a:pt x="0" y="763485"/>
                  </a:lnTo>
                  <a:lnTo>
                    <a:pt x="0" y="757567"/>
                  </a:lnTo>
                  <a:close/>
                </a:path>
              </a:pathLst>
            </a:custGeom>
            <a:ln w="19050">
              <a:solidFill>
                <a:srgbClr val="FFDA0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38175" y="1352549"/>
              <a:ext cx="528955" cy="828675"/>
            </a:xfrm>
            <a:custGeom>
              <a:avLst/>
              <a:gdLst/>
              <a:ahLst/>
              <a:cxnLst/>
              <a:rect l="l" t="t" r="r" b="b"/>
              <a:pathLst>
                <a:path w="528955" h="828675">
                  <a:moveTo>
                    <a:pt x="528637" y="0"/>
                  </a:moveTo>
                  <a:lnTo>
                    <a:pt x="75336" y="0"/>
                  </a:lnTo>
                  <a:lnTo>
                    <a:pt x="70092" y="520"/>
                  </a:lnTo>
                  <a:lnTo>
                    <a:pt x="31432" y="16535"/>
                  </a:lnTo>
                  <a:lnTo>
                    <a:pt x="4112" y="54660"/>
                  </a:lnTo>
                  <a:lnTo>
                    <a:pt x="0" y="75336"/>
                  </a:lnTo>
                  <a:lnTo>
                    <a:pt x="0" y="748042"/>
                  </a:lnTo>
                  <a:lnTo>
                    <a:pt x="0" y="753338"/>
                  </a:lnTo>
                  <a:lnTo>
                    <a:pt x="16530" y="797242"/>
                  </a:lnTo>
                  <a:lnTo>
                    <a:pt x="54664" y="824560"/>
                  </a:lnTo>
                  <a:lnTo>
                    <a:pt x="75336" y="828675"/>
                  </a:lnTo>
                  <a:lnTo>
                    <a:pt x="528637" y="828675"/>
                  </a:lnTo>
                  <a:lnTo>
                    <a:pt x="528637" y="0"/>
                  </a:lnTo>
                  <a:close/>
                </a:path>
              </a:pathLst>
            </a:custGeom>
            <a:solidFill>
              <a:srgbClr val="FFEE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162050" y="1352549"/>
              <a:ext cx="9525" cy="828675"/>
            </a:xfrm>
            <a:custGeom>
              <a:avLst/>
              <a:gdLst/>
              <a:ahLst/>
              <a:cxnLst/>
              <a:rect l="l" t="t" r="r" b="b"/>
              <a:pathLst>
                <a:path w="9525" h="828675">
                  <a:moveTo>
                    <a:pt x="9525" y="0"/>
                  </a:moveTo>
                  <a:lnTo>
                    <a:pt x="0" y="0"/>
                  </a:lnTo>
                  <a:lnTo>
                    <a:pt x="0" y="828675"/>
                  </a:lnTo>
                  <a:lnTo>
                    <a:pt x="9525" y="82867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E5BF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5686" y="1664798"/>
              <a:ext cx="207467" cy="203250"/>
            </a:xfrm>
            <a:prstGeom prst="rect">
              <a:avLst/>
            </a:prstGeom>
          </p:spPr>
        </p:pic>
      </p:grpSp>
      <p:grpSp>
        <p:nvGrpSpPr>
          <p:cNvPr id="10" name="object 10" descr=""/>
          <p:cNvGrpSpPr/>
          <p:nvPr/>
        </p:nvGrpSpPr>
        <p:grpSpPr>
          <a:xfrm>
            <a:off x="619125" y="2295524"/>
            <a:ext cx="10191750" cy="866775"/>
            <a:chOff x="619125" y="2295524"/>
            <a:chExt cx="10191750" cy="866775"/>
          </a:xfrm>
        </p:grpSpPr>
        <p:sp>
          <p:nvSpPr>
            <p:cNvPr id="11" name="object 11" descr=""/>
            <p:cNvSpPr/>
            <p:nvPr/>
          </p:nvSpPr>
          <p:spPr>
            <a:xfrm>
              <a:off x="628650" y="2305049"/>
              <a:ext cx="10172700" cy="847725"/>
            </a:xfrm>
            <a:custGeom>
              <a:avLst/>
              <a:gdLst/>
              <a:ahLst/>
              <a:cxnLst/>
              <a:rect l="l" t="t" r="r" b="b"/>
              <a:pathLst>
                <a:path w="10172700" h="847725">
                  <a:moveTo>
                    <a:pt x="0" y="757567"/>
                  </a:moveTo>
                  <a:lnTo>
                    <a:pt x="0" y="90157"/>
                  </a:lnTo>
                  <a:lnTo>
                    <a:pt x="0" y="84226"/>
                  </a:lnTo>
                  <a:lnTo>
                    <a:pt x="575" y="78371"/>
                  </a:lnTo>
                  <a:lnTo>
                    <a:pt x="1731" y="72567"/>
                  </a:lnTo>
                  <a:lnTo>
                    <a:pt x="2886" y="66763"/>
                  </a:lnTo>
                  <a:lnTo>
                    <a:pt x="4598" y="61125"/>
                  </a:lnTo>
                  <a:lnTo>
                    <a:pt x="6860" y="55651"/>
                  </a:lnTo>
                  <a:lnTo>
                    <a:pt x="9128" y="50190"/>
                  </a:lnTo>
                  <a:lnTo>
                    <a:pt x="11906" y="44983"/>
                  </a:lnTo>
                  <a:lnTo>
                    <a:pt x="15195" y="40068"/>
                  </a:lnTo>
                  <a:lnTo>
                    <a:pt x="18484" y="35140"/>
                  </a:lnTo>
                  <a:lnTo>
                    <a:pt x="40069" y="15189"/>
                  </a:lnTo>
                  <a:lnTo>
                    <a:pt x="44991" y="11899"/>
                  </a:lnTo>
                  <a:lnTo>
                    <a:pt x="72569" y="1727"/>
                  </a:lnTo>
                  <a:lnTo>
                    <a:pt x="78372" y="571"/>
                  </a:lnTo>
                  <a:lnTo>
                    <a:pt x="84236" y="0"/>
                  </a:lnTo>
                  <a:lnTo>
                    <a:pt x="90154" y="0"/>
                  </a:lnTo>
                  <a:lnTo>
                    <a:pt x="10082542" y="0"/>
                  </a:lnTo>
                  <a:lnTo>
                    <a:pt x="10088461" y="0"/>
                  </a:lnTo>
                  <a:lnTo>
                    <a:pt x="10094328" y="571"/>
                  </a:lnTo>
                  <a:lnTo>
                    <a:pt x="10132631" y="15189"/>
                  </a:lnTo>
                  <a:lnTo>
                    <a:pt x="10157510" y="40068"/>
                  </a:lnTo>
                  <a:lnTo>
                    <a:pt x="10160800" y="44983"/>
                  </a:lnTo>
                  <a:lnTo>
                    <a:pt x="10163568" y="50190"/>
                  </a:lnTo>
                  <a:lnTo>
                    <a:pt x="10165829" y="55651"/>
                  </a:lnTo>
                  <a:lnTo>
                    <a:pt x="10168102" y="61125"/>
                  </a:lnTo>
                  <a:lnTo>
                    <a:pt x="10169817" y="66763"/>
                  </a:lnTo>
                  <a:lnTo>
                    <a:pt x="10170972" y="72567"/>
                  </a:lnTo>
                  <a:lnTo>
                    <a:pt x="10172128" y="78371"/>
                  </a:lnTo>
                  <a:lnTo>
                    <a:pt x="10172700" y="84226"/>
                  </a:lnTo>
                  <a:lnTo>
                    <a:pt x="10172700" y="90157"/>
                  </a:lnTo>
                  <a:lnTo>
                    <a:pt x="10172700" y="757567"/>
                  </a:lnTo>
                  <a:lnTo>
                    <a:pt x="10172700" y="763485"/>
                  </a:lnTo>
                  <a:lnTo>
                    <a:pt x="10172128" y="769353"/>
                  </a:lnTo>
                  <a:lnTo>
                    <a:pt x="10170972" y="775157"/>
                  </a:lnTo>
                  <a:lnTo>
                    <a:pt x="10169817" y="780961"/>
                  </a:lnTo>
                  <a:lnTo>
                    <a:pt x="10168102" y="786599"/>
                  </a:lnTo>
                  <a:lnTo>
                    <a:pt x="10165829" y="792073"/>
                  </a:lnTo>
                  <a:lnTo>
                    <a:pt x="10163568" y="797534"/>
                  </a:lnTo>
                  <a:lnTo>
                    <a:pt x="10137559" y="829246"/>
                  </a:lnTo>
                  <a:lnTo>
                    <a:pt x="10117048" y="840854"/>
                  </a:lnTo>
                  <a:lnTo>
                    <a:pt x="10111575" y="843127"/>
                  </a:lnTo>
                  <a:lnTo>
                    <a:pt x="10105936" y="844842"/>
                  </a:lnTo>
                  <a:lnTo>
                    <a:pt x="10100132" y="845985"/>
                  </a:lnTo>
                  <a:lnTo>
                    <a:pt x="10094328" y="847140"/>
                  </a:lnTo>
                  <a:lnTo>
                    <a:pt x="10088461" y="847725"/>
                  </a:lnTo>
                  <a:lnTo>
                    <a:pt x="10082542" y="847725"/>
                  </a:lnTo>
                  <a:lnTo>
                    <a:pt x="90154" y="847725"/>
                  </a:lnTo>
                  <a:lnTo>
                    <a:pt x="84236" y="847725"/>
                  </a:lnTo>
                  <a:lnTo>
                    <a:pt x="78372" y="847140"/>
                  </a:lnTo>
                  <a:lnTo>
                    <a:pt x="72569" y="845985"/>
                  </a:lnTo>
                  <a:lnTo>
                    <a:pt x="66758" y="844842"/>
                  </a:lnTo>
                  <a:lnTo>
                    <a:pt x="61123" y="843127"/>
                  </a:lnTo>
                  <a:lnTo>
                    <a:pt x="55651" y="840854"/>
                  </a:lnTo>
                  <a:lnTo>
                    <a:pt x="50185" y="838593"/>
                  </a:lnTo>
                  <a:lnTo>
                    <a:pt x="44991" y="835825"/>
                  </a:lnTo>
                  <a:lnTo>
                    <a:pt x="40069" y="832535"/>
                  </a:lnTo>
                  <a:lnTo>
                    <a:pt x="35143" y="829246"/>
                  </a:lnTo>
                  <a:lnTo>
                    <a:pt x="9128" y="797534"/>
                  </a:lnTo>
                  <a:lnTo>
                    <a:pt x="1731" y="775157"/>
                  </a:lnTo>
                  <a:lnTo>
                    <a:pt x="575" y="769353"/>
                  </a:lnTo>
                  <a:lnTo>
                    <a:pt x="0" y="763485"/>
                  </a:lnTo>
                  <a:lnTo>
                    <a:pt x="0" y="757567"/>
                  </a:lnTo>
                  <a:close/>
                </a:path>
              </a:pathLst>
            </a:custGeom>
            <a:ln w="19050">
              <a:solidFill>
                <a:srgbClr val="FFDA0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38175" y="2314574"/>
              <a:ext cx="528955" cy="828675"/>
            </a:xfrm>
            <a:custGeom>
              <a:avLst/>
              <a:gdLst/>
              <a:ahLst/>
              <a:cxnLst/>
              <a:rect l="l" t="t" r="r" b="b"/>
              <a:pathLst>
                <a:path w="528955" h="828675">
                  <a:moveTo>
                    <a:pt x="528637" y="0"/>
                  </a:moveTo>
                  <a:lnTo>
                    <a:pt x="75336" y="0"/>
                  </a:lnTo>
                  <a:lnTo>
                    <a:pt x="70092" y="520"/>
                  </a:lnTo>
                  <a:lnTo>
                    <a:pt x="31432" y="16535"/>
                  </a:lnTo>
                  <a:lnTo>
                    <a:pt x="4112" y="54660"/>
                  </a:lnTo>
                  <a:lnTo>
                    <a:pt x="0" y="75336"/>
                  </a:lnTo>
                  <a:lnTo>
                    <a:pt x="0" y="748042"/>
                  </a:lnTo>
                  <a:lnTo>
                    <a:pt x="0" y="753338"/>
                  </a:lnTo>
                  <a:lnTo>
                    <a:pt x="16530" y="797242"/>
                  </a:lnTo>
                  <a:lnTo>
                    <a:pt x="54664" y="824560"/>
                  </a:lnTo>
                  <a:lnTo>
                    <a:pt x="75336" y="828675"/>
                  </a:lnTo>
                  <a:lnTo>
                    <a:pt x="528637" y="828675"/>
                  </a:lnTo>
                  <a:lnTo>
                    <a:pt x="528637" y="0"/>
                  </a:lnTo>
                  <a:close/>
                </a:path>
              </a:pathLst>
            </a:custGeom>
            <a:solidFill>
              <a:srgbClr val="FFEE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162050" y="2314574"/>
              <a:ext cx="9525" cy="828675"/>
            </a:xfrm>
            <a:custGeom>
              <a:avLst/>
              <a:gdLst/>
              <a:ahLst/>
              <a:cxnLst/>
              <a:rect l="l" t="t" r="r" b="b"/>
              <a:pathLst>
                <a:path w="9525" h="828675">
                  <a:moveTo>
                    <a:pt x="9525" y="0"/>
                  </a:moveTo>
                  <a:lnTo>
                    <a:pt x="0" y="0"/>
                  </a:lnTo>
                  <a:lnTo>
                    <a:pt x="0" y="828675"/>
                  </a:lnTo>
                  <a:lnTo>
                    <a:pt x="9525" y="82867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E5BF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5686" y="2663488"/>
              <a:ext cx="208112" cy="130099"/>
            </a:xfrm>
            <a:prstGeom prst="rect">
              <a:avLst/>
            </a:prstGeom>
          </p:spPr>
        </p:pic>
      </p:grpSp>
      <p:grpSp>
        <p:nvGrpSpPr>
          <p:cNvPr id="15" name="object 15" descr=""/>
          <p:cNvGrpSpPr/>
          <p:nvPr/>
        </p:nvGrpSpPr>
        <p:grpSpPr>
          <a:xfrm>
            <a:off x="619125" y="3257550"/>
            <a:ext cx="10191750" cy="800100"/>
            <a:chOff x="619125" y="3257550"/>
            <a:chExt cx="10191750" cy="800100"/>
          </a:xfrm>
        </p:grpSpPr>
        <p:sp>
          <p:nvSpPr>
            <p:cNvPr id="16" name="object 16" descr=""/>
            <p:cNvSpPr/>
            <p:nvPr/>
          </p:nvSpPr>
          <p:spPr>
            <a:xfrm>
              <a:off x="628650" y="3267075"/>
              <a:ext cx="10172700" cy="781050"/>
            </a:xfrm>
            <a:custGeom>
              <a:avLst/>
              <a:gdLst/>
              <a:ahLst/>
              <a:cxnLst/>
              <a:rect l="l" t="t" r="r" b="b"/>
              <a:pathLst>
                <a:path w="10172700" h="781050">
                  <a:moveTo>
                    <a:pt x="0" y="690892"/>
                  </a:moveTo>
                  <a:lnTo>
                    <a:pt x="0" y="90157"/>
                  </a:lnTo>
                  <a:lnTo>
                    <a:pt x="0" y="84226"/>
                  </a:lnTo>
                  <a:lnTo>
                    <a:pt x="575" y="78371"/>
                  </a:lnTo>
                  <a:lnTo>
                    <a:pt x="15195" y="40068"/>
                  </a:lnTo>
                  <a:lnTo>
                    <a:pt x="18484" y="35140"/>
                  </a:lnTo>
                  <a:lnTo>
                    <a:pt x="40069" y="15189"/>
                  </a:lnTo>
                  <a:lnTo>
                    <a:pt x="44991" y="11899"/>
                  </a:lnTo>
                  <a:lnTo>
                    <a:pt x="72569" y="1727"/>
                  </a:lnTo>
                  <a:lnTo>
                    <a:pt x="78372" y="571"/>
                  </a:lnTo>
                  <a:lnTo>
                    <a:pt x="84236" y="0"/>
                  </a:lnTo>
                  <a:lnTo>
                    <a:pt x="90154" y="0"/>
                  </a:lnTo>
                  <a:lnTo>
                    <a:pt x="10082542" y="0"/>
                  </a:lnTo>
                  <a:lnTo>
                    <a:pt x="10088461" y="0"/>
                  </a:lnTo>
                  <a:lnTo>
                    <a:pt x="10094328" y="571"/>
                  </a:lnTo>
                  <a:lnTo>
                    <a:pt x="10132631" y="15189"/>
                  </a:lnTo>
                  <a:lnTo>
                    <a:pt x="10157510" y="40068"/>
                  </a:lnTo>
                  <a:lnTo>
                    <a:pt x="10160800" y="44983"/>
                  </a:lnTo>
                  <a:lnTo>
                    <a:pt x="10163568" y="50190"/>
                  </a:lnTo>
                  <a:lnTo>
                    <a:pt x="10165829" y="55651"/>
                  </a:lnTo>
                  <a:lnTo>
                    <a:pt x="10168102" y="61125"/>
                  </a:lnTo>
                  <a:lnTo>
                    <a:pt x="10169817" y="66763"/>
                  </a:lnTo>
                  <a:lnTo>
                    <a:pt x="10170972" y="72567"/>
                  </a:lnTo>
                  <a:lnTo>
                    <a:pt x="10172128" y="78371"/>
                  </a:lnTo>
                  <a:lnTo>
                    <a:pt x="10172700" y="84226"/>
                  </a:lnTo>
                  <a:lnTo>
                    <a:pt x="10172700" y="90157"/>
                  </a:lnTo>
                  <a:lnTo>
                    <a:pt x="10172700" y="690892"/>
                  </a:lnTo>
                  <a:lnTo>
                    <a:pt x="10172700" y="696810"/>
                  </a:lnTo>
                  <a:lnTo>
                    <a:pt x="10172128" y="702678"/>
                  </a:lnTo>
                  <a:lnTo>
                    <a:pt x="10170972" y="708482"/>
                  </a:lnTo>
                  <a:lnTo>
                    <a:pt x="10169817" y="714286"/>
                  </a:lnTo>
                  <a:lnTo>
                    <a:pt x="10168102" y="719924"/>
                  </a:lnTo>
                  <a:lnTo>
                    <a:pt x="10165829" y="725398"/>
                  </a:lnTo>
                  <a:lnTo>
                    <a:pt x="10163568" y="730859"/>
                  </a:lnTo>
                  <a:lnTo>
                    <a:pt x="10137559" y="762571"/>
                  </a:lnTo>
                  <a:lnTo>
                    <a:pt x="10117048" y="774179"/>
                  </a:lnTo>
                  <a:lnTo>
                    <a:pt x="10111575" y="776452"/>
                  </a:lnTo>
                  <a:lnTo>
                    <a:pt x="10105936" y="778167"/>
                  </a:lnTo>
                  <a:lnTo>
                    <a:pt x="10100132" y="779310"/>
                  </a:lnTo>
                  <a:lnTo>
                    <a:pt x="10094328" y="780465"/>
                  </a:lnTo>
                  <a:lnTo>
                    <a:pt x="10088461" y="781050"/>
                  </a:lnTo>
                  <a:lnTo>
                    <a:pt x="10082542" y="781050"/>
                  </a:lnTo>
                  <a:lnTo>
                    <a:pt x="90154" y="781050"/>
                  </a:lnTo>
                  <a:lnTo>
                    <a:pt x="84236" y="781050"/>
                  </a:lnTo>
                  <a:lnTo>
                    <a:pt x="78372" y="780465"/>
                  </a:lnTo>
                  <a:lnTo>
                    <a:pt x="72569" y="779310"/>
                  </a:lnTo>
                  <a:lnTo>
                    <a:pt x="66758" y="778167"/>
                  </a:lnTo>
                  <a:lnTo>
                    <a:pt x="61123" y="776452"/>
                  </a:lnTo>
                  <a:lnTo>
                    <a:pt x="55651" y="774179"/>
                  </a:lnTo>
                  <a:lnTo>
                    <a:pt x="50185" y="771918"/>
                  </a:lnTo>
                  <a:lnTo>
                    <a:pt x="44991" y="769150"/>
                  </a:lnTo>
                  <a:lnTo>
                    <a:pt x="40069" y="765860"/>
                  </a:lnTo>
                  <a:lnTo>
                    <a:pt x="35143" y="762571"/>
                  </a:lnTo>
                  <a:lnTo>
                    <a:pt x="9128" y="730859"/>
                  </a:lnTo>
                  <a:lnTo>
                    <a:pt x="1731" y="708482"/>
                  </a:lnTo>
                  <a:lnTo>
                    <a:pt x="575" y="702678"/>
                  </a:lnTo>
                  <a:lnTo>
                    <a:pt x="0" y="696810"/>
                  </a:lnTo>
                  <a:lnTo>
                    <a:pt x="0" y="690892"/>
                  </a:lnTo>
                  <a:close/>
                </a:path>
              </a:pathLst>
            </a:custGeom>
            <a:ln w="19050">
              <a:solidFill>
                <a:srgbClr val="FFDA0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638175" y="3276600"/>
              <a:ext cx="528955" cy="762000"/>
            </a:xfrm>
            <a:custGeom>
              <a:avLst/>
              <a:gdLst/>
              <a:ahLst/>
              <a:cxnLst/>
              <a:rect l="l" t="t" r="r" b="b"/>
              <a:pathLst>
                <a:path w="528955" h="762000">
                  <a:moveTo>
                    <a:pt x="528637" y="0"/>
                  </a:moveTo>
                  <a:lnTo>
                    <a:pt x="75336" y="0"/>
                  </a:lnTo>
                  <a:lnTo>
                    <a:pt x="70092" y="520"/>
                  </a:lnTo>
                  <a:lnTo>
                    <a:pt x="31432" y="16535"/>
                  </a:lnTo>
                  <a:lnTo>
                    <a:pt x="4112" y="54660"/>
                  </a:lnTo>
                  <a:lnTo>
                    <a:pt x="0" y="75336"/>
                  </a:lnTo>
                  <a:lnTo>
                    <a:pt x="0" y="681367"/>
                  </a:lnTo>
                  <a:lnTo>
                    <a:pt x="0" y="686663"/>
                  </a:lnTo>
                  <a:lnTo>
                    <a:pt x="16530" y="730567"/>
                  </a:lnTo>
                  <a:lnTo>
                    <a:pt x="54664" y="757885"/>
                  </a:lnTo>
                  <a:lnTo>
                    <a:pt x="75336" y="762000"/>
                  </a:lnTo>
                  <a:lnTo>
                    <a:pt x="528637" y="762000"/>
                  </a:lnTo>
                  <a:lnTo>
                    <a:pt x="528637" y="0"/>
                  </a:lnTo>
                  <a:close/>
                </a:path>
              </a:pathLst>
            </a:custGeom>
            <a:solidFill>
              <a:srgbClr val="FFEE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162050" y="3276600"/>
              <a:ext cx="9525" cy="762000"/>
            </a:xfrm>
            <a:custGeom>
              <a:avLst/>
              <a:gdLst/>
              <a:ahLst/>
              <a:cxnLst/>
              <a:rect l="l" t="t" r="r" b="b"/>
              <a:pathLst>
                <a:path w="9525" h="762000">
                  <a:moveTo>
                    <a:pt x="9525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9525" y="76200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E5BF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1231" y="3557934"/>
              <a:ext cx="197187" cy="208105"/>
            </a:xfrm>
            <a:prstGeom prst="rect">
              <a:avLst/>
            </a:prstGeom>
          </p:spPr>
        </p:pic>
      </p:grpSp>
      <p:grpSp>
        <p:nvGrpSpPr>
          <p:cNvPr id="20" name="object 20" descr=""/>
          <p:cNvGrpSpPr/>
          <p:nvPr/>
        </p:nvGrpSpPr>
        <p:grpSpPr>
          <a:xfrm>
            <a:off x="619125" y="4152900"/>
            <a:ext cx="10191750" cy="800100"/>
            <a:chOff x="619125" y="4152900"/>
            <a:chExt cx="10191750" cy="800100"/>
          </a:xfrm>
        </p:grpSpPr>
        <p:sp>
          <p:nvSpPr>
            <p:cNvPr id="21" name="object 21" descr=""/>
            <p:cNvSpPr/>
            <p:nvPr/>
          </p:nvSpPr>
          <p:spPr>
            <a:xfrm>
              <a:off x="628650" y="4162425"/>
              <a:ext cx="10172700" cy="781050"/>
            </a:xfrm>
            <a:custGeom>
              <a:avLst/>
              <a:gdLst/>
              <a:ahLst/>
              <a:cxnLst/>
              <a:rect l="l" t="t" r="r" b="b"/>
              <a:pathLst>
                <a:path w="10172700" h="781050">
                  <a:moveTo>
                    <a:pt x="0" y="690892"/>
                  </a:moveTo>
                  <a:lnTo>
                    <a:pt x="0" y="90157"/>
                  </a:lnTo>
                  <a:lnTo>
                    <a:pt x="0" y="84226"/>
                  </a:lnTo>
                  <a:lnTo>
                    <a:pt x="575" y="78371"/>
                  </a:lnTo>
                  <a:lnTo>
                    <a:pt x="1731" y="72567"/>
                  </a:lnTo>
                  <a:lnTo>
                    <a:pt x="2886" y="66763"/>
                  </a:lnTo>
                  <a:lnTo>
                    <a:pt x="4598" y="61125"/>
                  </a:lnTo>
                  <a:lnTo>
                    <a:pt x="6860" y="55651"/>
                  </a:lnTo>
                  <a:lnTo>
                    <a:pt x="9128" y="50190"/>
                  </a:lnTo>
                  <a:lnTo>
                    <a:pt x="11906" y="44983"/>
                  </a:lnTo>
                  <a:lnTo>
                    <a:pt x="15195" y="40068"/>
                  </a:lnTo>
                  <a:lnTo>
                    <a:pt x="18484" y="35140"/>
                  </a:lnTo>
                  <a:lnTo>
                    <a:pt x="40069" y="15189"/>
                  </a:lnTo>
                  <a:lnTo>
                    <a:pt x="44991" y="11899"/>
                  </a:lnTo>
                  <a:lnTo>
                    <a:pt x="72569" y="1727"/>
                  </a:lnTo>
                  <a:lnTo>
                    <a:pt x="78372" y="571"/>
                  </a:lnTo>
                  <a:lnTo>
                    <a:pt x="84236" y="0"/>
                  </a:lnTo>
                  <a:lnTo>
                    <a:pt x="90154" y="0"/>
                  </a:lnTo>
                  <a:lnTo>
                    <a:pt x="10082542" y="0"/>
                  </a:lnTo>
                  <a:lnTo>
                    <a:pt x="10088461" y="0"/>
                  </a:lnTo>
                  <a:lnTo>
                    <a:pt x="10094328" y="571"/>
                  </a:lnTo>
                  <a:lnTo>
                    <a:pt x="10132631" y="15189"/>
                  </a:lnTo>
                  <a:lnTo>
                    <a:pt x="10157510" y="40068"/>
                  </a:lnTo>
                  <a:lnTo>
                    <a:pt x="10160800" y="44983"/>
                  </a:lnTo>
                  <a:lnTo>
                    <a:pt x="10163568" y="50190"/>
                  </a:lnTo>
                  <a:lnTo>
                    <a:pt x="10165829" y="55651"/>
                  </a:lnTo>
                  <a:lnTo>
                    <a:pt x="10168102" y="61125"/>
                  </a:lnTo>
                  <a:lnTo>
                    <a:pt x="10169817" y="66763"/>
                  </a:lnTo>
                  <a:lnTo>
                    <a:pt x="10170972" y="72567"/>
                  </a:lnTo>
                  <a:lnTo>
                    <a:pt x="10172128" y="78371"/>
                  </a:lnTo>
                  <a:lnTo>
                    <a:pt x="10172700" y="84226"/>
                  </a:lnTo>
                  <a:lnTo>
                    <a:pt x="10172700" y="90157"/>
                  </a:lnTo>
                  <a:lnTo>
                    <a:pt x="10172700" y="690892"/>
                  </a:lnTo>
                  <a:lnTo>
                    <a:pt x="10172700" y="696810"/>
                  </a:lnTo>
                  <a:lnTo>
                    <a:pt x="10172128" y="702678"/>
                  </a:lnTo>
                  <a:lnTo>
                    <a:pt x="10170972" y="708482"/>
                  </a:lnTo>
                  <a:lnTo>
                    <a:pt x="10169817" y="714286"/>
                  </a:lnTo>
                  <a:lnTo>
                    <a:pt x="10168102" y="719924"/>
                  </a:lnTo>
                  <a:lnTo>
                    <a:pt x="10165829" y="725398"/>
                  </a:lnTo>
                  <a:lnTo>
                    <a:pt x="10163568" y="730859"/>
                  </a:lnTo>
                  <a:lnTo>
                    <a:pt x="10137559" y="762571"/>
                  </a:lnTo>
                  <a:lnTo>
                    <a:pt x="10117048" y="774179"/>
                  </a:lnTo>
                  <a:lnTo>
                    <a:pt x="10111575" y="776452"/>
                  </a:lnTo>
                  <a:lnTo>
                    <a:pt x="10105936" y="778154"/>
                  </a:lnTo>
                  <a:lnTo>
                    <a:pt x="10100132" y="779310"/>
                  </a:lnTo>
                  <a:lnTo>
                    <a:pt x="10094328" y="780465"/>
                  </a:lnTo>
                  <a:lnTo>
                    <a:pt x="10088461" y="781050"/>
                  </a:lnTo>
                  <a:lnTo>
                    <a:pt x="10082542" y="781050"/>
                  </a:lnTo>
                  <a:lnTo>
                    <a:pt x="90154" y="781050"/>
                  </a:lnTo>
                  <a:lnTo>
                    <a:pt x="84236" y="781050"/>
                  </a:lnTo>
                  <a:lnTo>
                    <a:pt x="78372" y="780465"/>
                  </a:lnTo>
                  <a:lnTo>
                    <a:pt x="72569" y="779310"/>
                  </a:lnTo>
                  <a:lnTo>
                    <a:pt x="66758" y="778154"/>
                  </a:lnTo>
                  <a:lnTo>
                    <a:pt x="61123" y="776452"/>
                  </a:lnTo>
                  <a:lnTo>
                    <a:pt x="55651" y="774179"/>
                  </a:lnTo>
                  <a:lnTo>
                    <a:pt x="50185" y="771918"/>
                  </a:lnTo>
                  <a:lnTo>
                    <a:pt x="44991" y="769150"/>
                  </a:lnTo>
                  <a:lnTo>
                    <a:pt x="40069" y="765860"/>
                  </a:lnTo>
                  <a:lnTo>
                    <a:pt x="35143" y="762571"/>
                  </a:lnTo>
                  <a:lnTo>
                    <a:pt x="9128" y="730859"/>
                  </a:lnTo>
                  <a:lnTo>
                    <a:pt x="1731" y="708482"/>
                  </a:lnTo>
                  <a:lnTo>
                    <a:pt x="575" y="702678"/>
                  </a:lnTo>
                  <a:lnTo>
                    <a:pt x="0" y="696810"/>
                  </a:lnTo>
                  <a:lnTo>
                    <a:pt x="0" y="690892"/>
                  </a:lnTo>
                  <a:close/>
                </a:path>
              </a:pathLst>
            </a:custGeom>
            <a:ln w="19050">
              <a:solidFill>
                <a:srgbClr val="FFDA0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638175" y="4171950"/>
              <a:ext cx="528955" cy="762000"/>
            </a:xfrm>
            <a:custGeom>
              <a:avLst/>
              <a:gdLst/>
              <a:ahLst/>
              <a:cxnLst/>
              <a:rect l="l" t="t" r="r" b="b"/>
              <a:pathLst>
                <a:path w="528955" h="762000">
                  <a:moveTo>
                    <a:pt x="528637" y="0"/>
                  </a:moveTo>
                  <a:lnTo>
                    <a:pt x="75336" y="0"/>
                  </a:lnTo>
                  <a:lnTo>
                    <a:pt x="70092" y="520"/>
                  </a:lnTo>
                  <a:lnTo>
                    <a:pt x="31432" y="16535"/>
                  </a:lnTo>
                  <a:lnTo>
                    <a:pt x="4112" y="54660"/>
                  </a:lnTo>
                  <a:lnTo>
                    <a:pt x="0" y="75336"/>
                  </a:lnTo>
                  <a:lnTo>
                    <a:pt x="0" y="681367"/>
                  </a:lnTo>
                  <a:lnTo>
                    <a:pt x="0" y="686663"/>
                  </a:lnTo>
                  <a:lnTo>
                    <a:pt x="16530" y="730567"/>
                  </a:lnTo>
                  <a:lnTo>
                    <a:pt x="54664" y="757885"/>
                  </a:lnTo>
                  <a:lnTo>
                    <a:pt x="75336" y="762000"/>
                  </a:lnTo>
                  <a:lnTo>
                    <a:pt x="528637" y="762000"/>
                  </a:lnTo>
                  <a:lnTo>
                    <a:pt x="528637" y="0"/>
                  </a:lnTo>
                  <a:close/>
                </a:path>
              </a:pathLst>
            </a:custGeom>
            <a:solidFill>
              <a:srgbClr val="FFEE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162050" y="4171950"/>
              <a:ext cx="9525" cy="762000"/>
            </a:xfrm>
            <a:custGeom>
              <a:avLst/>
              <a:gdLst/>
              <a:ahLst/>
              <a:cxnLst/>
              <a:rect l="l" t="t" r="r" b="b"/>
              <a:pathLst>
                <a:path w="9525" h="762000">
                  <a:moveTo>
                    <a:pt x="9525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9525" y="76200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E5BF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2417" y="4453286"/>
              <a:ext cx="134804" cy="203688"/>
            </a:xfrm>
            <a:prstGeom prst="rect">
              <a:avLst/>
            </a:prstGeom>
          </p:spPr>
        </p:pic>
      </p:grpSp>
      <p:grpSp>
        <p:nvGrpSpPr>
          <p:cNvPr id="25" name="object 25" descr=""/>
          <p:cNvGrpSpPr/>
          <p:nvPr/>
        </p:nvGrpSpPr>
        <p:grpSpPr>
          <a:xfrm>
            <a:off x="619125" y="5057775"/>
            <a:ext cx="10191750" cy="790575"/>
            <a:chOff x="619125" y="5057775"/>
            <a:chExt cx="10191750" cy="790575"/>
          </a:xfrm>
        </p:grpSpPr>
        <p:sp>
          <p:nvSpPr>
            <p:cNvPr id="26" name="object 26" descr=""/>
            <p:cNvSpPr/>
            <p:nvPr/>
          </p:nvSpPr>
          <p:spPr>
            <a:xfrm>
              <a:off x="628650" y="5067300"/>
              <a:ext cx="10172700" cy="771525"/>
            </a:xfrm>
            <a:custGeom>
              <a:avLst/>
              <a:gdLst/>
              <a:ahLst/>
              <a:cxnLst/>
              <a:rect l="l" t="t" r="r" b="b"/>
              <a:pathLst>
                <a:path w="10172700" h="771525">
                  <a:moveTo>
                    <a:pt x="0" y="681370"/>
                  </a:moveTo>
                  <a:lnTo>
                    <a:pt x="0" y="90157"/>
                  </a:lnTo>
                  <a:lnTo>
                    <a:pt x="0" y="84226"/>
                  </a:lnTo>
                  <a:lnTo>
                    <a:pt x="575" y="78371"/>
                  </a:lnTo>
                  <a:lnTo>
                    <a:pt x="1731" y="72567"/>
                  </a:lnTo>
                  <a:lnTo>
                    <a:pt x="2886" y="66763"/>
                  </a:lnTo>
                  <a:lnTo>
                    <a:pt x="4598" y="61125"/>
                  </a:lnTo>
                  <a:lnTo>
                    <a:pt x="6860" y="55651"/>
                  </a:lnTo>
                  <a:lnTo>
                    <a:pt x="9128" y="50190"/>
                  </a:lnTo>
                  <a:lnTo>
                    <a:pt x="11906" y="44983"/>
                  </a:lnTo>
                  <a:lnTo>
                    <a:pt x="15195" y="40068"/>
                  </a:lnTo>
                  <a:lnTo>
                    <a:pt x="18484" y="35140"/>
                  </a:lnTo>
                  <a:lnTo>
                    <a:pt x="40069" y="15189"/>
                  </a:lnTo>
                  <a:lnTo>
                    <a:pt x="44991" y="11899"/>
                  </a:lnTo>
                  <a:lnTo>
                    <a:pt x="72569" y="1727"/>
                  </a:lnTo>
                  <a:lnTo>
                    <a:pt x="78372" y="571"/>
                  </a:lnTo>
                  <a:lnTo>
                    <a:pt x="84236" y="0"/>
                  </a:lnTo>
                  <a:lnTo>
                    <a:pt x="90154" y="0"/>
                  </a:lnTo>
                  <a:lnTo>
                    <a:pt x="10082542" y="0"/>
                  </a:lnTo>
                  <a:lnTo>
                    <a:pt x="10088461" y="0"/>
                  </a:lnTo>
                  <a:lnTo>
                    <a:pt x="10094328" y="571"/>
                  </a:lnTo>
                  <a:lnTo>
                    <a:pt x="10132631" y="15189"/>
                  </a:lnTo>
                  <a:lnTo>
                    <a:pt x="10157510" y="40068"/>
                  </a:lnTo>
                  <a:lnTo>
                    <a:pt x="10160800" y="44983"/>
                  </a:lnTo>
                  <a:lnTo>
                    <a:pt x="10163568" y="50190"/>
                  </a:lnTo>
                  <a:lnTo>
                    <a:pt x="10165829" y="55651"/>
                  </a:lnTo>
                  <a:lnTo>
                    <a:pt x="10168102" y="61125"/>
                  </a:lnTo>
                  <a:lnTo>
                    <a:pt x="10169817" y="66763"/>
                  </a:lnTo>
                  <a:lnTo>
                    <a:pt x="10170972" y="72567"/>
                  </a:lnTo>
                  <a:lnTo>
                    <a:pt x="10172128" y="78371"/>
                  </a:lnTo>
                  <a:lnTo>
                    <a:pt x="10172700" y="84226"/>
                  </a:lnTo>
                  <a:lnTo>
                    <a:pt x="10172700" y="90157"/>
                  </a:lnTo>
                  <a:lnTo>
                    <a:pt x="10172700" y="681370"/>
                  </a:lnTo>
                  <a:lnTo>
                    <a:pt x="10172700" y="687289"/>
                  </a:lnTo>
                  <a:lnTo>
                    <a:pt x="10172128" y="693153"/>
                  </a:lnTo>
                  <a:lnTo>
                    <a:pt x="10170972" y="698957"/>
                  </a:lnTo>
                  <a:lnTo>
                    <a:pt x="10169817" y="704761"/>
                  </a:lnTo>
                  <a:lnTo>
                    <a:pt x="10168102" y="710402"/>
                  </a:lnTo>
                  <a:lnTo>
                    <a:pt x="10165829" y="715869"/>
                  </a:lnTo>
                  <a:lnTo>
                    <a:pt x="10163568" y="721335"/>
                  </a:lnTo>
                  <a:lnTo>
                    <a:pt x="10137559" y="753041"/>
                  </a:lnTo>
                  <a:lnTo>
                    <a:pt x="10100132" y="769790"/>
                  </a:lnTo>
                  <a:lnTo>
                    <a:pt x="10094328" y="770945"/>
                  </a:lnTo>
                  <a:lnTo>
                    <a:pt x="10088461" y="771521"/>
                  </a:lnTo>
                  <a:lnTo>
                    <a:pt x="10082542" y="771526"/>
                  </a:lnTo>
                  <a:lnTo>
                    <a:pt x="90154" y="771526"/>
                  </a:lnTo>
                  <a:lnTo>
                    <a:pt x="84236" y="771521"/>
                  </a:lnTo>
                  <a:lnTo>
                    <a:pt x="78372" y="770945"/>
                  </a:lnTo>
                  <a:lnTo>
                    <a:pt x="72569" y="769790"/>
                  </a:lnTo>
                  <a:lnTo>
                    <a:pt x="66758" y="768638"/>
                  </a:lnTo>
                  <a:lnTo>
                    <a:pt x="40069" y="756330"/>
                  </a:lnTo>
                  <a:lnTo>
                    <a:pt x="35143" y="753041"/>
                  </a:lnTo>
                  <a:lnTo>
                    <a:pt x="9128" y="721335"/>
                  </a:lnTo>
                  <a:lnTo>
                    <a:pt x="1731" y="698957"/>
                  </a:lnTo>
                  <a:lnTo>
                    <a:pt x="575" y="693153"/>
                  </a:lnTo>
                  <a:lnTo>
                    <a:pt x="0" y="687289"/>
                  </a:lnTo>
                  <a:lnTo>
                    <a:pt x="0" y="681370"/>
                  </a:lnTo>
                  <a:close/>
                </a:path>
              </a:pathLst>
            </a:custGeom>
            <a:ln w="19050">
              <a:solidFill>
                <a:srgbClr val="FFDA0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638175" y="5076825"/>
              <a:ext cx="528955" cy="752475"/>
            </a:xfrm>
            <a:custGeom>
              <a:avLst/>
              <a:gdLst/>
              <a:ahLst/>
              <a:cxnLst/>
              <a:rect l="l" t="t" r="r" b="b"/>
              <a:pathLst>
                <a:path w="528955" h="752475">
                  <a:moveTo>
                    <a:pt x="528637" y="0"/>
                  </a:moveTo>
                  <a:lnTo>
                    <a:pt x="75336" y="0"/>
                  </a:lnTo>
                  <a:lnTo>
                    <a:pt x="70092" y="520"/>
                  </a:lnTo>
                  <a:lnTo>
                    <a:pt x="31432" y="16535"/>
                  </a:lnTo>
                  <a:lnTo>
                    <a:pt x="4112" y="54660"/>
                  </a:lnTo>
                  <a:lnTo>
                    <a:pt x="0" y="75336"/>
                  </a:lnTo>
                  <a:lnTo>
                    <a:pt x="0" y="671845"/>
                  </a:lnTo>
                  <a:lnTo>
                    <a:pt x="0" y="677138"/>
                  </a:lnTo>
                  <a:lnTo>
                    <a:pt x="16530" y="721043"/>
                  </a:lnTo>
                  <a:lnTo>
                    <a:pt x="54664" y="748362"/>
                  </a:lnTo>
                  <a:lnTo>
                    <a:pt x="528637" y="752476"/>
                  </a:lnTo>
                  <a:lnTo>
                    <a:pt x="528637" y="0"/>
                  </a:lnTo>
                  <a:close/>
                </a:path>
              </a:pathLst>
            </a:custGeom>
            <a:solidFill>
              <a:srgbClr val="FFEE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162050" y="5076826"/>
              <a:ext cx="9525" cy="752475"/>
            </a:xfrm>
            <a:custGeom>
              <a:avLst/>
              <a:gdLst/>
              <a:ahLst/>
              <a:cxnLst/>
              <a:rect l="l" t="t" r="r" b="b"/>
              <a:pathLst>
                <a:path w="9525" h="752475">
                  <a:moveTo>
                    <a:pt x="9525" y="0"/>
                  </a:moveTo>
                  <a:lnTo>
                    <a:pt x="0" y="0"/>
                  </a:lnTo>
                  <a:lnTo>
                    <a:pt x="0" y="752475"/>
                  </a:lnTo>
                  <a:lnTo>
                    <a:pt x="9525" y="75247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E5BF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5724" y="5348631"/>
              <a:ext cx="208106" cy="208081"/>
            </a:xfrm>
            <a:prstGeom prst="rect">
              <a:avLst/>
            </a:prstGeom>
          </p:spPr>
        </p:pic>
      </p:grpSp>
      <p:sp>
        <p:nvSpPr>
          <p:cNvPr id="30" name="object 30" descr=""/>
          <p:cNvSpPr txBox="1"/>
          <p:nvPr/>
        </p:nvSpPr>
        <p:spPr>
          <a:xfrm>
            <a:off x="1257693" y="1342759"/>
            <a:ext cx="9375775" cy="4250055"/>
          </a:xfrm>
          <a:prstGeom prst="rect">
            <a:avLst/>
          </a:prstGeom>
        </p:spPr>
        <p:txBody>
          <a:bodyPr wrap="square" lIns="0" tIns="952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1350" spc="-40" b="1">
                <a:solidFill>
                  <a:srgbClr val="262424"/>
                </a:solidFill>
                <a:latin typeface="Trebuchet MS"/>
                <a:cs typeface="Trebuchet MS"/>
              </a:rPr>
              <a:t>Fungsi</a:t>
            </a:r>
            <a:r>
              <a:rPr dirty="0" sz="1350" spc="-145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350" b="1">
                <a:solidFill>
                  <a:srgbClr val="262424"/>
                </a:solidFill>
                <a:latin typeface="Trebuchet MS"/>
                <a:cs typeface="Trebuchet MS"/>
              </a:rPr>
              <a:t>&amp;</a:t>
            </a:r>
            <a:r>
              <a:rPr dirty="0" sz="1350" spc="-145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350" spc="-10" b="1">
                <a:solidFill>
                  <a:srgbClr val="262424"/>
                </a:solidFill>
                <a:latin typeface="Trebuchet MS"/>
                <a:cs typeface="Trebuchet MS"/>
              </a:rPr>
              <a:t>Kegunaan</a:t>
            </a:r>
            <a:endParaRPr sz="1350">
              <a:latin typeface="Trebuchet MS"/>
              <a:cs typeface="Trebuchet MS"/>
            </a:endParaRPr>
          </a:p>
          <a:p>
            <a:pPr marL="12700" marR="659765">
              <a:lnSpc>
                <a:spcPct val="101200"/>
              </a:lnSpc>
              <a:spcBef>
                <a:spcPts val="465"/>
              </a:spcBef>
            </a:pPr>
            <a:r>
              <a:rPr dirty="0" sz="1050" spc="-25">
                <a:solidFill>
                  <a:srgbClr val="262424"/>
                </a:solidFill>
                <a:latin typeface="Tahoma"/>
                <a:cs typeface="Tahoma"/>
              </a:rPr>
              <a:t>Material</a:t>
            </a:r>
            <a:r>
              <a:rPr dirty="0" sz="1050" spc="-10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20">
                <a:solidFill>
                  <a:srgbClr val="262424"/>
                </a:solidFill>
                <a:latin typeface="Tahoma"/>
                <a:cs typeface="Tahoma"/>
              </a:rPr>
              <a:t>harus</a:t>
            </a:r>
            <a:r>
              <a:rPr dirty="0" sz="1050" spc="-10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25">
                <a:solidFill>
                  <a:srgbClr val="262424"/>
                </a:solidFill>
                <a:latin typeface="Tahoma"/>
                <a:cs typeface="Tahoma"/>
              </a:rPr>
              <a:t>sesuai</a:t>
            </a:r>
            <a:r>
              <a:rPr dirty="0" sz="1050" spc="-10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25">
                <a:solidFill>
                  <a:srgbClr val="262424"/>
                </a:solidFill>
                <a:latin typeface="Tahoma"/>
                <a:cs typeface="Tahoma"/>
              </a:rPr>
              <a:t>dengan</a:t>
            </a:r>
            <a:r>
              <a:rPr dirty="0" sz="1050" spc="-10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25">
                <a:solidFill>
                  <a:srgbClr val="262424"/>
                </a:solidFill>
                <a:latin typeface="Tahoma"/>
                <a:cs typeface="Tahoma"/>
              </a:rPr>
              <a:t>fungsi</a:t>
            </a:r>
            <a:r>
              <a:rPr dirty="0" sz="1050" spc="-10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40">
                <a:solidFill>
                  <a:srgbClr val="262424"/>
                </a:solidFill>
                <a:latin typeface="Tahoma"/>
                <a:cs typeface="Tahoma"/>
              </a:rPr>
              <a:t>ruang.</a:t>
            </a:r>
            <a:r>
              <a:rPr dirty="0" sz="1050" spc="-1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10">
                <a:solidFill>
                  <a:srgbClr val="262424"/>
                </a:solidFill>
                <a:latin typeface="Tahoma"/>
                <a:cs typeface="Tahoma"/>
              </a:rPr>
              <a:t>Area</a:t>
            </a:r>
            <a:r>
              <a:rPr dirty="0" sz="1050" spc="-10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25">
                <a:solidFill>
                  <a:srgbClr val="262424"/>
                </a:solidFill>
                <a:latin typeface="Tahoma"/>
                <a:cs typeface="Tahoma"/>
              </a:rPr>
              <a:t>basah</a:t>
            </a:r>
            <a:r>
              <a:rPr dirty="0" sz="1050" spc="-10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35">
                <a:solidFill>
                  <a:srgbClr val="262424"/>
                </a:solidFill>
                <a:latin typeface="Tahoma"/>
                <a:cs typeface="Tahoma"/>
              </a:rPr>
              <a:t>membutuhkan</a:t>
            </a:r>
            <a:r>
              <a:rPr dirty="0" sz="1050" spc="-10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25">
                <a:solidFill>
                  <a:srgbClr val="262424"/>
                </a:solidFill>
                <a:latin typeface="Tahoma"/>
                <a:cs typeface="Tahoma"/>
              </a:rPr>
              <a:t>material</a:t>
            </a:r>
            <a:r>
              <a:rPr dirty="0" sz="1050" spc="-10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20">
                <a:solidFill>
                  <a:srgbClr val="262424"/>
                </a:solidFill>
                <a:latin typeface="Tahoma"/>
                <a:cs typeface="Tahoma"/>
              </a:rPr>
              <a:t>anti-</a:t>
            </a:r>
            <a:r>
              <a:rPr dirty="0" sz="1050" spc="-10">
                <a:solidFill>
                  <a:srgbClr val="262424"/>
                </a:solidFill>
                <a:latin typeface="Tahoma"/>
                <a:cs typeface="Tahoma"/>
              </a:rPr>
              <a:t>air</a:t>
            </a:r>
            <a:r>
              <a:rPr dirty="0" sz="1050" spc="-10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20">
                <a:solidFill>
                  <a:srgbClr val="262424"/>
                </a:solidFill>
                <a:latin typeface="Tahoma"/>
                <a:cs typeface="Tahoma"/>
              </a:rPr>
              <a:t>dan</a:t>
            </a:r>
            <a:r>
              <a:rPr dirty="0" sz="1050" spc="-10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20">
                <a:solidFill>
                  <a:srgbClr val="262424"/>
                </a:solidFill>
                <a:latin typeface="Tahoma"/>
                <a:cs typeface="Tahoma"/>
              </a:rPr>
              <a:t>anti-</a:t>
            </a:r>
            <a:r>
              <a:rPr dirty="0" sz="1050" spc="-45">
                <a:solidFill>
                  <a:srgbClr val="262424"/>
                </a:solidFill>
                <a:latin typeface="Tahoma"/>
                <a:cs typeface="Tahoma"/>
              </a:rPr>
              <a:t>slip;</a:t>
            </a:r>
            <a:r>
              <a:rPr dirty="0" sz="1050" spc="-10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25">
                <a:solidFill>
                  <a:srgbClr val="262424"/>
                </a:solidFill>
                <a:latin typeface="Tahoma"/>
                <a:cs typeface="Tahoma"/>
              </a:rPr>
              <a:t>area</a:t>
            </a:r>
            <a:r>
              <a:rPr dirty="0" sz="1050" spc="-10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20">
                <a:solidFill>
                  <a:srgbClr val="262424"/>
                </a:solidFill>
                <a:latin typeface="Tahoma"/>
                <a:cs typeface="Tahoma"/>
              </a:rPr>
              <a:t>publik</a:t>
            </a:r>
            <a:r>
              <a:rPr dirty="0" sz="1050" spc="-10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35">
                <a:solidFill>
                  <a:srgbClr val="262424"/>
                </a:solidFill>
                <a:latin typeface="Tahoma"/>
                <a:cs typeface="Tahoma"/>
              </a:rPr>
              <a:t>membutuhkan</a:t>
            </a:r>
            <a:r>
              <a:rPr dirty="0" sz="1050" spc="-10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25">
                <a:solidFill>
                  <a:srgbClr val="262424"/>
                </a:solidFill>
                <a:latin typeface="Tahoma"/>
                <a:cs typeface="Tahoma"/>
              </a:rPr>
              <a:t>material</a:t>
            </a:r>
            <a:r>
              <a:rPr dirty="0" sz="1050" spc="-10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25">
                <a:solidFill>
                  <a:srgbClr val="262424"/>
                </a:solidFill>
                <a:latin typeface="Tahoma"/>
                <a:cs typeface="Tahoma"/>
              </a:rPr>
              <a:t>tahan</a:t>
            </a:r>
            <a:r>
              <a:rPr dirty="0" sz="1050" spc="-10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20">
                <a:solidFill>
                  <a:srgbClr val="262424"/>
                </a:solidFill>
                <a:latin typeface="Tahoma"/>
                <a:cs typeface="Tahoma"/>
              </a:rPr>
              <a:t>aus</a:t>
            </a:r>
            <a:r>
              <a:rPr dirty="0" sz="1050" spc="-10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20">
                <a:solidFill>
                  <a:srgbClr val="262424"/>
                </a:solidFill>
                <a:latin typeface="Tahoma"/>
                <a:cs typeface="Tahoma"/>
              </a:rPr>
              <a:t>dan</a:t>
            </a:r>
            <a:r>
              <a:rPr dirty="0" sz="1050" spc="-10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10">
                <a:solidFill>
                  <a:srgbClr val="262424"/>
                </a:solidFill>
                <a:latin typeface="Tahoma"/>
                <a:cs typeface="Tahoma"/>
              </a:rPr>
              <a:t>mudah dibersihkan.</a:t>
            </a:r>
            <a:endParaRPr sz="105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0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5"/>
              </a:spcBef>
            </a:pPr>
            <a:endParaRPr sz="1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350" b="1">
                <a:solidFill>
                  <a:srgbClr val="262424"/>
                </a:solidFill>
                <a:latin typeface="Trebuchet MS"/>
                <a:cs typeface="Trebuchet MS"/>
              </a:rPr>
              <a:t>Anggaran</a:t>
            </a:r>
            <a:r>
              <a:rPr dirty="0" sz="1350" spc="-155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350" b="1">
                <a:solidFill>
                  <a:srgbClr val="262424"/>
                </a:solidFill>
                <a:latin typeface="Trebuchet MS"/>
                <a:cs typeface="Trebuchet MS"/>
              </a:rPr>
              <a:t>&amp;</a:t>
            </a:r>
            <a:r>
              <a:rPr dirty="0" sz="1350" spc="-150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350" spc="-10" b="1">
                <a:solidFill>
                  <a:srgbClr val="262424"/>
                </a:solidFill>
                <a:latin typeface="Trebuchet MS"/>
                <a:cs typeface="Trebuchet MS"/>
              </a:rPr>
              <a:t>Ekonomi</a:t>
            </a:r>
            <a:endParaRPr sz="1350">
              <a:latin typeface="Trebuchet MS"/>
              <a:cs typeface="Trebuchet MS"/>
            </a:endParaRPr>
          </a:p>
          <a:p>
            <a:pPr marL="12700" marR="299720" indent="-635">
              <a:lnSpc>
                <a:spcPct val="101200"/>
              </a:lnSpc>
              <a:spcBef>
                <a:spcPts val="465"/>
              </a:spcBef>
            </a:pPr>
            <a:r>
              <a:rPr dirty="0" sz="1050" spc="-20">
                <a:solidFill>
                  <a:srgbClr val="262424"/>
                </a:solidFill>
                <a:latin typeface="Tahoma"/>
                <a:cs typeface="Tahoma"/>
              </a:rPr>
              <a:t>Biaya</a:t>
            </a:r>
            <a:r>
              <a:rPr dirty="0" sz="1050" spc="-10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35">
                <a:solidFill>
                  <a:srgbClr val="262424"/>
                </a:solidFill>
                <a:latin typeface="Tahoma"/>
                <a:cs typeface="Tahoma"/>
              </a:rPr>
              <a:t>material,</a:t>
            </a:r>
            <a:r>
              <a:rPr dirty="0" sz="1050" spc="-9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30">
                <a:solidFill>
                  <a:srgbClr val="262424"/>
                </a:solidFill>
                <a:latin typeface="Tahoma"/>
                <a:cs typeface="Tahoma"/>
              </a:rPr>
              <a:t>ongkos</a:t>
            </a:r>
            <a:r>
              <a:rPr dirty="0" sz="1050" spc="-9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35">
                <a:solidFill>
                  <a:srgbClr val="262424"/>
                </a:solidFill>
                <a:latin typeface="Tahoma"/>
                <a:cs typeface="Tahoma"/>
              </a:rPr>
              <a:t>pemasangan,</a:t>
            </a:r>
            <a:r>
              <a:rPr dirty="0" sz="1050" spc="-9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20">
                <a:solidFill>
                  <a:srgbClr val="262424"/>
                </a:solidFill>
                <a:latin typeface="Tahoma"/>
                <a:cs typeface="Tahoma"/>
              </a:rPr>
              <a:t>dan</a:t>
            </a:r>
            <a:r>
              <a:rPr dirty="0" sz="1050" spc="-10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25">
                <a:solidFill>
                  <a:srgbClr val="262424"/>
                </a:solidFill>
                <a:latin typeface="Tahoma"/>
                <a:cs typeface="Tahoma"/>
              </a:rPr>
              <a:t>biaya</a:t>
            </a:r>
            <a:r>
              <a:rPr dirty="0" sz="1050" spc="-9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35">
                <a:solidFill>
                  <a:srgbClr val="262424"/>
                </a:solidFill>
                <a:latin typeface="Tahoma"/>
                <a:cs typeface="Tahoma"/>
              </a:rPr>
              <a:t>perawatan</a:t>
            </a:r>
            <a:r>
              <a:rPr dirty="0" sz="1050" spc="-9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35">
                <a:solidFill>
                  <a:srgbClr val="262424"/>
                </a:solidFill>
                <a:latin typeface="Tahoma"/>
                <a:cs typeface="Tahoma"/>
              </a:rPr>
              <a:t>jangka</a:t>
            </a:r>
            <a:r>
              <a:rPr dirty="0" sz="1050" spc="-9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25">
                <a:solidFill>
                  <a:srgbClr val="262424"/>
                </a:solidFill>
                <a:latin typeface="Tahoma"/>
                <a:cs typeface="Tahoma"/>
              </a:rPr>
              <a:t>panjang</a:t>
            </a:r>
            <a:r>
              <a:rPr dirty="0" sz="1050" spc="-10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20">
                <a:solidFill>
                  <a:srgbClr val="262424"/>
                </a:solidFill>
                <a:latin typeface="Tahoma"/>
                <a:cs typeface="Tahoma"/>
              </a:rPr>
              <a:t>harus</a:t>
            </a:r>
            <a:r>
              <a:rPr dirty="0" sz="1050" spc="-9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25">
                <a:solidFill>
                  <a:srgbClr val="262424"/>
                </a:solidFill>
                <a:latin typeface="Tahoma"/>
                <a:cs typeface="Tahoma"/>
              </a:rPr>
              <a:t>dipertimbangkan</a:t>
            </a:r>
            <a:r>
              <a:rPr dirty="0" sz="1050" spc="-9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20">
                <a:solidFill>
                  <a:srgbClr val="262424"/>
                </a:solidFill>
                <a:latin typeface="Tahoma"/>
                <a:cs typeface="Tahoma"/>
              </a:rPr>
              <a:t>secara</a:t>
            </a:r>
            <a:r>
              <a:rPr dirty="0" sz="1050" spc="-9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25">
                <a:solidFill>
                  <a:srgbClr val="262424"/>
                </a:solidFill>
                <a:latin typeface="Tahoma"/>
                <a:cs typeface="Tahoma"/>
              </a:rPr>
              <a:t>holistik.</a:t>
            </a:r>
            <a:r>
              <a:rPr dirty="0" sz="1050" spc="-9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25">
                <a:solidFill>
                  <a:srgbClr val="262424"/>
                </a:solidFill>
                <a:latin typeface="Tahoma"/>
                <a:cs typeface="Tahoma"/>
              </a:rPr>
              <a:t>Material</a:t>
            </a:r>
            <a:r>
              <a:rPr dirty="0" sz="1050" spc="-10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35">
                <a:solidFill>
                  <a:srgbClr val="262424"/>
                </a:solidFill>
                <a:latin typeface="Tahoma"/>
                <a:cs typeface="Tahoma"/>
              </a:rPr>
              <a:t>murah</a:t>
            </a:r>
            <a:r>
              <a:rPr dirty="0" sz="1050" spc="-9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30">
                <a:solidFill>
                  <a:srgbClr val="262424"/>
                </a:solidFill>
                <a:latin typeface="Tahoma"/>
                <a:cs typeface="Tahoma"/>
              </a:rPr>
              <a:t>namun</a:t>
            </a:r>
            <a:r>
              <a:rPr dirty="0" sz="1050" spc="-9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20">
                <a:solidFill>
                  <a:srgbClr val="262424"/>
                </a:solidFill>
                <a:latin typeface="Tahoma"/>
                <a:cs typeface="Tahoma"/>
              </a:rPr>
              <a:t>berumur</a:t>
            </a:r>
            <a:r>
              <a:rPr dirty="0" sz="1050" spc="-9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20">
                <a:solidFill>
                  <a:srgbClr val="262424"/>
                </a:solidFill>
                <a:latin typeface="Tahoma"/>
                <a:cs typeface="Tahoma"/>
              </a:rPr>
              <a:t>pendek</a:t>
            </a:r>
            <a:r>
              <a:rPr dirty="0" sz="1050" spc="-10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20">
                <a:solidFill>
                  <a:srgbClr val="262424"/>
                </a:solidFill>
                <a:latin typeface="Tahoma"/>
                <a:cs typeface="Tahoma"/>
              </a:rPr>
              <a:t>bisa</a:t>
            </a:r>
            <a:r>
              <a:rPr dirty="0" sz="1050" spc="-9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10">
                <a:solidFill>
                  <a:srgbClr val="262424"/>
                </a:solidFill>
                <a:latin typeface="Tahoma"/>
                <a:cs typeface="Tahoma"/>
              </a:rPr>
              <a:t>lebih </a:t>
            </a:r>
            <a:r>
              <a:rPr dirty="0" sz="1050" spc="-30">
                <a:solidFill>
                  <a:srgbClr val="262424"/>
                </a:solidFill>
                <a:latin typeface="Tahoma"/>
                <a:cs typeface="Tahoma"/>
              </a:rPr>
              <a:t>mahal</a:t>
            </a:r>
            <a:r>
              <a:rPr dirty="0" sz="1050" spc="-1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25">
                <a:solidFill>
                  <a:srgbClr val="262424"/>
                </a:solidFill>
                <a:latin typeface="Tahoma"/>
                <a:cs typeface="Tahoma"/>
              </a:rPr>
              <a:t>dalam</a:t>
            </a:r>
            <a:r>
              <a:rPr dirty="0" sz="1050" spc="-1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35">
                <a:solidFill>
                  <a:srgbClr val="262424"/>
                </a:solidFill>
                <a:latin typeface="Tahoma"/>
                <a:cs typeface="Tahoma"/>
              </a:rPr>
              <a:t>jangka</a:t>
            </a:r>
            <a:r>
              <a:rPr dirty="0" sz="1050" spc="-10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10">
                <a:solidFill>
                  <a:srgbClr val="262424"/>
                </a:solidFill>
                <a:latin typeface="Tahoma"/>
                <a:cs typeface="Tahoma"/>
              </a:rPr>
              <a:t>panjang.</a:t>
            </a:r>
            <a:endParaRPr sz="105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0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5"/>
              </a:spcBef>
            </a:pPr>
            <a:endParaRPr sz="1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350" spc="-45" b="1">
                <a:solidFill>
                  <a:srgbClr val="262424"/>
                </a:solidFill>
                <a:latin typeface="Trebuchet MS"/>
                <a:cs typeface="Trebuchet MS"/>
              </a:rPr>
              <a:t>Estetika</a:t>
            </a:r>
            <a:r>
              <a:rPr dirty="0" sz="1350" spc="-145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350" b="1">
                <a:solidFill>
                  <a:srgbClr val="262424"/>
                </a:solidFill>
                <a:latin typeface="Trebuchet MS"/>
                <a:cs typeface="Trebuchet MS"/>
              </a:rPr>
              <a:t>&amp;</a:t>
            </a:r>
            <a:r>
              <a:rPr dirty="0" sz="1350" spc="-140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350" spc="-25" b="1">
                <a:solidFill>
                  <a:srgbClr val="262424"/>
                </a:solidFill>
                <a:latin typeface="Trebuchet MS"/>
                <a:cs typeface="Trebuchet MS"/>
              </a:rPr>
              <a:t>Gaya</a:t>
            </a:r>
            <a:r>
              <a:rPr dirty="0" sz="1350" spc="-140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350" spc="-10" b="1">
                <a:solidFill>
                  <a:srgbClr val="262424"/>
                </a:solidFill>
                <a:latin typeface="Trebuchet MS"/>
                <a:cs typeface="Trebuchet MS"/>
              </a:rPr>
              <a:t>Desain</a:t>
            </a:r>
            <a:endParaRPr sz="13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1050" spc="-25">
                <a:solidFill>
                  <a:srgbClr val="262424"/>
                </a:solidFill>
                <a:latin typeface="Tahoma"/>
                <a:cs typeface="Tahoma"/>
              </a:rPr>
              <a:t>Material</a:t>
            </a:r>
            <a:r>
              <a:rPr dirty="0" sz="1050" spc="-1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25">
                <a:solidFill>
                  <a:srgbClr val="262424"/>
                </a:solidFill>
                <a:latin typeface="Tahoma"/>
                <a:cs typeface="Tahoma"/>
              </a:rPr>
              <a:t>mencerminkan</a:t>
            </a:r>
            <a:r>
              <a:rPr dirty="0" sz="1050" spc="-10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20">
                <a:solidFill>
                  <a:srgbClr val="262424"/>
                </a:solidFill>
                <a:latin typeface="Tahoma"/>
                <a:cs typeface="Tahoma"/>
              </a:rPr>
              <a:t>karakter</a:t>
            </a:r>
            <a:r>
              <a:rPr dirty="0" sz="1050" spc="-1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25">
                <a:solidFill>
                  <a:srgbClr val="262424"/>
                </a:solidFill>
                <a:latin typeface="Tahoma"/>
                <a:cs typeface="Tahoma"/>
              </a:rPr>
              <a:t>gaya</a:t>
            </a:r>
            <a:r>
              <a:rPr dirty="0" sz="1050" spc="-10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40">
                <a:solidFill>
                  <a:srgbClr val="262424"/>
                </a:solidFill>
                <a:latin typeface="Tahoma"/>
                <a:cs typeface="Tahoma"/>
              </a:rPr>
              <a:t>ruang.</a:t>
            </a:r>
            <a:r>
              <a:rPr dirty="0" sz="1050" spc="-1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10">
                <a:solidFill>
                  <a:srgbClr val="262424"/>
                </a:solidFill>
                <a:latin typeface="Tahoma"/>
                <a:cs typeface="Tahoma"/>
              </a:rPr>
              <a:t>Kayu</a:t>
            </a:r>
            <a:r>
              <a:rPr dirty="0" sz="1050" spc="-10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20">
                <a:solidFill>
                  <a:srgbClr val="262424"/>
                </a:solidFill>
                <a:latin typeface="Tahoma"/>
                <a:cs typeface="Tahoma"/>
              </a:rPr>
              <a:t>dan</a:t>
            </a:r>
            <a:r>
              <a:rPr dirty="0" sz="1050" spc="-1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25">
                <a:solidFill>
                  <a:srgbClr val="262424"/>
                </a:solidFill>
                <a:latin typeface="Tahoma"/>
                <a:cs typeface="Tahoma"/>
              </a:rPr>
              <a:t>batu</a:t>
            </a:r>
            <a:r>
              <a:rPr dirty="0" sz="1050" spc="-10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25">
                <a:solidFill>
                  <a:srgbClr val="262424"/>
                </a:solidFill>
                <a:latin typeface="Tahoma"/>
                <a:cs typeface="Tahoma"/>
              </a:rPr>
              <a:t>alam</a:t>
            </a:r>
            <a:r>
              <a:rPr dirty="0" sz="1050" spc="-10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20">
                <a:solidFill>
                  <a:srgbClr val="262424"/>
                </a:solidFill>
                <a:latin typeface="Tahoma"/>
                <a:cs typeface="Tahoma"/>
              </a:rPr>
              <a:t>identik</a:t>
            </a:r>
            <a:r>
              <a:rPr dirty="0" sz="1050" spc="-1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25">
                <a:solidFill>
                  <a:srgbClr val="262424"/>
                </a:solidFill>
                <a:latin typeface="Tahoma"/>
                <a:cs typeface="Tahoma"/>
              </a:rPr>
              <a:t>dengan</a:t>
            </a:r>
            <a:r>
              <a:rPr dirty="0" sz="1050" spc="-10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25">
                <a:solidFill>
                  <a:srgbClr val="262424"/>
                </a:solidFill>
                <a:latin typeface="Tahoma"/>
                <a:cs typeface="Tahoma"/>
              </a:rPr>
              <a:t>gaya</a:t>
            </a:r>
            <a:r>
              <a:rPr dirty="0" sz="1050" spc="-1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30">
                <a:solidFill>
                  <a:srgbClr val="262424"/>
                </a:solidFill>
                <a:latin typeface="Tahoma"/>
                <a:cs typeface="Tahoma"/>
              </a:rPr>
              <a:t>organik/japandi;</a:t>
            </a:r>
            <a:r>
              <a:rPr dirty="0" sz="1050" spc="-10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30">
                <a:solidFill>
                  <a:srgbClr val="262424"/>
                </a:solidFill>
                <a:latin typeface="Tahoma"/>
                <a:cs typeface="Tahoma"/>
              </a:rPr>
              <a:t>baja</a:t>
            </a:r>
            <a:r>
              <a:rPr dirty="0" sz="1050" spc="-1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20">
                <a:solidFill>
                  <a:srgbClr val="262424"/>
                </a:solidFill>
                <a:latin typeface="Tahoma"/>
                <a:cs typeface="Tahoma"/>
              </a:rPr>
              <a:t>dan</a:t>
            </a:r>
            <a:r>
              <a:rPr dirty="0" sz="1050" spc="-10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25">
                <a:solidFill>
                  <a:srgbClr val="262424"/>
                </a:solidFill>
                <a:latin typeface="Tahoma"/>
                <a:cs typeface="Tahoma"/>
              </a:rPr>
              <a:t>beton</a:t>
            </a:r>
            <a:r>
              <a:rPr dirty="0" sz="1050" spc="-10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20">
                <a:solidFill>
                  <a:srgbClr val="262424"/>
                </a:solidFill>
                <a:latin typeface="Tahoma"/>
                <a:cs typeface="Tahoma"/>
              </a:rPr>
              <a:t>ekspos</a:t>
            </a:r>
            <a:r>
              <a:rPr dirty="0" sz="1050" spc="-1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20">
                <a:solidFill>
                  <a:srgbClr val="262424"/>
                </a:solidFill>
                <a:latin typeface="Tahoma"/>
                <a:cs typeface="Tahoma"/>
              </a:rPr>
              <a:t>identik</a:t>
            </a:r>
            <a:r>
              <a:rPr dirty="0" sz="1050" spc="-10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25">
                <a:solidFill>
                  <a:srgbClr val="262424"/>
                </a:solidFill>
                <a:latin typeface="Tahoma"/>
                <a:cs typeface="Tahoma"/>
              </a:rPr>
              <a:t>dengan</a:t>
            </a:r>
            <a:r>
              <a:rPr dirty="0" sz="1050" spc="-1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25">
                <a:solidFill>
                  <a:srgbClr val="262424"/>
                </a:solidFill>
                <a:latin typeface="Tahoma"/>
                <a:cs typeface="Tahoma"/>
              </a:rPr>
              <a:t>gaya</a:t>
            </a:r>
            <a:r>
              <a:rPr dirty="0" sz="1050" spc="-10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10">
                <a:solidFill>
                  <a:srgbClr val="262424"/>
                </a:solidFill>
                <a:latin typeface="Tahoma"/>
                <a:cs typeface="Tahoma"/>
              </a:rPr>
              <a:t>industrial/brutalisme.</a:t>
            </a:r>
            <a:endParaRPr sz="105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0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155"/>
              </a:spcBef>
            </a:pPr>
            <a:endParaRPr sz="1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350" spc="-60" b="1">
                <a:solidFill>
                  <a:srgbClr val="262424"/>
                </a:solidFill>
                <a:latin typeface="Trebuchet MS"/>
                <a:cs typeface="Trebuchet MS"/>
              </a:rPr>
              <a:t>Keberlanjutan</a:t>
            </a:r>
            <a:r>
              <a:rPr dirty="0" sz="1350" spc="-70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350" spc="-10" b="1">
                <a:solidFill>
                  <a:srgbClr val="262424"/>
                </a:solidFill>
                <a:latin typeface="Trebuchet MS"/>
                <a:cs typeface="Trebuchet MS"/>
              </a:rPr>
              <a:t>(Sustainability)</a:t>
            </a:r>
            <a:endParaRPr sz="13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1050" spc="-20">
                <a:solidFill>
                  <a:srgbClr val="262424"/>
                </a:solidFill>
                <a:latin typeface="Tahoma"/>
                <a:cs typeface="Tahoma"/>
              </a:rPr>
              <a:t>Pertimbangkan</a:t>
            </a:r>
            <a:r>
              <a:rPr dirty="0" sz="1050" spc="-10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40">
                <a:solidFill>
                  <a:srgbClr val="262424"/>
                </a:solidFill>
                <a:latin typeface="Tahoma"/>
                <a:cs typeface="Tahoma"/>
              </a:rPr>
              <a:t>jejak</a:t>
            </a:r>
            <a:r>
              <a:rPr dirty="0" sz="1050" spc="-10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35">
                <a:solidFill>
                  <a:srgbClr val="262424"/>
                </a:solidFill>
                <a:latin typeface="Tahoma"/>
                <a:cs typeface="Tahoma"/>
              </a:rPr>
              <a:t>karbon,</a:t>
            </a:r>
            <a:r>
              <a:rPr dirty="0" sz="1050" spc="-9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25">
                <a:solidFill>
                  <a:srgbClr val="262424"/>
                </a:solidFill>
                <a:latin typeface="Tahoma"/>
                <a:cs typeface="Tahoma"/>
              </a:rPr>
              <a:t>asal-</a:t>
            </a:r>
            <a:r>
              <a:rPr dirty="0" sz="1050" spc="-20">
                <a:solidFill>
                  <a:srgbClr val="262424"/>
                </a:solidFill>
                <a:latin typeface="Tahoma"/>
                <a:cs typeface="Tahoma"/>
              </a:rPr>
              <a:t>usul</a:t>
            </a:r>
            <a:r>
              <a:rPr dirty="0" sz="1050" spc="-10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35">
                <a:solidFill>
                  <a:srgbClr val="262424"/>
                </a:solidFill>
                <a:latin typeface="Tahoma"/>
                <a:cs typeface="Tahoma"/>
              </a:rPr>
              <a:t>material,</a:t>
            </a:r>
            <a:r>
              <a:rPr dirty="0" sz="1050" spc="-10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20">
                <a:solidFill>
                  <a:srgbClr val="262424"/>
                </a:solidFill>
                <a:latin typeface="Tahoma"/>
                <a:cs typeface="Tahoma"/>
              </a:rPr>
              <a:t>sertifikasi</a:t>
            </a:r>
            <a:r>
              <a:rPr dirty="0" sz="1050" spc="-9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30">
                <a:solidFill>
                  <a:srgbClr val="262424"/>
                </a:solidFill>
                <a:latin typeface="Tahoma"/>
                <a:cs typeface="Tahoma"/>
              </a:rPr>
              <a:t>ramah</a:t>
            </a:r>
            <a:r>
              <a:rPr dirty="0" sz="1050" spc="-10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25">
                <a:solidFill>
                  <a:srgbClr val="262424"/>
                </a:solidFill>
                <a:latin typeface="Tahoma"/>
                <a:cs typeface="Tahoma"/>
              </a:rPr>
              <a:t>lingkungan</a:t>
            </a:r>
            <a:r>
              <a:rPr dirty="0" sz="1050" spc="-10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20">
                <a:solidFill>
                  <a:srgbClr val="262424"/>
                </a:solidFill>
                <a:latin typeface="Tahoma"/>
                <a:cs typeface="Tahoma"/>
              </a:rPr>
              <a:t>(FSC</a:t>
            </a:r>
            <a:r>
              <a:rPr dirty="0" sz="1050" spc="-9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30">
                <a:solidFill>
                  <a:srgbClr val="262424"/>
                </a:solidFill>
                <a:latin typeface="Tahoma"/>
                <a:cs typeface="Tahoma"/>
              </a:rPr>
              <a:t>untuk</a:t>
            </a:r>
            <a:r>
              <a:rPr dirty="0" sz="1050" spc="-10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55">
                <a:solidFill>
                  <a:srgbClr val="262424"/>
                </a:solidFill>
                <a:latin typeface="Tahoma"/>
                <a:cs typeface="Tahoma"/>
              </a:rPr>
              <a:t>kayu),</a:t>
            </a:r>
            <a:r>
              <a:rPr dirty="0" sz="1050" spc="-10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20">
                <a:solidFill>
                  <a:srgbClr val="262424"/>
                </a:solidFill>
                <a:latin typeface="Tahoma"/>
                <a:cs typeface="Tahoma"/>
              </a:rPr>
              <a:t>dan</a:t>
            </a:r>
            <a:r>
              <a:rPr dirty="0" sz="1050" spc="-9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30">
                <a:solidFill>
                  <a:srgbClr val="262424"/>
                </a:solidFill>
                <a:latin typeface="Tahoma"/>
                <a:cs typeface="Tahoma"/>
              </a:rPr>
              <a:t>kemungkinan</a:t>
            </a:r>
            <a:r>
              <a:rPr dirty="0" sz="1050" spc="-10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20">
                <a:solidFill>
                  <a:srgbClr val="262424"/>
                </a:solidFill>
                <a:latin typeface="Tahoma"/>
                <a:cs typeface="Tahoma"/>
              </a:rPr>
              <a:t>daur</a:t>
            </a:r>
            <a:r>
              <a:rPr dirty="0" sz="1050" spc="-10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20">
                <a:solidFill>
                  <a:srgbClr val="262424"/>
                </a:solidFill>
                <a:latin typeface="Tahoma"/>
                <a:cs typeface="Tahoma"/>
              </a:rPr>
              <a:t>ulang</a:t>
            </a:r>
            <a:r>
              <a:rPr dirty="0" sz="1050" spc="-9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25">
                <a:solidFill>
                  <a:srgbClr val="262424"/>
                </a:solidFill>
                <a:latin typeface="Tahoma"/>
                <a:cs typeface="Tahoma"/>
              </a:rPr>
              <a:t>material</a:t>
            </a:r>
            <a:r>
              <a:rPr dirty="0" sz="1050" spc="-10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>
                <a:solidFill>
                  <a:srgbClr val="262424"/>
                </a:solidFill>
                <a:latin typeface="Tahoma"/>
                <a:cs typeface="Tahoma"/>
              </a:rPr>
              <a:t>di</a:t>
            </a:r>
            <a:r>
              <a:rPr dirty="0" sz="1050" spc="-10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20">
                <a:solidFill>
                  <a:srgbClr val="262424"/>
                </a:solidFill>
                <a:latin typeface="Tahoma"/>
                <a:cs typeface="Tahoma"/>
              </a:rPr>
              <a:t>akhir</a:t>
            </a:r>
            <a:r>
              <a:rPr dirty="0" sz="1050" spc="-9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30">
                <a:solidFill>
                  <a:srgbClr val="262424"/>
                </a:solidFill>
                <a:latin typeface="Tahoma"/>
                <a:cs typeface="Tahoma"/>
              </a:rPr>
              <a:t>masa</a:t>
            </a:r>
            <a:r>
              <a:rPr dirty="0" sz="1050" spc="-10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10">
                <a:solidFill>
                  <a:srgbClr val="262424"/>
                </a:solidFill>
                <a:latin typeface="Tahoma"/>
                <a:cs typeface="Tahoma"/>
              </a:rPr>
              <a:t>pakainya.</a:t>
            </a:r>
            <a:endParaRPr sz="105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0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230"/>
              </a:spcBef>
            </a:pPr>
            <a:endParaRPr sz="1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350" spc="-30" b="1">
                <a:solidFill>
                  <a:srgbClr val="262424"/>
                </a:solidFill>
                <a:latin typeface="Trebuchet MS"/>
                <a:cs typeface="Trebuchet MS"/>
              </a:rPr>
              <a:t>Keamanan</a:t>
            </a:r>
            <a:r>
              <a:rPr dirty="0" sz="1350" spc="-130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350" b="1">
                <a:solidFill>
                  <a:srgbClr val="262424"/>
                </a:solidFill>
                <a:latin typeface="Trebuchet MS"/>
                <a:cs typeface="Trebuchet MS"/>
              </a:rPr>
              <a:t>&amp;</a:t>
            </a:r>
            <a:r>
              <a:rPr dirty="0" sz="1350" spc="-125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350" spc="-10" b="1">
                <a:solidFill>
                  <a:srgbClr val="262424"/>
                </a:solidFill>
                <a:latin typeface="Trebuchet MS"/>
                <a:cs typeface="Trebuchet MS"/>
              </a:rPr>
              <a:t>Perawatan</a:t>
            </a:r>
            <a:endParaRPr sz="13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1050" spc="-25">
                <a:solidFill>
                  <a:srgbClr val="262424"/>
                </a:solidFill>
                <a:latin typeface="Tahoma"/>
                <a:cs typeface="Tahoma"/>
              </a:rPr>
              <a:t>Material</a:t>
            </a:r>
            <a:r>
              <a:rPr dirty="0" sz="1050" spc="-10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20">
                <a:solidFill>
                  <a:srgbClr val="262424"/>
                </a:solidFill>
                <a:latin typeface="Tahoma"/>
                <a:cs typeface="Tahoma"/>
              </a:rPr>
              <a:t>harus</a:t>
            </a:r>
            <a:r>
              <a:rPr dirty="0" sz="1050" spc="-10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25">
                <a:solidFill>
                  <a:srgbClr val="262424"/>
                </a:solidFill>
                <a:latin typeface="Tahoma"/>
                <a:cs typeface="Tahoma"/>
              </a:rPr>
              <a:t>aman</a:t>
            </a:r>
            <a:r>
              <a:rPr dirty="0" sz="1050" spc="-10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10">
                <a:solidFill>
                  <a:srgbClr val="262424"/>
                </a:solidFill>
                <a:latin typeface="Tahoma"/>
                <a:cs typeface="Tahoma"/>
              </a:rPr>
              <a:t>bagi</a:t>
            </a:r>
            <a:r>
              <a:rPr dirty="0" sz="1050" spc="-10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25">
                <a:solidFill>
                  <a:srgbClr val="262424"/>
                </a:solidFill>
                <a:latin typeface="Tahoma"/>
                <a:cs typeface="Tahoma"/>
              </a:rPr>
              <a:t>penghuni</a:t>
            </a:r>
            <a:r>
              <a:rPr dirty="0" sz="1050" spc="-10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30">
                <a:solidFill>
                  <a:srgbClr val="262424"/>
                </a:solidFill>
                <a:latin typeface="Tahoma"/>
                <a:cs typeface="Tahoma"/>
              </a:rPr>
              <a:t>(bebas</a:t>
            </a:r>
            <a:r>
              <a:rPr dirty="0" sz="1050" spc="-15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25">
                <a:solidFill>
                  <a:srgbClr val="262424"/>
                </a:solidFill>
                <a:latin typeface="Tahoma"/>
                <a:cs typeface="Tahoma"/>
              </a:rPr>
              <a:t>VOC,</a:t>
            </a:r>
            <a:r>
              <a:rPr dirty="0" sz="1050" spc="-10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35">
                <a:solidFill>
                  <a:srgbClr val="262424"/>
                </a:solidFill>
                <a:latin typeface="Tahoma"/>
                <a:cs typeface="Tahoma"/>
              </a:rPr>
              <a:t>non-</a:t>
            </a:r>
            <a:r>
              <a:rPr dirty="0" sz="1050" spc="-25">
                <a:solidFill>
                  <a:srgbClr val="262424"/>
                </a:solidFill>
                <a:latin typeface="Tahoma"/>
                <a:cs typeface="Tahoma"/>
              </a:rPr>
              <a:t>toksik,</a:t>
            </a:r>
            <a:r>
              <a:rPr dirty="0" sz="1050" spc="-10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25">
                <a:solidFill>
                  <a:srgbClr val="262424"/>
                </a:solidFill>
                <a:latin typeface="Tahoma"/>
                <a:cs typeface="Tahoma"/>
              </a:rPr>
              <a:t>tahan</a:t>
            </a:r>
            <a:r>
              <a:rPr dirty="0" sz="1050" spc="-10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30">
                <a:solidFill>
                  <a:srgbClr val="262424"/>
                </a:solidFill>
                <a:latin typeface="Tahoma"/>
                <a:cs typeface="Tahoma"/>
              </a:rPr>
              <a:t>api)</a:t>
            </a:r>
            <a:r>
              <a:rPr dirty="0" sz="1050" spc="-10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20">
                <a:solidFill>
                  <a:srgbClr val="262424"/>
                </a:solidFill>
                <a:latin typeface="Tahoma"/>
                <a:cs typeface="Tahoma"/>
              </a:rPr>
              <a:t>dan</a:t>
            </a:r>
            <a:r>
              <a:rPr dirty="0" sz="1050" spc="-10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20">
                <a:solidFill>
                  <a:srgbClr val="262424"/>
                </a:solidFill>
                <a:latin typeface="Tahoma"/>
                <a:cs typeface="Tahoma"/>
              </a:rPr>
              <a:t>memiliki</a:t>
            </a:r>
            <a:r>
              <a:rPr dirty="0" sz="1050" spc="-10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25">
                <a:solidFill>
                  <a:srgbClr val="262424"/>
                </a:solidFill>
                <a:latin typeface="Tahoma"/>
                <a:cs typeface="Tahoma"/>
              </a:rPr>
              <a:t>tingkat</a:t>
            </a:r>
            <a:r>
              <a:rPr dirty="0" sz="1050" spc="-10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35">
                <a:solidFill>
                  <a:srgbClr val="262424"/>
                </a:solidFill>
                <a:latin typeface="Tahoma"/>
                <a:cs typeface="Tahoma"/>
              </a:rPr>
              <a:t>perawatan</a:t>
            </a:r>
            <a:r>
              <a:rPr dirty="0" sz="1050" spc="-10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20">
                <a:solidFill>
                  <a:srgbClr val="262424"/>
                </a:solidFill>
                <a:latin typeface="Tahoma"/>
                <a:cs typeface="Tahoma"/>
              </a:rPr>
              <a:t>yang</a:t>
            </a:r>
            <a:r>
              <a:rPr dirty="0" sz="1050" spc="-10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25">
                <a:solidFill>
                  <a:srgbClr val="262424"/>
                </a:solidFill>
                <a:latin typeface="Tahoma"/>
                <a:cs typeface="Tahoma"/>
              </a:rPr>
              <a:t>sesuai</a:t>
            </a:r>
            <a:r>
              <a:rPr dirty="0" sz="1050" spc="-10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25">
                <a:solidFill>
                  <a:srgbClr val="262424"/>
                </a:solidFill>
                <a:latin typeface="Tahoma"/>
                <a:cs typeface="Tahoma"/>
              </a:rPr>
              <a:t>dengan</a:t>
            </a:r>
            <a:r>
              <a:rPr dirty="0" sz="1050" spc="-10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30">
                <a:solidFill>
                  <a:srgbClr val="262424"/>
                </a:solidFill>
                <a:latin typeface="Tahoma"/>
                <a:cs typeface="Tahoma"/>
              </a:rPr>
              <a:t>kemampuan</a:t>
            </a:r>
            <a:r>
              <a:rPr dirty="0" sz="1050" spc="-10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050" spc="-10">
                <a:solidFill>
                  <a:srgbClr val="262424"/>
                </a:solidFill>
                <a:latin typeface="Tahoma"/>
                <a:cs typeface="Tahoma"/>
              </a:rPr>
              <a:t>klien.</a:t>
            </a:r>
            <a:endParaRPr sz="10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750" y="9525"/>
            <a:ext cx="4286250" cy="6429373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619125" y="657224"/>
            <a:ext cx="1390650" cy="247650"/>
          </a:xfrm>
          <a:custGeom>
            <a:avLst/>
            <a:gdLst/>
            <a:ahLst/>
            <a:cxnLst/>
            <a:rect l="l" t="t" r="r" b="b"/>
            <a:pathLst>
              <a:path w="1390650" h="247650">
                <a:moveTo>
                  <a:pt x="1306207" y="0"/>
                </a:moveTo>
                <a:lnTo>
                  <a:pt x="84439" y="0"/>
                </a:lnTo>
                <a:lnTo>
                  <a:pt x="78566" y="571"/>
                </a:lnTo>
                <a:lnTo>
                  <a:pt x="35232" y="18529"/>
                </a:lnTo>
                <a:lnTo>
                  <a:pt x="9147" y="50304"/>
                </a:lnTo>
                <a:lnTo>
                  <a:pt x="0" y="84442"/>
                </a:lnTo>
                <a:lnTo>
                  <a:pt x="0" y="157276"/>
                </a:lnTo>
                <a:lnTo>
                  <a:pt x="0" y="163207"/>
                </a:lnTo>
                <a:lnTo>
                  <a:pt x="11935" y="202552"/>
                </a:lnTo>
                <a:lnTo>
                  <a:pt x="45100" y="235712"/>
                </a:lnTo>
                <a:lnTo>
                  <a:pt x="84439" y="247650"/>
                </a:lnTo>
                <a:lnTo>
                  <a:pt x="1306207" y="247650"/>
                </a:lnTo>
                <a:lnTo>
                  <a:pt x="1345552" y="235712"/>
                </a:lnTo>
                <a:lnTo>
                  <a:pt x="1378712" y="202552"/>
                </a:lnTo>
                <a:lnTo>
                  <a:pt x="1390650" y="163207"/>
                </a:lnTo>
                <a:lnTo>
                  <a:pt x="1390650" y="84442"/>
                </a:lnTo>
                <a:lnTo>
                  <a:pt x="1378712" y="45097"/>
                </a:lnTo>
                <a:lnTo>
                  <a:pt x="1345552" y="11938"/>
                </a:lnTo>
                <a:lnTo>
                  <a:pt x="1312087" y="571"/>
                </a:lnTo>
                <a:lnTo>
                  <a:pt x="1306207" y="0"/>
                </a:lnTo>
                <a:close/>
              </a:path>
            </a:pathLst>
          </a:custGeom>
          <a:solidFill>
            <a:srgbClr val="FFF8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697805" y="666908"/>
            <a:ext cx="1243965" cy="170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50" spc="-35">
                <a:solidFill>
                  <a:srgbClr val="262424"/>
                </a:solidFill>
                <a:latin typeface="Tahoma"/>
                <a:cs typeface="Tahoma"/>
              </a:rPr>
              <a:t>SLIDE</a:t>
            </a:r>
            <a:r>
              <a:rPr dirty="0" sz="950" spc="-1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950" spc="65">
                <a:solidFill>
                  <a:srgbClr val="262424"/>
                </a:solidFill>
                <a:latin typeface="Tahoma"/>
                <a:cs typeface="Tahoma"/>
              </a:rPr>
              <a:t>8</a:t>
            </a:r>
            <a:r>
              <a:rPr dirty="0" sz="950" spc="-114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950">
                <a:solidFill>
                  <a:srgbClr val="262424"/>
                </a:solidFill>
                <a:latin typeface="Tahoma"/>
                <a:cs typeface="Tahoma"/>
              </a:rPr>
              <a:t>4</a:t>
            </a:r>
            <a:r>
              <a:rPr dirty="0" sz="950" spc="-114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950" spc="-50">
                <a:solidFill>
                  <a:srgbClr val="262424"/>
                </a:solidFill>
                <a:latin typeface="Tahoma"/>
                <a:cs typeface="Tahoma"/>
              </a:rPr>
              <a:t>STUDI</a:t>
            </a:r>
            <a:r>
              <a:rPr dirty="0" sz="950" spc="-1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950" spc="-20">
                <a:solidFill>
                  <a:srgbClr val="262424"/>
                </a:solidFill>
                <a:latin typeface="Tahoma"/>
                <a:cs typeface="Tahoma"/>
              </a:rPr>
              <a:t>KASUS</a:t>
            </a:r>
            <a:endParaRPr sz="95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7466" y="839692"/>
            <a:ext cx="5386070" cy="890905"/>
          </a:xfrm>
          <a:prstGeom prst="rect"/>
        </p:spPr>
        <p:txBody>
          <a:bodyPr wrap="square" lIns="0" tIns="95250" rIns="0" bIns="0" rtlCol="0" vert="horz">
            <a:spAutoFit/>
          </a:bodyPr>
          <a:lstStyle/>
          <a:p>
            <a:pPr marL="12700" marR="5080">
              <a:lnSpc>
                <a:spcPts val="3080"/>
              </a:lnSpc>
              <a:spcBef>
                <a:spcPts val="750"/>
              </a:spcBef>
            </a:pPr>
            <a:r>
              <a:rPr dirty="0" sz="3100" spc="-65"/>
              <a:t>Studi</a:t>
            </a:r>
            <a:r>
              <a:rPr dirty="0" sz="3100" spc="-370"/>
              <a:t> </a:t>
            </a:r>
            <a:r>
              <a:rPr dirty="0" sz="3100" spc="-70"/>
              <a:t>Kasus:</a:t>
            </a:r>
            <a:r>
              <a:rPr dirty="0" sz="3100" spc="-370"/>
              <a:t> </a:t>
            </a:r>
            <a:r>
              <a:rPr dirty="0" sz="3100" spc="-105"/>
              <a:t>Pemilihan</a:t>
            </a:r>
            <a:r>
              <a:rPr dirty="0" sz="3100" spc="-370"/>
              <a:t> </a:t>
            </a:r>
            <a:r>
              <a:rPr dirty="0" sz="3100" spc="-80"/>
              <a:t>Material </a:t>
            </a:r>
            <a:r>
              <a:rPr dirty="0" sz="3100" spc="-65"/>
              <a:t>pada</a:t>
            </a:r>
            <a:r>
              <a:rPr dirty="0" sz="3100" spc="-375"/>
              <a:t> </a:t>
            </a:r>
            <a:r>
              <a:rPr dirty="0" sz="3100" spc="-105"/>
              <a:t>Proyek</a:t>
            </a:r>
            <a:r>
              <a:rPr dirty="0" sz="3100" spc="-370"/>
              <a:t> </a:t>
            </a:r>
            <a:r>
              <a:rPr dirty="0" sz="3100" spc="-20"/>
              <a:t>Nyata</a:t>
            </a:r>
            <a:endParaRPr sz="3100"/>
          </a:p>
        </p:txBody>
      </p:sp>
      <p:grpSp>
        <p:nvGrpSpPr>
          <p:cNvPr id="6" name="object 6" descr=""/>
          <p:cNvGrpSpPr/>
          <p:nvPr/>
        </p:nvGrpSpPr>
        <p:grpSpPr>
          <a:xfrm>
            <a:off x="619125" y="2466974"/>
            <a:ext cx="342900" cy="342900"/>
            <a:chOff x="619125" y="2466974"/>
            <a:chExt cx="342900" cy="342900"/>
          </a:xfrm>
        </p:grpSpPr>
        <p:sp>
          <p:nvSpPr>
            <p:cNvPr id="7" name="object 7" descr=""/>
            <p:cNvSpPr/>
            <p:nvPr/>
          </p:nvSpPr>
          <p:spPr>
            <a:xfrm>
              <a:off x="623887" y="2471737"/>
              <a:ext cx="333375" cy="333375"/>
            </a:xfrm>
            <a:custGeom>
              <a:avLst/>
              <a:gdLst/>
              <a:ahLst/>
              <a:cxnLst/>
              <a:rect l="l" t="t" r="r" b="b"/>
              <a:pathLst>
                <a:path w="333375" h="333375">
                  <a:moveTo>
                    <a:pt x="232271" y="0"/>
                  </a:moveTo>
                  <a:lnTo>
                    <a:pt x="101103" y="0"/>
                  </a:lnTo>
                  <a:lnTo>
                    <a:pt x="94063" y="685"/>
                  </a:lnTo>
                  <a:lnTo>
                    <a:pt x="54000" y="14287"/>
                  </a:lnTo>
                  <a:lnTo>
                    <a:pt x="22185" y="42189"/>
                  </a:lnTo>
                  <a:lnTo>
                    <a:pt x="3467" y="80124"/>
                  </a:lnTo>
                  <a:lnTo>
                    <a:pt x="0" y="101104"/>
                  </a:lnTo>
                  <a:lnTo>
                    <a:pt x="0" y="225171"/>
                  </a:lnTo>
                  <a:lnTo>
                    <a:pt x="0" y="232270"/>
                  </a:lnTo>
                  <a:lnTo>
                    <a:pt x="10953" y="273138"/>
                  </a:lnTo>
                  <a:lnTo>
                    <a:pt x="36715" y="306705"/>
                  </a:lnTo>
                  <a:lnTo>
                    <a:pt x="73362" y="327850"/>
                  </a:lnTo>
                  <a:lnTo>
                    <a:pt x="101103" y="333375"/>
                  </a:lnTo>
                  <a:lnTo>
                    <a:pt x="232271" y="333375"/>
                  </a:lnTo>
                  <a:lnTo>
                    <a:pt x="273138" y="322414"/>
                  </a:lnTo>
                  <a:lnTo>
                    <a:pt x="306705" y="296659"/>
                  </a:lnTo>
                  <a:lnTo>
                    <a:pt x="327858" y="260007"/>
                  </a:lnTo>
                  <a:lnTo>
                    <a:pt x="333375" y="232270"/>
                  </a:lnTo>
                  <a:lnTo>
                    <a:pt x="333375" y="101104"/>
                  </a:lnTo>
                  <a:lnTo>
                    <a:pt x="322421" y="60236"/>
                  </a:lnTo>
                  <a:lnTo>
                    <a:pt x="296659" y="26670"/>
                  </a:lnTo>
                  <a:lnTo>
                    <a:pt x="260012" y="5511"/>
                  </a:lnTo>
                  <a:lnTo>
                    <a:pt x="239311" y="685"/>
                  </a:lnTo>
                  <a:lnTo>
                    <a:pt x="232271" y="0"/>
                  </a:lnTo>
                  <a:close/>
                </a:path>
              </a:pathLst>
            </a:custGeom>
            <a:solidFill>
              <a:srgbClr val="FFEE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23887" y="2471737"/>
              <a:ext cx="333375" cy="333375"/>
            </a:xfrm>
            <a:custGeom>
              <a:avLst/>
              <a:gdLst/>
              <a:ahLst/>
              <a:cxnLst/>
              <a:rect l="l" t="t" r="r" b="b"/>
              <a:pathLst>
                <a:path w="333375" h="333375">
                  <a:moveTo>
                    <a:pt x="0" y="225171"/>
                  </a:moveTo>
                  <a:lnTo>
                    <a:pt x="0" y="108204"/>
                  </a:lnTo>
                  <a:lnTo>
                    <a:pt x="0" y="101104"/>
                  </a:lnTo>
                  <a:lnTo>
                    <a:pt x="694" y="94068"/>
                  </a:lnTo>
                  <a:lnTo>
                    <a:pt x="14287" y="54000"/>
                  </a:lnTo>
                  <a:lnTo>
                    <a:pt x="42183" y="22186"/>
                  </a:lnTo>
                  <a:lnTo>
                    <a:pt x="66799" y="8242"/>
                  </a:lnTo>
                  <a:lnTo>
                    <a:pt x="73362" y="5511"/>
                  </a:lnTo>
                  <a:lnTo>
                    <a:pt x="80129" y="3467"/>
                  </a:lnTo>
                  <a:lnTo>
                    <a:pt x="87099" y="2082"/>
                  </a:lnTo>
                  <a:lnTo>
                    <a:pt x="94063" y="685"/>
                  </a:lnTo>
                  <a:lnTo>
                    <a:pt x="101103" y="0"/>
                  </a:lnTo>
                  <a:lnTo>
                    <a:pt x="108207" y="0"/>
                  </a:lnTo>
                  <a:lnTo>
                    <a:pt x="225167" y="0"/>
                  </a:lnTo>
                  <a:lnTo>
                    <a:pt x="232271" y="0"/>
                  </a:lnTo>
                  <a:lnTo>
                    <a:pt x="239311" y="685"/>
                  </a:lnTo>
                  <a:lnTo>
                    <a:pt x="246275" y="2082"/>
                  </a:lnTo>
                  <a:lnTo>
                    <a:pt x="253245" y="3467"/>
                  </a:lnTo>
                  <a:lnTo>
                    <a:pt x="260012" y="5511"/>
                  </a:lnTo>
                  <a:lnTo>
                    <a:pt x="266575" y="8242"/>
                  </a:lnTo>
                  <a:lnTo>
                    <a:pt x="273138" y="10960"/>
                  </a:lnTo>
                  <a:lnTo>
                    <a:pt x="306705" y="36715"/>
                  </a:lnTo>
                  <a:lnTo>
                    <a:pt x="327858" y="73367"/>
                  </a:lnTo>
                  <a:lnTo>
                    <a:pt x="333375" y="101104"/>
                  </a:lnTo>
                  <a:lnTo>
                    <a:pt x="333375" y="108204"/>
                  </a:lnTo>
                  <a:lnTo>
                    <a:pt x="333375" y="225171"/>
                  </a:lnTo>
                  <a:lnTo>
                    <a:pt x="333375" y="232270"/>
                  </a:lnTo>
                  <a:lnTo>
                    <a:pt x="332680" y="239306"/>
                  </a:lnTo>
                  <a:lnTo>
                    <a:pt x="319087" y="279374"/>
                  </a:lnTo>
                  <a:lnTo>
                    <a:pt x="315139" y="285280"/>
                  </a:lnTo>
                  <a:lnTo>
                    <a:pt x="311189" y="291198"/>
                  </a:lnTo>
                  <a:lnTo>
                    <a:pt x="306705" y="296659"/>
                  </a:lnTo>
                  <a:lnTo>
                    <a:pt x="301679" y="301675"/>
                  </a:lnTo>
                  <a:lnTo>
                    <a:pt x="296659" y="306705"/>
                  </a:lnTo>
                  <a:lnTo>
                    <a:pt x="266575" y="325132"/>
                  </a:lnTo>
                  <a:lnTo>
                    <a:pt x="260012" y="327850"/>
                  </a:lnTo>
                  <a:lnTo>
                    <a:pt x="253245" y="329907"/>
                  </a:lnTo>
                  <a:lnTo>
                    <a:pt x="246275" y="331292"/>
                  </a:lnTo>
                  <a:lnTo>
                    <a:pt x="239311" y="332676"/>
                  </a:lnTo>
                  <a:lnTo>
                    <a:pt x="232271" y="333375"/>
                  </a:lnTo>
                  <a:lnTo>
                    <a:pt x="225167" y="333375"/>
                  </a:lnTo>
                  <a:lnTo>
                    <a:pt x="108207" y="333375"/>
                  </a:lnTo>
                  <a:lnTo>
                    <a:pt x="101103" y="333375"/>
                  </a:lnTo>
                  <a:lnTo>
                    <a:pt x="94063" y="332676"/>
                  </a:lnTo>
                  <a:lnTo>
                    <a:pt x="87099" y="331292"/>
                  </a:lnTo>
                  <a:lnTo>
                    <a:pt x="80129" y="329907"/>
                  </a:lnTo>
                  <a:lnTo>
                    <a:pt x="73362" y="327850"/>
                  </a:lnTo>
                  <a:lnTo>
                    <a:pt x="66799" y="325132"/>
                  </a:lnTo>
                  <a:lnTo>
                    <a:pt x="60236" y="322414"/>
                  </a:lnTo>
                  <a:lnTo>
                    <a:pt x="31695" y="301675"/>
                  </a:lnTo>
                  <a:lnTo>
                    <a:pt x="26670" y="296659"/>
                  </a:lnTo>
                  <a:lnTo>
                    <a:pt x="22185" y="291198"/>
                  </a:lnTo>
                  <a:lnTo>
                    <a:pt x="18235" y="285280"/>
                  </a:lnTo>
                  <a:lnTo>
                    <a:pt x="14287" y="279374"/>
                  </a:lnTo>
                  <a:lnTo>
                    <a:pt x="694" y="239306"/>
                  </a:lnTo>
                  <a:lnTo>
                    <a:pt x="0" y="232270"/>
                  </a:lnTo>
                  <a:lnTo>
                    <a:pt x="0" y="225171"/>
                  </a:lnTo>
                  <a:close/>
                </a:path>
              </a:pathLst>
            </a:custGeom>
            <a:ln w="9525">
              <a:solidFill>
                <a:srgbClr val="E5BF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 descr=""/>
          <p:cNvGrpSpPr/>
          <p:nvPr/>
        </p:nvGrpSpPr>
        <p:grpSpPr>
          <a:xfrm>
            <a:off x="619125" y="3657600"/>
            <a:ext cx="342900" cy="342900"/>
            <a:chOff x="619125" y="3657600"/>
            <a:chExt cx="342900" cy="342900"/>
          </a:xfrm>
        </p:grpSpPr>
        <p:sp>
          <p:nvSpPr>
            <p:cNvPr id="10" name="object 10" descr=""/>
            <p:cNvSpPr/>
            <p:nvPr/>
          </p:nvSpPr>
          <p:spPr>
            <a:xfrm>
              <a:off x="623887" y="3662362"/>
              <a:ext cx="333375" cy="333375"/>
            </a:xfrm>
            <a:custGeom>
              <a:avLst/>
              <a:gdLst/>
              <a:ahLst/>
              <a:cxnLst/>
              <a:rect l="l" t="t" r="r" b="b"/>
              <a:pathLst>
                <a:path w="333375" h="333375">
                  <a:moveTo>
                    <a:pt x="232271" y="0"/>
                  </a:moveTo>
                  <a:lnTo>
                    <a:pt x="101103" y="0"/>
                  </a:lnTo>
                  <a:lnTo>
                    <a:pt x="94063" y="685"/>
                  </a:lnTo>
                  <a:lnTo>
                    <a:pt x="54000" y="14287"/>
                  </a:lnTo>
                  <a:lnTo>
                    <a:pt x="22185" y="42189"/>
                  </a:lnTo>
                  <a:lnTo>
                    <a:pt x="3467" y="80124"/>
                  </a:lnTo>
                  <a:lnTo>
                    <a:pt x="0" y="101104"/>
                  </a:lnTo>
                  <a:lnTo>
                    <a:pt x="0" y="225171"/>
                  </a:lnTo>
                  <a:lnTo>
                    <a:pt x="0" y="232270"/>
                  </a:lnTo>
                  <a:lnTo>
                    <a:pt x="10953" y="273138"/>
                  </a:lnTo>
                  <a:lnTo>
                    <a:pt x="36715" y="306705"/>
                  </a:lnTo>
                  <a:lnTo>
                    <a:pt x="73362" y="327850"/>
                  </a:lnTo>
                  <a:lnTo>
                    <a:pt x="101103" y="333375"/>
                  </a:lnTo>
                  <a:lnTo>
                    <a:pt x="232271" y="333375"/>
                  </a:lnTo>
                  <a:lnTo>
                    <a:pt x="273138" y="322414"/>
                  </a:lnTo>
                  <a:lnTo>
                    <a:pt x="306705" y="296659"/>
                  </a:lnTo>
                  <a:lnTo>
                    <a:pt x="327858" y="260007"/>
                  </a:lnTo>
                  <a:lnTo>
                    <a:pt x="333375" y="232270"/>
                  </a:lnTo>
                  <a:lnTo>
                    <a:pt x="333375" y="101104"/>
                  </a:lnTo>
                  <a:lnTo>
                    <a:pt x="322421" y="60236"/>
                  </a:lnTo>
                  <a:lnTo>
                    <a:pt x="296659" y="26670"/>
                  </a:lnTo>
                  <a:lnTo>
                    <a:pt x="260012" y="5511"/>
                  </a:lnTo>
                  <a:lnTo>
                    <a:pt x="239311" y="685"/>
                  </a:lnTo>
                  <a:lnTo>
                    <a:pt x="232271" y="0"/>
                  </a:lnTo>
                  <a:close/>
                </a:path>
              </a:pathLst>
            </a:custGeom>
            <a:solidFill>
              <a:srgbClr val="FFEE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23887" y="3662362"/>
              <a:ext cx="333375" cy="333375"/>
            </a:xfrm>
            <a:custGeom>
              <a:avLst/>
              <a:gdLst/>
              <a:ahLst/>
              <a:cxnLst/>
              <a:rect l="l" t="t" r="r" b="b"/>
              <a:pathLst>
                <a:path w="333375" h="333375">
                  <a:moveTo>
                    <a:pt x="0" y="225171"/>
                  </a:moveTo>
                  <a:lnTo>
                    <a:pt x="0" y="108204"/>
                  </a:lnTo>
                  <a:lnTo>
                    <a:pt x="0" y="101104"/>
                  </a:lnTo>
                  <a:lnTo>
                    <a:pt x="694" y="94068"/>
                  </a:lnTo>
                  <a:lnTo>
                    <a:pt x="14287" y="54000"/>
                  </a:lnTo>
                  <a:lnTo>
                    <a:pt x="42183" y="22186"/>
                  </a:lnTo>
                  <a:lnTo>
                    <a:pt x="66799" y="8242"/>
                  </a:lnTo>
                  <a:lnTo>
                    <a:pt x="73362" y="5511"/>
                  </a:lnTo>
                  <a:lnTo>
                    <a:pt x="80129" y="3467"/>
                  </a:lnTo>
                  <a:lnTo>
                    <a:pt x="87099" y="2082"/>
                  </a:lnTo>
                  <a:lnTo>
                    <a:pt x="94063" y="685"/>
                  </a:lnTo>
                  <a:lnTo>
                    <a:pt x="101103" y="0"/>
                  </a:lnTo>
                  <a:lnTo>
                    <a:pt x="108207" y="0"/>
                  </a:lnTo>
                  <a:lnTo>
                    <a:pt x="225167" y="0"/>
                  </a:lnTo>
                  <a:lnTo>
                    <a:pt x="232271" y="0"/>
                  </a:lnTo>
                  <a:lnTo>
                    <a:pt x="239311" y="685"/>
                  </a:lnTo>
                  <a:lnTo>
                    <a:pt x="246275" y="2082"/>
                  </a:lnTo>
                  <a:lnTo>
                    <a:pt x="253245" y="3467"/>
                  </a:lnTo>
                  <a:lnTo>
                    <a:pt x="260012" y="5511"/>
                  </a:lnTo>
                  <a:lnTo>
                    <a:pt x="266575" y="8242"/>
                  </a:lnTo>
                  <a:lnTo>
                    <a:pt x="273138" y="10960"/>
                  </a:lnTo>
                  <a:lnTo>
                    <a:pt x="306705" y="36715"/>
                  </a:lnTo>
                  <a:lnTo>
                    <a:pt x="327858" y="73367"/>
                  </a:lnTo>
                  <a:lnTo>
                    <a:pt x="333375" y="101104"/>
                  </a:lnTo>
                  <a:lnTo>
                    <a:pt x="333375" y="108204"/>
                  </a:lnTo>
                  <a:lnTo>
                    <a:pt x="333375" y="225171"/>
                  </a:lnTo>
                  <a:lnTo>
                    <a:pt x="333375" y="232270"/>
                  </a:lnTo>
                  <a:lnTo>
                    <a:pt x="332680" y="239306"/>
                  </a:lnTo>
                  <a:lnTo>
                    <a:pt x="319087" y="279374"/>
                  </a:lnTo>
                  <a:lnTo>
                    <a:pt x="315139" y="285280"/>
                  </a:lnTo>
                  <a:lnTo>
                    <a:pt x="311189" y="291198"/>
                  </a:lnTo>
                  <a:lnTo>
                    <a:pt x="306705" y="296659"/>
                  </a:lnTo>
                  <a:lnTo>
                    <a:pt x="301679" y="301675"/>
                  </a:lnTo>
                  <a:lnTo>
                    <a:pt x="296659" y="306705"/>
                  </a:lnTo>
                  <a:lnTo>
                    <a:pt x="266575" y="325132"/>
                  </a:lnTo>
                  <a:lnTo>
                    <a:pt x="260012" y="327850"/>
                  </a:lnTo>
                  <a:lnTo>
                    <a:pt x="253245" y="329907"/>
                  </a:lnTo>
                  <a:lnTo>
                    <a:pt x="246275" y="331292"/>
                  </a:lnTo>
                  <a:lnTo>
                    <a:pt x="239311" y="332676"/>
                  </a:lnTo>
                  <a:lnTo>
                    <a:pt x="232271" y="333375"/>
                  </a:lnTo>
                  <a:lnTo>
                    <a:pt x="225167" y="333375"/>
                  </a:lnTo>
                  <a:lnTo>
                    <a:pt x="108207" y="333375"/>
                  </a:lnTo>
                  <a:lnTo>
                    <a:pt x="101103" y="333375"/>
                  </a:lnTo>
                  <a:lnTo>
                    <a:pt x="94063" y="332676"/>
                  </a:lnTo>
                  <a:lnTo>
                    <a:pt x="87099" y="331292"/>
                  </a:lnTo>
                  <a:lnTo>
                    <a:pt x="80129" y="329907"/>
                  </a:lnTo>
                  <a:lnTo>
                    <a:pt x="73362" y="327850"/>
                  </a:lnTo>
                  <a:lnTo>
                    <a:pt x="66799" y="325132"/>
                  </a:lnTo>
                  <a:lnTo>
                    <a:pt x="60236" y="322414"/>
                  </a:lnTo>
                  <a:lnTo>
                    <a:pt x="31695" y="301675"/>
                  </a:lnTo>
                  <a:lnTo>
                    <a:pt x="26670" y="296659"/>
                  </a:lnTo>
                  <a:lnTo>
                    <a:pt x="22185" y="291198"/>
                  </a:lnTo>
                  <a:lnTo>
                    <a:pt x="18235" y="285280"/>
                  </a:lnTo>
                  <a:lnTo>
                    <a:pt x="14287" y="279374"/>
                  </a:lnTo>
                  <a:lnTo>
                    <a:pt x="694" y="239306"/>
                  </a:lnTo>
                  <a:lnTo>
                    <a:pt x="0" y="232270"/>
                  </a:lnTo>
                  <a:lnTo>
                    <a:pt x="0" y="225171"/>
                  </a:lnTo>
                  <a:close/>
                </a:path>
              </a:pathLst>
            </a:custGeom>
            <a:ln w="9525">
              <a:solidFill>
                <a:srgbClr val="E5BF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607466" y="1884318"/>
            <a:ext cx="5874385" cy="26924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37465">
              <a:lnSpc>
                <a:spcPct val="114100"/>
              </a:lnSpc>
              <a:spcBef>
                <a:spcPts val="90"/>
              </a:spcBef>
            </a:pP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Berikut</a:t>
            </a:r>
            <a:r>
              <a:rPr dirty="0" sz="1150" spc="-1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contoh</a:t>
            </a:r>
            <a:r>
              <a:rPr dirty="0" sz="1150" spc="-1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kombinasi</a:t>
            </a:r>
            <a:r>
              <a:rPr dirty="0" sz="1150" spc="-1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material</a:t>
            </a:r>
            <a:r>
              <a:rPr dirty="0" sz="1150" spc="-1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pada</a:t>
            </a:r>
            <a:r>
              <a:rPr dirty="0" sz="1150" spc="-1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tiga</a:t>
            </a:r>
            <a:r>
              <a:rPr dirty="0" sz="1150" spc="-1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tipologi</a:t>
            </a:r>
            <a:r>
              <a:rPr dirty="0" sz="1150" spc="-1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ruang</a:t>
            </a:r>
            <a:r>
              <a:rPr dirty="0" sz="1150" spc="-1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yang</a:t>
            </a:r>
            <a:r>
              <a:rPr dirty="0" sz="1150" spc="-1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umum</a:t>
            </a:r>
            <a:r>
              <a:rPr dirty="0" sz="1150" spc="-1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dalam</a:t>
            </a:r>
            <a:r>
              <a:rPr dirty="0" sz="1150" spc="-1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praktik</a:t>
            </a:r>
            <a:r>
              <a:rPr dirty="0" sz="1150" spc="-1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Desain Interior:</a:t>
            </a:r>
            <a:endParaRPr sz="1150">
              <a:latin typeface="Tahoma"/>
              <a:cs typeface="Tahoma"/>
            </a:endParaRPr>
          </a:p>
          <a:p>
            <a:pPr marL="479425" indent="-340360">
              <a:lnSpc>
                <a:spcPct val="100000"/>
              </a:lnSpc>
              <a:spcBef>
                <a:spcPts val="1265"/>
              </a:spcBef>
              <a:buClr>
                <a:srgbClr val="000000"/>
              </a:buClr>
              <a:buSzPct val="119354"/>
              <a:buAutoNum type="arabicPlain"/>
              <a:tabLst>
                <a:tab pos="479425" algn="l"/>
              </a:tabLst>
            </a:pPr>
            <a:r>
              <a:rPr dirty="0" baseline="1792" sz="2325" spc="-75" b="1">
                <a:solidFill>
                  <a:srgbClr val="262424"/>
                </a:solidFill>
                <a:latin typeface="Trebuchet MS"/>
                <a:cs typeface="Trebuchet MS"/>
              </a:rPr>
              <a:t>Hunian</a:t>
            </a:r>
            <a:r>
              <a:rPr dirty="0" baseline="1792" sz="2325" spc="-247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baseline="1792" sz="2325" spc="-97" b="1">
                <a:solidFill>
                  <a:srgbClr val="262424"/>
                </a:solidFill>
                <a:latin typeface="Trebuchet MS"/>
                <a:cs typeface="Trebuchet MS"/>
              </a:rPr>
              <a:t>Residential</a:t>
            </a:r>
            <a:r>
              <a:rPr dirty="0" baseline="1792" sz="2325" spc="-247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baseline="1792" sz="2325" spc="-15" b="1">
                <a:solidFill>
                  <a:srgbClr val="262424"/>
                </a:solidFill>
                <a:latin typeface="Trebuchet MS"/>
                <a:cs typeface="Trebuchet MS"/>
              </a:rPr>
              <a:t>4</a:t>
            </a:r>
            <a:r>
              <a:rPr dirty="0" baseline="1792" sz="2325" spc="-247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baseline="1792" sz="2325" b="1">
                <a:solidFill>
                  <a:srgbClr val="262424"/>
                </a:solidFill>
                <a:latin typeface="Trebuchet MS"/>
                <a:cs typeface="Trebuchet MS"/>
              </a:rPr>
              <a:t>Ruang</a:t>
            </a:r>
            <a:r>
              <a:rPr dirty="0" baseline="1792" sz="2325" spc="-247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baseline="1792" sz="2325" spc="-60" b="1">
                <a:solidFill>
                  <a:srgbClr val="262424"/>
                </a:solidFill>
                <a:latin typeface="Trebuchet MS"/>
                <a:cs typeface="Trebuchet MS"/>
              </a:rPr>
              <a:t>Keluarga</a:t>
            </a:r>
            <a:r>
              <a:rPr dirty="0" baseline="1792" sz="2325" spc="-240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baseline="1792" sz="2325" spc="-127" b="1">
                <a:solidFill>
                  <a:srgbClr val="262424"/>
                </a:solidFill>
                <a:latin typeface="Trebuchet MS"/>
                <a:cs typeface="Trebuchet MS"/>
              </a:rPr>
              <a:t>Tropis</a:t>
            </a:r>
            <a:r>
              <a:rPr dirty="0" baseline="1792" sz="2325" spc="-247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baseline="1792" sz="2325" spc="-15" b="1">
                <a:solidFill>
                  <a:srgbClr val="262424"/>
                </a:solidFill>
                <a:latin typeface="Trebuchet MS"/>
                <a:cs typeface="Trebuchet MS"/>
              </a:rPr>
              <a:t>Modern</a:t>
            </a:r>
            <a:endParaRPr baseline="1792" sz="2325">
              <a:latin typeface="Trebuchet MS"/>
              <a:cs typeface="Trebuchet MS"/>
            </a:endParaRPr>
          </a:p>
          <a:p>
            <a:pPr marL="479425" marR="5080">
              <a:lnSpc>
                <a:spcPct val="111400"/>
              </a:lnSpc>
              <a:spcBef>
                <a:spcPts val="380"/>
              </a:spcBef>
            </a:pPr>
            <a:r>
              <a:rPr dirty="0" sz="1150" spc="-30">
                <a:solidFill>
                  <a:srgbClr val="262424"/>
                </a:solidFill>
                <a:latin typeface="Tahoma"/>
                <a:cs typeface="Tahoma"/>
              </a:rPr>
              <a:t>Lantai:</a:t>
            </a:r>
            <a:r>
              <a:rPr dirty="0" sz="1150" spc="-114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25" b="1">
                <a:solidFill>
                  <a:srgbClr val="262424"/>
                </a:solidFill>
                <a:latin typeface="Trebuchet MS"/>
                <a:cs typeface="Trebuchet MS"/>
              </a:rPr>
              <a:t>Porselen</a:t>
            </a:r>
            <a:r>
              <a:rPr dirty="0" sz="1150" spc="-80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150" spc="-30" b="1">
                <a:solidFill>
                  <a:srgbClr val="262424"/>
                </a:solidFill>
                <a:latin typeface="Trebuchet MS"/>
                <a:cs typeface="Trebuchet MS"/>
              </a:rPr>
              <a:t>motif</a:t>
            </a:r>
            <a:r>
              <a:rPr dirty="0" sz="1150" spc="-80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150" spc="-30" b="1">
                <a:solidFill>
                  <a:srgbClr val="262424"/>
                </a:solidFill>
                <a:latin typeface="Trebuchet MS"/>
                <a:cs typeface="Trebuchet MS"/>
              </a:rPr>
              <a:t>terrazzo</a:t>
            </a:r>
            <a:r>
              <a:rPr dirty="0" sz="1150" spc="-100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150" spc="-30">
                <a:solidFill>
                  <a:srgbClr val="262424"/>
                </a:solidFill>
                <a:latin typeface="Tahoma"/>
                <a:cs typeface="Tahoma"/>
              </a:rPr>
              <a:t>(mudah</a:t>
            </a:r>
            <a:r>
              <a:rPr dirty="0" sz="1150" spc="-114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dibersihkan,</a:t>
            </a:r>
            <a:r>
              <a:rPr dirty="0" sz="1150" spc="-114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30">
                <a:solidFill>
                  <a:srgbClr val="262424"/>
                </a:solidFill>
                <a:latin typeface="Tahoma"/>
                <a:cs typeface="Tahoma"/>
              </a:rPr>
              <a:t>estetis).</a:t>
            </a:r>
            <a:r>
              <a:rPr dirty="0" sz="1150" spc="-1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Dinding</a:t>
            </a:r>
            <a:r>
              <a:rPr dirty="0" sz="1150" spc="-114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35">
                <a:solidFill>
                  <a:srgbClr val="262424"/>
                </a:solidFill>
                <a:latin typeface="Tahoma"/>
                <a:cs typeface="Tahoma"/>
              </a:rPr>
              <a:t>aksen:</a:t>
            </a:r>
            <a:r>
              <a:rPr dirty="0" sz="1150" spc="-114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b="1">
                <a:solidFill>
                  <a:srgbClr val="262424"/>
                </a:solidFill>
                <a:latin typeface="Trebuchet MS"/>
                <a:cs typeface="Trebuchet MS"/>
              </a:rPr>
              <a:t>kayu</a:t>
            </a:r>
            <a:r>
              <a:rPr dirty="0" sz="1150" spc="-80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150" spc="-20" b="1">
                <a:solidFill>
                  <a:srgbClr val="262424"/>
                </a:solidFill>
                <a:latin typeface="Trebuchet MS"/>
                <a:cs typeface="Trebuchet MS"/>
              </a:rPr>
              <a:t>jati </a:t>
            </a:r>
            <a:r>
              <a:rPr dirty="0" sz="1150" spc="-15" b="1">
                <a:solidFill>
                  <a:srgbClr val="262424"/>
                </a:solidFill>
                <a:latin typeface="Trebuchet MS"/>
                <a:cs typeface="Trebuchet MS"/>
              </a:rPr>
              <a:t>reclaimed</a:t>
            </a:r>
            <a:r>
              <a:rPr dirty="0" sz="1150" spc="-80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150" spc="-10" b="1">
                <a:solidFill>
                  <a:srgbClr val="262424"/>
                </a:solidFill>
                <a:latin typeface="Trebuchet MS"/>
                <a:cs typeface="Trebuchet MS"/>
              </a:rPr>
              <a:t>ekspos</a:t>
            </a:r>
            <a:r>
              <a:rPr dirty="0" sz="1150" spc="-95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150" spc="-35">
                <a:solidFill>
                  <a:srgbClr val="262424"/>
                </a:solidFill>
                <a:latin typeface="Tahoma"/>
                <a:cs typeface="Tahoma"/>
              </a:rPr>
              <a:t>(hangat,</a:t>
            </a:r>
            <a:r>
              <a:rPr dirty="0" sz="1150" spc="-114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25">
                <a:solidFill>
                  <a:srgbClr val="262424"/>
                </a:solidFill>
                <a:latin typeface="Tahoma"/>
                <a:cs typeface="Tahoma"/>
              </a:rPr>
              <a:t>karakter).</a:t>
            </a:r>
            <a:r>
              <a:rPr dirty="0" sz="1150" spc="-1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30">
                <a:solidFill>
                  <a:srgbClr val="262424"/>
                </a:solidFill>
                <a:latin typeface="Tahoma"/>
                <a:cs typeface="Tahoma"/>
              </a:rPr>
              <a:t>Furnitur:</a:t>
            </a:r>
            <a:r>
              <a:rPr dirty="0" sz="1150" spc="-114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25" b="1">
                <a:solidFill>
                  <a:srgbClr val="262424"/>
                </a:solidFill>
                <a:latin typeface="Trebuchet MS"/>
                <a:cs typeface="Trebuchet MS"/>
              </a:rPr>
              <a:t>rotan</a:t>
            </a:r>
            <a:r>
              <a:rPr dirty="0" sz="1150" spc="-75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150" b="1">
                <a:solidFill>
                  <a:srgbClr val="262424"/>
                </a:solidFill>
                <a:latin typeface="Trebuchet MS"/>
                <a:cs typeface="Trebuchet MS"/>
              </a:rPr>
              <a:t>&amp;</a:t>
            </a:r>
            <a:r>
              <a:rPr dirty="0" sz="1150" spc="-80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150" spc="-30" b="1">
                <a:solidFill>
                  <a:srgbClr val="262424"/>
                </a:solidFill>
                <a:latin typeface="Trebuchet MS"/>
                <a:cs typeface="Trebuchet MS"/>
              </a:rPr>
              <a:t>linen</a:t>
            </a:r>
            <a:r>
              <a:rPr dirty="0" sz="1150" spc="-80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150" spc="-20" b="1">
                <a:solidFill>
                  <a:srgbClr val="262424"/>
                </a:solidFill>
                <a:latin typeface="Trebuchet MS"/>
                <a:cs typeface="Trebuchet MS"/>
              </a:rPr>
              <a:t>natural</a:t>
            </a:r>
            <a:r>
              <a:rPr dirty="0" sz="1150" spc="-95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150" spc="-30">
                <a:solidFill>
                  <a:srgbClr val="262424"/>
                </a:solidFill>
                <a:latin typeface="Tahoma"/>
                <a:cs typeface="Tahoma"/>
              </a:rPr>
              <a:t>(ringan,</a:t>
            </a:r>
            <a:r>
              <a:rPr dirty="0" sz="1150" spc="-1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tropis). </a:t>
            </a:r>
            <a:r>
              <a:rPr dirty="0" sz="1150" spc="-30">
                <a:solidFill>
                  <a:srgbClr val="262424"/>
                </a:solidFill>
                <a:latin typeface="Tahoma"/>
                <a:cs typeface="Tahoma"/>
              </a:rPr>
              <a:t>Plafon:</a:t>
            </a:r>
            <a:r>
              <a:rPr dirty="0" sz="1150" spc="-1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b="1">
                <a:solidFill>
                  <a:srgbClr val="262424"/>
                </a:solidFill>
                <a:latin typeface="Trebuchet MS"/>
                <a:cs typeface="Trebuchet MS"/>
              </a:rPr>
              <a:t>gypsum</a:t>
            </a:r>
            <a:r>
              <a:rPr dirty="0" sz="1150" spc="-75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150" spc="-25" b="1">
                <a:solidFill>
                  <a:srgbClr val="262424"/>
                </a:solidFill>
                <a:latin typeface="Trebuchet MS"/>
                <a:cs typeface="Trebuchet MS"/>
              </a:rPr>
              <a:t>flat</a:t>
            </a:r>
            <a:r>
              <a:rPr dirty="0" sz="1150" spc="-90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150" spc="-85">
                <a:solidFill>
                  <a:srgbClr val="262424"/>
                </a:solidFill>
                <a:latin typeface="Tahoma"/>
                <a:cs typeface="Tahoma"/>
              </a:rPr>
              <a:t>+</a:t>
            </a:r>
            <a:r>
              <a:rPr dirty="0" sz="1150" spc="-1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balok</a:t>
            </a:r>
            <a:r>
              <a:rPr dirty="0" sz="1150" spc="-10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kayu</a:t>
            </a:r>
            <a:r>
              <a:rPr dirty="0" sz="1150" spc="-10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dekoratif.</a:t>
            </a:r>
            <a:endParaRPr sz="11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770"/>
              </a:spcBef>
            </a:pPr>
            <a:endParaRPr sz="1150">
              <a:latin typeface="Tahoma"/>
              <a:cs typeface="Tahoma"/>
            </a:endParaRPr>
          </a:p>
          <a:p>
            <a:pPr marL="479425" indent="-365760">
              <a:lnSpc>
                <a:spcPct val="100000"/>
              </a:lnSpc>
              <a:buClr>
                <a:srgbClr val="000000"/>
              </a:buClr>
              <a:buSzPct val="119354"/>
              <a:buAutoNum type="arabicPlain" startAt="2"/>
              <a:tabLst>
                <a:tab pos="479425" algn="l"/>
              </a:tabLst>
            </a:pPr>
            <a:r>
              <a:rPr dirty="0" baseline="1792" sz="2325" spc="-75" b="1">
                <a:solidFill>
                  <a:srgbClr val="262424"/>
                </a:solidFill>
                <a:latin typeface="Trebuchet MS"/>
                <a:cs typeface="Trebuchet MS"/>
              </a:rPr>
              <a:t>Komersial</a:t>
            </a:r>
            <a:r>
              <a:rPr dirty="0" baseline="1792" sz="2325" spc="-262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baseline="1792" sz="2325" spc="-15" b="1">
                <a:solidFill>
                  <a:srgbClr val="262424"/>
                </a:solidFill>
                <a:latin typeface="Trebuchet MS"/>
                <a:cs typeface="Trebuchet MS"/>
              </a:rPr>
              <a:t>4</a:t>
            </a:r>
            <a:r>
              <a:rPr dirty="0" baseline="1792" sz="2325" spc="-262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baseline="1792" sz="2325" spc="-60" b="1">
                <a:solidFill>
                  <a:srgbClr val="262424"/>
                </a:solidFill>
                <a:latin typeface="Trebuchet MS"/>
                <a:cs typeface="Trebuchet MS"/>
              </a:rPr>
              <a:t>Kafe</a:t>
            </a:r>
            <a:r>
              <a:rPr dirty="0" baseline="1792" sz="2325" spc="-262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baseline="1792" sz="2325" spc="-30" b="1">
                <a:solidFill>
                  <a:srgbClr val="262424"/>
                </a:solidFill>
                <a:latin typeface="Trebuchet MS"/>
                <a:cs typeface="Trebuchet MS"/>
              </a:rPr>
              <a:t>Bergaya</a:t>
            </a:r>
            <a:r>
              <a:rPr dirty="0" baseline="1792" sz="2325" spc="-262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baseline="1792" sz="2325" spc="-15" b="1">
                <a:solidFill>
                  <a:srgbClr val="262424"/>
                </a:solidFill>
                <a:latin typeface="Trebuchet MS"/>
                <a:cs typeface="Trebuchet MS"/>
              </a:rPr>
              <a:t>Industrial</a:t>
            </a:r>
            <a:endParaRPr baseline="1792" sz="2325">
              <a:latin typeface="Trebuchet MS"/>
              <a:cs typeface="Trebuchet MS"/>
            </a:endParaRPr>
          </a:p>
          <a:p>
            <a:pPr marL="479425" marR="51435" indent="-635">
              <a:lnSpc>
                <a:spcPct val="111400"/>
              </a:lnSpc>
              <a:spcBef>
                <a:spcPts val="385"/>
              </a:spcBef>
            </a:pPr>
            <a:r>
              <a:rPr dirty="0" sz="1150" spc="-30">
                <a:solidFill>
                  <a:srgbClr val="262424"/>
                </a:solidFill>
                <a:latin typeface="Tahoma"/>
                <a:cs typeface="Tahoma"/>
              </a:rPr>
              <a:t>Lantai:</a:t>
            </a:r>
            <a:r>
              <a:rPr dirty="0" sz="1150" spc="-114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b="1">
                <a:solidFill>
                  <a:srgbClr val="262424"/>
                </a:solidFill>
                <a:latin typeface="Trebuchet MS"/>
                <a:cs typeface="Trebuchet MS"/>
              </a:rPr>
              <a:t>Semen</a:t>
            </a:r>
            <a:r>
              <a:rPr dirty="0" sz="1150" spc="-80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150" spc="-10" b="1">
                <a:solidFill>
                  <a:srgbClr val="262424"/>
                </a:solidFill>
                <a:latin typeface="Trebuchet MS"/>
                <a:cs typeface="Trebuchet MS"/>
              </a:rPr>
              <a:t>ekspos</a:t>
            </a:r>
            <a:r>
              <a:rPr dirty="0" sz="1150" spc="-75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150" spc="-20" b="1">
                <a:solidFill>
                  <a:srgbClr val="262424"/>
                </a:solidFill>
                <a:latin typeface="Trebuchet MS"/>
                <a:cs typeface="Trebuchet MS"/>
              </a:rPr>
              <a:t>poles</a:t>
            </a:r>
            <a:r>
              <a:rPr dirty="0" sz="1150" spc="-100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150" spc="-35">
                <a:solidFill>
                  <a:srgbClr val="262424"/>
                </a:solidFill>
                <a:latin typeface="Tahoma"/>
                <a:cs typeface="Tahoma"/>
              </a:rPr>
              <a:t>(durable,</a:t>
            </a:r>
            <a:r>
              <a:rPr dirty="0" sz="1150" spc="-1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25">
                <a:solidFill>
                  <a:srgbClr val="262424"/>
                </a:solidFill>
                <a:latin typeface="Tahoma"/>
                <a:cs typeface="Tahoma"/>
              </a:rPr>
              <a:t>autentik).</a:t>
            </a:r>
            <a:r>
              <a:rPr dirty="0" sz="1150" spc="-11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30">
                <a:solidFill>
                  <a:srgbClr val="262424"/>
                </a:solidFill>
                <a:latin typeface="Tahoma"/>
                <a:cs typeface="Tahoma"/>
              </a:rPr>
              <a:t>Dinding:</a:t>
            </a:r>
            <a:r>
              <a:rPr dirty="0" sz="1150" spc="-114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 b="1">
                <a:solidFill>
                  <a:srgbClr val="262424"/>
                </a:solidFill>
                <a:latin typeface="Trebuchet MS"/>
                <a:cs typeface="Trebuchet MS"/>
              </a:rPr>
              <a:t>bata</a:t>
            </a:r>
            <a:r>
              <a:rPr dirty="0" sz="1150" spc="-75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150" spc="-10" b="1">
                <a:solidFill>
                  <a:srgbClr val="262424"/>
                </a:solidFill>
                <a:latin typeface="Trebuchet MS"/>
                <a:cs typeface="Trebuchet MS"/>
              </a:rPr>
              <a:t>ekspos</a:t>
            </a:r>
            <a:r>
              <a:rPr dirty="0" sz="1150" spc="-80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150" spc="70" b="1">
                <a:solidFill>
                  <a:srgbClr val="262424"/>
                </a:solidFill>
                <a:latin typeface="Trebuchet MS"/>
                <a:cs typeface="Trebuchet MS"/>
              </a:rPr>
              <a:t>+</a:t>
            </a:r>
            <a:r>
              <a:rPr dirty="0" sz="1150" spc="-80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150" spc="-20" b="1">
                <a:solidFill>
                  <a:srgbClr val="262424"/>
                </a:solidFill>
                <a:latin typeface="Trebuchet MS"/>
                <a:cs typeface="Trebuchet MS"/>
              </a:rPr>
              <a:t>metal</a:t>
            </a:r>
            <a:r>
              <a:rPr dirty="0" sz="1150" spc="-75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150" spc="-10" b="1">
                <a:solidFill>
                  <a:srgbClr val="262424"/>
                </a:solidFill>
                <a:latin typeface="Trebuchet MS"/>
                <a:cs typeface="Trebuchet MS"/>
              </a:rPr>
              <a:t>panel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. </a:t>
            </a:r>
            <a:r>
              <a:rPr dirty="0" sz="1150" spc="-30">
                <a:solidFill>
                  <a:srgbClr val="262424"/>
                </a:solidFill>
                <a:latin typeface="Tahoma"/>
                <a:cs typeface="Tahoma"/>
              </a:rPr>
              <a:t>Furnitur:</a:t>
            </a:r>
            <a:r>
              <a:rPr dirty="0" sz="1150" spc="-1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35" b="1">
                <a:solidFill>
                  <a:srgbClr val="262424"/>
                </a:solidFill>
                <a:latin typeface="Trebuchet MS"/>
                <a:cs typeface="Trebuchet MS"/>
              </a:rPr>
              <a:t>baja</a:t>
            </a:r>
            <a:r>
              <a:rPr dirty="0" sz="1150" spc="-95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150" spc="-35" b="1">
                <a:solidFill>
                  <a:srgbClr val="262424"/>
                </a:solidFill>
                <a:latin typeface="Trebuchet MS"/>
                <a:cs typeface="Trebuchet MS"/>
              </a:rPr>
              <a:t>hollow</a:t>
            </a:r>
            <a:r>
              <a:rPr dirty="0" sz="1150" spc="-90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150" spc="70" b="1">
                <a:solidFill>
                  <a:srgbClr val="262424"/>
                </a:solidFill>
                <a:latin typeface="Trebuchet MS"/>
                <a:cs typeface="Trebuchet MS"/>
              </a:rPr>
              <a:t>+</a:t>
            </a:r>
            <a:r>
              <a:rPr dirty="0" sz="1150" spc="-90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150" b="1">
                <a:solidFill>
                  <a:srgbClr val="262424"/>
                </a:solidFill>
                <a:latin typeface="Trebuchet MS"/>
                <a:cs typeface="Trebuchet MS"/>
              </a:rPr>
              <a:t>kayu</a:t>
            </a:r>
            <a:r>
              <a:rPr dirty="0" sz="1150" spc="-95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150" spc="-45" b="1">
                <a:solidFill>
                  <a:srgbClr val="262424"/>
                </a:solidFill>
                <a:latin typeface="Trebuchet MS"/>
                <a:cs typeface="Trebuchet MS"/>
              </a:rPr>
              <a:t>palet</a:t>
            </a:r>
            <a:r>
              <a:rPr dirty="0" sz="1150" spc="-45">
                <a:solidFill>
                  <a:srgbClr val="262424"/>
                </a:solidFill>
                <a:latin typeface="Tahoma"/>
                <a:cs typeface="Tahoma"/>
              </a:rPr>
              <a:t>.</a:t>
            </a:r>
            <a:r>
              <a:rPr dirty="0" sz="1150" spc="-1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30">
                <a:solidFill>
                  <a:srgbClr val="262424"/>
                </a:solidFill>
                <a:latin typeface="Tahoma"/>
                <a:cs typeface="Tahoma"/>
              </a:rPr>
              <a:t>Plafon:</a:t>
            </a:r>
            <a:r>
              <a:rPr dirty="0" sz="1150" spc="-1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25" b="1">
                <a:solidFill>
                  <a:srgbClr val="262424"/>
                </a:solidFill>
                <a:latin typeface="Trebuchet MS"/>
                <a:cs typeface="Trebuchet MS"/>
              </a:rPr>
              <a:t>open</a:t>
            </a:r>
            <a:r>
              <a:rPr dirty="0" sz="1150" spc="-95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150" spc="-10" b="1">
                <a:solidFill>
                  <a:srgbClr val="262424"/>
                </a:solidFill>
                <a:latin typeface="Trebuchet MS"/>
                <a:cs typeface="Trebuchet MS"/>
              </a:rPr>
              <a:t>ceiling</a:t>
            </a:r>
            <a:r>
              <a:rPr dirty="0" sz="1150" spc="-110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dengan</a:t>
            </a:r>
            <a:r>
              <a:rPr dirty="0" sz="1150" spc="-1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duct</a:t>
            </a:r>
            <a:r>
              <a:rPr dirty="0" sz="1150" spc="-18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50">
                <a:solidFill>
                  <a:srgbClr val="262424"/>
                </a:solidFill>
                <a:latin typeface="Tahoma"/>
                <a:cs typeface="Tahoma"/>
              </a:rPr>
              <a:t>AC</a:t>
            </a:r>
            <a:r>
              <a:rPr dirty="0" sz="1150" spc="-1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ekspos</a:t>
            </a:r>
            <a:r>
              <a:rPr dirty="0" sz="1150" spc="-12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25">
                <a:solidFill>
                  <a:srgbClr val="262424"/>
                </a:solidFill>
                <a:latin typeface="Tahoma"/>
                <a:cs typeface="Tahoma"/>
              </a:rPr>
              <a:t>dan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pencahayaan</a:t>
            </a:r>
            <a:r>
              <a:rPr dirty="0" sz="1150" spc="-95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pendant</a:t>
            </a:r>
            <a:r>
              <a:rPr dirty="0" sz="1150" spc="-9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Edison.</a:t>
            </a:r>
            <a:endParaRPr sz="1150">
              <a:latin typeface="Tahoma"/>
              <a:cs typeface="Tahoma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619125" y="4848225"/>
            <a:ext cx="342900" cy="342900"/>
            <a:chOff x="619125" y="4848225"/>
            <a:chExt cx="342900" cy="342900"/>
          </a:xfrm>
        </p:grpSpPr>
        <p:sp>
          <p:nvSpPr>
            <p:cNvPr id="14" name="object 14" descr=""/>
            <p:cNvSpPr/>
            <p:nvPr/>
          </p:nvSpPr>
          <p:spPr>
            <a:xfrm>
              <a:off x="623887" y="4852987"/>
              <a:ext cx="333375" cy="333375"/>
            </a:xfrm>
            <a:custGeom>
              <a:avLst/>
              <a:gdLst/>
              <a:ahLst/>
              <a:cxnLst/>
              <a:rect l="l" t="t" r="r" b="b"/>
              <a:pathLst>
                <a:path w="333375" h="333375">
                  <a:moveTo>
                    <a:pt x="232271" y="0"/>
                  </a:moveTo>
                  <a:lnTo>
                    <a:pt x="101103" y="0"/>
                  </a:lnTo>
                  <a:lnTo>
                    <a:pt x="94063" y="685"/>
                  </a:lnTo>
                  <a:lnTo>
                    <a:pt x="54000" y="14287"/>
                  </a:lnTo>
                  <a:lnTo>
                    <a:pt x="22185" y="42189"/>
                  </a:lnTo>
                  <a:lnTo>
                    <a:pt x="3467" y="80124"/>
                  </a:lnTo>
                  <a:lnTo>
                    <a:pt x="0" y="101104"/>
                  </a:lnTo>
                  <a:lnTo>
                    <a:pt x="0" y="225171"/>
                  </a:lnTo>
                  <a:lnTo>
                    <a:pt x="0" y="232270"/>
                  </a:lnTo>
                  <a:lnTo>
                    <a:pt x="10953" y="273138"/>
                  </a:lnTo>
                  <a:lnTo>
                    <a:pt x="36715" y="306705"/>
                  </a:lnTo>
                  <a:lnTo>
                    <a:pt x="73362" y="327854"/>
                  </a:lnTo>
                  <a:lnTo>
                    <a:pt x="101103" y="333376"/>
                  </a:lnTo>
                  <a:lnTo>
                    <a:pt x="232271" y="333376"/>
                  </a:lnTo>
                  <a:lnTo>
                    <a:pt x="273138" y="322417"/>
                  </a:lnTo>
                  <a:lnTo>
                    <a:pt x="306705" y="296659"/>
                  </a:lnTo>
                  <a:lnTo>
                    <a:pt x="327858" y="260007"/>
                  </a:lnTo>
                  <a:lnTo>
                    <a:pt x="333375" y="232270"/>
                  </a:lnTo>
                  <a:lnTo>
                    <a:pt x="333375" y="101104"/>
                  </a:lnTo>
                  <a:lnTo>
                    <a:pt x="322421" y="60236"/>
                  </a:lnTo>
                  <a:lnTo>
                    <a:pt x="296659" y="26670"/>
                  </a:lnTo>
                  <a:lnTo>
                    <a:pt x="260012" y="5511"/>
                  </a:lnTo>
                  <a:lnTo>
                    <a:pt x="239311" y="685"/>
                  </a:lnTo>
                  <a:lnTo>
                    <a:pt x="232271" y="0"/>
                  </a:lnTo>
                  <a:close/>
                </a:path>
              </a:pathLst>
            </a:custGeom>
            <a:solidFill>
              <a:srgbClr val="FFEE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23887" y="4852987"/>
              <a:ext cx="333375" cy="333375"/>
            </a:xfrm>
            <a:custGeom>
              <a:avLst/>
              <a:gdLst/>
              <a:ahLst/>
              <a:cxnLst/>
              <a:rect l="l" t="t" r="r" b="b"/>
              <a:pathLst>
                <a:path w="333375" h="333375">
                  <a:moveTo>
                    <a:pt x="0" y="225171"/>
                  </a:moveTo>
                  <a:lnTo>
                    <a:pt x="0" y="108204"/>
                  </a:lnTo>
                  <a:lnTo>
                    <a:pt x="0" y="101104"/>
                  </a:lnTo>
                  <a:lnTo>
                    <a:pt x="694" y="94068"/>
                  </a:lnTo>
                  <a:lnTo>
                    <a:pt x="14287" y="54000"/>
                  </a:lnTo>
                  <a:lnTo>
                    <a:pt x="42183" y="22186"/>
                  </a:lnTo>
                  <a:lnTo>
                    <a:pt x="66799" y="8242"/>
                  </a:lnTo>
                  <a:lnTo>
                    <a:pt x="73362" y="5511"/>
                  </a:lnTo>
                  <a:lnTo>
                    <a:pt x="80129" y="3467"/>
                  </a:lnTo>
                  <a:lnTo>
                    <a:pt x="87099" y="2082"/>
                  </a:lnTo>
                  <a:lnTo>
                    <a:pt x="94063" y="685"/>
                  </a:lnTo>
                  <a:lnTo>
                    <a:pt x="101103" y="0"/>
                  </a:lnTo>
                  <a:lnTo>
                    <a:pt x="108207" y="0"/>
                  </a:lnTo>
                  <a:lnTo>
                    <a:pt x="225167" y="0"/>
                  </a:lnTo>
                  <a:lnTo>
                    <a:pt x="232271" y="0"/>
                  </a:lnTo>
                  <a:lnTo>
                    <a:pt x="239311" y="685"/>
                  </a:lnTo>
                  <a:lnTo>
                    <a:pt x="246275" y="2082"/>
                  </a:lnTo>
                  <a:lnTo>
                    <a:pt x="253245" y="3467"/>
                  </a:lnTo>
                  <a:lnTo>
                    <a:pt x="260012" y="5511"/>
                  </a:lnTo>
                  <a:lnTo>
                    <a:pt x="266575" y="8242"/>
                  </a:lnTo>
                  <a:lnTo>
                    <a:pt x="273138" y="10960"/>
                  </a:lnTo>
                  <a:lnTo>
                    <a:pt x="306705" y="36715"/>
                  </a:lnTo>
                  <a:lnTo>
                    <a:pt x="327858" y="73367"/>
                  </a:lnTo>
                  <a:lnTo>
                    <a:pt x="333375" y="101104"/>
                  </a:lnTo>
                  <a:lnTo>
                    <a:pt x="333375" y="108204"/>
                  </a:lnTo>
                  <a:lnTo>
                    <a:pt x="333375" y="225171"/>
                  </a:lnTo>
                  <a:lnTo>
                    <a:pt x="333375" y="232270"/>
                  </a:lnTo>
                  <a:lnTo>
                    <a:pt x="332680" y="239306"/>
                  </a:lnTo>
                  <a:lnTo>
                    <a:pt x="319087" y="279374"/>
                  </a:lnTo>
                  <a:lnTo>
                    <a:pt x="301679" y="301675"/>
                  </a:lnTo>
                  <a:lnTo>
                    <a:pt x="296659" y="306705"/>
                  </a:lnTo>
                  <a:lnTo>
                    <a:pt x="266575" y="325135"/>
                  </a:lnTo>
                  <a:lnTo>
                    <a:pt x="260012" y="327854"/>
                  </a:lnTo>
                  <a:lnTo>
                    <a:pt x="253245" y="329907"/>
                  </a:lnTo>
                  <a:lnTo>
                    <a:pt x="246275" y="331297"/>
                  </a:lnTo>
                  <a:lnTo>
                    <a:pt x="239311" y="332681"/>
                  </a:lnTo>
                  <a:lnTo>
                    <a:pt x="232271" y="333376"/>
                  </a:lnTo>
                  <a:lnTo>
                    <a:pt x="225167" y="333376"/>
                  </a:lnTo>
                  <a:lnTo>
                    <a:pt x="108207" y="333376"/>
                  </a:lnTo>
                  <a:lnTo>
                    <a:pt x="101103" y="333376"/>
                  </a:lnTo>
                  <a:lnTo>
                    <a:pt x="94063" y="332681"/>
                  </a:lnTo>
                  <a:lnTo>
                    <a:pt x="87099" y="331297"/>
                  </a:lnTo>
                  <a:lnTo>
                    <a:pt x="80129" y="329907"/>
                  </a:lnTo>
                  <a:lnTo>
                    <a:pt x="73362" y="327854"/>
                  </a:lnTo>
                  <a:lnTo>
                    <a:pt x="66799" y="325135"/>
                  </a:lnTo>
                  <a:lnTo>
                    <a:pt x="60236" y="322417"/>
                  </a:lnTo>
                  <a:lnTo>
                    <a:pt x="31695" y="301675"/>
                  </a:lnTo>
                  <a:lnTo>
                    <a:pt x="26670" y="296659"/>
                  </a:lnTo>
                  <a:lnTo>
                    <a:pt x="5516" y="260007"/>
                  </a:lnTo>
                  <a:lnTo>
                    <a:pt x="0" y="232270"/>
                  </a:lnTo>
                  <a:lnTo>
                    <a:pt x="0" y="225171"/>
                  </a:lnTo>
                  <a:close/>
                </a:path>
              </a:pathLst>
            </a:custGeom>
            <a:ln w="9525">
              <a:solidFill>
                <a:srgbClr val="E5BF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710455" y="4822634"/>
            <a:ext cx="167640" cy="3105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850" spc="-50" b="1">
                <a:latin typeface="Trebuchet MS"/>
                <a:cs typeface="Trebuchet MS"/>
              </a:rPr>
              <a:t>3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074341" y="4756446"/>
            <a:ext cx="5305425" cy="1010919"/>
          </a:xfrm>
          <a:prstGeom prst="rect">
            <a:avLst/>
          </a:prstGeom>
        </p:spPr>
        <p:txBody>
          <a:bodyPr wrap="square" lIns="0" tIns="11366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dirty="0" sz="1550" spc="-55" b="1">
                <a:solidFill>
                  <a:srgbClr val="262424"/>
                </a:solidFill>
                <a:latin typeface="Trebuchet MS"/>
                <a:cs typeface="Trebuchet MS"/>
              </a:rPr>
              <a:t>Hospitality</a:t>
            </a:r>
            <a:r>
              <a:rPr dirty="0" sz="1550" spc="-175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550" spc="-10" b="1">
                <a:solidFill>
                  <a:srgbClr val="262424"/>
                </a:solidFill>
                <a:latin typeface="Trebuchet MS"/>
                <a:cs typeface="Trebuchet MS"/>
              </a:rPr>
              <a:t>4</a:t>
            </a:r>
            <a:r>
              <a:rPr dirty="0" sz="1550" spc="-170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550" spc="-20" b="1">
                <a:solidFill>
                  <a:srgbClr val="262424"/>
                </a:solidFill>
                <a:latin typeface="Trebuchet MS"/>
                <a:cs typeface="Trebuchet MS"/>
              </a:rPr>
              <a:t>Kamar</a:t>
            </a:r>
            <a:r>
              <a:rPr dirty="0" sz="1550" spc="-175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550" spc="-60" b="1">
                <a:solidFill>
                  <a:srgbClr val="262424"/>
                </a:solidFill>
                <a:latin typeface="Trebuchet MS"/>
                <a:cs typeface="Trebuchet MS"/>
              </a:rPr>
              <a:t>Hotel</a:t>
            </a:r>
            <a:r>
              <a:rPr dirty="0" sz="1550" spc="-170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550" spc="-20" b="1">
                <a:solidFill>
                  <a:srgbClr val="262424"/>
                </a:solidFill>
                <a:latin typeface="Trebuchet MS"/>
                <a:cs typeface="Trebuchet MS"/>
              </a:rPr>
              <a:t>Butik</a:t>
            </a:r>
            <a:endParaRPr sz="1550">
              <a:latin typeface="Trebuchet MS"/>
              <a:cs typeface="Trebuchet MS"/>
            </a:endParaRPr>
          </a:p>
          <a:p>
            <a:pPr marL="12700" marR="5080">
              <a:lnSpc>
                <a:spcPct val="111400"/>
              </a:lnSpc>
              <a:spcBef>
                <a:spcPts val="484"/>
              </a:spcBef>
            </a:pPr>
            <a:r>
              <a:rPr dirty="0" sz="1150" spc="-30">
                <a:solidFill>
                  <a:srgbClr val="262424"/>
                </a:solidFill>
                <a:latin typeface="Tahoma"/>
                <a:cs typeface="Tahoma"/>
              </a:rPr>
              <a:t>Lantai:</a:t>
            </a:r>
            <a:r>
              <a:rPr dirty="0" sz="1150" spc="-1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b="1">
                <a:solidFill>
                  <a:srgbClr val="262424"/>
                </a:solidFill>
                <a:latin typeface="Trebuchet MS"/>
                <a:cs typeface="Trebuchet MS"/>
              </a:rPr>
              <a:t>Marmer</a:t>
            </a:r>
            <a:r>
              <a:rPr dirty="0" sz="1150" spc="-80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150" spc="-10" b="1">
                <a:solidFill>
                  <a:srgbClr val="262424"/>
                </a:solidFill>
                <a:latin typeface="Trebuchet MS"/>
                <a:cs typeface="Trebuchet MS"/>
              </a:rPr>
              <a:t>crema</a:t>
            </a:r>
            <a:r>
              <a:rPr dirty="0" sz="1150" spc="-85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150" spc="-20" b="1">
                <a:solidFill>
                  <a:srgbClr val="262424"/>
                </a:solidFill>
                <a:latin typeface="Trebuchet MS"/>
                <a:cs typeface="Trebuchet MS"/>
              </a:rPr>
              <a:t>beige</a:t>
            </a:r>
            <a:r>
              <a:rPr dirty="0" sz="1150" spc="-100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150" spc="-45">
                <a:solidFill>
                  <a:srgbClr val="262424"/>
                </a:solidFill>
                <a:latin typeface="Tahoma"/>
                <a:cs typeface="Tahoma"/>
              </a:rPr>
              <a:t>(mewah,</a:t>
            </a:r>
            <a:r>
              <a:rPr dirty="0" sz="1150" spc="-1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>
                <a:solidFill>
                  <a:srgbClr val="262424"/>
                </a:solidFill>
                <a:latin typeface="Tahoma"/>
                <a:cs typeface="Tahoma"/>
              </a:rPr>
              <a:t>mudah</a:t>
            </a:r>
            <a:r>
              <a:rPr dirty="0" sz="1150" spc="-114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30">
                <a:solidFill>
                  <a:srgbClr val="262424"/>
                </a:solidFill>
                <a:latin typeface="Tahoma"/>
                <a:cs typeface="Tahoma"/>
              </a:rPr>
              <a:t>dipel).</a:t>
            </a:r>
            <a:r>
              <a:rPr dirty="0" sz="1150" spc="-114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30">
                <a:solidFill>
                  <a:srgbClr val="262424"/>
                </a:solidFill>
                <a:latin typeface="Tahoma"/>
                <a:cs typeface="Tahoma"/>
              </a:rPr>
              <a:t>Dinding:</a:t>
            </a:r>
            <a:r>
              <a:rPr dirty="0" sz="1150" spc="-120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30" b="1">
                <a:solidFill>
                  <a:srgbClr val="262424"/>
                </a:solidFill>
                <a:latin typeface="Trebuchet MS"/>
                <a:cs typeface="Trebuchet MS"/>
              </a:rPr>
              <a:t>wallpaper</a:t>
            </a:r>
            <a:r>
              <a:rPr dirty="0" sz="1150" spc="-80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150" spc="-20" b="1">
                <a:solidFill>
                  <a:srgbClr val="262424"/>
                </a:solidFill>
                <a:latin typeface="Trebuchet MS"/>
                <a:cs typeface="Trebuchet MS"/>
              </a:rPr>
              <a:t>tekstur</a:t>
            </a:r>
            <a:r>
              <a:rPr dirty="0" sz="1150" spc="-85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150" spc="20" b="1">
                <a:solidFill>
                  <a:srgbClr val="262424"/>
                </a:solidFill>
                <a:latin typeface="Trebuchet MS"/>
                <a:cs typeface="Trebuchet MS"/>
              </a:rPr>
              <a:t>+ </a:t>
            </a:r>
            <a:r>
              <a:rPr dirty="0" sz="1150" spc="-20" b="1">
                <a:solidFill>
                  <a:srgbClr val="262424"/>
                </a:solidFill>
                <a:latin typeface="Trebuchet MS"/>
                <a:cs typeface="Trebuchet MS"/>
              </a:rPr>
              <a:t>panel</a:t>
            </a:r>
            <a:r>
              <a:rPr dirty="0" sz="1150" spc="-85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150" b="1">
                <a:solidFill>
                  <a:srgbClr val="262424"/>
                </a:solidFill>
                <a:latin typeface="Trebuchet MS"/>
                <a:cs typeface="Trebuchet MS"/>
              </a:rPr>
              <a:t>kayu</a:t>
            </a:r>
            <a:r>
              <a:rPr dirty="0" sz="1150" spc="-80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150" spc="-45" b="1">
                <a:solidFill>
                  <a:srgbClr val="262424"/>
                </a:solidFill>
                <a:latin typeface="Trebuchet MS"/>
                <a:cs typeface="Trebuchet MS"/>
              </a:rPr>
              <a:t>walnut</a:t>
            </a:r>
            <a:r>
              <a:rPr dirty="0" sz="1150" spc="-45">
                <a:solidFill>
                  <a:srgbClr val="262424"/>
                </a:solidFill>
                <a:latin typeface="Tahoma"/>
                <a:cs typeface="Tahoma"/>
              </a:rPr>
              <a:t>.</a:t>
            </a:r>
            <a:r>
              <a:rPr dirty="0" sz="1150" spc="-114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30">
                <a:solidFill>
                  <a:srgbClr val="262424"/>
                </a:solidFill>
                <a:latin typeface="Tahoma"/>
                <a:cs typeface="Tahoma"/>
              </a:rPr>
              <a:t>Furnitur:</a:t>
            </a:r>
            <a:r>
              <a:rPr dirty="0" sz="1150" spc="-114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b="1">
                <a:solidFill>
                  <a:srgbClr val="262424"/>
                </a:solidFill>
                <a:latin typeface="Trebuchet MS"/>
                <a:cs typeface="Trebuchet MS"/>
              </a:rPr>
              <a:t>kayu</a:t>
            </a:r>
            <a:r>
              <a:rPr dirty="0" sz="1150" spc="-80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150" spc="-10" b="1">
                <a:solidFill>
                  <a:srgbClr val="262424"/>
                </a:solidFill>
                <a:latin typeface="Trebuchet MS"/>
                <a:cs typeface="Trebuchet MS"/>
              </a:rPr>
              <a:t>solid</a:t>
            </a:r>
            <a:r>
              <a:rPr dirty="0" sz="1150" spc="-80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150" spc="70" b="1">
                <a:solidFill>
                  <a:srgbClr val="262424"/>
                </a:solidFill>
                <a:latin typeface="Trebuchet MS"/>
                <a:cs typeface="Trebuchet MS"/>
              </a:rPr>
              <a:t>+</a:t>
            </a:r>
            <a:r>
              <a:rPr dirty="0" sz="1150" spc="-80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150" spc="-20" b="1">
                <a:solidFill>
                  <a:srgbClr val="262424"/>
                </a:solidFill>
                <a:latin typeface="Trebuchet MS"/>
                <a:cs typeface="Trebuchet MS"/>
              </a:rPr>
              <a:t>upholstery</a:t>
            </a:r>
            <a:r>
              <a:rPr dirty="0" sz="1150" spc="-80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150" spc="-45" b="1">
                <a:solidFill>
                  <a:srgbClr val="262424"/>
                </a:solidFill>
                <a:latin typeface="Trebuchet MS"/>
                <a:cs typeface="Trebuchet MS"/>
              </a:rPr>
              <a:t>beludru</a:t>
            </a:r>
            <a:r>
              <a:rPr dirty="0" sz="1150" spc="-45">
                <a:solidFill>
                  <a:srgbClr val="262424"/>
                </a:solidFill>
                <a:latin typeface="Tahoma"/>
                <a:cs typeface="Tahoma"/>
              </a:rPr>
              <a:t>.</a:t>
            </a:r>
            <a:r>
              <a:rPr dirty="0" sz="1150" spc="-114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>
                <a:solidFill>
                  <a:srgbClr val="262424"/>
                </a:solidFill>
                <a:latin typeface="Tahoma"/>
                <a:cs typeface="Tahoma"/>
              </a:rPr>
              <a:t>Kamar</a:t>
            </a:r>
            <a:r>
              <a:rPr dirty="0" sz="1150" spc="-114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35">
                <a:solidFill>
                  <a:srgbClr val="262424"/>
                </a:solidFill>
                <a:latin typeface="Tahoma"/>
                <a:cs typeface="Tahoma"/>
              </a:rPr>
              <a:t>mandi:</a:t>
            </a:r>
            <a:r>
              <a:rPr dirty="0" sz="1150" spc="-114">
                <a:solidFill>
                  <a:srgbClr val="262424"/>
                </a:solidFill>
                <a:latin typeface="Tahoma"/>
                <a:cs typeface="Tahoma"/>
              </a:rPr>
              <a:t> </a:t>
            </a:r>
            <a:r>
              <a:rPr dirty="0" sz="1150" spc="-10" b="1">
                <a:solidFill>
                  <a:srgbClr val="262424"/>
                </a:solidFill>
                <a:latin typeface="Trebuchet MS"/>
                <a:cs typeface="Trebuchet MS"/>
              </a:rPr>
              <a:t>granit gelap</a:t>
            </a:r>
            <a:r>
              <a:rPr dirty="0" sz="1150" spc="-95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150" spc="70" b="1">
                <a:solidFill>
                  <a:srgbClr val="262424"/>
                </a:solidFill>
                <a:latin typeface="Trebuchet MS"/>
                <a:cs typeface="Trebuchet MS"/>
              </a:rPr>
              <a:t>+</a:t>
            </a:r>
            <a:r>
              <a:rPr dirty="0" sz="1150" spc="-95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150" spc="-25" b="1">
                <a:solidFill>
                  <a:srgbClr val="262424"/>
                </a:solidFill>
                <a:latin typeface="Trebuchet MS"/>
                <a:cs typeface="Trebuchet MS"/>
              </a:rPr>
              <a:t>shower</a:t>
            </a:r>
            <a:r>
              <a:rPr dirty="0" sz="1150" spc="-90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150" spc="-25" b="1">
                <a:solidFill>
                  <a:srgbClr val="262424"/>
                </a:solidFill>
                <a:latin typeface="Trebuchet MS"/>
                <a:cs typeface="Trebuchet MS"/>
              </a:rPr>
              <a:t>niche</a:t>
            </a:r>
            <a:r>
              <a:rPr dirty="0" sz="1150" spc="-95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150" spc="-20" b="1">
                <a:solidFill>
                  <a:srgbClr val="262424"/>
                </a:solidFill>
                <a:latin typeface="Trebuchet MS"/>
                <a:cs typeface="Trebuchet MS"/>
              </a:rPr>
              <a:t>keramik</a:t>
            </a:r>
            <a:r>
              <a:rPr dirty="0" sz="1150" spc="-90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150" spc="-10" b="1">
                <a:solidFill>
                  <a:srgbClr val="262424"/>
                </a:solidFill>
                <a:latin typeface="Trebuchet MS"/>
                <a:cs typeface="Trebuchet MS"/>
              </a:rPr>
              <a:t>subway</a:t>
            </a:r>
            <a:r>
              <a:rPr dirty="0" sz="1150" spc="-95" b="1">
                <a:solidFill>
                  <a:srgbClr val="262424"/>
                </a:solidFill>
                <a:latin typeface="Trebuchet MS"/>
                <a:cs typeface="Trebuchet MS"/>
              </a:rPr>
              <a:t> </a:t>
            </a:r>
            <a:r>
              <a:rPr dirty="0" sz="1150" spc="-20" b="1">
                <a:solidFill>
                  <a:srgbClr val="262424"/>
                </a:solidFill>
                <a:latin typeface="Trebuchet MS"/>
                <a:cs typeface="Trebuchet MS"/>
              </a:rPr>
              <a:t>tile</a:t>
            </a:r>
            <a:r>
              <a:rPr dirty="0" sz="1150" spc="-20">
                <a:solidFill>
                  <a:srgbClr val="262424"/>
                </a:solidFill>
                <a:latin typeface="Tahoma"/>
                <a:cs typeface="Tahoma"/>
              </a:rPr>
              <a:t>.</a:t>
            </a:r>
            <a:endParaRPr sz="11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</dc:title>
  <dcterms:created xsi:type="dcterms:W3CDTF">2026-04-09T01:37:39Z</dcterms:created>
  <dcterms:modified xsi:type="dcterms:W3CDTF">2026-04-09T01:37:39Z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2026-03-16T00:00:00Z</vt:filetime>
  </property>
  <property fmtid="{D5CDD505-2E9C-101B-9397-08002B2CF9AE}" pid="3" name="Creator">
    <vt:lpwstr>pdf-lib (https://github.com/Hopding/pdf-lib)</vt:lpwstr>
  </property>
  <property fmtid="{D5CDD505-2E9C-101B-9397-08002B2CF9AE}" pid="4" name="LastSaved">
    <vt:filetime>2026-04-09T00:00:00Z</vt:filetime>
  </property>
  <property fmtid="{D5CDD505-2E9C-101B-9397-08002B2CF9AE}" pid="5" name="Producer">
    <vt:lpwstr>GPL Ghostscript 9.56.1</vt:lpwstr>
  </property>
</Properties>
</file>