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19"/>
  </p:notesMasterIdLst>
  <p:sldIdLst>
    <p:sldId id="275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6" r:id="rId16"/>
    <p:sldId id="273" r:id="rId17"/>
    <p:sldId id="274" r:id="rId1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378" y="3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3EDC9-A6CB-4331-84C9-9CED1BA2DEB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65E8B-370B-4F23-B41F-FE5A0838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8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29D89229-4235-7459-5319-16E2DBA1D0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3FEBF644-A27D-D1AD-5E13-E57FCC319B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FEB84-0F74-6FA8-CE4A-E41D3257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2F8A5-1284-0BFB-8566-EC04848F8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06158-0649-929B-4A78-B5B0DAD9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0F6E4-3C6B-49ED-804B-69641B4E08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6851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50BCB-1683-6C8E-FA92-FD6F6995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0C84E-2AC4-533E-FBEE-BCD839D7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3A9FE-049F-F095-2E90-8C46F205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96229-A805-4C8E-964D-2B1F35422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857535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F49BA-5207-06E8-30DF-A76C0A04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C6495-021B-9007-6448-9461CC71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C79D-8FD8-05F9-AFF5-C58BA685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C46106-56A2-4C87-837B-E6FEA9AE93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634222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8FE28-2266-45A8-CF1B-D50E0D6C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9B307-61C8-E5F1-594D-9BD43D53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2D617-52AC-8273-3D1E-625C13D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3BA5E-6469-4566-965D-1BA02AA60E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459826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2767E-D194-84B4-3572-A49083E8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A69E8-DA67-2709-E413-CCACB408D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5ABA3-DFD4-0481-B5CD-4EC80048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3BC5A-38F4-435D-BAF0-8114E8348C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178000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A141C5-8C24-9DA6-ED15-6EBA2C43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757DFC-661A-FBCB-26DE-6501A4D9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32E107-3AEE-C5C0-7436-E210FD938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D54E-9A66-4B8F-8AFF-0F04747664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210403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1EBB0A-087D-5442-29C4-BAD23E8D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3048CE-3503-F69B-20B6-258AE8407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4DB0DA-AB5C-B485-2727-5586A8318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80AB1-A47B-4ACC-BE16-9C3CEDAB9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246893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D80037A-BABF-CF57-C631-0EC438759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174E709-4CD6-A827-8F80-23DB5D35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821D62-C060-37CE-E512-2A799DED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DCDF4-6230-45C1-AD66-12B2F4C514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976701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236C3AB-8204-CE73-7524-AC3670D2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973BD6E-62FD-B262-7CF2-1051606A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871E2D-D9B4-1DB4-C11C-CF528396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D6CA8-E6E1-4C3D-8407-96946143D9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830496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96392C-132A-DC0A-5CCC-CA369FC5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EFC2D5-E6A8-2418-8F0E-9FB18F63A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AB2FA-F473-BFF8-ADFA-8F4D8E9E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74910-CEBC-45CA-940F-46D5D2CE54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768231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414CC2-5C87-8086-EE39-1A311323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38A9A4-5738-BD30-A955-5CB4F662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9F8CBC-272F-9C6C-80CC-E6237C89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412BD-63DD-4879-A519-A723008E05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849605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EC0F851-E535-1999-50F5-6777B76D4F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F3C37B2-DCDA-BD1A-8A06-033F93F4C3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4D3C-6595-7F8D-C54F-99103C8AC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06829-AFB6-91D7-EB7B-E9079B2D3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164A-1D27-0D30-335D-D3C50B982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8E7B616-3B02-4224-9F2C-36F78EFC9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44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ing.com/ck/a?!&amp;&amp;p=b666f17aa85c2d3eef3aeeaaaaea717bdb3c55dfe72830143c099a02d849e500JmltdHM9MTc2MjQ3MzYwMA&amp;ptn=3&amp;ver=2&amp;hsh=4&amp;fclid=20072d32-51c0-6d24-029a-3e5850fa6c84&amp;u=a1aHR0cHM6Ly9kaWdpdGFseS5pZC9wZW5nZXJ0aWFuLXBlbWFzYXJhbi1kaWdpdGFsLW1lbnVydXQtcGFyYS1haGxpLw&amp;ntb=1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icture\logo ibi small.gif">
            <a:extLst>
              <a:ext uri="{FF2B5EF4-FFF2-40B4-BE49-F238E27FC236}">
                <a16:creationId xmlns:a16="http://schemas.microsoft.com/office/drawing/2014/main" id="{30D7E66F-2AE7-D179-C29A-D34AC73CA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5" y="214313"/>
            <a:ext cx="1866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6B0F1-48BD-B5FA-FFCB-FDC6BD8C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rtl="0"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15/10/2022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0D126-D8CD-38C3-06D5-0911B97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rtl="0">
              <a:defRPr/>
            </a:pPr>
            <a:r>
              <a:rPr lang="en-ID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Technology Marketing, Customer Behavior and Branding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2051" name="Slide Number Placeholder 13">
            <a:extLst>
              <a:ext uri="{FF2B5EF4-FFF2-40B4-BE49-F238E27FC236}">
                <a16:creationId xmlns:a16="http://schemas.microsoft.com/office/drawing/2014/main" id="{2053FBA2-F29F-2741-37FB-503C4A3A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14425" indent="-428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00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86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771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457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143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829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 rtl="0" fontAlgn="base">
              <a:spcBef>
                <a:spcPct val="0"/>
              </a:spcBef>
              <a:spcAft>
                <a:spcPct val="0"/>
              </a:spcAft>
            </a:pPr>
            <a:fld id="{41C7F3B1-5EBC-4FF5-B566-88D6EF485663}" type="slidenum">
              <a:rPr lang="en-US" altLang="en-US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</a:rPr>
              <a:pPr defTabSz="1371600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kern="1200">
              <a:solidFill>
                <a:srgbClr val="898989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44272C62-5A2D-CD4F-C4D9-8FB8BF57D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76500"/>
            <a:ext cx="1241345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3716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D" sz="6000" kern="1200" dirty="0">
                <a:solidFill>
                  <a:prstClr val="black"/>
                </a:solidFill>
                <a:latin typeface="AR CENA" pitchFamily="2" charset="0"/>
                <a:ea typeface="+mn-ea"/>
                <a:cs typeface="Arial" charset="0"/>
              </a:rPr>
              <a:t>Pasar Digital</a:t>
            </a:r>
          </a:p>
          <a:p>
            <a:pPr algn="ctr" defTabSz="13716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pc="-225" dirty="0" err="1">
                <a:solidFill>
                  <a:srgbClr val="101010"/>
                </a:solidFill>
                <a:latin typeface="Tahoma"/>
                <a:cs typeface="Tahoma"/>
              </a:rPr>
              <a:t>Definisi</a:t>
            </a:r>
            <a:r>
              <a:rPr lang="en-US" sz="3600" spc="-225" dirty="0">
                <a:solidFill>
                  <a:srgbClr val="101010"/>
                </a:solidFill>
                <a:latin typeface="Tahoma"/>
                <a:cs typeface="Tahoma"/>
              </a:rPr>
              <a:t>,</a:t>
            </a:r>
            <a:r>
              <a:rPr lang="en-US" sz="3600" spc="-370" dirty="0">
                <a:solidFill>
                  <a:srgbClr val="101010"/>
                </a:solidFill>
                <a:latin typeface="Tahoma"/>
                <a:cs typeface="Tahoma"/>
              </a:rPr>
              <a:t> </a:t>
            </a:r>
            <a:r>
              <a:rPr lang="en-US" sz="3600" spc="-100" dirty="0" err="1">
                <a:solidFill>
                  <a:srgbClr val="101010"/>
                </a:solidFill>
                <a:latin typeface="Tahoma"/>
                <a:cs typeface="Tahoma"/>
              </a:rPr>
              <a:t>Mekanisme</a:t>
            </a:r>
            <a:r>
              <a:rPr lang="en-US" sz="3600" spc="-100" dirty="0">
                <a:solidFill>
                  <a:srgbClr val="101010"/>
                </a:solidFill>
                <a:latin typeface="Tahoma"/>
                <a:cs typeface="Tahoma"/>
              </a:rPr>
              <a:t>,</a:t>
            </a:r>
            <a:r>
              <a:rPr lang="en-US" sz="3600" spc="-370" dirty="0">
                <a:solidFill>
                  <a:srgbClr val="101010"/>
                </a:solidFill>
                <a:latin typeface="Tahoma"/>
                <a:cs typeface="Tahoma"/>
              </a:rPr>
              <a:t> </a:t>
            </a:r>
            <a:r>
              <a:rPr lang="en-US" sz="3600" spc="-30" dirty="0">
                <a:solidFill>
                  <a:srgbClr val="101010"/>
                </a:solidFill>
                <a:latin typeface="Tahoma"/>
                <a:cs typeface="Tahoma"/>
              </a:rPr>
              <a:t>dan</a:t>
            </a:r>
            <a:r>
              <a:rPr lang="en-US" sz="3600" spc="-370" dirty="0">
                <a:solidFill>
                  <a:srgbClr val="101010"/>
                </a:solidFill>
                <a:latin typeface="Tahoma"/>
                <a:cs typeface="Tahoma"/>
              </a:rPr>
              <a:t> </a:t>
            </a:r>
            <a:r>
              <a:rPr lang="en-US" sz="3600" spc="-120" dirty="0" err="1">
                <a:solidFill>
                  <a:srgbClr val="101010"/>
                </a:solidFill>
                <a:latin typeface="Tahoma"/>
                <a:cs typeface="Tahoma"/>
              </a:rPr>
              <a:t>Implementasi</a:t>
            </a:r>
            <a:endParaRPr lang="en-US" sz="3600" spc="-120" dirty="0">
              <a:solidFill>
                <a:srgbClr val="101010"/>
              </a:solidFill>
              <a:latin typeface="Tahoma"/>
              <a:cs typeface="Tahoma"/>
            </a:endParaRPr>
          </a:p>
          <a:p>
            <a:pPr algn="ctr" defTabSz="1371600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spc="-120" dirty="0">
              <a:solidFill>
                <a:srgbClr val="101010"/>
              </a:solidFill>
              <a:latin typeface="Tahoma"/>
              <a:cs typeface="Tahoma"/>
            </a:endParaRPr>
          </a:p>
          <a:p>
            <a:pPr algn="ctr" defTabSz="13716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Tahoma"/>
                <a:cs typeface="Tahoma"/>
              </a:rPr>
              <a:t>MEMAHAMI FAKTOR BIAYA PEMBELI/PENJUAL, FUNGSI PERANTARA DAN KOMPETISI PASAR DIGITAL</a:t>
            </a:r>
          </a:p>
          <a:p>
            <a:pPr algn="ctr" defTabSz="1371600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latin typeface="Tahoma"/>
              <a:cs typeface="Tahoma"/>
            </a:endParaRPr>
          </a:p>
          <a:p>
            <a:pPr algn="ctr" defTabSz="13716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48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itchFamily="2" charset="0"/>
                <a:ea typeface="+mn-ea"/>
                <a:cs typeface="Arial" charset="0"/>
              </a:rPr>
              <a:t>Pertemuan ke </a:t>
            </a:r>
            <a:r>
              <a:rPr lang="en-ID" sz="48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 CENA" pitchFamily="2" charset="0"/>
                <a:ea typeface="+mn-ea"/>
                <a:cs typeface="Arial" charset="0"/>
              </a:rPr>
              <a:t>4</a:t>
            </a:r>
            <a:endParaRPr lang="en-US" sz="4800" kern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 CENA" pitchFamily="2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9686" y="1390976"/>
            <a:ext cx="12002914" cy="94994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>
              <a:lnSpc>
                <a:spcPts val="6830"/>
              </a:lnSpc>
              <a:spcBef>
                <a:spcPts val="565"/>
              </a:spcBef>
            </a:pPr>
            <a:r>
              <a:rPr spc="-254" dirty="0">
                <a:solidFill>
                  <a:srgbClr val="000F92"/>
                </a:solidFill>
              </a:rPr>
              <a:t>Fungsi</a:t>
            </a:r>
            <a:r>
              <a:rPr spc="-405" dirty="0">
                <a:solidFill>
                  <a:srgbClr val="000F92"/>
                </a:solidFill>
              </a:rPr>
              <a:t> </a:t>
            </a:r>
            <a:r>
              <a:rPr spc="-135" dirty="0">
                <a:solidFill>
                  <a:srgbClr val="000F92"/>
                </a:solidFill>
              </a:rPr>
              <a:t>Perantara</a:t>
            </a:r>
            <a:r>
              <a:rPr spc="-405" dirty="0">
                <a:solidFill>
                  <a:srgbClr val="000F92"/>
                </a:solidFill>
              </a:rPr>
              <a:t> </a:t>
            </a:r>
            <a:r>
              <a:rPr spc="-10" dirty="0">
                <a:solidFill>
                  <a:srgbClr val="000F92"/>
                </a:solidFill>
              </a:rPr>
              <a:t>Dalam </a:t>
            </a:r>
            <a:r>
              <a:rPr spc="-300" dirty="0">
                <a:solidFill>
                  <a:srgbClr val="000F92"/>
                </a:solidFill>
              </a:rPr>
              <a:t>Pasar</a:t>
            </a:r>
            <a:r>
              <a:rPr spc="-440" dirty="0">
                <a:solidFill>
                  <a:srgbClr val="000F92"/>
                </a:solidFill>
              </a:rPr>
              <a:t> </a:t>
            </a:r>
            <a:r>
              <a:rPr spc="-10" dirty="0">
                <a:solidFill>
                  <a:srgbClr val="000F92"/>
                </a:solidFill>
              </a:rPr>
              <a:t>Digital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425257" y="0"/>
            <a:ext cx="8863330" cy="10287000"/>
            <a:chOff x="9425257" y="0"/>
            <a:chExt cx="886333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5994" y="318759"/>
              <a:ext cx="6862004" cy="43941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25257" y="7649745"/>
              <a:ext cx="4278861" cy="26372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13271" y="0"/>
              <a:ext cx="3829629" cy="67573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99553" y="0"/>
              <a:ext cx="3456188" cy="66039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07575" y="5133716"/>
              <a:ext cx="3467638" cy="51532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26648" y="5258683"/>
              <a:ext cx="3229508" cy="5028315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73558" y="7715843"/>
            <a:ext cx="133350" cy="1333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73558" y="8134943"/>
            <a:ext cx="133350" cy="13335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73558" y="8973143"/>
            <a:ext cx="133350" cy="13335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46533" y="3403711"/>
            <a:ext cx="10366375" cy="627761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algn="just">
              <a:lnSpc>
                <a:spcPts val="3300"/>
              </a:lnSpc>
              <a:spcBef>
                <a:spcPts val="459"/>
              </a:spcBef>
            </a:pPr>
            <a:r>
              <a:rPr sz="3000" spc="-385" dirty="0">
                <a:solidFill>
                  <a:srgbClr val="101010"/>
                </a:solidFill>
                <a:latin typeface="Arial Black"/>
                <a:cs typeface="Arial Black"/>
              </a:rPr>
              <a:t>PERANTARA</a:t>
            </a:r>
            <a:r>
              <a:rPr sz="3000" spc="135" dirty="0">
                <a:solidFill>
                  <a:srgbClr val="101010"/>
                </a:solidFill>
                <a:latin typeface="Arial Black"/>
                <a:cs typeface="Arial Black"/>
              </a:rPr>
              <a:t> </a:t>
            </a:r>
            <a:r>
              <a:rPr sz="3000" spc="120" dirty="0">
                <a:solidFill>
                  <a:srgbClr val="101010"/>
                </a:solidFill>
                <a:latin typeface="Lucida Sans Unicode"/>
                <a:cs typeface="Lucida Sans Unicode"/>
              </a:rPr>
              <a:t>dalam</a:t>
            </a:r>
            <a:r>
              <a:rPr sz="3000" spc="25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75" dirty="0">
                <a:solidFill>
                  <a:srgbClr val="101010"/>
                </a:solidFill>
                <a:latin typeface="Lucida Sans Unicode"/>
                <a:cs typeface="Lucida Sans Unicode"/>
              </a:rPr>
              <a:t>pasar</a:t>
            </a:r>
            <a:r>
              <a:rPr sz="3000" spc="29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digital</a:t>
            </a:r>
            <a:r>
              <a:rPr sz="3000" spc="29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05" dirty="0">
                <a:solidFill>
                  <a:srgbClr val="101010"/>
                </a:solidFill>
                <a:latin typeface="Lucida Sans Unicode"/>
                <a:cs typeface="Lucida Sans Unicode"/>
              </a:rPr>
              <a:t>adalah</a:t>
            </a:r>
            <a:r>
              <a:rPr sz="3000" spc="30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platform</a:t>
            </a:r>
            <a:r>
              <a:rPr sz="3000" spc="29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90" dirty="0">
                <a:solidFill>
                  <a:srgbClr val="101010"/>
                </a:solidFill>
                <a:latin typeface="Lucida Sans Unicode"/>
                <a:cs typeface="Lucida Sans Unicode"/>
              </a:rPr>
              <a:t>atau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pihak</a:t>
            </a:r>
            <a:r>
              <a:rPr sz="3000" spc="24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00" dirty="0">
                <a:solidFill>
                  <a:srgbClr val="101010"/>
                </a:solidFill>
                <a:latin typeface="Lucida Sans Unicode"/>
                <a:cs typeface="Lucida Sans Unicode"/>
              </a:rPr>
              <a:t>yang</a:t>
            </a:r>
            <a:r>
              <a:rPr sz="3000" spc="24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menyediakan</a:t>
            </a:r>
            <a:r>
              <a:rPr sz="3000" spc="24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ruang</a:t>
            </a:r>
            <a:r>
              <a:rPr sz="3000" spc="24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35" dirty="0">
                <a:solidFill>
                  <a:srgbClr val="101010"/>
                </a:solidFill>
                <a:latin typeface="Lucida Sans Unicode"/>
                <a:cs typeface="Lucida Sans Unicode"/>
              </a:rPr>
              <a:t>interaksi</a:t>
            </a:r>
            <a:r>
              <a:rPr sz="3000" spc="24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14" dirty="0">
                <a:solidFill>
                  <a:srgbClr val="101010"/>
                </a:solidFill>
                <a:latin typeface="Lucida Sans Unicode"/>
                <a:cs typeface="Lucida Sans Unicode"/>
              </a:rPr>
              <a:t>dan</a:t>
            </a:r>
            <a:r>
              <a:rPr sz="3000" spc="24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20" dirty="0">
                <a:solidFill>
                  <a:srgbClr val="101010"/>
                </a:solidFill>
                <a:latin typeface="Lucida Sans Unicode"/>
                <a:cs typeface="Lucida Sans Unicode"/>
              </a:rPr>
              <a:t>transaksi </a:t>
            </a:r>
            <a:r>
              <a:rPr sz="3000" spc="55" dirty="0">
                <a:solidFill>
                  <a:srgbClr val="101010"/>
                </a:solidFill>
                <a:latin typeface="Lucida Sans Unicode"/>
                <a:cs typeface="Lucida Sans Unicode"/>
              </a:rPr>
              <a:t>bagi</a:t>
            </a:r>
            <a:r>
              <a:rPr sz="3000" spc="-30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Lucida Sans Unicode"/>
                <a:cs typeface="Lucida Sans Unicode"/>
              </a:rPr>
              <a:t>penjual</a:t>
            </a:r>
            <a:r>
              <a:rPr sz="3000" spc="-29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14" dirty="0">
                <a:solidFill>
                  <a:srgbClr val="101010"/>
                </a:solidFill>
                <a:latin typeface="Lucida Sans Unicode"/>
                <a:cs typeface="Lucida Sans Unicode"/>
              </a:rPr>
              <a:t>dan</a:t>
            </a:r>
            <a:r>
              <a:rPr sz="3000" spc="-29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pembeli</a:t>
            </a:r>
            <a:r>
              <a:rPr sz="3000" spc="-29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00" dirty="0">
                <a:solidFill>
                  <a:srgbClr val="101010"/>
                </a:solidFill>
                <a:latin typeface="Lucida Sans Unicode"/>
                <a:cs typeface="Lucida Sans Unicode"/>
              </a:rPr>
              <a:t>secara</a:t>
            </a:r>
            <a:r>
              <a:rPr sz="3000" spc="-29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Lucida Sans Unicode"/>
                <a:cs typeface="Lucida Sans Unicode"/>
              </a:rPr>
              <a:t>online.</a:t>
            </a:r>
            <a:endParaRPr sz="3000">
              <a:latin typeface="Lucida Sans Unicode"/>
              <a:cs typeface="Lucida Sans Unicode"/>
            </a:endParaRPr>
          </a:p>
          <a:p>
            <a:pPr marL="330835" marR="1078865">
              <a:lnSpc>
                <a:spcPts val="3300"/>
              </a:lnSpc>
              <a:spcBef>
                <a:spcPts val="4075"/>
              </a:spcBef>
            </a:pPr>
            <a:r>
              <a:rPr sz="3000" spc="-215" dirty="0">
                <a:solidFill>
                  <a:srgbClr val="101010"/>
                </a:solidFill>
                <a:latin typeface="Trebuchet MS"/>
                <a:cs typeface="Trebuchet MS"/>
              </a:rPr>
              <a:t>“Digital</a:t>
            </a:r>
            <a:r>
              <a:rPr sz="3000" spc="4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275" dirty="0">
                <a:solidFill>
                  <a:srgbClr val="101010"/>
                </a:solidFill>
                <a:latin typeface="Trebuchet MS"/>
                <a:cs typeface="Trebuchet MS"/>
              </a:rPr>
              <a:t>intermediaries</a:t>
            </a:r>
            <a:r>
              <a:rPr sz="3000" spc="5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270" dirty="0">
                <a:solidFill>
                  <a:srgbClr val="101010"/>
                </a:solidFill>
                <a:latin typeface="Trebuchet MS"/>
                <a:cs typeface="Trebuchet MS"/>
              </a:rPr>
              <a:t>provide</a:t>
            </a:r>
            <a:r>
              <a:rPr sz="3000" spc="5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254" dirty="0">
                <a:solidFill>
                  <a:srgbClr val="101010"/>
                </a:solidFill>
                <a:latin typeface="Trebuchet MS"/>
                <a:cs typeface="Trebuchet MS"/>
              </a:rPr>
              <a:t>the</a:t>
            </a:r>
            <a:r>
              <a:rPr sz="3000" spc="5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285" dirty="0">
                <a:solidFill>
                  <a:srgbClr val="101010"/>
                </a:solidFill>
                <a:latin typeface="Trebuchet MS"/>
                <a:cs typeface="Trebuchet MS"/>
              </a:rPr>
              <a:t>marketspace</a:t>
            </a:r>
            <a:r>
              <a:rPr sz="3000" spc="5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280" dirty="0">
                <a:solidFill>
                  <a:srgbClr val="101010"/>
                </a:solidFill>
                <a:latin typeface="Trebuchet MS"/>
                <a:cs typeface="Trebuchet MS"/>
              </a:rPr>
              <a:t>where</a:t>
            </a:r>
            <a:r>
              <a:rPr sz="3000" spc="5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275" dirty="0">
                <a:solidFill>
                  <a:srgbClr val="101010"/>
                </a:solidFill>
                <a:latin typeface="Trebuchet MS"/>
                <a:cs typeface="Trebuchet MS"/>
              </a:rPr>
              <a:t>buyers </a:t>
            </a:r>
            <a:r>
              <a:rPr sz="3000" spc="-254" dirty="0">
                <a:solidFill>
                  <a:srgbClr val="101010"/>
                </a:solidFill>
                <a:latin typeface="Trebuchet MS"/>
                <a:cs typeface="Trebuchet MS"/>
              </a:rPr>
              <a:t>and</a:t>
            </a:r>
            <a:r>
              <a:rPr sz="3000" spc="-32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260" dirty="0">
                <a:solidFill>
                  <a:srgbClr val="101010"/>
                </a:solidFill>
                <a:latin typeface="Trebuchet MS"/>
                <a:cs typeface="Trebuchet MS"/>
              </a:rPr>
              <a:t>sellers</a:t>
            </a:r>
            <a:r>
              <a:rPr sz="3000" spc="-32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295" dirty="0">
                <a:solidFill>
                  <a:srgbClr val="101010"/>
                </a:solidFill>
                <a:latin typeface="Trebuchet MS"/>
                <a:cs typeface="Trebuchet MS"/>
              </a:rPr>
              <a:t>interact</a:t>
            </a:r>
            <a:r>
              <a:rPr sz="3000" spc="-32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254" dirty="0">
                <a:solidFill>
                  <a:srgbClr val="101010"/>
                </a:solidFill>
                <a:latin typeface="Trebuchet MS"/>
                <a:cs typeface="Trebuchet MS"/>
              </a:rPr>
              <a:t>and</a:t>
            </a:r>
            <a:r>
              <a:rPr sz="3000" spc="-32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285" dirty="0">
                <a:solidFill>
                  <a:srgbClr val="101010"/>
                </a:solidFill>
                <a:latin typeface="Trebuchet MS"/>
                <a:cs typeface="Trebuchet MS"/>
              </a:rPr>
              <a:t>transact</a:t>
            </a:r>
            <a:r>
              <a:rPr sz="3000" spc="-32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320" dirty="0">
                <a:solidFill>
                  <a:srgbClr val="101010"/>
                </a:solidFill>
                <a:latin typeface="Trebuchet MS"/>
                <a:cs typeface="Trebuchet MS"/>
              </a:rPr>
              <a:t>electronically.”</a:t>
            </a:r>
            <a:endParaRPr sz="3000">
              <a:latin typeface="Trebuchet MS"/>
              <a:cs typeface="Trebuchet MS"/>
            </a:endParaRPr>
          </a:p>
          <a:p>
            <a:pPr marL="330835">
              <a:lnSpc>
                <a:spcPts val="3240"/>
              </a:lnSpc>
            </a:pPr>
            <a:r>
              <a:rPr sz="3000" spc="-240" dirty="0">
                <a:solidFill>
                  <a:srgbClr val="101010"/>
                </a:solidFill>
                <a:latin typeface="Trebuchet MS"/>
                <a:cs typeface="Trebuchet MS"/>
              </a:rPr>
              <a:t>(Laudon</a:t>
            </a:r>
            <a:r>
              <a:rPr sz="3000" spc="-32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210" dirty="0">
                <a:solidFill>
                  <a:srgbClr val="101010"/>
                </a:solidFill>
                <a:latin typeface="Trebuchet MS"/>
                <a:cs typeface="Trebuchet MS"/>
              </a:rPr>
              <a:t>&amp;</a:t>
            </a:r>
            <a:r>
              <a:rPr sz="3000" spc="-31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320" dirty="0">
                <a:solidFill>
                  <a:srgbClr val="101010"/>
                </a:solidFill>
                <a:latin typeface="Trebuchet MS"/>
                <a:cs typeface="Trebuchet MS"/>
              </a:rPr>
              <a:t>Traver,</a:t>
            </a:r>
            <a:r>
              <a:rPr sz="3000" spc="-31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Trebuchet MS"/>
                <a:cs typeface="Trebuchet MS"/>
              </a:rPr>
              <a:t>2020)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70"/>
              </a:spcBef>
            </a:pPr>
            <a:endParaRPr sz="3000">
              <a:latin typeface="Trebuchet MS"/>
              <a:cs typeface="Trebuchet MS"/>
            </a:endParaRPr>
          </a:p>
          <a:p>
            <a:pPr marL="12700" algn="just">
              <a:lnSpc>
                <a:spcPts val="3450"/>
              </a:lnSpc>
            </a:pPr>
            <a:r>
              <a:rPr sz="3000" spc="-305" dirty="0">
                <a:solidFill>
                  <a:srgbClr val="101010"/>
                </a:solidFill>
                <a:latin typeface="Arial Black"/>
                <a:cs typeface="Arial Black"/>
              </a:rPr>
              <a:t>CONTOH</a:t>
            </a:r>
            <a:r>
              <a:rPr sz="3000" spc="-525" dirty="0">
                <a:solidFill>
                  <a:srgbClr val="101010"/>
                </a:solidFill>
                <a:latin typeface="Arial Black"/>
                <a:cs typeface="Arial Black"/>
              </a:rPr>
              <a:t> </a:t>
            </a:r>
            <a:r>
              <a:rPr sz="3000" spc="-50" dirty="0">
                <a:solidFill>
                  <a:srgbClr val="101010"/>
                </a:solidFill>
                <a:latin typeface="Arial Black"/>
                <a:cs typeface="Arial Black"/>
              </a:rPr>
              <a:t>:</a:t>
            </a:r>
            <a:endParaRPr sz="3000">
              <a:latin typeface="Arial Black"/>
              <a:cs typeface="Arial Black"/>
            </a:endParaRPr>
          </a:p>
          <a:p>
            <a:pPr marL="659765">
              <a:lnSpc>
                <a:spcPts val="3300"/>
              </a:lnSpc>
            </a:pP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Marketplace</a:t>
            </a:r>
            <a:r>
              <a:rPr sz="3000" spc="-25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60" dirty="0">
                <a:solidFill>
                  <a:srgbClr val="101010"/>
                </a:solidFill>
                <a:latin typeface="Lucida Sans Unicode"/>
                <a:cs typeface="Lucida Sans Unicode"/>
              </a:rPr>
              <a:t>(Tokopedia,</a:t>
            </a:r>
            <a:r>
              <a:rPr sz="3000" spc="-24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75" dirty="0">
                <a:solidFill>
                  <a:srgbClr val="101010"/>
                </a:solidFill>
                <a:latin typeface="Lucida Sans Unicode"/>
                <a:cs typeface="Lucida Sans Unicode"/>
              </a:rPr>
              <a:t>Shopee)</a:t>
            </a:r>
            <a:endParaRPr sz="3000">
              <a:latin typeface="Lucida Sans Unicode"/>
              <a:cs typeface="Lucida Sans Unicode"/>
            </a:endParaRPr>
          </a:p>
          <a:p>
            <a:pPr marL="659765" marR="2298065">
              <a:lnSpc>
                <a:spcPts val="3300"/>
              </a:lnSpc>
              <a:spcBef>
                <a:spcPts val="210"/>
              </a:spcBef>
            </a:pP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Iklan</a:t>
            </a:r>
            <a:r>
              <a:rPr sz="3000" spc="5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50" dirty="0">
                <a:solidFill>
                  <a:srgbClr val="101010"/>
                </a:solidFill>
                <a:latin typeface="Lucida Sans Unicode"/>
                <a:cs typeface="Lucida Sans Unicode"/>
              </a:rPr>
              <a:t>digital,</a:t>
            </a:r>
            <a:r>
              <a:rPr sz="3000" spc="5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agensi</a:t>
            </a:r>
            <a:r>
              <a:rPr sz="3000" spc="5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25" dirty="0">
                <a:solidFill>
                  <a:srgbClr val="101010"/>
                </a:solidFill>
                <a:latin typeface="Lucida Sans Unicode"/>
                <a:cs typeface="Lucida Sans Unicode"/>
              </a:rPr>
              <a:t>marketing,</a:t>
            </a:r>
            <a:r>
              <a:rPr sz="3000" spc="5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Lucida Sans Unicode"/>
                <a:cs typeface="Lucida Sans Unicode"/>
              </a:rPr>
              <a:t>platform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perbandingan</a:t>
            </a:r>
            <a:r>
              <a:rPr sz="3000" spc="3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75" dirty="0">
                <a:solidFill>
                  <a:srgbClr val="101010"/>
                </a:solidFill>
                <a:latin typeface="Lucida Sans Unicode"/>
                <a:cs typeface="Lucida Sans Unicode"/>
              </a:rPr>
              <a:t>harga</a:t>
            </a:r>
            <a:endParaRPr sz="3000">
              <a:latin typeface="Lucida Sans Unicode"/>
              <a:cs typeface="Lucida Sans Unicode"/>
            </a:endParaRPr>
          </a:p>
          <a:p>
            <a:pPr marL="659765" marR="2298065">
              <a:lnSpc>
                <a:spcPts val="3300"/>
              </a:lnSpc>
            </a:pPr>
            <a:r>
              <a:rPr sz="3000" spc="65" dirty="0">
                <a:solidFill>
                  <a:srgbClr val="101010"/>
                </a:solidFill>
                <a:latin typeface="Lucida Sans Unicode"/>
                <a:cs typeface="Lucida Sans Unicode"/>
              </a:rPr>
              <a:t>Payment</a:t>
            </a:r>
            <a:r>
              <a:rPr sz="3000" spc="17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00" dirty="0">
                <a:solidFill>
                  <a:srgbClr val="101010"/>
                </a:solidFill>
                <a:latin typeface="Lucida Sans Unicode"/>
                <a:cs typeface="Lucida Sans Unicode"/>
              </a:rPr>
              <a:t>gateway</a:t>
            </a:r>
            <a:r>
              <a:rPr sz="3000" spc="17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(OVO,</a:t>
            </a:r>
            <a:r>
              <a:rPr sz="3000" spc="17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Dana,</a:t>
            </a:r>
            <a:r>
              <a:rPr sz="3000" spc="17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Lucida Sans Unicode"/>
                <a:cs typeface="Lucida Sans Unicode"/>
              </a:rPr>
              <a:t>PayPal), </a:t>
            </a:r>
            <a:r>
              <a:rPr sz="3000" spc="-20" dirty="0">
                <a:solidFill>
                  <a:srgbClr val="101010"/>
                </a:solidFill>
                <a:latin typeface="Lucida Sans Unicode"/>
                <a:cs typeface="Lucida Sans Unicode"/>
              </a:rPr>
              <a:t>sistem</a:t>
            </a:r>
            <a:r>
              <a:rPr sz="3000" spc="-18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ulasan</a:t>
            </a:r>
            <a:r>
              <a:rPr sz="3000" spc="-18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Lucida Sans Unicode"/>
                <a:cs typeface="Lucida Sans Unicode"/>
              </a:rPr>
              <a:t>pelanggan.</a:t>
            </a:r>
            <a:endParaRPr sz="3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9160" y="2339145"/>
            <a:ext cx="4175125" cy="659638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3000" spc="-355" dirty="0">
                <a:latin typeface="Arial Black"/>
                <a:cs typeface="Arial Black"/>
              </a:rPr>
              <a:t>Jenis</a:t>
            </a:r>
            <a:r>
              <a:rPr sz="3000" spc="-210" dirty="0">
                <a:latin typeface="Arial Black"/>
                <a:cs typeface="Arial Black"/>
              </a:rPr>
              <a:t> </a:t>
            </a:r>
            <a:r>
              <a:rPr sz="3000" spc="-20" dirty="0">
                <a:latin typeface="Arial Black"/>
                <a:cs typeface="Arial Black"/>
              </a:rPr>
              <a:t>Perantara</a:t>
            </a:r>
            <a:endParaRPr sz="3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3000">
              <a:latin typeface="Arial Black"/>
              <a:cs typeface="Arial Black"/>
            </a:endParaRPr>
          </a:p>
          <a:p>
            <a:pPr algn="ctr">
              <a:lnSpc>
                <a:spcPct val="117800"/>
              </a:lnSpc>
            </a:pPr>
            <a:r>
              <a:rPr sz="2600" spc="60" dirty="0">
                <a:latin typeface="Arial MT"/>
                <a:cs typeface="Arial MT"/>
              </a:rPr>
              <a:t>Marketplace</a:t>
            </a:r>
            <a:r>
              <a:rPr sz="2600" spc="-35" dirty="0">
                <a:latin typeface="Arial MT"/>
                <a:cs typeface="Arial MT"/>
              </a:rPr>
              <a:t> </a:t>
            </a:r>
            <a:r>
              <a:rPr sz="2600" spc="220" dirty="0">
                <a:latin typeface="Arial MT"/>
                <a:cs typeface="Arial MT"/>
              </a:rPr>
              <a:t>/</a:t>
            </a:r>
            <a:r>
              <a:rPr sz="2600" spc="-30" dirty="0">
                <a:latin typeface="Arial MT"/>
                <a:cs typeface="Arial MT"/>
              </a:rPr>
              <a:t> </a:t>
            </a:r>
            <a:r>
              <a:rPr sz="2600" spc="90" dirty="0">
                <a:latin typeface="Arial MT"/>
                <a:cs typeface="Arial MT"/>
              </a:rPr>
              <a:t>Platform</a:t>
            </a:r>
            <a:r>
              <a:rPr sz="2600" spc="-35" dirty="0">
                <a:latin typeface="Arial MT"/>
                <a:cs typeface="Arial MT"/>
              </a:rPr>
              <a:t> </a:t>
            </a:r>
            <a:r>
              <a:rPr sz="2600" spc="-60" dirty="0">
                <a:latin typeface="Arial MT"/>
                <a:cs typeface="Arial MT"/>
              </a:rPr>
              <a:t>Jual </a:t>
            </a:r>
            <a:r>
              <a:rPr sz="2600" spc="-20" dirty="0">
                <a:latin typeface="Arial MT"/>
                <a:cs typeface="Arial MT"/>
              </a:rPr>
              <a:t>Beli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95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600" spc="50" dirty="0">
                <a:latin typeface="Arial MT"/>
                <a:cs typeface="Arial MT"/>
              </a:rPr>
              <a:t>Payment</a:t>
            </a:r>
            <a:r>
              <a:rPr sz="2600" spc="-5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Gateway</a:t>
            </a:r>
            <a:endParaRPr sz="2600">
              <a:latin typeface="Arial MT"/>
              <a:cs typeface="Arial MT"/>
            </a:endParaRPr>
          </a:p>
          <a:p>
            <a:pPr marL="690245" marR="682625" algn="ctr">
              <a:lnSpc>
                <a:spcPct val="117800"/>
              </a:lnSpc>
              <a:spcBef>
                <a:spcPts val="2930"/>
              </a:spcBef>
            </a:pPr>
            <a:r>
              <a:rPr sz="2600" spc="90" dirty="0">
                <a:latin typeface="Arial MT"/>
                <a:cs typeface="Arial MT"/>
              </a:rPr>
              <a:t>Platform</a:t>
            </a:r>
            <a:r>
              <a:rPr sz="2600" spc="10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Logistik</a:t>
            </a:r>
            <a:r>
              <a:rPr sz="2600" spc="110" dirty="0">
                <a:latin typeface="Arial MT"/>
                <a:cs typeface="Arial MT"/>
              </a:rPr>
              <a:t> </a:t>
            </a:r>
            <a:r>
              <a:rPr sz="2600" spc="170" dirty="0">
                <a:latin typeface="Arial MT"/>
                <a:cs typeface="Arial MT"/>
              </a:rPr>
              <a:t>/ </a:t>
            </a:r>
            <a:r>
              <a:rPr sz="2600" spc="50" dirty="0">
                <a:latin typeface="Arial MT"/>
                <a:cs typeface="Arial MT"/>
              </a:rPr>
              <a:t>Pengiriman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600" spc="90" dirty="0">
                <a:latin typeface="Arial MT"/>
                <a:cs typeface="Arial MT"/>
              </a:rPr>
              <a:t>Platform</a:t>
            </a:r>
            <a:r>
              <a:rPr sz="2600" spc="-35" dirty="0">
                <a:latin typeface="Arial MT"/>
                <a:cs typeface="Arial MT"/>
              </a:rPr>
              <a:t> </a:t>
            </a:r>
            <a:r>
              <a:rPr sz="2600" spc="65" dirty="0">
                <a:latin typeface="Arial MT"/>
                <a:cs typeface="Arial MT"/>
              </a:rPr>
              <a:t>Promosi</a:t>
            </a:r>
            <a:r>
              <a:rPr sz="2600" spc="-30" dirty="0">
                <a:latin typeface="Arial MT"/>
                <a:cs typeface="Arial MT"/>
              </a:rPr>
              <a:t>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-3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Iklan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300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600" spc="60" dirty="0">
                <a:latin typeface="Arial MT"/>
                <a:cs typeface="Arial MT"/>
              </a:rPr>
              <a:t>Agen/Influencer</a:t>
            </a:r>
            <a:r>
              <a:rPr sz="2600" spc="10" dirty="0">
                <a:latin typeface="Arial MT"/>
                <a:cs typeface="Arial MT"/>
              </a:rPr>
              <a:t> </a:t>
            </a:r>
            <a:r>
              <a:rPr sz="2600" spc="40" dirty="0">
                <a:latin typeface="Arial MT"/>
                <a:cs typeface="Arial MT"/>
              </a:rPr>
              <a:t>Digital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43162" y="2339145"/>
            <a:ext cx="4658360" cy="683450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3000" spc="-45" dirty="0">
                <a:latin typeface="Arial Black"/>
                <a:cs typeface="Arial Black"/>
              </a:rPr>
              <a:t>Fungsi</a:t>
            </a:r>
            <a:endParaRPr sz="3000">
              <a:latin typeface="Arial Black"/>
              <a:cs typeface="Arial Black"/>
            </a:endParaRPr>
          </a:p>
          <a:p>
            <a:pPr marL="61594" marR="53975" algn="ctr">
              <a:lnSpc>
                <a:spcPct val="116599"/>
              </a:lnSpc>
              <a:spcBef>
                <a:spcPts val="3360"/>
              </a:spcBef>
            </a:pPr>
            <a:r>
              <a:rPr sz="2600" spc="55" dirty="0">
                <a:latin typeface="Arial MT"/>
                <a:cs typeface="Arial MT"/>
              </a:rPr>
              <a:t>Menyediakan</a:t>
            </a:r>
            <a:r>
              <a:rPr sz="2600" spc="-30" dirty="0">
                <a:latin typeface="Arial MT"/>
                <a:cs typeface="Arial MT"/>
              </a:rPr>
              <a:t> </a:t>
            </a:r>
            <a:r>
              <a:rPr sz="2600" spc="85" dirty="0">
                <a:latin typeface="Arial MT"/>
                <a:cs typeface="Arial MT"/>
              </a:rPr>
              <a:t>ruang</a:t>
            </a:r>
            <a:r>
              <a:rPr sz="2600" spc="-30" dirty="0">
                <a:latin typeface="Arial MT"/>
                <a:cs typeface="Arial MT"/>
              </a:rPr>
              <a:t> </a:t>
            </a:r>
            <a:r>
              <a:rPr sz="2600" spc="40" dirty="0">
                <a:latin typeface="Arial MT"/>
                <a:cs typeface="Arial MT"/>
              </a:rPr>
              <a:t>transaksi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-25" dirty="0">
                <a:latin typeface="Arial MT"/>
                <a:cs typeface="Arial MT"/>
              </a:rPr>
              <a:t> </a:t>
            </a:r>
            <a:r>
              <a:rPr sz="2600" spc="85" dirty="0">
                <a:latin typeface="Arial MT"/>
                <a:cs typeface="Arial MT"/>
              </a:rPr>
              <a:t>menghubungkan</a:t>
            </a:r>
            <a:r>
              <a:rPr sz="2600" spc="-25" dirty="0">
                <a:latin typeface="Arial MT"/>
                <a:cs typeface="Arial MT"/>
              </a:rPr>
              <a:t> </a:t>
            </a:r>
            <a:r>
              <a:rPr sz="2600" spc="45" dirty="0">
                <a:latin typeface="Arial MT"/>
                <a:cs typeface="Arial MT"/>
              </a:rPr>
              <a:t>pembeli– </a:t>
            </a:r>
            <a:r>
              <a:rPr sz="2600" spc="65" dirty="0">
                <a:latin typeface="Arial MT"/>
                <a:cs typeface="Arial MT"/>
              </a:rPr>
              <a:t>penjual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285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600" spc="55" dirty="0">
                <a:latin typeface="Arial MT"/>
                <a:cs typeface="Arial MT"/>
              </a:rPr>
              <a:t>Mengelola</a:t>
            </a:r>
            <a:r>
              <a:rPr sz="2600" spc="-40" dirty="0">
                <a:latin typeface="Arial MT"/>
                <a:cs typeface="Arial MT"/>
              </a:rPr>
              <a:t> </a:t>
            </a:r>
            <a:r>
              <a:rPr sz="2600" spc="75" dirty="0">
                <a:latin typeface="Arial MT"/>
                <a:cs typeface="Arial MT"/>
              </a:rPr>
              <a:t>pembayaran</a:t>
            </a:r>
            <a:r>
              <a:rPr sz="2600" spc="-40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digital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300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600" spc="80" dirty="0">
                <a:latin typeface="Arial MT"/>
                <a:cs typeface="Arial MT"/>
              </a:rPr>
              <a:t>Mengantar</a:t>
            </a:r>
            <a:r>
              <a:rPr sz="2600" spc="-25" dirty="0">
                <a:latin typeface="Arial MT"/>
                <a:cs typeface="Arial MT"/>
              </a:rPr>
              <a:t> </a:t>
            </a:r>
            <a:r>
              <a:rPr sz="2600" spc="65" dirty="0">
                <a:latin typeface="Arial MT"/>
                <a:cs typeface="Arial MT"/>
              </a:rPr>
              <a:t>barang</a:t>
            </a:r>
            <a:r>
              <a:rPr sz="2600" spc="-2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ke</a:t>
            </a:r>
            <a:r>
              <a:rPr sz="2600" spc="-25" dirty="0">
                <a:latin typeface="Arial MT"/>
                <a:cs typeface="Arial MT"/>
              </a:rPr>
              <a:t> </a:t>
            </a:r>
            <a:r>
              <a:rPr sz="2600" spc="80" dirty="0">
                <a:latin typeface="Arial MT"/>
                <a:cs typeface="Arial MT"/>
              </a:rPr>
              <a:t>pembeli</a:t>
            </a:r>
            <a:endParaRPr sz="2600">
              <a:latin typeface="Arial MT"/>
              <a:cs typeface="Arial MT"/>
            </a:endParaRPr>
          </a:p>
          <a:p>
            <a:pPr marL="495300" marR="487680" algn="ctr">
              <a:lnSpc>
                <a:spcPct val="117800"/>
              </a:lnSpc>
              <a:spcBef>
                <a:spcPts val="2930"/>
              </a:spcBef>
            </a:pPr>
            <a:r>
              <a:rPr sz="2600" spc="65" dirty="0">
                <a:latin typeface="Arial MT"/>
                <a:cs typeface="Arial MT"/>
              </a:rPr>
              <a:t>Menyebarkan</a:t>
            </a:r>
            <a:r>
              <a:rPr sz="2600" spc="-5" dirty="0">
                <a:latin typeface="Arial MT"/>
                <a:cs typeface="Arial MT"/>
              </a:rPr>
              <a:t> </a:t>
            </a:r>
            <a:r>
              <a:rPr sz="2600" spc="85" dirty="0">
                <a:latin typeface="Arial MT"/>
                <a:cs typeface="Arial MT"/>
              </a:rPr>
              <a:t>informasi </a:t>
            </a:r>
            <a:r>
              <a:rPr sz="2600" spc="110" dirty="0">
                <a:latin typeface="Arial MT"/>
                <a:cs typeface="Arial MT"/>
              </a:rPr>
              <a:t>produk</a:t>
            </a:r>
            <a:endParaRPr sz="2600">
              <a:latin typeface="Arial MT"/>
              <a:cs typeface="Arial MT"/>
            </a:endParaRPr>
          </a:p>
          <a:p>
            <a:pPr marL="288925" marR="281305" algn="ctr">
              <a:lnSpc>
                <a:spcPct val="117800"/>
              </a:lnSpc>
              <a:spcBef>
                <a:spcPts val="1055"/>
              </a:spcBef>
            </a:pPr>
            <a:r>
              <a:rPr sz="2600" spc="95" dirty="0">
                <a:latin typeface="Arial MT"/>
                <a:cs typeface="Arial MT"/>
              </a:rPr>
              <a:t>Mempengaruhi</a:t>
            </a:r>
            <a:r>
              <a:rPr sz="2600" spc="-35" dirty="0">
                <a:latin typeface="Arial MT"/>
                <a:cs typeface="Arial MT"/>
              </a:rPr>
              <a:t> </a:t>
            </a:r>
            <a:r>
              <a:rPr sz="2600" spc="65" dirty="0">
                <a:latin typeface="Arial MT"/>
                <a:cs typeface="Arial MT"/>
              </a:rPr>
              <a:t>keputusan </a:t>
            </a:r>
            <a:r>
              <a:rPr sz="2600" spc="70" dirty="0">
                <a:latin typeface="Arial MT"/>
                <a:cs typeface="Arial MT"/>
              </a:rPr>
              <a:t>pembelian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74448" y="2339145"/>
            <a:ext cx="5850890" cy="659638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3000" spc="-10" dirty="0">
                <a:latin typeface="Arial Black"/>
                <a:cs typeface="Arial Black"/>
              </a:rPr>
              <a:t>Contoh</a:t>
            </a:r>
            <a:endParaRPr sz="3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325"/>
              </a:spcBef>
            </a:pPr>
            <a:endParaRPr sz="30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sz="2600" dirty="0">
                <a:latin typeface="Arial MT"/>
                <a:cs typeface="Arial MT"/>
              </a:rPr>
              <a:t>Tokopedia,</a:t>
            </a:r>
            <a:r>
              <a:rPr sz="2600" spc="8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Shopee,</a:t>
            </a:r>
            <a:r>
              <a:rPr sz="2600" spc="8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Lazada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40"/>
              </a:spcBef>
            </a:pPr>
            <a:endParaRPr sz="2600">
              <a:latin typeface="Arial MT"/>
              <a:cs typeface="Arial MT"/>
            </a:endParaRPr>
          </a:p>
          <a:p>
            <a:pPr marL="467995" marR="460375" algn="ctr">
              <a:lnSpc>
                <a:spcPct val="117800"/>
              </a:lnSpc>
            </a:pPr>
            <a:r>
              <a:rPr sz="2600" spc="-70" dirty="0">
                <a:latin typeface="Arial MT"/>
                <a:cs typeface="Arial MT"/>
              </a:rPr>
              <a:t>OVO,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-25" dirty="0">
                <a:latin typeface="Arial MT"/>
                <a:cs typeface="Arial MT"/>
              </a:rPr>
              <a:t>DANA,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-50" dirty="0">
                <a:latin typeface="Arial MT"/>
                <a:cs typeface="Arial MT"/>
              </a:rPr>
              <a:t>GoPay,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Shoppe</a:t>
            </a:r>
            <a:r>
              <a:rPr sz="2600" spc="-50" dirty="0">
                <a:latin typeface="Arial MT"/>
                <a:cs typeface="Arial MT"/>
              </a:rPr>
              <a:t> </a:t>
            </a:r>
            <a:r>
              <a:rPr sz="2600" spc="-25" dirty="0">
                <a:latin typeface="Arial MT"/>
                <a:cs typeface="Arial MT"/>
              </a:rPr>
              <a:t>Pay </a:t>
            </a:r>
            <a:r>
              <a:rPr sz="2600" spc="-50" dirty="0">
                <a:latin typeface="Arial MT"/>
                <a:cs typeface="Arial MT"/>
              </a:rPr>
              <a:t>PayPal,</a:t>
            </a:r>
            <a:r>
              <a:rPr sz="2600" spc="-125" dirty="0">
                <a:latin typeface="Arial MT"/>
                <a:cs typeface="Arial MT"/>
              </a:rPr>
              <a:t> </a:t>
            </a:r>
            <a:r>
              <a:rPr sz="2600" spc="90" dirty="0">
                <a:latin typeface="Arial MT"/>
                <a:cs typeface="Arial MT"/>
              </a:rPr>
              <a:t>Midtrans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600" spc="-245" dirty="0">
                <a:latin typeface="Arial MT"/>
                <a:cs typeface="Arial MT"/>
              </a:rPr>
              <a:t>JNE,</a:t>
            </a:r>
            <a:r>
              <a:rPr sz="2600" spc="-50" dirty="0">
                <a:latin typeface="Arial MT"/>
                <a:cs typeface="Arial MT"/>
              </a:rPr>
              <a:t> </a:t>
            </a:r>
            <a:r>
              <a:rPr sz="2600" spc="-190" dirty="0">
                <a:latin typeface="Arial MT"/>
                <a:cs typeface="Arial MT"/>
              </a:rPr>
              <a:t>J&amp;T,</a:t>
            </a:r>
            <a:r>
              <a:rPr sz="2600" spc="-5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Sicepat,</a:t>
            </a:r>
            <a:r>
              <a:rPr sz="2600" spc="-10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AnterAja</a:t>
            </a:r>
            <a:endParaRPr sz="2600">
              <a:latin typeface="Arial MT"/>
              <a:cs typeface="Arial MT"/>
            </a:endParaRPr>
          </a:p>
          <a:p>
            <a:pPr algn="ctr">
              <a:lnSpc>
                <a:spcPct val="269400"/>
              </a:lnSpc>
            </a:pPr>
            <a:r>
              <a:rPr sz="2600" dirty="0">
                <a:latin typeface="Arial MT"/>
                <a:cs typeface="Arial MT"/>
              </a:rPr>
              <a:t>Facebook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Ads,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Google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Ads,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TikTok</a:t>
            </a:r>
            <a:r>
              <a:rPr sz="2600" spc="-70" dirty="0">
                <a:latin typeface="Arial MT"/>
                <a:cs typeface="Arial MT"/>
              </a:rPr>
              <a:t> </a:t>
            </a:r>
            <a:r>
              <a:rPr sz="2600" spc="-25" dirty="0">
                <a:latin typeface="Arial MT"/>
                <a:cs typeface="Arial MT"/>
              </a:rPr>
              <a:t>Ads </a:t>
            </a:r>
            <a:r>
              <a:rPr sz="2600" spc="45" dirty="0">
                <a:latin typeface="Arial MT"/>
                <a:cs typeface="Arial MT"/>
              </a:rPr>
              <a:t>Endorser</a:t>
            </a:r>
            <a:r>
              <a:rPr sz="2600" spc="-50" dirty="0">
                <a:latin typeface="Arial MT"/>
                <a:cs typeface="Arial MT"/>
              </a:rPr>
              <a:t> </a:t>
            </a:r>
            <a:r>
              <a:rPr sz="2600" spc="220" dirty="0">
                <a:latin typeface="Arial MT"/>
                <a:cs typeface="Arial MT"/>
              </a:rPr>
              <a:t>/</a:t>
            </a:r>
            <a:r>
              <a:rPr sz="2600" spc="-45" dirty="0">
                <a:latin typeface="Arial MT"/>
                <a:cs typeface="Arial MT"/>
              </a:rPr>
              <a:t> </a:t>
            </a:r>
            <a:r>
              <a:rPr sz="2600" spc="-85" dirty="0">
                <a:latin typeface="Arial MT"/>
                <a:cs typeface="Arial MT"/>
              </a:rPr>
              <a:t>KOL</a:t>
            </a:r>
            <a:r>
              <a:rPr sz="2600" spc="-45" dirty="0">
                <a:latin typeface="Arial MT"/>
                <a:cs typeface="Arial MT"/>
              </a:rPr>
              <a:t> </a:t>
            </a:r>
            <a:r>
              <a:rPr sz="2600" spc="65" dirty="0">
                <a:latin typeface="Arial MT"/>
                <a:cs typeface="Arial MT"/>
              </a:rPr>
              <a:t>Instagram</a:t>
            </a:r>
            <a:r>
              <a:rPr sz="2600" spc="-45" dirty="0">
                <a:latin typeface="Arial MT"/>
                <a:cs typeface="Arial MT"/>
              </a:rPr>
              <a:t>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-4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TikTok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31105">
              <a:lnSpc>
                <a:spcPct val="100000"/>
              </a:lnSpc>
              <a:spcBef>
                <a:spcPts val="100"/>
              </a:spcBef>
            </a:pPr>
            <a:r>
              <a:rPr spc="-370" dirty="0"/>
              <a:t>Jenis-</a:t>
            </a:r>
            <a:r>
              <a:rPr spc="-280" dirty="0"/>
              <a:t>jenis</a:t>
            </a:r>
            <a:r>
              <a:rPr spc="-425" dirty="0"/>
              <a:t> </a:t>
            </a:r>
            <a:r>
              <a:rPr spc="-95" dirty="0"/>
              <a:t>Perantara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25929" y="-8608"/>
            <a:ext cx="5867163" cy="271213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03010"/>
            <a:ext cx="1584964" cy="148398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9285" y="511175"/>
            <a:ext cx="96456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Kompetisi</a:t>
            </a:r>
            <a:r>
              <a:rPr spc="-430" dirty="0"/>
              <a:t> </a:t>
            </a:r>
            <a:r>
              <a:rPr spc="-65" dirty="0"/>
              <a:t>Dalam</a:t>
            </a:r>
            <a:r>
              <a:rPr spc="-425" dirty="0"/>
              <a:t> </a:t>
            </a:r>
            <a:r>
              <a:rPr spc="-300" dirty="0"/>
              <a:t>Pasar</a:t>
            </a:r>
            <a:r>
              <a:rPr spc="-425" dirty="0"/>
              <a:t> </a:t>
            </a:r>
            <a:r>
              <a:rPr spc="-10" dirty="0"/>
              <a:t>Digital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14024" cy="263870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59429" y="8128372"/>
            <a:ext cx="1628560" cy="21586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3558" y="7278730"/>
            <a:ext cx="133350" cy="1333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3558" y="7802605"/>
            <a:ext cx="133350" cy="1333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3558" y="8326480"/>
            <a:ext cx="133350" cy="13335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46533" y="2425700"/>
            <a:ext cx="16137255" cy="61899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algn="just">
              <a:lnSpc>
                <a:spcPts val="3300"/>
              </a:lnSpc>
              <a:spcBef>
                <a:spcPts val="459"/>
              </a:spcBef>
            </a:pPr>
            <a:r>
              <a:rPr sz="3000" dirty="0">
                <a:solidFill>
                  <a:srgbClr val="101010"/>
                </a:solidFill>
                <a:latin typeface="Arial Black"/>
                <a:cs typeface="Arial Black"/>
              </a:rPr>
              <a:t>Kompetisi</a:t>
            </a:r>
            <a:r>
              <a:rPr sz="3000" spc="175" dirty="0">
                <a:solidFill>
                  <a:srgbClr val="101010"/>
                </a:solidFill>
                <a:latin typeface="Arial Black"/>
                <a:cs typeface="Arial Black"/>
              </a:rPr>
              <a:t>  </a:t>
            </a:r>
            <a:r>
              <a:rPr sz="3000" spc="120" dirty="0">
                <a:solidFill>
                  <a:srgbClr val="101010"/>
                </a:solidFill>
                <a:latin typeface="Lucida Sans Unicode"/>
                <a:cs typeface="Lucida Sans Unicode"/>
              </a:rPr>
              <a:t>dalam</a:t>
            </a:r>
            <a:r>
              <a:rPr sz="3000" spc="31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spc="75" dirty="0">
                <a:solidFill>
                  <a:srgbClr val="101010"/>
                </a:solidFill>
                <a:latin typeface="Lucida Sans Unicode"/>
                <a:cs typeface="Lucida Sans Unicode"/>
              </a:rPr>
              <a:t>pasar</a:t>
            </a:r>
            <a:r>
              <a:rPr sz="3000" spc="305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digital</a:t>
            </a:r>
            <a:r>
              <a:rPr sz="3000" spc="31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spc="105" dirty="0">
                <a:solidFill>
                  <a:srgbClr val="101010"/>
                </a:solidFill>
                <a:latin typeface="Lucida Sans Unicode"/>
                <a:cs typeface="Lucida Sans Unicode"/>
              </a:rPr>
              <a:t>adalah</a:t>
            </a:r>
            <a:r>
              <a:rPr sz="3000" spc="305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persaingan</a:t>
            </a:r>
            <a:r>
              <a:rPr sz="3000" spc="31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spc="50" dirty="0">
                <a:solidFill>
                  <a:srgbClr val="101010"/>
                </a:solidFill>
                <a:latin typeface="Lucida Sans Unicode"/>
                <a:cs typeface="Lucida Sans Unicode"/>
              </a:rPr>
              <a:t>antar</a:t>
            </a:r>
            <a:r>
              <a:rPr sz="3000" spc="305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pelaku</a:t>
            </a:r>
            <a:r>
              <a:rPr sz="3000" spc="31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spc="95" dirty="0">
                <a:solidFill>
                  <a:srgbClr val="101010"/>
                </a:solidFill>
                <a:latin typeface="Lucida Sans Unicode"/>
                <a:cs typeface="Lucida Sans Unicode"/>
              </a:rPr>
              <a:t>usaha</a:t>
            </a:r>
            <a:r>
              <a:rPr sz="3000" spc="305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spc="80" dirty="0">
                <a:solidFill>
                  <a:srgbClr val="101010"/>
                </a:solidFill>
                <a:latin typeface="Lucida Sans Unicode"/>
                <a:cs typeface="Lucida Sans Unicode"/>
              </a:rPr>
              <a:t>yang </a:t>
            </a:r>
            <a:r>
              <a:rPr sz="3000" spc="70" dirty="0">
                <a:solidFill>
                  <a:srgbClr val="101010"/>
                </a:solidFill>
                <a:latin typeface="Lucida Sans Unicode"/>
                <a:cs typeface="Lucida Sans Unicode"/>
              </a:rPr>
              <a:t>memasarkan</a:t>
            </a:r>
            <a:r>
              <a:rPr sz="3000" spc="-7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produk</a:t>
            </a:r>
            <a:r>
              <a:rPr sz="3000" spc="-7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spc="110" dirty="0">
                <a:solidFill>
                  <a:srgbClr val="101010"/>
                </a:solidFill>
                <a:latin typeface="Lucida Sans Unicode"/>
                <a:cs typeface="Lucida Sans Unicode"/>
              </a:rPr>
              <a:t>atau</a:t>
            </a:r>
            <a:r>
              <a:rPr sz="3000" spc="-7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spc="85" dirty="0">
                <a:solidFill>
                  <a:srgbClr val="101010"/>
                </a:solidFill>
                <a:latin typeface="Lucida Sans Unicode"/>
                <a:cs typeface="Lucida Sans Unicode"/>
              </a:rPr>
              <a:t>layanan</a:t>
            </a:r>
            <a:r>
              <a:rPr sz="3000" spc="-65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melalui</a:t>
            </a:r>
            <a:r>
              <a:rPr sz="3000" spc="-7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platform</a:t>
            </a:r>
            <a:r>
              <a:rPr sz="3000" spc="-7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digital,</a:t>
            </a:r>
            <a:r>
              <a:rPr sz="3000" spc="-65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di</a:t>
            </a:r>
            <a:r>
              <a:rPr sz="3000" spc="-7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spc="190" dirty="0">
                <a:solidFill>
                  <a:srgbClr val="101010"/>
                </a:solidFill>
                <a:latin typeface="Lucida Sans Unicode"/>
                <a:cs typeface="Lucida Sans Unicode"/>
              </a:rPr>
              <a:t>mana</a:t>
            </a:r>
            <a:r>
              <a:rPr sz="3000" spc="-70" dirty="0">
                <a:solidFill>
                  <a:srgbClr val="101010"/>
                </a:solidFill>
                <a:latin typeface="Lucida Sans Unicode"/>
                <a:cs typeface="Lucida Sans Unicode"/>
              </a:rPr>
              <a:t>  </a:t>
            </a:r>
            <a:r>
              <a:rPr sz="3000" spc="50" dirty="0">
                <a:solidFill>
                  <a:srgbClr val="101010"/>
                </a:solidFill>
                <a:latin typeface="Lucida Sans Unicode"/>
                <a:cs typeface="Lucida Sans Unicode"/>
              </a:rPr>
              <a:t>perusahaan berusaha</a:t>
            </a:r>
            <a:r>
              <a:rPr sz="3000" spc="23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menarik</a:t>
            </a:r>
            <a:r>
              <a:rPr sz="3000" spc="24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perhatian,</a:t>
            </a:r>
            <a:r>
              <a:rPr sz="3000" spc="24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minat,</a:t>
            </a:r>
            <a:r>
              <a:rPr sz="3000" spc="24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14" dirty="0">
                <a:solidFill>
                  <a:srgbClr val="101010"/>
                </a:solidFill>
                <a:latin typeface="Lucida Sans Unicode"/>
                <a:cs typeface="Lucida Sans Unicode"/>
              </a:rPr>
              <a:t>dan</a:t>
            </a:r>
            <a:r>
              <a:rPr sz="3000" spc="24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kesetiaan</a:t>
            </a:r>
            <a:r>
              <a:rPr sz="3000" spc="23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konsumen</a:t>
            </a:r>
            <a:r>
              <a:rPr sz="3000" spc="24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melalui</a:t>
            </a:r>
            <a:r>
              <a:rPr sz="3000" spc="24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harga,</a:t>
            </a:r>
            <a:r>
              <a:rPr sz="3000" spc="24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45" dirty="0">
                <a:solidFill>
                  <a:srgbClr val="101010"/>
                </a:solidFill>
                <a:latin typeface="Lucida Sans Unicode"/>
                <a:cs typeface="Lucida Sans Unicode"/>
              </a:rPr>
              <a:t>kualitas,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pelayanan,</a:t>
            </a:r>
            <a:r>
              <a:rPr sz="3000" spc="-22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85" dirty="0">
                <a:solidFill>
                  <a:srgbClr val="101010"/>
                </a:solidFill>
                <a:latin typeface="Lucida Sans Unicode"/>
                <a:cs typeface="Lucida Sans Unicode"/>
              </a:rPr>
              <a:t>inovasi,</a:t>
            </a:r>
            <a:r>
              <a:rPr sz="3000" spc="-22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101010"/>
                </a:solidFill>
                <a:latin typeface="Lucida Sans Unicode"/>
                <a:cs typeface="Lucida Sans Unicode"/>
              </a:rPr>
              <a:t>serta</a:t>
            </a:r>
            <a:r>
              <a:rPr sz="3000" spc="-22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95" dirty="0">
                <a:solidFill>
                  <a:srgbClr val="101010"/>
                </a:solidFill>
                <a:latin typeface="Lucida Sans Unicode"/>
                <a:cs typeface="Lucida Sans Unicode"/>
              </a:rPr>
              <a:t>pengalaman</a:t>
            </a:r>
            <a:r>
              <a:rPr sz="3000" spc="-22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Lucida Sans Unicode"/>
                <a:cs typeface="Lucida Sans Unicode"/>
              </a:rPr>
              <a:t>digital.</a:t>
            </a:r>
            <a:endParaRPr sz="3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70"/>
              </a:spcBef>
            </a:pPr>
            <a:endParaRPr sz="3000">
              <a:latin typeface="Lucida Sans Unicode"/>
              <a:cs typeface="Lucida Sans Unicode"/>
            </a:endParaRPr>
          </a:p>
          <a:p>
            <a:pPr marL="1359535" marR="561340">
              <a:lnSpc>
                <a:spcPct val="114599"/>
              </a:lnSpc>
            </a:pPr>
            <a:r>
              <a:rPr sz="3000" i="1" spc="-145" dirty="0">
                <a:latin typeface="Verdana"/>
                <a:cs typeface="Verdana"/>
              </a:rPr>
              <a:t>“Digital</a:t>
            </a:r>
            <a:r>
              <a:rPr sz="3000" i="1" spc="-300" dirty="0">
                <a:latin typeface="Verdana"/>
                <a:cs typeface="Verdana"/>
              </a:rPr>
              <a:t> </a:t>
            </a:r>
            <a:r>
              <a:rPr sz="3000" i="1" spc="-100" dirty="0">
                <a:latin typeface="Verdana"/>
                <a:cs typeface="Verdana"/>
              </a:rPr>
              <a:t>markets</a:t>
            </a:r>
            <a:r>
              <a:rPr sz="3000" i="1" spc="-300" dirty="0">
                <a:latin typeface="Verdana"/>
                <a:cs typeface="Verdana"/>
              </a:rPr>
              <a:t> </a:t>
            </a:r>
            <a:r>
              <a:rPr sz="3000" i="1" spc="-130" dirty="0">
                <a:latin typeface="Verdana"/>
                <a:cs typeface="Verdana"/>
              </a:rPr>
              <a:t>intensify</a:t>
            </a:r>
            <a:r>
              <a:rPr sz="3000" i="1" spc="-295" dirty="0">
                <a:latin typeface="Verdana"/>
                <a:cs typeface="Verdana"/>
              </a:rPr>
              <a:t> </a:t>
            </a:r>
            <a:r>
              <a:rPr sz="3000" i="1" spc="-55" dirty="0">
                <a:latin typeface="Verdana"/>
                <a:cs typeface="Verdana"/>
              </a:rPr>
              <a:t>competition</a:t>
            </a:r>
            <a:r>
              <a:rPr sz="3000" i="1" spc="-300" dirty="0">
                <a:latin typeface="Verdana"/>
                <a:cs typeface="Verdana"/>
              </a:rPr>
              <a:t> </a:t>
            </a:r>
            <a:r>
              <a:rPr sz="3000" i="1" spc="-25" dirty="0">
                <a:latin typeface="Verdana"/>
                <a:cs typeface="Verdana"/>
              </a:rPr>
              <a:t>by</a:t>
            </a:r>
            <a:r>
              <a:rPr sz="3000" i="1" spc="-300" dirty="0">
                <a:latin typeface="Verdana"/>
                <a:cs typeface="Verdana"/>
              </a:rPr>
              <a:t> </a:t>
            </a:r>
            <a:r>
              <a:rPr sz="3000" i="1" spc="-40" dirty="0">
                <a:latin typeface="Verdana"/>
                <a:cs typeface="Verdana"/>
              </a:rPr>
              <a:t>reducing</a:t>
            </a:r>
            <a:r>
              <a:rPr sz="3000" i="1" spc="-295" dirty="0">
                <a:latin typeface="Verdana"/>
                <a:cs typeface="Verdana"/>
              </a:rPr>
              <a:t> </a:t>
            </a:r>
            <a:r>
              <a:rPr sz="3000" i="1" spc="-20" dirty="0">
                <a:latin typeface="Verdana"/>
                <a:cs typeface="Verdana"/>
              </a:rPr>
              <a:t>search</a:t>
            </a:r>
            <a:r>
              <a:rPr sz="3000" i="1" spc="-300" dirty="0">
                <a:latin typeface="Verdana"/>
                <a:cs typeface="Verdana"/>
              </a:rPr>
              <a:t> </a:t>
            </a:r>
            <a:r>
              <a:rPr sz="3000" i="1" spc="-35" dirty="0">
                <a:latin typeface="Verdana"/>
                <a:cs typeface="Verdana"/>
              </a:rPr>
              <a:t>costs</a:t>
            </a:r>
            <a:r>
              <a:rPr sz="3000" i="1" spc="-295" dirty="0">
                <a:latin typeface="Verdana"/>
                <a:cs typeface="Verdana"/>
              </a:rPr>
              <a:t> </a:t>
            </a:r>
            <a:r>
              <a:rPr sz="3000" i="1" spc="65" dirty="0">
                <a:latin typeface="Verdana"/>
                <a:cs typeface="Verdana"/>
              </a:rPr>
              <a:t>and</a:t>
            </a:r>
            <a:r>
              <a:rPr sz="3000" i="1" spc="-300" dirty="0">
                <a:latin typeface="Verdana"/>
                <a:cs typeface="Verdana"/>
              </a:rPr>
              <a:t> </a:t>
            </a:r>
            <a:r>
              <a:rPr sz="3000" i="1" spc="-10" dirty="0">
                <a:latin typeface="Verdana"/>
                <a:cs typeface="Verdana"/>
              </a:rPr>
              <a:t>increasing </a:t>
            </a:r>
            <a:r>
              <a:rPr sz="3000" i="1" spc="-100" dirty="0">
                <a:latin typeface="Verdana"/>
                <a:cs typeface="Verdana"/>
              </a:rPr>
              <a:t>market</a:t>
            </a:r>
            <a:r>
              <a:rPr sz="3000" i="1" spc="-345" dirty="0">
                <a:latin typeface="Verdana"/>
                <a:cs typeface="Verdana"/>
              </a:rPr>
              <a:t> </a:t>
            </a:r>
            <a:r>
              <a:rPr sz="3000" i="1" spc="-80" dirty="0">
                <a:latin typeface="Verdana"/>
                <a:cs typeface="Verdana"/>
              </a:rPr>
              <a:t>transparency.”</a:t>
            </a:r>
            <a:r>
              <a:rPr sz="3000" i="1" spc="220" dirty="0">
                <a:latin typeface="Verdana"/>
                <a:cs typeface="Verdana"/>
              </a:rPr>
              <a:t> </a:t>
            </a:r>
            <a:r>
              <a:rPr sz="3000" i="1" spc="-75" dirty="0">
                <a:latin typeface="Verdana"/>
                <a:cs typeface="Verdana"/>
              </a:rPr>
              <a:t>(Laudon</a:t>
            </a:r>
            <a:r>
              <a:rPr sz="3000" i="1" spc="-345" dirty="0">
                <a:latin typeface="Verdana"/>
                <a:cs typeface="Verdana"/>
              </a:rPr>
              <a:t> </a:t>
            </a:r>
            <a:r>
              <a:rPr sz="3000" i="1" spc="65" dirty="0">
                <a:latin typeface="Verdana"/>
                <a:cs typeface="Verdana"/>
              </a:rPr>
              <a:t>&amp;</a:t>
            </a:r>
            <a:r>
              <a:rPr sz="3000" i="1" spc="-345" dirty="0">
                <a:latin typeface="Verdana"/>
                <a:cs typeface="Verdana"/>
              </a:rPr>
              <a:t> </a:t>
            </a:r>
            <a:r>
              <a:rPr sz="3000" i="1" spc="-215" dirty="0">
                <a:latin typeface="Verdana"/>
                <a:cs typeface="Verdana"/>
              </a:rPr>
              <a:t>Traver,</a:t>
            </a:r>
            <a:r>
              <a:rPr sz="3000" i="1" spc="-345" dirty="0">
                <a:latin typeface="Verdana"/>
                <a:cs typeface="Verdana"/>
              </a:rPr>
              <a:t> </a:t>
            </a:r>
            <a:r>
              <a:rPr sz="3000" i="1" spc="-10" dirty="0">
                <a:latin typeface="Verdana"/>
                <a:cs typeface="Verdana"/>
              </a:rPr>
              <a:t>2020)</a:t>
            </a:r>
            <a:endParaRPr sz="3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sz="3000">
              <a:latin typeface="Verdana"/>
              <a:cs typeface="Verdana"/>
            </a:endParaRPr>
          </a:p>
          <a:p>
            <a:pPr marL="659765" marR="6756400" indent="-647700">
              <a:lnSpc>
                <a:spcPct val="114599"/>
              </a:lnSpc>
            </a:pPr>
            <a:r>
              <a:rPr sz="3000" spc="65" dirty="0">
                <a:latin typeface="Lucida Sans Unicode"/>
                <a:cs typeface="Lucida Sans Unicode"/>
              </a:rPr>
              <a:t>Dalam</a:t>
            </a:r>
            <a:r>
              <a:rPr sz="3000" spc="-270" dirty="0">
                <a:latin typeface="Lucida Sans Unicode"/>
                <a:cs typeface="Lucida Sans Unicode"/>
              </a:rPr>
              <a:t> </a:t>
            </a:r>
            <a:r>
              <a:rPr sz="3000" spc="70" dirty="0">
                <a:latin typeface="Lucida Sans Unicode"/>
                <a:cs typeface="Lucida Sans Unicode"/>
              </a:rPr>
              <a:t>pasar</a:t>
            </a:r>
            <a:r>
              <a:rPr sz="3000" spc="-265" dirty="0">
                <a:latin typeface="Lucida Sans Unicode"/>
                <a:cs typeface="Lucida Sans Unicode"/>
              </a:rPr>
              <a:t> </a:t>
            </a:r>
            <a:r>
              <a:rPr sz="3000" spc="-110" dirty="0">
                <a:latin typeface="Lucida Sans Unicode"/>
                <a:cs typeface="Lucida Sans Unicode"/>
              </a:rPr>
              <a:t>digital,</a:t>
            </a:r>
            <a:r>
              <a:rPr sz="3000" spc="-265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persaingan</a:t>
            </a:r>
            <a:r>
              <a:rPr sz="3000" spc="-265" dirty="0">
                <a:latin typeface="Lucida Sans Unicode"/>
                <a:cs typeface="Lucida Sans Unicode"/>
              </a:rPr>
              <a:t> </a:t>
            </a:r>
            <a:r>
              <a:rPr sz="3000" spc="-60" dirty="0">
                <a:latin typeface="Lucida Sans Unicode"/>
                <a:cs typeface="Lucida Sans Unicode"/>
              </a:rPr>
              <a:t>lebih</a:t>
            </a:r>
            <a:r>
              <a:rPr sz="3000" spc="-265" dirty="0">
                <a:latin typeface="Lucida Sans Unicode"/>
                <a:cs typeface="Lucida Sans Unicode"/>
              </a:rPr>
              <a:t> </a:t>
            </a:r>
            <a:r>
              <a:rPr sz="3000" spc="-60" dirty="0">
                <a:latin typeface="Lucida Sans Unicode"/>
                <a:cs typeface="Lucida Sans Unicode"/>
              </a:rPr>
              <a:t>intens</a:t>
            </a:r>
            <a:r>
              <a:rPr sz="3000" spc="-265" dirty="0">
                <a:latin typeface="Lucida Sans Unicode"/>
                <a:cs typeface="Lucida Sans Unicode"/>
              </a:rPr>
              <a:t> </a:t>
            </a:r>
            <a:r>
              <a:rPr sz="3000" spc="-10" dirty="0">
                <a:latin typeface="Lucida Sans Unicode"/>
                <a:cs typeface="Lucida Sans Unicode"/>
              </a:rPr>
              <a:t>karena: </a:t>
            </a:r>
            <a:r>
              <a:rPr sz="3000" dirty="0">
                <a:latin typeface="Lucida Sans Unicode"/>
                <a:cs typeface="Lucida Sans Unicode"/>
              </a:rPr>
              <a:t>Perbandingan</a:t>
            </a:r>
            <a:r>
              <a:rPr sz="3000" spc="-245" dirty="0">
                <a:latin typeface="Lucida Sans Unicode"/>
                <a:cs typeface="Lucida Sans Unicode"/>
              </a:rPr>
              <a:t> </a:t>
            </a:r>
            <a:r>
              <a:rPr sz="3000" spc="80" dirty="0">
                <a:latin typeface="Lucida Sans Unicode"/>
                <a:cs typeface="Lucida Sans Unicode"/>
              </a:rPr>
              <a:t>harga</a:t>
            </a:r>
            <a:r>
              <a:rPr sz="3000" spc="-240" dirty="0">
                <a:latin typeface="Lucida Sans Unicode"/>
                <a:cs typeface="Lucida Sans Unicode"/>
              </a:rPr>
              <a:t> </a:t>
            </a:r>
            <a:r>
              <a:rPr sz="3000" spc="70" dirty="0">
                <a:latin typeface="Lucida Sans Unicode"/>
                <a:cs typeface="Lucida Sans Unicode"/>
              </a:rPr>
              <a:t>sangat</a:t>
            </a:r>
            <a:r>
              <a:rPr sz="3000" spc="-240" dirty="0">
                <a:latin typeface="Lucida Sans Unicode"/>
                <a:cs typeface="Lucida Sans Unicode"/>
              </a:rPr>
              <a:t> </a:t>
            </a:r>
            <a:r>
              <a:rPr sz="3000" spc="85" dirty="0">
                <a:latin typeface="Lucida Sans Unicode"/>
                <a:cs typeface="Lucida Sans Unicode"/>
              </a:rPr>
              <a:t>mudah</a:t>
            </a:r>
            <a:endParaRPr sz="3000">
              <a:latin typeface="Lucida Sans Unicode"/>
              <a:cs typeface="Lucida Sans Unicode"/>
            </a:endParaRPr>
          </a:p>
          <a:p>
            <a:pPr marL="659765">
              <a:lnSpc>
                <a:spcPct val="100000"/>
              </a:lnSpc>
              <a:spcBef>
                <a:spcPts val="525"/>
              </a:spcBef>
            </a:pPr>
            <a:r>
              <a:rPr sz="3000" spc="-60" dirty="0">
                <a:latin typeface="Lucida Sans Unicode"/>
                <a:cs typeface="Lucida Sans Unicode"/>
              </a:rPr>
              <a:t>Informasi</a:t>
            </a:r>
            <a:r>
              <a:rPr sz="3000" spc="-295" dirty="0">
                <a:latin typeface="Lucida Sans Unicode"/>
                <a:cs typeface="Lucida Sans Unicode"/>
              </a:rPr>
              <a:t> </a:t>
            </a:r>
            <a:r>
              <a:rPr sz="3000" spc="-35" dirty="0">
                <a:latin typeface="Lucida Sans Unicode"/>
                <a:cs typeface="Lucida Sans Unicode"/>
              </a:rPr>
              <a:t>terbuka</a:t>
            </a:r>
            <a:r>
              <a:rPr sz="3000" spc="-290" dirty="0">
                <a:latin typeface="Lucida Sans Unicode"/>
                <a:cs typeface="Lucida Sans Unicode"/>
              </a:rPr>
              <a:t> </a:t>
            </a:r>
            <a:r>
              <a:rPr sz="3000" spc="114" dirty="0">
                <a:latin typeface="Lucida Sans Unicode"/>
                <a:cs typeface="Lucida Sans Unicode"/>
              </a:rPr>
              <a:t>dan</a:t>
            </a:r>
            <a:r>
              <a:rPr sz="3000" spc="-290" dirty="0">
                <a:latin typeface="Lucida Sans Unicode"/>
                <a:cs typeface="Lucida Sans Unicode"/>
              </a:rPr>
              <a:t> </a:t>
            </a:r>
            <a:r>
              <a:rPr sz="3000" spc="105" dirty="0">
                <a:latin typeface="Lucida Sans Unicode"/>
                <a:cs typeface="Lucida Sans Unicode"/>
              </a:rPr>
              <a:t>dapat</a:t>
            </a:r>
            <a:r>
              <a:rPr sz="3000" spc="-295" dirty="0">
                <a:latin typeface="Lucida Sans Unicode"/>
                <a:cs typeface="Lucida Sans Unicode"/>
              </a:rPr>
              <a:t> </a:t>
            </a:r>
            <a:r>
              <a:rPr sz="3000" spc="-35" dirty="0">
                <a:latin typeface="Lucida Sans Unicode"/>
                <a:cs typeface="Lucida Sans Unicode"/>
              </a:rPr>
              <a:t>diakses</a:t>
            </a:r>
            <a:r>
              <a:rPr sz="3000" spc="-290" dirty="0">
                <a:latin typeface="Lucida Sans Unicode"/>
                <a:cs typeface="Lucida Sans Unicode"/>
              </a:rPr>
              <a:t> </a:t>
            </a:r>
            <a:r>
              <a:rPr sz="3000" spc="55" dirty="0">
                <a:latin typeface="Lucida Sans Unicode"/>
                <a:cs typeface="Lucida Sans Unicode"/>
              </a:rPr>
              <a:t>kapan</a:t>
            </a:r>
            <a:r>
              <a:rPr sz="3000" spc="-290" dirty="0">
                <a:latin typeface="Lucida Sans Unicode"/>
                <a:cs typeface="Lucida Sans Unicode"/>
              </a:rPr>
              <a:t> </a:t>
            </a:r>
            <a:r>
              <a:rPr sz="3000" spc="45" dirty="0">
                <a:latin typeface="Lucida Sans Unicode"/>
                <a:cs typeface="Lucida Sans Unicode"/>
              </a:rPr>
              <a:t>saja</a:t>
            </a:r>
            <a:endParaRPr sz="3000">
              <a:latin typeface="Lucida Sans Unicode"/>
              <a:cs typeface="Lucida Sans Unicode"/>
            </a:endParaRPr>
          </a:p>
          <a:p>
            <a:pPr marL="659765">
              <a:lnSpc>
                <a:spcPct val="100000"/>
              </a:lnSpc>
              <a:spcBef>
                <a:spcPts val="525"/>
              </a:spcBef>
            </a:pPr>
            <a:r>
              <a:rPr sz="3000" spc="-20" dirty="0">
                <a:latin typeface="Lucida Sans Unicode"/>
                <a:cs typeface="Lucida Sans Unicode"/>
              </a:rPr>
              <a:t>Konsumen</a:t>
            </a:r>
            <a:r>
              <a:rPr sz="3000" spc="-285" dirty="0">
                <a:latin typeface="Lucida Sans Unicode"/>
                <a:cs typeface="Lucida Sans Unicode"/>
              </a:rPr>
              <a:t> </a:t>
            </a:r>
            <a:r>
              <a:rPr sz="3000" spc="105" dirty="0">
                <a:latin typeface="Lucida Sans Unicode"/>
                <a:cs typeface="Lucida Sans Unicode"/>
              </a:rPr>
              <a:t>dapat</a:t>
            </a:r>
            <a:r>
              <a:rPr sz="3000" spc="-285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berpindah</a:t>
            </a:r>
            <a:r>
              <a:rPr sz="3000" spc="-285" dirty="0">
                <a:latin typeface="Lucida Sans Unicode"/>
                <a:cs typeface="Lucida Sans Unicode"/>
              </a:rPr>
              <a:t> </a:t>
            </a:r>
            <a:r>
              <a:rPr sz="3000" spc="-50" dirty="0">
                <a:latin typeface="Lucida Sans Unicode"/>
                <a:cs typeface="Lucida Sans Unicode"/>
              </a:rPr>
              <a:t>platform/penjual</a:t>
            </a:r>
            <a:r>
              <a:rPr sz="3000" spc="-285" dirty="0">
                <a:latin typeface="Lucida Sans Unicode"/>
                <a:cs typeface="Lucida Sans Unicode"/>
              </a:rPr>
              <a:t> </a:t>
            </a:r>
            <a:r>
              <a:rPr sz="3000" spc="75" dirty="0">
                <a:latin typeface="Lucida Sans Unicode"/>
                <a:cs typeface="Lucida Sans Unicode"/>
              </a:rPr>
              <a:t>dengan</a:t>
            </a:r>
            <a:r>
              <a:rPr sz="3000" spc="-285" dirty="0">
                <a:latin typeface="Lucida Sans Unicode"/>
                <a:cs typeface="Lucida Sans Unicode"/>
              </a:rPr>
              <a:t> </a:t>
            </a:r>
            <a:r>
              <a:rPr sz="3000" spc="105" dirty="0">
                <a:latin typeface="Lucida Sans Unicode"/>
                <a:cs typeface="Lucida Sans Unicode"/>
              </a:rPr>
              <a:t>cepat</a:t>
            </a:r>
            <a:r>
              <a:rPr sz="3000" spc="-285" dirty="0">
                <a:latin typeface="Lucida Sans Unicode"/>
                <a:cs typeface="Lucida Sans Unicode"/>
              </a:rPr>
              <a:t> </a:t>
            </a:r>
            <a:r>
              <a:rPr sz="3000" spc="-10" dirty="0">
                <a:latin typeface="Lucida Sans Unicode"/>
                <a:cs typeface="Lucida Sans Unicode"/>
              </a:rPr>
              <a:t>(switching</a:t>
            </a:r>
            <a:r>
              <a:rPr sz="3000" spc="-285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cost</a:t>
            </a:r>
            <a:r>
              <a:rPr sz="3000" spc="-285" dirty="0">
                <a:latin typeface="Lucida Sans Unicode"/>
                <a:cs typeface="Lucida Sans Unicode"/>
              </a:rPr>
              <a:t> </a:t>
            </a:r>
            <a:r>
              <a:rPr sz="3000" spc="55" dirty="0">
                <a:latin typeface="Lucida Sans Unicode"/>
                <a:cs typeface="Lucida Sans Unicode"/>
              </a:rPr>
              <a:t>rendah)</a:t>
            </a:r>
            <a:endParaRPr sz="3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2710" y="2078397"/>
            <a:ext cx="4033520" cy="746505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3000" spc="-145" dirty="0">
                <a:latin typeface="Arial Black"/>
                <a:cs typeface="Arial Black"/>
              </a:rPr>
              <a:t>Bentuk</a:t>
            </a:r>
            <a:r>
              <a:rPr sz="3000" spc="-200" dirty="0">
                <a:latin typeface="Arial Black"/>
                <a:cs typeface="Arial Black"/>
              </a:rPr>
              <a:t> </a:t>
            </a:r>
            <a:r>
              <a:rPr sz="3000" spc="-80" dirty="0">
                <a:latin typeface="Arial Black"/>
                <a:cs typeface="Arial Black"/>
              </a:rPr>
              <a:t>Kompetisi</a:t>
            </a:r>
            <a:endParaRPr sz="3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919"/>
              </a:spcBef>
            </a:pPr>
            <a:endParaRPr sz="30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sz="2600" spc="60" dirty="0">
                <a:latin typeface="Arial MT"/>
                <a:cs typeface="Arial MT"/>
              </a:rPr>
              <a:t>Kompetisi</a:t>
            </a:r>
            <a:r>
              <a:rPr sz="2600" spc="-20" dirty="0">
                <a:latin typeface="Arial MT"/>
                <a:cs typeface="Arial MT"/>
              </a:rPr>
              <a:t> Harga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95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600" spc="60" dirty="0">
                <a:latin typeface="Arial MT"/>
                <a:cs typeface="Arial MT"/>
              </a:rPr>
              <a:t>Kompetisi</a:t>
            </a:r>
            <a:r>
              <a:rPr sz="2600" spc="7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Kualitas</a:t>
            </a:r>
            <a:r>
              <a:rPr sz="2600" spc="70" dirty="0">
                <a:latin typeface="Arial MT"/>
                <a:cs typeface="Arial MT"/>
              </a:rPr>
              <a:t> </a:t>
            </a:r>
            <a:r>
              <a:rPr sz="2600" spc="60" dirty="0">
                <a:latin typeface="Arial MT"/>
                <a:cs typeface="Arial MT"/>
              </a:rPr>
              <a:t>Produk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395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600" spc="60" dirty="0">
                <a:latin typeface="Arial MT"/>
                <a:cs typeface="Arial MT"/>
              </a:rPr>
              <a:t>Kompetisi</a:t>
            </a:r>
            <a:r>
              <a:rPr sz="2600" spc="-2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Layanan</a:t>
            </a:r>
            <a:endParaRPr sz="2600">
              <a:latin typeface="Arial MT"/>
              <a:cs typeface="Arial MT"/>
            </a:endParaRPr>
          </a:p>
          <a:p>
            <a:pPr marL="227329" marR="219710" algn="ctr">
              <a:lnSpc>
                <a:spcPct val="117800"/>
              </a:lnSpc>
              <a:spcBef>
                <a:spcPts val="2725"/>
              </a:spcBef>
            </a:pPr>
            <a:r>
              <a:rPr sz="2600" spc="60" dirty="0">
                <a:latin typeface="Arial MT"/>
                <a:cs typeface="Arial MT"/>
              </a:rPr>
              <a:t>Kompetisi</a:t>
            </a:r>
            <a:r>
              <a:rPr sz="2600" spc="-25" dirty="0">
                <a:latin typeface="Arial MT"/>
                <a:cs typeface="Arial MT"/>
              </a:rPr>
              <a:t> </a:t>
            </a:r>
            <a:r>
              <a:rPr sz="2600" spc="65" dirty="0">
                <a:latin typeface="Arial MT"/>
                <a:cs typeface="Arial MT"/>
              </a:rPr>
              <a:t>Promosi</a:t>
            </a:r>
            <a:r>
              <a:rPr sz="2600" spc="-20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dan Konten</a:t>
            </a:r>
            <a:endParaRPr sz="2600">
              <a:latin typeface="Arial MT"/>
              <a:cs typeface="Arial MT"/>
            </a:endParaRPr>
          </a:p>
          <a:p>
            <a:pPr marL="211454" marR="203835" algn="ctr">
              <a:lnSpc>
                <a:spcPts val="9030"/>
              </a:lnSpc>
              <a:spcBef>
                <a:spcPts val="195"/>
              </a:spcBef>
            </a:pPr>
            <a:r>
              <a:rPr sz="2600" spc="60" dirty="0">
                <a:latin typeface="Arial MT"/>
                <a:cs typeface="Arial MT"/>
              </a:rPr>
              <a:t>Kompetisi</a:t>
            </a:r>
            <a:r>
              <a:rPr sz="2600" spc="-2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Teknologi </a:t>
            </a:r>
            <a:r>
              <a:rPr sz="2600" spc="60" dirty="0">
                <a:latin typeface="Arial MT"/>
                <a:cs typeface="Arial MT"/>
              </a:rPr>
              <a:t>Kompetisi</a:t>
            </a:r>
            <a:r>
              <a:rPr sz="2600" spc="-2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Kepercayaan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45481" y="2078397"/>
            <a:ext cx="6329680" cy="746505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3000" spc="-85" dirty="0">
                <a:latin typeface="Arial Black"/>
                <a:cs typeface="Arial Black"/>
              </a:rPr>
              <a:t>Penjelasan</a:t>
            </a:r>
            <a:endParaRPr sz="3000">
              <a:latin typeface="Arial Black"/>
              <a:cs typeface="Arial Black"/>
            </a:endParaRPr>
          </a:p>
          <a:p>
            <a:pPr marL="304800" marR="297180" algn="ctr">
              <a:lnSpc>
                <a:spcPct val="115399"/>
              </a:lnSpc>
              <a:spcBef>
                <a:spcPts val="2870"/>
              </a:spcBef>
            </a:pPr>
            <a:r>
              <a:rPr sz="2600" dirty="0">
                <a:latin typeface="Arial MT"/>
                <a:cs typeface="Arial MT"/>
              </a:rPr>
              <a:t>Persaingan</a:t>
            </a:r>
            <a:r>
              <a:rPr sz="2600" spc="40" dirty="0">
                <a:latin typeface="Arial MT"/>
                <a:cs typeface="Arial MT"/>
              </a:rPr>
              <a:t> </a:t>
            </a:r>
            <a:r>
              <a:rPr sz="2600" spc="80" dirty="0">
                <a:latin typeface="Arial MT"/>
                <a:cs typeface="Arial MT"/>
              </a:rPr>
              <a:t>melalui</a:t>
            </a:r>
            <a:r>
              <a:rPr sz="2600" spc="45" dirty="0">
                <a:latin typeface="Arial MT"/>
                <a:cs typeface="Arial MT"/>
              </a:rPr>
              <a:t> </a:t>
            </a:r>
            <a:r>
              <a:rPr sz="2600" spc="70" dirty="0">
                <a:latin typeface="Arial MT"/>
                <a:cs typeface="Arial MT"/>
              </a:rPr>
              <a:t>penawaran</a:t>
            </a:r>
            <a:r>
              <a:rPr sz="2600" spc="45" dirty="0">
                <a:latin typeface="Arial MT"/>
                <a:cs typeface="Arial MT"/>
              </a:rPr>
              <a:t> </a:t>
            </a:r>
            <a:r>
              <a:rPr sz="2600" spc="40" dirty="0">
                <a:latin typeface="Arial MT"/>
                <a:cs typeface="Arial MT"/>
              </a:rPr>
              <a:t>harga </a:t>
            </a:r>
            <a:r>
              <a:rPr sz="2600" spc="80" dirty="0">
                <a:latin typeface="Arial MT"/>
                <a:cs typeface="Arial MT"/>
              </a:rPr>
              <a:t>lebih</a:t>
            </a:r>
            <a:r>
              <a:rPr sz="2600" spc="-35" dirty="0">
                <a:latin typeface="Arial MT"/>
                <a:cs typeface="Arial MT"/>
              </a:rPr>
              <a:t> </a:t>
            </a:r>
            <a:r>
              <a:rPr sz="2600" spc="114" dirty="0">
                <a:latin typeface="Arial MT"/>
                <a:cs typeface="Arial MT"/>
              </a:rPr>
              <a:t>murah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2600">
              <a:latin typeface="Arial MT"/>
              <a:cs typeface="Arial MT"/>
            </a:endParaRPr>
          </a:p>
          <a:p>
            <a:pPr marL="459740" marR="452120" algn="ctr">
              <a:lnSpc>
                <a:spcPct val="115399"/>
              </a:lnSpc>
            </a:pPr>
            <a:r>
              <a:rPr sz="2600" spc="70" dirty="0">
                <a:latin typeface="Arial MT"/>
                <a:cs typeface="Arial MT"/>
              </a:rPr>
              <a:t>Memenangkan</a:t>
            </a:r>
            <a:r>
              <a:rPr sz="2600" spc="3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pasar</a:t>
            </a:r>
            <a:r>
              <a:rPr sz="2600" spc="35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dengan</a:t>
            </a:r>
            <a:r>
              <a:rPr sz="2600" spc="35" dirty="0">
                <a:latin typeface="Arial MT"/>
                <a:cs typeface="Arial MT"/>
              </a:rPr>
              <a:t> </a:t>
            </a:r>
            <a:r>
              <a:rPr sz="2600" spc="155" dirty="0">
                <a:latin typeface="Arial MT"/>
                <a:cs typeface="Arial MT"/>
              </a:rPr>
              <a:t>mutu </a:t>
            </a:r>
            <a:r>
              <a:rPr sz="2600" spc="40" dirty="0">
                <a:latin typeface="Arial MT"/>
                <a:cs typeface="Arial MT"/>
              </a:rPr>
              <a:t>barang/jasa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600" dirty="0">
                <a:latin typeface="Arial MT"/>
                <a:cs typeface="Arial MT"/>
              </a:rPr>
              <a:t>Kecepatan</a:t>
            </a:r>
            <a:r>
              <a:rPr sz="2600" spc="75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respon,</a:t>
            </a:r>
            <a:r>
              <a:rPr sz="2600" spc="7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garansi,</a:t>
            </a:r>
            <a:r>
              <a:rPr sz="2600" spc="75" dirty="0">
                <a:latin typeface="Arial MT"/>
                <a:cs typeface="Arial MT"/>
              </a:rPr>
              <a:t> after-</a:t>
            </a:r>
            <a:r>
              <a:rPr sz="2600" spc="-10" dirty="0">
                <a:latin typeface="Arial MT"/>
                <a:cs typeface="Arial MT"/>
              </a:rPr>
              <a:t>sales</a:t>
            </a:r>
            <a:endParaRPr sz="2600">
              <a:latin typeface="Arial MT"/>
              <a:cs typeface="Arial MT"/>
            </a:endParaRPr>
          </a:p>
          <a:p>
            <a:pPr marL="361315" marR="353695" algn="ctr">
              <a:lnSpc>
                <a:spcPct val="117800"/>
              </a:lnSpc>
              <a:spcBef>
                <a:spcPts val="2730"/>
              </a:spcBef>
            </a:pPr>
            <a:r>
              <a:rPr sz="2600" dirty="0">
                <a:latin typeface="Arial MT"/>
                <a:cs typeface="Arial MT"/>
              </a:rPr>
              <a:t>Penggunaan</a:t>
            </a:r>
            <a:r>
              <a:rPr sz="2600" spc="55" dirty="0">
                <a:latin typeface="Arial MT"/>
                <a:cs typeface="Arial MT"/>
              </a:rPr>
              <a:t> </a:t>
            </a:r>
            <a:r>
              <a:rPr sz="2600" spc="65" dirty="0">
                <a:latin typeface="Arial MT"/>
                <a:cs typeface="Arial MT"/>
              </a:rPr>
              <a:t>influencer,</a:t>
            </a:r>
            <a:r>
              <a:rPr sz="2600" spc="55" dirty="0">
                <a:latin typeface="Arial MT"/>
                <a:cs typeface="Arial MT"/>
              </a:rPr>
              <a:t> </a:t>
            </a:r>
            <a:r>
              <a:rPr sz="2600" spc="60" dirty="0">
                <a:latin typeface="Arial MT"/>
                <a:cs typeface="Arial MT"/>
              </a:rPr>
              <a:t>iklan </a:t>
            </a:r>
            <a:r>
              <a:rPr sz="2600" spc="55" dirty="0">
                <a:latin typeface="Arial MT"/>
                <a:cs typeface="Arial MT"/>
              </a:rPr>
              <a:t>kreatif, </a:t>
            </a:r>
            <a:r>
              <a:rPr sz="2600" spc="80" dirty="0">
                <a:latin typeface="Arial MT"/>
                <a:cs typeface="Arial MT"/>
              </a:rPr>
              <a:t>branding</a:t>
            </a:r>
            <a:endParaRPr sz="2600">
              <a:latin typeface="Arial MT"/>
              <a:cs typeface="Arial MT"/>
            </a:endParaRPr>
          </a:p>
          <a:p>
            <a:pPr marL="797560" marR="789940" algn="ctr">
              <a:lnSpc>
                <a:spcPct val="115399"/>
              </a:lnSpc>
              <a:spcBef>
                <a:spcPts val="2740"/>
              </a:spcBef>
            </a:pPr>
            <a:r>
              <a:rPr sz="2600" dirty="0">
                <a:latin typeface="Arial MT"/>
                <a:cs typeface="Arial MT"/>
              </a:rPr>
              <a:t>Inovasi</a:t>
            </a:r>
            <a:r>
              <a:rPr sz="2600" spc="-10" dirty="0">
                <a:latin typeface="Arial MT"/>
                <a:cs typeface="Arial MT"/>
              </a:rPr>
              <a:t> </a:t>
            </a:r>
            <a:r>
              <a:rPr sz="2600" spc="105" dirty="0">
                <a:latin typeface="Arial MT"/>
                <a:cs typeface="Arial MT"/>
              </a:rPr>
              <a:t>platform,</a:t>
            </a:r>
            <a:r>
              <a:rPr sz="260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UI/UX,</a:t>
            </a:r>
            <a:r>
              <a:rPr sz="2600" dirty="0">
                <a:latin typeface="Arial MT"/>
                <a:cs typeface="Arial MT"/>
              </a:rPr>
              <a:t> </a:t>
            </a:r>
            <a:r>
              <a:rPr sz="2600" spc="45" dirty="0">
                <a:latin typeface="Arial MT"/>
                <a:cs typeface="Arial MT"/>
              </a:rPr>
              <a:t>sistem </a:t>
            </a:r>
            <a:r>
              <a:rPr sz="2600" spc="65" dirty="0">
                <a:latin typeface="Arial MT"/>
                <a:cs typeface="Arial MT"/>
              </a:rPr>
              <a:t>pembayaran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600" dirty="0">
                <a:latin typeface="Arial MT"/>
                <a:cs typeface="Arial MT"/>
              </a:rPr>
              <a:t>Reputasi</a:t>
            </a:r>
            <a:r>
              <a:rPr sz="2600" spc="45" dirty="0">
                <a:latin typeface="Arial MT"/>
                <a:cs typeface="Arial MT"/>
              </a:rPr>
              <a:t> </a:t>
            </a:r>
            <a:r>
              <a:rPr sz="2600" spc="70" dirty="0">
                <a:latin typeface="Arial MT"/>
                <a:cs typeface="Arial MT"/>
              </a:rPr>
              <a:t>toko,</a:t>
            </a:r>
            <a:r>
              <a:rPr sz="2600" spc="50" dirty="0">
                <a:latin typeface="Arial MT"/>
                <a:cs typeface="Arial MT"/>
              </a:rPr>
              <a:t> </a:t>
            </a:r>
            <a:r>
              <a:rPr sz="2600" spc="90" dirty="0">
                <a:latin typeface="Arial MT"/>
                <a:cs typeface="Arial MT"/>
              </a:rPr>
              <a:t>rating</a:t>
            </a:r>
            <a:r>
              <a:rPr sz="2600" spc="5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tinggi,</a:t>
            </a:r>
            <a:r>
              <a:rPr sz="2600" spc="50" dirty="0">
                <a:latin typeface="Arial MT"/>
                <a:cs typeface="Arial MT"/>
              </a:rPr>
              <a:t> </a:t>
            </a:r>
            <a:r>
              <a:rPr sz="2600" spc="60" dirty="0">
                <a:latin typeface="Arial MT"/>
                <a:cs typeface="Arial MT"/>
              </a:rPr>
              <a:t>review</a:t>
            </a:r>
            <a:r>
              <a:rPr sz="2600" spc="50" dirty="0">
                <a:latin typeface="Arial MT"/>
                <a:cs typeface="Arial MT"/>
              </a:rPr>
              <a:t> </a:t>
            </a:r>
            <a:r>
              <a:rPr sz="2600" spc="80" dirty="0">
                <a:latin typeface="Arial MT"/>
                <a:cs typeface="Arial MT"/>
              </a:rPr>
              <a:t>positif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35382" y="2078397"/>
            <a:ext cx="4435475" cy="746505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3000" spc="-10" dirty="0">
                <a:latin typeface="Arial Black"/>
                <a:cs typeface="Arial Black"/>
              </a:rPr>
              <a:t>Contoh</a:t>
            </a:r>
            <a:endParaRPr sz="3000">
              <a:latin typeface="Arial Black"/>
              <a:cs typeface="Arial Black"/>
            </a:endParaRPr>
          </a:p>
          <a:p>
            <a:pPr marL="289560" marR="281940" indent="-635" algn="ctr">
              <a:lnSpc>
                <a:spcPct val="116599"/>
              </a:lnSpc>
              <a:spcBef>
                <a:spcPts val="1485"/>
              </a:spcBef>
            </a:pPr>
            <a:r>
              <a:rPr sz="2600" dirty="0">
                <a:latin typeface="Arial MT"/>
                <a:cs typeface="Arial MT"/>
              </a:rPr>
              <a:t>Flash</a:t>
            </a:r>
            <a:r>
              <a:rPr sz="2600" spc="-12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sale,</a:t>
            </a:r>
            <a:r>
              <a:rPr sz="2600" spc="-125" dirty="0">
                <a:latin typeface="Arial MT"/>
                <a:cs typeface="Arial MT"/>
              </a:rPr>
              <a:t> </a:t>
            </a:r>
            <a:r>
              <a:rPr sz="2600" spc="45" dirty="0">
                <a:latin typeface="Arial MT"/>
                <a:cs typeface="Arial MT"/>
              </a:rPr>
              <a:t>diskon,</a:t>
            </a:r>
            <a:r>
              <a:rPr sz="2600" spc="-125" dirty="0">
                <a:latin typeface="Arial MT"/>
                <a:cs typeface="Arial MT"/>
              </a:rPr>
              <a:t> </a:t>
            </a:r>
            <a:r>
              <a:rPr sz="2600" spc="45" dirty="0">
                <a:latin typeface="Arial MT"/>
                <a:cs typeface="Arial MT"/>
              </a:rPr>
              <a:t>gratis </a:t>
            </a:r>
            <a:r>
              <a:rPr sz="2600" spc="60" dirty="0">
                <a:latin typeface="Arial MT"/>
                <a:cs typeface="Arial MT"/>
              </a:rPr>
              <a:t>ongkir,</a:t>
            </a:r>
            <a:r>
              <a:rPr sz="2600" spc="-2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Mega</a:t>
            </a:r>
            <a:r>
              <a:rPr sz="2600" spc="-20" dirty="0">
                <a:latin typeface="Arial MT"/>
                <a:cs typeface="Arial MT"/>
              </a:rPr>
              <a:t> </a:t>
            </a:r>
            <a:r>
              <a:rPr sz="2600" spc="-65" dirty="0">
                <a:latin typeface="Arial MT"/>
                <a:cs typeface="Arial MT"/>
              </a:rPr>
              <a:t>Sale,</a:t>
            </a:r>
            <a:r>
              <a:rPr sz="2600" spc="-15" dirty="0">
                <a:latin typeface="Arial MT"/>
                <a:cs typeface="Arial MT"/>
              </a:rPr>
              <a:t> </a:t>
            </a:r>
            <a:r>
              <a:rPr sz="2600" spc="50" dirty="0">
                <a:latin typeface="Arial MT"/>
                <a:cs typeface="Arial MT"/>
              </a:rPr>
              <a:t>Waktu Indonesia</a:t>
            </a:r>
            <a:r>
              <a:rPr sz="2600" spc="-10" dirty="0">
                <a:latin typeface="Arial MT"/>
                <a:cs typeface="Arial MT"/>
              </a:rPr>
              <a:t> Belanja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600" spc="70" dirty="0">
                <a:latin typeface="Arial MT"/>
                <a:cs typeface="Arial MT"/>
              </a:rPr>
              <a:t>Produk</a:t>
            </a:r>
            <a:r>
              <a:rPr sz="2600" spc="-25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original,</a:t>
            </a:r>
            <a:r>
              <a:rPr sz="2600" spc="-25" dirty="0">
                <a:latin typeface="Arial MT"/>
                <a:cs typeface="Arial MT"/>
              </a:rPr>
              <a:t> </a:t>
            </a:r>
            <a:r>
              <a:rPr sz="2600" spc="130" dirty="0">
                <a:latin typeface="Arial MT"/>
                <a:cs typeface="Arial MT"/>
              </a:rPr>
              <a:t>premium</a:t>
            </a:r>
            <a:endParaRPr sz="2600">
              <a:latin typeface="Arial MT"/>
              <a:cs typeface="Arial MT"/>
            </a:endParaRPr>
          </a:p>
          <a:p>
            <a:pPr marL="215265" marR="207645" algn="ctr">
              <a:lnSpc>
                <a:spcPct val="263000"/>
              </a:lnSpc>
              <a:spcBef>
                <a:spcPts val="305"/>
              </a:spcBef>
            </a:pPr>
            <a:r>
              <a:rPr sz="2600" spc="-285" dirty="0">
                <a:latin typeface="Arial MT"/>
                <a:cs typeface="Arial MT"/>
              </a:rPr>
              <a:t>CS</a:t>
            </a:r>
            <a:r>
              <a:rPr sz="2600" spc="-1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cepat,</a:t>
            </a:r>
            <a:r>
              <a:rPr sz="2600" spc="-5" dirty="0">
                <a:latin typeface="Arial MT"/>
                <a:cs typeface="Arial MT"/>
              </a:rPr>
              <a:t> </a:t>
            </a:r>
            <a:r>
              <a:rPr sz="2600" spc="145" dirty="0">
                <a:latin typeface="Arial MT"/>
                <a:cs typeface="Arial MT"/>
              </a:rPr>
              <a:t>fitur</a:t>
            </a:r>
            <a:r>
              <a:rPr sz="2600" spc="-5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chat</a:t>
            </a:r>
            <a:r>
              <a:rPr sz="2600" spc="-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24</a:t>
            </a:r>
            <a:r>
              <a:rPr sz="2600" spc="-5" dirty="0">
                <a:latin typeface="Arial MT"/>
                <a:cs typeface="Arial MT"/>
              </a:rPr>
              <a:t> </a:t>
            </a:r>
            <a:r>
              <a:rPr sz="2600" spc="70" dirty="0">
                <a:latin typeface="Arial MT"/>
                <a:cs typeface="Arial MT"/>
              </a:rPr>
              <a:t>jam </a:t>
            </a:r>
            <a:r>
              <a:rPr sz="2600" dirty="0">
                <a:latin typeface="Arial MT"/>
                <a:cs typeface="Arial MT"/>
              </a:rPr>
              <a:t>Iklan</a:t>
            </a:r>
            <a:r>
              <a:rPr sz="2600" spc="4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TikTok</a:t>
            </a:r>
            <a:r>
              <a:rPr sz="2600" spc="45" dirty="0">
                <a:latin typeface="Arial MT"/>
                <a:cs typeface="Arial MT"/>
              </a:rPr>
              <a:t> viral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620"/>
              </a:spcBef>
            </a:pPr>
            <a:endParaRPr sz="2600">
              <a:latin typeface="Arial MT"/>
              <a:cs typeface="Arial MT"/>
            </a:endParaRPr>
          </a:p>
          <a:p>
            <a:pPr marL="1016635" marR="1009015" indent="-635" algn="ctr">
              <a:lnSpc>
                <a:spcPct val="115399"/>
              </a:lnSpc>
            </a:pPr>
            <a:r>
              <a:rPr sz="2600" dirty="0">
                <a:latin typeface="Arial MT"/>
                <a:cs typeface="Arial MT"/>
              </a:rPr>
              <a:t>Checkout</a:t>
            </a:r>
            <a:r>
              <a:rPr sz="2600" spc="114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1</a:t>
            </a:r>
            <a:r>
              <a:rPr sz="2600" spc="114" dirty="0">
                <a:latin typeface="Arial MT"/>
                <a:cs typeface="Arial MT"/>
              </a:rPr>
              <a:t> </a:t>
            </a:r>
            <a:r>
              <a:rPr sz="2600" spc="-20" dirty="0">
                <a:latin typeface="Arial MT"/>
                <a:cs typeface="Arial MT"/>
              </a:rPr>
              <a:t>klik, </a:t>
            </a:r>
            <a:r>
              <a:rPr sz="2600" spc="75" dirty="0">
                <a:latin typeface="Arial MT"/>
                <a:cs typeface="Arial MT"/>
              </a:rPr>
              <a:t>rekomendasi</a:t>
            </a:r>
            <a:r>
              <a:rPr sz="2600" spc="-45" dirty="0">
                <a:latin typeface="Arial MT"/>
                <a:cs typeface="Arial MT"/>
              </a:rPr>
              <a:t> </a:t>
            </a:r>
            <a:r>
              <a:rPr sz="2600" spc="-25" dirty="0">
                <a:latin typeface="Arial MT"/>
                <a:cs typeface="Arial MT"/>
              </a:rPr>
              <a:t>AI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125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600" dirty="0">
                <a:latin typeface="Arial MT"/>
                <a:cs typeface="Arial MT"/>
              </a:rPr>
              <a:t>Label</a:t>
            </a:r>
            <a:r>
              <a:rPr sz="2600" spc="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“Star</a:t>
            </a:r>
            <a:r>
              <a:rPr sz="2600" spc="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Seller”</a:t>
            </a:r>
            <a:r>
              <a:rPr sz="2600" spc="10" dirty="0">
                <a:latin typeface="Arial MT"/>
                <a:cs typeface="Arial MT"/>
              </a:rPr>
              <a:t> </a:t>
            </a:r>
            <a:r>
              <a:rPr sz="2600" spc="70" dirty="0">
                <a:latin typeface="Arial MT"/>
                <a:cs typeface="Arial MT"/>
              </a:rPr>
              <a:t>atau</a:t>
            </a:r>
            <a:r>
              <a:rPr sz="2600" spc="5" dirty="0">
                <a:latin typeface="Arial MT"/>
                <a:cs typeface="Arial MT"/>
              </a:rPr>
              <a:t> </a:t>
            </a:r>
            <a:r>
              <a:rPr sz="2600" spc="50" dirty="0">
                <a:latin typeface="Arial MT"/>
                <a:cs typeface="Arial MT"/>
              </a:rPr>
              <a:t>“Mall”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14600" y="670697"/>
            <a:ext cx="12800837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0" dirty="0"/>
              <a:t>Bentuk</a:t>
            </a:r>
            <a:r>
              <a:rPr spc="-425" dirty="0"/>
              <a:t> </a:t>
            </a:r>
            <a:r>
              <a:rPr spc="-55" dirty="0"/>
              <a:t>Kompetisi</a:t>
            </a:r>
            <a:r>
              <a:rPr spc="-425" dirty="0"/>
              <a:t> </a:t>
            </a:r>
            <a:r>
              <a:rPr spc="-65" dirty="0"/>
              <a:t>Dalam</a:t>
            </a:r>
            <a:r>
              <a:rPr spc="-425" dirty="0"/>
              <a:t> </a:t>
            </a:r>
            <a:r>
              <a:rPr spc="-300" dirty="0"/>
              <a:t>Pasar</a:t>
            </a:r>
            <a:r>
              <a:rPr spc="-420" dirty="0"/>
              <a:t> </a:t>
            </a:r>
            <a:r>
              <a:rPr spc="-10" dirty="0"/>
              <a:t>Digital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14024" cy="263870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56833" y="8629004"/>
            <a:ext cx="1131166" cy="165801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14024" cy="26387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56833" y="8629004"/>
            <a:ext cx="1131166" cy="165801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19800" y="495300"/>
            <a:ext cx="6080377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Contoh</a:t>
            </a:r>
            <a:r>
              <a:rPr spc="-420" dirty="0"/>
              <a:t> </a:t>
            </a:r>
            <a:r>
              <a:rPr spc="-25" dirty="0"/>
              <a:t>Kompetisi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8034" y="2933998"/>
            <a:ext cx="133350" cy="1333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8034" y="4534198"/>
            <a:ext cx="133350" cy="13335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898709" y="1424071"/>
            <a:ext cx="15489555" cy="757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91869" algn="ctr">
              <a:lnSpc>
                <a:spcPct val="100000"/>
              </a:lnSpc>
              <a:spcBef>
                <a:spcPts val="100"/>
              </a:spcBef>
            </a:pPr>
            <a:r>
              <a:rPr sz="4500" spc="-105" dirty="0">
                <a:solidFill>
                  <a:srgbClr val="FF8200"/>
                </a:solidFill>
                <a:latin typeface="Tahoma"/>
                <a:cs typeface="Tahoma"/>
              </a:rPr>
              <a:t>Shopee</a:t>
            </a:r>
            <a:r>
              <a:rPr sz="4500" spc="-320" dirty="0">
                <a:solidFill>
                  <a:srgbClr val="FF8200"/>
                </a:solidFill>
                <a:latin typeface="Tahoma"/>
                <a:cs typeface="Tahoma"/>
              </a:rPr>
              <a:t> </a:t>
            </a:r>
            <a:r>
              <a:rPr sz="4500" spc="-335" dirty="0">
                <a:latin typeface="Tahoma"/>
                <a:cs typeface="Tahoma"/>
              </a:rPr>
              <a:t>vs</a:t>
            </a:r>
            <a:r>
              <a:rPr sz="4500" spc="-325" dirty="0">
                <a:latin typeface="Tahoma"/>
                <a:cs typeface="Tahoma"/>
              </a:rPr>
              <a:t> </a:t>
            </a:r>
            <a:r>
              <a:rPr sz="4500" spc="-10" dirty="0">
                <a:solidFill>
                  <a:srgbClr val="39D103"/>
                </a:solidFill>
                <a:latin typeface="Tahoma"/>
                <a:cs typeface="Tahoma"/>
              </a:rPr>
              <a:t>Tokopedia</a:t>
            </a:r>
            <a:endParaRPr sz="4500" dirty="0">
              <a:latin typeface="Tahoma"/>
              <a:cs typeface="Tahoma"/>
            </a:endParaRPr>
          </a:p>
          <a:p>
            <a:pPr marL="12700" marR="5080" algn="just">
              <a:lnSpc>
                <a:spcPct val="116700"/>
              </a:lnSpc>
              <a:spcBef>
                <a:spcPts val="4360"/>
              </a:spcBef>
            </a:pPr>
            <a:r>
              <a:rPr sz="3000" spc="50" dirty="0">
                <a:solidFill>
                  <a:srgbClr val="FF8200"/>
                </a:solidFill>
                <a:latin typeface="Lucida Sans Unicode"/>
                <a:cs typeface="Lucida Sans Unicode"/>
              </a:rPr>
              <a:t>Shopee</a:t>
            </a:r>
            <a:r>
              <a:rPr sz="3000" spc="-125" dirty="0">
                <a:solidFill>
                  <a:srgbClr val="FF8200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menekankan</a:t>
            </a:r>
            <a:r>
              <a:rPr sz="3000" spc="-125" dirty="0">
                <a:latin typeface="Lucida Sans Unicode"/>
                <a:cs typeface="Lucida Sans Unicode"/>
              </a:rPr>
              <a:t> </a:t>
            </a:r>
            <a:r>
              <a:rPr sz="3000" spc="-35" dirty="0">
                <a:latin typeface="Lucida Sans Unicode"/>
                <a:cs typeface="Lucida Sans Unicode"/>
              </a:rPr>
              <a:t>strategi</a:t>
            </a:r>
            <a:r>
              <a:rPr sz="3000" spc="-125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customer</a:t>
            </a:r>
            <a:r>
              <a:rPr sz="3000" spc="-125" dirty="0">
                <a:latin typeface="Lucida Sans Unicode"/>
                <a:cs typeface="Lucida Sans Unicode"/>
              </a:rPr>
              <a:t> </a:t>
            </a:r>
            <a:r>
              <a:rPr sz="3000" spc="-40" dirty="0">
                <a:latin typeface="Lucida Sans Unicode"/>
                <a:cs typeface="Lucida Sans Unicode"/>
              </a:rPr>
              <a:t>acquisition</a:t>
            </a:r>
            <a:r>
              <a:rPr sz="3000" spc="-125" dirty="0">
                <a:latin typeface="Lucida Sans Unicode"/>
                <a:cs typeface="Lucida Sans Unicode"/>
              </a:rPr>
              <a:t> </a:t>
            </a:r>
            <a:r>
              <a:rPr sz="3000" spc="-10" dirty="0">
                <a:latin typeface="Lucida Sans Unicode"/>
                <a:cs typeface="Lucida Sans Unicode"/>
              </a:rPr>
              <a:t>melalui</a:t>
            </a:r>
            <a:r>
              <a:rPr sz="3000" spc="-125" dirty="0">
                <a:latin typeface="Lucida Sans Unicode"/>
                <a:cs typeface="Lucida Sans Unicode"/>
              </a:rPr>
              <a:t> </a:t>
            </a:r>
            <a:r>
              <a:rPr sz="3000" spc="-35" dirty="0">
                <a:latin typeface="Lucida Sans Unicode"/>
                <a:cs typeface="Lucida Sans Unicode"/>
              </a:rPr>
              <a:t>promosi</a:t>
            </a:r>
            <a:r>
              <a:rPr sz="3000" spc="-125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besar</a:t>
            </a:r>
            <a:r>
              <a:rPr sz="3000" spc="-125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(flash</a:t>
            </a:r>
            <a:r>
              <a:rPr sz="3000" spc="-125" dirty="0">
                <a:latin typeface="Lucida Sans Unicode"/>
                <a:cs typeface="Lucida Sans Unicode"/>
              </a:rPr>
              <a:t> </a:t>
            </a:r>
            <a:r>
              <a:rPr sz="3000" spc="-20" dirty="0">
                <a:latin typeface="Lucida Sans Unicode"/>
                <a:cs typeface="Lucida Sans Unicode"/>
              </a:rPr>
              <a:t>sale, </a:t>
            </a:r>
            <a:r>
              <a:rPr sz="3000" spc="-450" dirty="0">
                <a:latin typeface="Lucida Sans Unicode"/>
                <a:cs typeface="Lucida Sans Unicode"/>
              </a:rPr>
              <a:t>12.12),</a:t>
            </a:r>
            <a:r>
              <a:rPr sz="3000" spc="475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program</a:t>
            </a:r>
            <a:r>
              <a:rPr sz="3000" spc="480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gratis</a:t>
            </a:r>
            <a:r>
              <a:rPr sz="3000" spc="480" dirty="0">
                <a:latin typeface="Lucida Sans Unicode"/>
                <a:cs typeface="Lucida Sans Unicode"/>
              </a:rPr>
              <a:t> </a:t>
            </a:r>
            <a:r>
              <a:rPr sz="3000" spc="-45" dirty="0">
                <a:latin typeface="Lucida Sans Unicode"/>
                <a:cs typeface="Lucida Sans Unicode"/>
              </a:rPr>
              <a:t>ongkir,</a:t>
            </a:r>
            <a:r>
              <a:rPr sz="3000" spc="480" dirty="0">
                <a:latin typeface="Lucida Sans Unicode"/>
                <a:cs typeface="Lucida Sans Unicode"/>
              </a:rPr>
              <a:t> </a:t>
            </a:r>
            <a:r>
              <a:rPr sz="3000" spc="114" dirty="0">
                <a:latin typeface="Lucida Sans Unicode"/>
                <a:cs typeface="Lucida Sans Unicode"/>
              </a:rPr>
              <a:t>dan</a:t>
            </a:r>
            <a:r>
              <a:rPr sz="3000" spc="480" dirty="0">
                <a:latin typeface="Lucida Sans Unicode"/>
                <a:cs typeface="Lucida Sans Unicode"/>
              </a:rPr>
              <a:t> </a:t>
            </a:r>
            <a:r>
              <a:rPr sz="3000" spc="75" dirty="0">
                <a:latin typeface="Lucida Sans Unicode"/>
                <a:cs typeface="Lucida Sans Unicode"/>
              </a:rPr>
              <a:t>kampanye</a:t>
            </a:r>
            <a:r>
              <a:rPr sz="3000" spc="480" dirty="0">
                <a:latin typeface="Lucida Sans Unicode"/>
                <a:cs typeface="Lucida Sans Unicode"/>
              </a:rPr>
              <a:t> </a:t>
            </a:r>
            <a:r>
              <a:rPr sz="3000" spc="100" dirty="0">
                <a:latin typeface="Lucida Sans Unicode"/>
                <a:cs typeface="Lucida Sans Unicode"/>
              </a:rPr>
              <a:t>pemasaran</a:t>
            </a:r>
            <a:r>
              <a:rPr sz="3000" spc="480" dirty="0">
                <a:latin typeface="Lucida Sans Unicode"/>
                <a:cs typeface="Lucida Sans Unicode"/>
              </a:rPr>
              <a:t> </a:t>
            </a:r>
            <a:r>
              <a:rPr sz="3000" dirty="0">
                <a:latin typeface="Lucida Sans Unicode"/>
                <a:cs typeface="Lucida Sans Unicode"/>
              </a:rPr>
              <a:t>agresif</a:t>
            </a:r>
            <a:r>
              <a:rPr sz="3000" spc="480" dirty="0">
                <a:latin typeface="Lucida Sans Unicode"/>
                <a:cs typeface="Lucida Sans Unicode"/>
              </a:rPr>
              <a:t> </a:t>
            </a:r>
            <a:r>
              <a:rPr sz="3000" spc="75" dirty="0">
                <a:latin typeface="Lucida Sans Unicode"/>
                <a:cs typeface="Lucida Sans Unicode"/>
              </a:rPr>
              <a:t>dengan</a:t>
            </a:r>
            <a:r>
              <a:rPr sz="3000" spc="480" dirty="0">
                <a:latin typeface="Lucida Sans Unicode"/>
                <a:cs typeface="Lucida Sans Unicode"/>
              </a:rPr>
              <a:t> </a:t>
            </a:r>
            <a:r>
              <a:rPr sz="3000" spc="-40" dirty="0">
                <a:latin typeface="Lucida Sans Unicode"/>
                <a:cs typeface="Lucida Sans Unicode"/>
              </a:rPr>
              <a:t>selebriti </a:t>
            </a:r>
            <a:r>
              <a:rPr sz="3000" spc="-10" dirty="0">
                <a:latin typeface="Lucida Sans Unicode"/>
                <a:cs typeface="Lucida Sans Unicode"/>
              </a:rPr>
              <a:t>internasional.</a:t>
            </a:r>
            <a:endParaRPr sz="3000" dirty="0">
              <a:latin typeface="Lucida Sans Unicode"/>
              <a:cs typeface="Lucida Sans Unicode"/>
            </a:endParaRPr>
          </a:p>
          <a:p>
            <a:pPr marL="12700" marR="5080" algn="just">
              <a:lnSpc>
                <a:spcPts val="4200"/>
              </a:lnSpc>
              <a:spcBef>
                <a:spcPts val="240"/>
              </a:spcBef>
            </a:pPr>
            <a:r>
              <a:rPr sz="3000" spc="-45" dirty="0">
                <a:solidFill>
                  <a:srgbClr val="2DAC01"/>
                </a:solidFill>
                <a:latin typeface="Lucida Sans Unicode"/>
                <a:cs typeface="Lucida Sans Unicode"/>
              </a:rPr>
              <a:t>Tokopedia</a:t>
            </a:r>
            <a:r>
              <a:rPr sz="3000" spc="355" dirty="0">
                <a:solidFill>
                  <a:srgbClr val="2DAC01"/>
                </a:solidFill>
                <a:latin typeface="Lucida Sans Unicode"/>
                <a:cs typeface="Lucida Sans Unicode"/>
              </a:rPr>
              <a:t> </a:t>
            </a:r>
            <a:r>
              <a:rPr sz="3000" spc="-110" dirty="0">
                <a:solidFill>
                  <a:srgbClr val="101010"/>
                </a:solidFill>
                <a:latin typeface="Lucida Sans Unicode"/>
                <a:cs typeface="Lucida Sans Unicode"/>
              </a:rPr>
              <a:t>fokus</a:t>
            </a:r>
            <a:r>
              <a:rPr sz="3000" spc="35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70" dirty="0">
                <a:solidFill>
                  <a:srgbClr val="101010"/>
                </a:solidFill>
                <a:latin typeface="Lucida Sans Unicode"/>
                <a:cs typeface="Lucida Sans Unicode"/>
              </a:rPr>
              <a:t>pada</a:t>
            </a:r>
            <a:r>
              <a:rPr sz="3000" spc="35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5" dirty="0">
                <a:solidFill>
                  <a:srgbClr val="101010"/>
                </a:solidFill>
                <a:latin typeface="Lucida Sans Unicode"/>
                <a:cs typeface="Lucida Sans Unicode"/>
              </a:rPr>
              <a:t>customer</a:t>
            </a:r>
            <a:r>
              <a:rPr sz="3000" spc="35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55" dirty="0">
                <a:solidFill>
                  <a:srgbClr val="101010"/>
                </a:solidFill>
                <a:latin typeface="Lucida Sans Unicode"/>
                <a:cs typeface="Lucida Sans Unicode"/>
              </a:rPr>
              <a:t>retention</a:t>
            </a:r>
            <a:r>
              <a:rPr sz="3000" spc="35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5" dirty="0">
                <a:solidFill>
                  <a:srgbClr val="101010"/>
                </a:solidFill>
                <a:latin typeface="Lucida Sans Unicode"/>
                <a:cs typeface="Lucida Sans Unicode"/>
              </a:rPr>
              <a:t>(strategi</a:t>
            </a:r>
            <a:r>
              <a:rPr sz="3000" spc="35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50" dirty="0">
                <a:solidFill>
                  <a:srgbClr val="101010"/>
                </a:solidFill>
                <a:latin typeface="Lucida Sans Unicode"/>
                <a:cs typeface="Lucida Sans Unicode"/>
              </a:rPr>
              <a:t>mempertahankan</a:t>
            </a:r>
            <a:r>
              <a:rPr sz="3000" spc="35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85" dirty="0">
                <a:solidFill>
                  <a:srgbClr val="101010"/>
                </a:solidFill>
                <a:latin typeface="Lucida Sans Unicode"/>
                <a:cs typeface="Lucida Sans Unicode"/>
              </a:rPr>
              <a:t>pelanggan)</a:t>
            </a:r>
            <a:r>
              <a:rPr sz="3000" spc="37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75" dirty="0">
                <a:solidFill>
                  <a:srgbClr val="101010"/>
                </a:solidFill>
                <a:latin typeface="Lucida Sans Unicode"/>
                <a:cs typeface="Lucida Sans Unicode"/>
              </a:rPr>
              <a:t>dengan</a:t>
            </a:r>
            <a:r>
              <a:rPr sz="3000" spc="-254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101010"/>
                </a:solidFill>
                <a:latin typeface="Lucida Sans Unicode"/>
                <a:cs typeface="Lucida Sans Unicode"/>
              </a:rPr>
              <a:t>menawarkan</a:t>
            </a:r>
            <a:r>
              <a:rPr sz="3000" spc="-254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95" dirty="0">
                <a:solidFill>
                  <a:srgbClr val="101010"/>
                </a:solidFill>
                <a:latin typeface="Lucida Sans Unicode"/>
                <a:cs typeface="Lucida Sans Unicode"/>
              </a:rPr>
              <a:t>pengalaman</a:t>
            </a:r>
            <a:r>
              <a:rPr sz="3000" spc="-254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30" dirty="0">
                <a:solidFill>
                  <a:srgbClr val="101010"/>
                </a:solidFill>
                <a:latin typeface="Lucida Sans Unicode"/>
                <a:cs typeface="Lucida Sans Unicode"/>
              </a:rPr>
              <a:t>belanja</a:t>
            </a:r>
            <a:r>
              <a:rPr sz="3000" spc="-254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00" dirty="0">
                <a:solidFill>
                  <a:srgbClr val="101010"/>
                </a:solidFill>
                <a:latin typeface="Lucida Sans Unicode"/>
                <a:cs typeface="Lucida Sans Unicode"/>
              </a:rPr>
              <a:t>yang</a:t>
            </a:r>
            <a:r>
              <a:rPr sz="3000" spc="-254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40" dirty="0">
                <a:solidFill>
                  <a:srgbClr val="101010"/>
                </a:solidFill>
                <a:latin typeface="Lucida Sans Unicode"/>
                <a:cs typeface="Lucida Sans Unicode"/>
              </a:rPr>
              <a:t>stabil</a:t>
            </a:r>
            <a:r>
              <a:rPr sz="3000" spc="-254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365" dirty="0">
                <a:solidFill>
                  <a:srgbClr val="101010"/>
                </a:solidFill>
                <a:latin typeface="Lucida Sans Unicode"/>
                <a:cs typeface="Lucida Sans Unicode"/>
              </a:rPr>
              <a:t>,</a:t>
            </a:r>
            <a:r>
              <a:rPr sz="3000" spc="-254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101010"/>
                </a:solidFill>
                <a:latin typeface="Lucida Sans Unicode"/>
                <a:cs typeface="Lucida Sans Unicode"/>
              </a:rPr>
              <a:t>antarmuka</a:t>
            </a:r>
            <a:r>
              <a:rPr sz="3000" spc="-254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00" dirty="0">
                <a:solidFill>
                  <a:srgbClr val="101010"/>
                </a:solidFill>
                <a:latin typeface="Lucida Sans Unicode"/>
                <a:cs typeface="Lucida Sans Unicode"/>
              </a:rPr>
              <a:t>yang</a:t>
            </a:r>
            <a:r>
              <a:rPr sz="3000" spc="-254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5" dirty="0">
                <a:solidFill>
                  <a:srgbClr val="101010"/>
                </a:solidFill>
                <a:latin typeface="Lucida Sans Unicode"/>
                <a:cs typeface="Lucida Sans Unicode"/>
              </a:rPr>
              <a:t>sederhana,</a:t>
            </a:r>
            <a:r>
              <a:rPr sz="3000" spc="-365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114" dirty="0">
                <a:solidFill>
                  <a:srgbClr val="101010"/>
                </a:solidFill>
                <a:latin typeface="Lucida Sans Unicode"/>
                <a:cs typeface="Lucida Sans Unicode"/>
              </a:rPr>
              <a:t>dan</a:t>
            </a:r>
            <a:r>
              <a:rPr sz="3000" spc="-33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40" dirty="0">
                <a:solidFill>
                  <a:srgbClr val="101010"/>
                </a:solidFill>
                <a:latin typeface="Lucida Sans Unicode"/>
                <a:cs typeface="Lucida Sans Unicode"/>
              </a:rPr>
              <a:t>integrasi</a:t>
            </a:r>
            <a:r>
              <a:rPr sz="3000" spc="-33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35" dirty="0">
                <a:solidFill>
                  <a:srgbClr val="101010"/>
                </a:solidFill>
                <a:latin typeface="Lucida Sans Unicode"/>
                <a:cs typeface="Lucida Sans Unicode"/>
              </a:rPr>
              <a:t>ekosistem</a:t>
            </a:r>
            <a:r>
              <a:rPr sz="3000" spc="-33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85" dirty="0">
                <a:solidFill>
                  <a:srgbClr val="101010"/>
                </a:solidFill>
                <a:latin typeface="Lucida Sans Unicode"/>
                <a:cs typeface="Lucida Sans Unicode"/>
              </a:rPr>
              <a:t>layanan</a:t>
            </a:r>
            <a:r>
              <a:rPr sz="3000" spc="-33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95" dirty="0">
                <a:solidFill>
                  <a:srgbClr val="101010"/>
                </a:solidFill>
                <a:latin typeface="Lucida Sans Unicode"/>
                <a:cs typeface="Lucida Sans Unicode"/>
              </a:rPr>
              <a:t>bersama</a:t>
            </a:r>
            <a:r>
              <a:rPr sz="3000" spc="-330" dirty="0">
                <a:solidFill>
                  <a:srgbClr val="101010"/>
                </a:solidFill>
                <a:latin typeface="Lucida Sans Unicode"/>
                <a:cs typeface="Lucida Sans Unicode"/>
              </a:rPr>
              <a:t> </a:t>
            </a:r>
            <a:r>
              <a:rPr sz="3000" spc="-70" dirty="0">
                <a:solidFill>
                  <a:srgbClr val="101010"/>
                </a:solidFill>
                <a:latin typeface="Lucida Sans Unicode"/>
                <a:cs typeface="Lucida Sans Unicode"/>
              </a:rPr>
              <a:t>Gojek</a:t>
            </a:r>
            <a:endParaRPr sz="30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930"/>
              </a:spcBef>
            </a:pPr>
            <a:endParaRPr sz="3000" dirty="0">
              <a:latin typeface="Lucida Sans Unicode"/>
              <a:cs typeface="Lucida Sans Unicode"/>
            </a:endParaRPr>
          </a:p>
          <a:p>
            <a:pPr marL="1182370" marR="1834514" indent="-635" algn="ctr">
              <a:lnSpc>
                <a:spcPct val="115199"/>
              </a:lnSpc>
            </a:pPr>
            <a:r>
              <a:rPr sz="3200" spc="50" dirty="0">
                <a:solidFill>
                  <a:srgbClr val="CE0000"/>
                </a:solidFill>
                <a:latin typeface="Lucida Sans Unicode"/>
                <a:cs typeface="Lucida Sans Unicode"/>
              </a:rPr>
              <a:t>“Perbedaan</a:t>
            </a:r>
            <a:r>
              <a:rPr sz="3200" spc="-19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45" dirty="0">
                <a:solidFill>
                  <a:srgbClr val="CE0000"/>
                </a:solidFill>
                <a:latin typeface="Lucida Sans Unicode"/>
                <a:cs typeface="Lucida Sans Unicode"/>
              </a:rPr>
              <a:t>strategi</a:t>
            </a:r>
            <a:r>
              <a:rPr sz="3200" spc="-19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145" dirty="0">
                <a:solidFill>
                  <a:srgbClr val="CE0000"/>
                </a:solidFill>
                <a:latin typeface="Lucida Sans Unicode"/>
                <a:cs typeface="Lucida Sans Unicode"/>
              </a:rPr>
              <a:t>ini</a:t>
            </a:r>
            <a:r>
              <a:rPr sz="3200" spc="-19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CE0000"/>
                </a:solidFill>
                <a:latin typeface="Lucida Sans Unicode"/>
                <a:cs typeface="Lucida Sans Unicode"/>
              </a:rPr>
              <a:t>mempengaruhi</a:t>
            </a:r>
            <a:r>
              <a:rPr sz="3200" spc="-19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CE0000"/>
                </a:solidFill>
                <a:latin typeface="Lucida Sans Unicode"/>
                <a:cs typeface="Lucida Sans Unicode"/>
              </a:rPr>
              <a:t>segmentasi</a:t>
            </a:r>
            <a:r>
              <a:rPr sz="3200" spc="-19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10" dirty="0">
                <a:solidFill>
                  <a:srgbClr val="CE0000"/>
                </a:solidFill>
                <a:latin typeface="Lucida Sans Unicode"/>
                <a:cs typeface="Lucida Sans Unicode"/>
              </a:rPr>
              <a:t>pengguna, </a:t>
            </a:r>
            <a:r>
              <a:rPr sz="3200" spc="-55" dirty="0">
                <a:solidFill>
                  <a:srgbClr val="CE0000"/>
                </a:solidFill>
                <a:latin typeface="Lucida Sans Unicode"/>
                <a:cs typeface="Lucida Sans Unicode"/>
              </a:rPr>
              <a:t>di</a:t>
            </a:r>
            <a:r>
              <a:rPr sz="3200" spc="-27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204" dirty="0">
                <a:solidFill>
                  <a:srgbClr val="CE0000"/>
                </a:solidFill>
                <a:latin typeface="Lucida Sans Unicode"/>
                <a:cs typeface="Lucida Sans Unicode"/>
              </a:rPr>
              <a:t>mana</a:t>
            </a:r>
            <a:r>
              <a:rPr sz="3200" spc="-265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CE0000"/>
                </a:solidFill>
                <a:latin typeface="Lucida Sans Unicode"/>
                <a:cs typeface="Lucida Sans Unicode"/>
              </a:rPr>
              <a:t>Shopee</a:t>
            </a:r>
            <a:r>
              <a:rPr sz="3200" spc="-265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CE0000"/>
                </a:solidFill>
                <a:latin typeface="Lucida Sans Unicode"/>
                <a:cs typeface="Lucida Sans Unicode"/>
              </a:rPr>
              <a:t>cenderung</a:t>
            </a:r>
            <a:r>
              <a:rPr sz="3200" spc="-265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35" dirty="0">
                <a:solidFill>
                  <a:srgbClr val="CE0000"/>
                </a:solidFill>
                <a:latin typeface="Lucida Sans Unicode"/>
                <a:cs typeface="Lucida Sans Unicode"/>
              </a:rPr>
              <a:t>menarik</a:t>
            </a:r>
            <a:r>
              <a:rPr sz="3200" spc="-265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30" dirty="0">
                <a:solidFill>
                  <a:srgbClr val="CE0000"/>
                </a:solidFill>
                <a:latin typeface="Lucida Sans Unicode"/>
                <a:cs typeface="Lucida Sans Unicode"/>
              </a:rPr>
              <a:t>konsumen</a:t>
            </a:r>
            <a:r>
              <a:rPr sz="3200" spc="-265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105" dirty="0">
                <a:solidFill>
                  <a:srgbClr val="CE0000"/>
                </a:solidFill>
                <a:latin typeface="Lucida Sans Unicode"/>
                <a:cs typeface="Lucida Sans Unicode"/>
              </a:rPr>
              <a:t>yang</a:t>
            </a:r>
            <a:r>
              <a:rPr sz="3200" spc="-265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10" dirty="0">
                <a:solidFill>
                  <a:srgbClr val="CE0000"/>
                </a:solidFill>
                <a:latin typeface="Lucida Sans Unicode"/>
                <a:cs typeface="Lucida Sans Unicode"/>
              </a:rPr>
              <a:t>sensitif </a:t>
            </a:r>
            <a:r>
              <a:rPr sz="3200" spc="50" dirty="0">
                <a:solidFill>
                  <a:srgbClr val="CE0000"/>
                </a:solidFill>
                <a:latin typeface="Lucida Sans Unicode"/>
                <a:cs typeface="Lucida Sans Unicode"/>
              </a:rPr>
              <a:t>terhadap</a:t>
            </a:r>
            <a:r>
              <a:rPr sz="3200" spc="-26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10" dirty="0">
                <a:solidFill>
                  <a:srgbClr val="CE0000"/>
                </a:solidFill>
                <a:latin typeface="Lucida Sans Unicode"/>
                <a:cs typeface="Lucida Sans Unicode"/>
              </a:rPr>
              <a:t>harga,</a:t>
            </a:r>
            <a:r>
              <a:rPr sz="3200" spc="-26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CE0000"/>
                </a:solidFill>
                <a:latin typeface="Lucida Sans Unicode"/>
                <a:cs typeface="Lucida Sans Unicode"/>
              </a:rPr>
              <a:t>sedangkan</a:t>
            </a:r>
            <a:r>
              <a:rPr sz="3200" spc="-26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60" dirty="0">
                <a:solidFill>
                  <a:srgbClr val="CE0000"/>
                </a:solidFill>
                <a:latin typeface="Lucida Sans Unicode"/>
                <a:cs typeface="Lucida Sans Unicode"/>
              </a:rPr>
              <a:t>Tokopedia</a:t>
            </a:r>
            <a:r>
              <a:rPr sz="3200" spc="-26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65" dirty="0">
                <a:solidFill>
                  <a:srgbClr val="CE0000"/>
                </a:solidFill>
                <a:latin typeface="Lucida Sans Unicode"/>
                <a:cs typeface="Lucida Sans Unicode"/>
              </a:rPr>
              <a:t>lebih</a:t>
            </a:r>
            <a:r>
              <a:rPr sz="3200" spc="-26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40" dirty="0">
                <a:solidFill>
                  <a:srgbClr val="CE0000"/>
                </a:solidFill>
                <a:latin typeface="Lucida Sans Unicode"/>
                <a:cs typeface="Lucida Sans Unicode"/>
              </a:rPr>
              <a:t>diminati</a:t>
            </a:r>
            <a:r>
              <a:rPr sz="3200" spc="-26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10" dirty="0">
                <a:solidFill>
                  <a:srgbClr val="CE0000"/>
                </a:solidFill>
                <a:latin typeface="Lucida Sans Unicode"/>
                <a:cs typeface="Lucida Sans Unicode"/>
              </a:rPr>
              <a:t>konsumen </a:t>
            </a:r>
            <a:r>
              <a:rPr sz="3200" spc="105" dirty="0">
                <a:solidFill>
                  <a:srgbClr val="CE0000"/>
                </a:solidFill>
                <a:latin typeface="Lucida Sans Unicode"/>
                <a:cs typeface="Lucida Sans Unicode"/>
              </a:rPr>
              <a:t>yang</a:t>
            </a:r>
            <a:r>
              <a:rPr sz="3200" spc="-325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70" dirty="0">
                <a:solidFill>
                  <a:srgbClr val="CE0000"/>
                </a:solidFill>
                <a:latin typeface="Lucida Sans Unicode"/>
                <a:cs typeface="Lucida Sans Unicode"/>
              </a:rPr>
              <a:t>mengutamakan</a:t>
            </a:r>
            <a:r>
              <a:rPr sz="3200" spc="-32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75" dirty="0">
                <a:solidFill>
                  <a:srgbClr val="CE0000"/>
                </a:solidFill>
                <a:latin typeface="Lucida Sans Unicode"/>
                <a:cs typeface="Lucida Sans Unicode"/>
              </a:rPr>
              <a:t>kenyamanan</a:t>
            </a:r>
            <a:r>
              <a:rPr sz="3200" spc="-325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125" dirty="0">
                <a:solidFill>
                  <a:srgbClr val="CE0000"/>
                </a:solidFill>
                <a:latin typeface="Lucida Sans Unicode"/>
                <a:cs typeface="Lucida Sans Unicode"/>
              </a:rPr>
              <a:t>dan</a:t>
            </a:r>
            <a:r>
              <a:rPr sz="3200" spc="-320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65" dirty="0">
                <a:solidFill>
                  <a:srgbClr val="CE0000"/>
                </a:solidFill>
                <a:latin typeface="Lucida Sans Unicode"/>
                <a:cs typeface="Lucida Sans Unicode"/>
              </a:rPr>
              <a:t>kepercayaan</a:t>
            </a:r>
            <a:r>
              <a:rPr sz="3200" spc="-325" dirty="0">
                <a:solidFill>
                  <a:srgbClr val="CE0000"/>
                </a:solidFill>
                <a:latin typeface="Lucida Sans Unicode"/>
                <a:cs typeface="Lucida Sans Unicode"/>
              </a:rPr>
              <a:t> </a:t>
            </a:r>
            <a:r>
              <a:rPr sz="3200" spc="-10" dirty="0">
                <a:solidFill>
                  <a:srgbClr val="CE0000"/>
                </a:solidFill>
                <a:latin typeface="Lucida Sans Unicode"/>
                <a:cs typeface="Lucida Sans Unicode"/>
              </a:rPr>
              <a:t>transaksi”</a:t>
            </a:r>
            <a:endParaRPr sz="32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0D4B-8682-3E30-3A79-33FACD60E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0A0E6-620A-4290-BFC3-184551EE2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Pasar</a:t>
            </a:r>
            <a:r>
              <a:rPr lang="en-US" spc="-350" dirty="0"/>
              <a:t> </a:t>
            </a:r>
            <a:r>
              <a:rPr lang="en-US" spc="50" dirty="0"/>
              <a:t>digital</a:t>
            </a:r>
            <a:r>
              <a:rPr lang="en-US" spc="-345" dirty="0"/>
              <a:t> </a:t>
            </a:r>
            <a:r>
              <a:rPr lang="en-US" spc="-985" dirty="0"/>
              <a:t>=</a:t>
            </a:r>
            <a:r>
              <a:rPr lang="en-US" spc="-350" dirty="0"/>
              <a:t>  </a:t>
            </a:r>
            <a:r>
              <a:rPr lang="en-US" dirty="0" err="1"/>
              <a:t>efisiensi</a:t>
            </a:r>
            <a:r>
              <a:rPr lang="en-US" spc="-345" dirty="0"/>
              <a:t> </a:t>
            </a:r>
            <a:r>
              <a:rPr lang="en-US" spc="-985" dirty="0"/>
              <a:t>+</a:t>
            </a:r>
            <a:r>
              <a:rPr lang="en-US" spc="-345" dirty="0"/>
              <a:t>  </a:t>
            </a:r>
            <a:r>
              <a:rPr lang="en-US" spc="-10" dirty="0" err="1"/>
              <a:t>aksesibilitas</a:t>
            </a:r>
            <a:r>
              <a:rPr lang="en-US" spc="-10" dirty="0"/>
              <a:t> </a:t>
            </a:r>
          </a:p>
          <a:p>
            <a:r>
              <a:rPr lang="en-US" spc="85" dirty="0" err="1"/>
              <a:t>Konsumen</a:t>
            </a:r>
            <a:r>
              <a:rPr lang="en-US" spc="85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berdaya</a:t>
            </a:r>
            <a:endParaRPr lang="en-US" dirty="0"/>
          </a:p>
          <a:p>
            <a:r>
              <a:rPr lang="en-US" dirty="0" err="1"/>
              <a:t>Bisnis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adaptif</a:t>
            </a:r>
            <a:r>
              <a:rPr lang="en-US" dirty="0"/>
              <a:t> &amp; </a:t>
            </a:r>
            <a:r>
              <a:rPr lang="en-US" dirty="0" err="1"/>
              <a:t>inovatif</a:t>
            </a:r>
            <a:endParaRPr lang="en-US" dirty="0"/>
          </a:p>
          <a:p>
            <a:r>
              <a:rPr lang="en-US" dirty="0" err="1"/>
              <a:t>Peluang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batas </a:t>
            </a:r>
            <a:r>
              <a:rPr lang="en-US" dirty="0" err="1"/>
              <a:t>bagi</a:t>
            </a:r>
            <a:r>
              <a:rPr lang="en-US" dirty="0"/>
              <a:t> yang </a:t>
            </a:r>
            <a:r>
              <a:rPr lang="en-US" dirty="0" err="1"/>
              <a:t>kreatif</a:t>
            </a:r>
            <a:endParaRPr lang="en-US" dirty="0"/>
          </a:p>
          <a:p>
            <a:endParaRPr lang="en-US" dirty="0"/>
          </a:p>
          <a:p>
            <a:r>
              <a:rPr lang="en-US" dirty="0"/>
              <a:t>"Di era digital, yang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mengalahkan</a:t>
            </a:r>
            <a:r>
              <a:rPr lang="en-US" dirty="0"/>
              <a:t> yang </a:t>
            </a:r>
            <a:r>
              <a:rPr lang="en-US" dirty="0" err="1"/>
              <a:t>kecil</a:t>
            </a:r>
            <a:r>
              <a:rPr lang="en-US" dirty="0"/>
              <a:t>, yang </a:t>
            </a:r>
            <a:r>
              <a:rPr lang="en-US" dirty="0" err="1"/>
              <a:t>cepat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mengalahkan</a:t>
            </a:r>
            <a:r>
              <a:rPr lang="en-US" dirty="0"/>
              <a:t> yang </a:t>
            </a:r>
            <a:r>
              <a:rPr lang="en-US" dirty="0" err="1"/>
              <a:t>lambat</a:t>
            </a:r>
            <a:r>
              <a:rPr lang="en-US" dirty="0"/>
              <a:t>."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8740-CE62-E1F3-0A80-1791FF8B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F6CC0-A75D-AA4E-9791-F843201A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D"/>
              <a:t>Technology Marketing, Customer Behavior and Branding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CD3BF-4FC6-6768-30D3-15B90DCD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BA5E-6469-4566-965D-1BA02AA60E81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192674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 txBox="1"/>
          <p:nvPr/>
        </p:nvSpPr>
        <p:spPr>
          <a:xfrm>
            <a:off x="1828800" y="5615600"/>
            <a:ext cx="15182850" cy="1102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endParaRPr lang="en-US" sz="3500" dirty="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endParaRPr sz="3500" dirty="0">
              <a:latin typeface="Verdana"/>
              <a:cs typeface="Verdan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C9C5A3-EF34-4038-3C1E-3201568F7528}"/>
              </a:ext>
            </a:extLst>
          </p:cNvPr>
          <p:cNvSpPr txBox="1"/>
          <p:nvPr/>
        </p:nvSpPr>
        <p:spPr>
          <a:xfrm>
            <a:off x="1828800" y="2575024"/>
            <a:ext cx="9144000" cy="6081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85" normalizeH="0" baseline="0" noProof="0" dirty="0">
                <a:ln>
                  <a:noFill/>
                </a:ln>
                <a:solidFill>
                  <a:srgbClr val="110E0D"/>
                </a:solidFill>
                <a:effectLst/>
                <a:uLnTx/>
                <a:uFillTx/>
                <a:latin typeface="Verdana"/>
                <a:cs typeface="Verdana"/>
              </a:rPr>
              <a:t>Yang</a:t>
            </a:r>
            <a:r>
              <a:rPr kumimoji="0" lang="en-US" sz="3500" b="0" i="0" u="none" strike="noStrike" kern="0" cap="none" spc="-155" normalizeH="0" baseline="0" noProof="0" dirty="0">
                <a:ln>
                  <a:noFill/>
                </a:ln>
                <a:solidFill>
                  <a:srgbClr val="110E0D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110E0D"/>
                </a:solidFill>
                <a:effectLst/>
                <a:uLnTx/>
                <a:uFillTx/>
                <a:latin typeface="Verdana"/>
                <a:cs typeface="Verdana"/>
              </a:rPr>
              <a:t>Sedang</a:t>
            </a:r>
            <a:r>
              <a:rPr kumimoji="0" lang="en-US" sz="3500" b="0" i="0" u="none" strike="noStrike" kern="0" cap="none" spc="-155" normalizeH="0" baseline="0" noProof="0" dirty="0">
                <a:ln>
                  <a:noFill/>
                </a:ln>
                <a:solidFill>
                  <a:srgbClr val="110E0D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20" normalizeH="0" baseline="0" noProof="0" dirty="0">
                <a:ln>
                  <a:noFill/>
                </a:ln>
                <a:solidFill>
                  <a:srgbClr val="110E0D"/>
                </a:solidFill>
                <a:effectLst/>
                <a:uLnTx/>
                <a:uFillTx/>
                <a:latin typeface="Verdana"/>
                <a:cs typeface="Verdana"/>
              </a:rPr>
              <a:t>Hot: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767715" marR="586105" lvl="0" indent="0" defTabSz="914400" eaLnBrk="1" fontAlgn="auto" latinLnBrk="0" hangingPunct="1">
              <a:lnSpc>
                <a:spcPct val="100000"/>
              </a:lnSpc>
              <a:spcBef>
                <a:spcPts val="3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Live</a:t>
            </a:r>
            <a:r>
              <a:rPr kumimoji="0" lang="en-US" sz="3500" b="0" i="0" u="none" strike="noStrike" kern="0" cap="none" spc="-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Shopping</a:t>
            </a:r>
            <a:r>
              <a:rPr kumimoji="0" lang="en-US" sz="3500" b="0" i="0" u="none" strike="noStrike" kern="0" cap="none" spc="-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(TikTok</a:t>
            </a:r>
            <a:r>
              <a:rPr kumimoji="0" lang="en-US" sz="3500" b="0" i="0" u="none" strike="noStrike" kern="0" cap="none" spc="-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Shop,</a:t>
            </a:r>
            <a:r>
              <a:rPr kumimoji="0" lang="en-US" sz="3500" b="0" i="0" u="none" strike="noStrike" kern="0" cap="none" spc="-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Shopee</a:t>
            </a:r>
            <a:r>
              <a:rPr kumimoji="0" lang="en-US" sz="3500" b="0" i="0" u="none" strike="noStrike" kern="0" cap="none" spc="-22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live) </a:t>
            </a:r>
            <a:r>
              <a:rPr kumimoji="0" lang="en-US" sz="35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Social</a:t>
            </a:r>
            <a:r>
              <a:rPr kumimoji="0" lang="en-US" sz="3500" b="0" i="0" u="none" strike="noStrike" kern="0" cap="none" spc="-2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Commerce</a:t>
            </a:r>
            <a:r>
              <a:rPr kumimoji="0" lang="en-US" sz="3500" b="0" i="0" u="none" strike="noStrike" kern="0" cap="none" spc="-2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(Instagram</a:t>
            </a:r>
            <a:r>
              <a:rPr kumimoji="0" lang="en-US" sz="3500" b="0" i="0" u="none" strike="noStrike" kern="0" cap="none" spc="-2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Shopping)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76771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-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AI</a:t>
            </a:r>
            <a:r>
              <a:rPr kumimoji="0" lang="en-US" sz="3500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Personalization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217170" marR="508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"</a:t>
            </a:r>
            <a:r>
              <a:rPr kumimoji="0" lang="en-US" sz="3500" b="0" i="0" u="none" strike="noStrike" kern="0" cap="none" spc="5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Menurut</a:t>
            </a:r>
            <a:r>
              <a:rPr kumimoji="0" lang="en-US" sz="3500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kalian,</a:t>
            </a:r>
            <a:r>
              <a:rPr kumimoji="0" lang="en-US" sz="3500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tren</a:t>
            </a:r>
            <a:r>
              <a:rPr kumimoji="0" lang="en-US" sz="3500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apa</a:t>
            </a:r>
            <a:r>
              <a:rPr kumimoji="0" lang="en-US" sz="3500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yang</a:t>
            </a:r>
            <a:r>
              <a:rPr kumimoji="0" lang="en-US" sz="3500" b="0" i="0" u="none" strike="noStrike" kern="0" cap="none" spc="-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akan</a:t>
            </a:r>
            <a:r>
              <a:rPr kumimoji="0" lang="en-US" sz="3500" b="0" i="0" u="none" strike="noStrike" kern="0" cap="none" spc="-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10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dominan</a:t>
            </a:r>
            <a:r>
              <a:rPr kumimoji="0" lang="en-US" sz="35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5</a:t>
            </a:r>
            <a:r>
              <a:rPr kumimoji="0" lang="en-US" sz="3500" b="0" i="0" u="none" strike="noStrike" kern="0" cap="none" spc="-3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8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tahun</a:t>
            </a:r>
            <a:r>
              <a:rPr kumimoji="0" lang="en-US" sz="3500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25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ke</a:t>
            </a:r>
            <a:r>
              <a:rPr kumimoji="0" lang="en-US" sz="3500" b="0" i="0" u="none" strike="noStrike" kern="0" cap="none" spc="-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5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depan</a:t>
            </a:r>
            <a:r>
              <a:rPr kumimoji="0" lang="en-US" sz="35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?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  <a:p>
            <a:pPr marL="1584960" marR="1372235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Dan</a:t>
            </a:r>
            <a:r>
              <a:rPr kumimoji="0" lang="en-US" sz="3500" b="0" i="0" u="none" strike="noStrike" kern="0" cap="none" spc="-2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9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peluang</a:t>
            </a:r>
            <a:r>
              <a:rPr kumimoji="0" lang="en-US" sz="3500" b="0" i="0" u="none" strike="noStrike" kern="0" cap="none" spc="-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bisnis</a:t>
            </a:r>
            <a:r>
              <a:rPr kumimoji="0" lang="en-US" sz="3500" b="0" i="0" u="none" strike="noStrike" kern="0" cap="none" spc="-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apa</a:t>
            </a:r>
            <a:r>
              <a:rPr kumimoji="0" lang="en-US" sz="3500" b="0" i="0" u="none" strike="noStrike" kern="0" cap="none" spc="-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yang</a:t>
            </a:r>
            <a:r>
              <a:rPr kumimoji="0" lang="en-US" sz="3500" b="0" i="0" u="none" strike="noStrike" kern="0" cap="none" spc="-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2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bisa</a:t>
            </a:r>
            <a:r>
              <a:rPr kumimoji="0" lang="en-US" sz="35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en-US" sz="350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dimanfaatkan</a:t>
            </a:r>
            <a:r>
              <a:rPr kumimoji="0" lang="en-US" sz="35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cs typeface="Verdana"/>
              </a:rPr>
              <a:t>?"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11DD84-19B4-3545-A0CA-55246EC422B7}"/>
              </a:ext>
            </a:extLst>
          </p:cNvPr>
          <p:cNvSpPr txBox="1"/>
          <p:nvPr/>
        </p:nvSpPr>
        <p:spPr>
          <a:xfrm>
            <a:off x="2457450" y="1028700"/>
            <a:ext cx="1455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4800" b="1" i="0" u="none" strike="noStrike" kern="1200" cap="none" spc="7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TREN</a:t>
            </a:r>
            <a:r>
              <a:rPr kumimoji="0" lang="es-ES" sz="4800" b="1" i="0" u="none" strike="noStrike" kern="1200" cap="none" spc="37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 </a:t>
            </a:r>
            <a:r>
              <a:rPr kumimoji="0" lang="es-ES" sz="4800" b="1" i="0" u="none" strike="noStrike" kern="1200" cap="none" spc="10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MASA</a:t>
            </a:r>
            <a:r>
              <a:rPr kumimoji="0" lang="es-ES" sz="4800" b="1" i="0" u="none" strike="noStrike" kern="1200" cap="none" spc="37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 </a:t>
            </a:r>
            <a:r>
              <a:rPr kumimoji="0" lang="es-ES" sz="4800" b="1" i="0" u="none" strike="noStrike" kern="1200" cap="none" spc="8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DEPAN </a:t>
            </a:r>
            <a:r>
              <a:rPr kumimoji="0" lang="es-ES" sz="4800" b="1" i="0" u="none" strike="noStrike" kern="1200" cap="none" spc="79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PASAR</a:t>
            </a:r>
            <a:r>
              <a:rPr kumimoji="0" lang="es-ES" sz="4800" b="1" i="0" u="none" strike="noStrike" kern="1200" cap="none" spc="37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 </a:t>
            </a:r>
            <a:r>
              <a:rPr kumimoji="0" lang="es-ES" sz="4800" b="1" i="0" u="none" strike="noStrike" kern="1200" cap="none" spc="6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MT"/>
                <a:ea typeface="+mj-ea"/>
                <a:cs typeface="Arial MT"/>
              </a:rPr>
              <a:t>DIGITAL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9905" cy="10287000"/>
            <a:chOff x="0" y="0"/>
            <a:chExt cx="1828990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4" y="6572045"/>
              <a:ext cx="18287057" cy="37089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6708" y="55"/>
              <a:ext cx="13462516" cy="15969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700" y="2990947"/>
              <a:ext cx="8658240" cy="670559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932382" y="2643470"/>
            <a:ext cx="7303134" cy="4331970"/>
          </a:xfrm>
          <a:prstGeom prst="rect">
            <a:avLst/>
          </a:prstGeom>
        </p:spPr>
        <p:txBody>
          <a:bodyPr vert="horz" wrap="square" lIns="0" tIns="290195" rIns="0" bIns="0" rtlCol="0">
            <a:spAutoFit/>
          </a:bodyPr>
          <a:lstStyle/>
          <a:p>
            <a:pPr marL="1529080" marR="5080" indent="-1517015">
              <a:lnSpc>
                <a:spcPts val="15910"/>
              </a:lnSpc>
              <a:spcBef>
                <a:spcPts val="2285"/>
              </a:spcBef>
            </a:pPr>
            <a:r>
              <a:rPr sz="15000" b="1" spc="780" dirty="0">
                <a:solidFill>
                  <a:srgbClr val="3D4677"/>
                </a:solidFill>
                <a:latin typeface="Tahoma"/>
                <a:cs typeface="Tahoma"/>
              </a:rPr>
              <a:t>THANK </a:t>
            </a:r>
            <a:r>
              <a:rPr sz="15000" b="1" spc="735" dirty="0">
                <a:solidFill>
                  <a:srgbClr val="3D4677"/>
                </a:solidFill>
                <a:latin typeface="Tahoma"/>
                <a:cs typeface="Tahoma"/>
              </a:rPr>
              <a:t>YOU</a:t>
            </a:r>
            <a:endParaRPr sz="15000">
              <a:latin typeface="Tahoma"/>
              <a:cs typeface="Tahoma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850" u="sng" spc="-610" dirty="0">
                <a:solidFill>
                  <a:srgbClr val="000F92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sz="8850" u="sng" spc="-200" dirty="0">
                <a:solidFill>
                  <a:srgbClr val="000F92"/>
                </a:solidFill>
                <a:uFill>
                  <a:solidFill>
                    <a:srgbClr val="000000"/>
                  </a:solidFill>
                </a:uFill>
              </a:rPr>
              <a:t>Pendahuluan</a:t>
            </a:r>
            <a:endParaRPr sz="8850"/>
          </a:p>
        </p:txBody>
      </p:sp>
      <p:grpSp>
        <p:nvGrpSpPr>
          <p:cNvPr id="3" name="object 3"/>
          <p:cNvGrpSpPr/>
          <p:nvPr/>
        </p:nvGrpSpPr>
        <p:grpSpPr>
          <a:xfrm>
            <a:off x="10981942" y="25694"/>
            <a:ext cx="7247890" cy="10261600"/>
            <a:chOff x="10981942" y="25694"/>
            <a:chExt cx="7247890" cy="10261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81942" y="25694"/>
              <a:ext cx="7247785" cy="102614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80255" y="1073901"/>
              <a:ext cx="5490087" cy="54736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27870" y="1110650"/>
              <a:ext cx="5371240" cy="53594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57778" y="2587430"/>
            <a:ext cx="16172815" cy="689546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6203950" algn="just">
              <a:lnSpc>
                <a:spcPts val="3790"/>
              </a:lnSpc>
              <a:spcBef>
                <a:spcPts val="509"/>
              </a:spcBef>
            </a:pP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Pasar</a:t>
            </a:r>
            <a:r>
              <a:rPr sz="3450" spc="409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digital</a:t>
            </a:r>
            <a:r>
              <a:rPr sz="3450" spc="41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adalah</a:t>
            </a:r>
            <a:r>
              <a:rPr sz="3450" spc="409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suatu</a:t>
            </a:r>
            <a:r>
              <a:rPr sz="3450" spc="41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sistem</a:t>
            </a:r>
            <a:r>
              <a:rPr sz="3450" spc="409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atau</a:t>
            </a:r>
            <a:r>
              <a:rPr sz="3450" spc="409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14" dirty="0">
                <a:solidFill>
                  <a:srgbClr val="101010"/>
                </a:solidFill>
                <a:latin typeface="Arial MT"/>
                <a:cs typeface="Arial MT"/>
              </a:rPr>
              <a:t>mekanisme </a:t>
            </a:r>
            <a:r>
              <a:rPr sz="3450" spc="-40" dirty="0">
                <a:solidFill>
                  <a:srgbClr val="101010"/>
                </a:solidFill>
                <a:latin typeface="Arial MT"/>
                <a:cs typeface="Arial MT"/>
              </a:rPr>
              <a:t>pertukaran</a:t>
            </a:r>
            <a:r>
              <a:rPr sz="3450" spc="-19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25" dirty="0">
                <a:solidFill>
                  <a:srgbClr val="101010"/>
                </a:solidFill>
                <a:latin typeface="Arial MT"/>
                <a:cs typeface="Arial MT"/>
              </a:rPr>
              <a:t>barang,</a:t>
            </a:r>
            <a:r>
              <a:rPr sz="3450" spc="-114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200" dirty="0">
                <a:solidFill>
                  <a:srgbClr val="101010"/>
                </a:solidFill>
                <a:latin typeface="Arial MT"/>
                <a:cs typeface="Arial MT"/>
              </a:rPr>
              <a:t>jasa,</a:t>
            </a:r>
            <a:r>
              <a:rPr sz="3450" spc="-4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20" dirty="0">
                <a:solidFill>
                  <a:srgbClr val="101010"/>
                </a:solidFill>
                <a:latin typeface="Arial MT"/>
                <a:cs typeface="Arial MT"/>
              </a:rPr>
              <a:t>dan</a:t>
            </a:r>
            <a:r>
              <a:rPr sz="3450" spc="-12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80" dirty="0">
                <a:solidFill>
                  <a:srgbClr val="101010"/>
                </a:solidFill>
                <a:latin typeface="Arial MT"/>
                <a:cs typeface="Arial MT"/>
              </a:rPr>
              <a:t>informasi</a:t>
            </a:r>
            <a:r>
              <a:rPr sz="3450" spc="-114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30" dirty="0">
                <a:solidFill>
                  <a:srgbClr val="101010"/>
                </a:solidFill>
                <a:latin typeface="Arial MT"/>
                <a:cs typeface="Arial MT"/>
              </a:rPr>
              <a:t>yang</a:t>
            </a:r>
            <a:r>
              <a:rPr sz="3450" spc="-11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45" dirty="0">
                <a:solidFill>
                  <a:srgbClr val="101010"/>
                </a:solidFill>
                <a:latin typeface="Arial MT"/>
                <a:cs typeface="Arial MT"/>
              </a:rPr>
              <a:t>dilakukan </a:t>
            </a:r>
            <a:r>
              <a:rPr sz="3450" spc="-100" dirty="0">
                <a:solidFill>
                  <a:srgbClr val="101010"/>
                </a:solidFill>
                <a:latin typeface="Arial MT"/>
                <a:cs typeface="Arial MT"/>
              </a:rPr>
              <a:t>melalui</a:t>
            </a:r>
            <a:r>
              <a:rPr sz="3450" spc="-3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25" dirty="0">
                <a:solidFill>
                  <a:srgbClr val="101010"/>
                </a:solidFill>
                <a:latin typeface="Arial MT"/>
                <a:cs typeface="Arial MT"/>
              </a:rPr>
              <a:t>media</a:t>
            </a:r>
            <a:r>
              <a:rPr sz="3450" spc="-29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75" dirty="0">
                <a:solidFill>
                  <a:srgbClr val="101010"/>
                </a:solidFill>
                <a:latin typeface="Arial MT"/>
                <a:cs typeface="Arial MT"/>
              </a:rPr>
              <a:t>elektronik</a:t>
            </a:r>
            <a:r>
              <a:rPr sz="3450" spc="-29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35" dirty="0">
                <a:solidFill>
                  <a:srgbClr val="101010"/>
                </a:solidFill>
                <a:latin typeface="Arial MT"/>
                <a:cs typeface="Arial MT"/>
              </a:rPr>
              <a:t>berbasis</a:t>
            </a:r>
            <a:r>
              <a:rPr sz="3450" spc="-29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85" dirty="0">
                <a:solidFill>
                  <a:srgbClr val="101010"/>
                </a:solidFill>
                <a:latin typeface="Arial MT"/>
                <a:cs typeface="Arial MT"/>
              </a:rPr>
              <a:t>jaringan</a:t>
            </a:r>
            <a:r>
              <a:rPr sz="3450" spc="-29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0" dirty="0">
                <a:solidFill>
                  <a:srgbClr val="101010"/>
                </a:solidFill>
                <a:latin typeface="Arial MT"/>
                <a:cs typeface="Arial MT"/>
              </a:rPr>
              <a:t>internet.</a:t>
            </a:r>
            <a:endParaRPr sz="3450">
              <a:latin typeface="Arial MT"/>
              <a:cs typeface="Arial MT"/>
            </a:endParaRPr>
          </a:p>
          <a:p>
            <a:pPr marL="12700" marR="6203950" algn="just">
              <a:lnSpc>
                <a:spcPts val="3790"/>
              </a:lnSpc>
              <a:spcBef>
                <a:spcPts val="3794"/>
              </a:spcBef>
            </a:pP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Dalam</a:t>
            </a:r>
            <a:r>
              <a:rPr sz="3450" spc="75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pasar</a:t>
            </a:r>
            <a:r>
              <a:rPr sz="3450" spc="76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digital,</a:t>
            </a:r>
            <a:r>
              <a:rPr sz="3450" spc="76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interaksi</a:t>
            </a:r>
            <a:r>
              <a:rPr sz="3450" spc="76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antara</a:t>
            </a:r>
            <a:r>
              <a:rPr sz="3450" spc="77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penjual</a:t>
            </a:r>
            <a:r>
              <a:rPr sz="3450" spc="76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25" dirty="0">
                <a:solidFill>
                  <a:srgbClr val="101010"/>
                </a:solidFill>
                <a:latin typeface="Arial MT"/>
                <a:cs typeface="Arial MT"/>
              </a:rPr>
              <a:t>dan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pembeli</a:t>
            </a:r>
            <a:r>
              <a:rPr sz="3450" spc="41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tidak</a:t>
            </a:r>
            <a:r>
              <a:rPr sz="3450" spc="42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dilakukan</a:t>
            </a:r>
            <a:r>
              <a:rPr sz="3450" spc="4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secara</a:t>
            </a:r>
            <a:r>
              <a:rPr sz="3450" spc="4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fisik,</a:t>
            </a:r>
            <a:r>
              <a:rPr sz="3450" spc="42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tetapi</a:t>
            </a:r>
            <a:r>
              <a:rPr sz="3450" spc="4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70" dirty="0">
                <a:solidFill>
                  <a:srgbClr val="101010"/>
                </a:solidFill>
                <a:latin typeface="Arial MT"/>
                <a:cs typeface="Arial MT"/>
              </a:rPr>
              <a:t>melalui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platform</a:t>
            </a:r>
            <a:r>
              <a:rPr sz="3450" spc="77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digital</a:t>
            </a:r>
            <a:r>
              <a:rPr sz="3450" spc="78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seperti</a:t>
            </a:r>
            <a:r>
              <a:rPr sz="3450" spc="77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marketplace,</a:t>
            </a:r>
            <a:r>
              <a:rPr sz="3450" spc="78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media</a:t>
            </a:r>
            <a:r>
              <a:rPr sz="3450" spc="78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55" dirty="0">
                <a:solidFill>
                  <a:srgbClr val="101010"/>
                </a:solidFill>
                <a:latin typeface="Arial MT"/>
                <a:cs typeface="Arial MT"/>
              </a:rPr>
              <a:t>sosial, </a:t>
            </a:r>
            <a:r>
              <a:rPr sz="3450" spc="-135" dirty="0">
                <a:solidFill>
                  <a:srgbClr val="101010"/>
                </a:solidFill>
                <a:latin typeface="Arial MT"/>
                <a:cs typeface="Arial MT"/>
              </a:rPr>
              <a:t>website</a:t>
            </a:r>
            <a:r>
              <a:rPr sz="3450" spc="-29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14" dirty="0">
                <a:solidFill>
                  <a:srgbClr val="101010"/>
                </a:solidFill>
                <a:latin typeface="Arial MT"/>
                <a:cs typeface="Arial MT"/>
              </a:rPr>
              <a:t>e-</a:t>
            </a:r>
            <a:r>
              <a:rPr sz="3450" spc="-160" dirty="0">
                <a:solidFill>
                  <a:srgbClr val="101010"/>
                </a:solidFill>
                <a:latin typeface="Arial MT"/>
                <a:cs typeface="Arial MT"/>
              </a:rPr>
              <a:t>commerce,</a:t>
            </a:r>
            <a:r>
              <a:rPr sz="3450" spc="-28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70" dirty="0">
                <a:solidFill>
                  <a:srgbClr val="101010"/>
                </a:solidFill>
                <a:latin typeface="Arial MT"/>
                <a:cs typeface="Arial MT"/>
              </a:rPr>
              <a:t>dan</a:t>
            </a:r>
            <a:r>
              <a:rPr sz="3450" spc="-29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10" dirty="0">
                <a:solidFill>
                  <a:srgbClr val="101010"/>
                </a:solidFill>
                <a:latin typeface="Arial MT"/>
                <a:cs typeface="Arial MT"/>
              </a:rPr>
              <a:t>aplikasi</a:t>
            </a:r>
            <a:r>
              <a:rPr sz="3450" spc="-28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0" dirty="0">
                <a:solidFill>
                  <a:srgbClr val="101010"/>
                </a:solidFill>
                <a:latin typeface="Arial MT"/>
                <a:cs typeface="Arial MT"/>
              </a:rPr>
              <a:t>mobile</a:t>
            </a:r>
            <a:endParaRPr sz="34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3450">
              <a:latin typeface="Arial MT"/>
              <a:cs typeface="Arial MT"/>
            </a:endParaRPr>
          </a:p>
          <a:p>
            <a:pPr marL="1313180" marR="5080" algn="just">
              <a:lnSpc>
                <a:spcPts val="3750"/>
              </a:lnSpc>
            </a:pPr>
            <a:r>
              <a:rPr sz="3450" spc="-29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Pasar</a:t>
            </a:r>
            <a:r>
              <a:rPr sz="3450" spc="58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9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digital</a:t>
            </a:r>
            <a:r>
              <a:rPr sz="3450" spc="59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3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adalah</a:t>
            </a:r>
            <a:r>
              <a:rPr sz="3450" spc="59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9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ruang</a:t>
            </a:r>
            <a:r>
              <a:rPr sz="3450" spc="59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2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pasar</a:t>
            </a:r>
            <a:r>
              <a:rPr sz="3450" spc="59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8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elektronik</a:t>
            </a:r>
            <a:r>
              <a:rPr sz="3450" spc="59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54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yang</a:t>
            </a:r>
            <a:r>
              <a:rPr sz="3450" spc="59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7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memungkinkan</a:t>
            </a:r>
            <a:r>
              <a:rPr sz="3450" spc="59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6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penjual</a:t>
            </a:r>
            <a:r>
              <a:rPr sz="3450" spc="59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9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dan</a:t>
            </a:r>
            <a:r>
              <a:rPr sz="3450" spc="59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3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pembeli</a:t>
            </a:r>
            <a:r>
              <a:rPr sz="3450" spc="-33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32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melakukan</a:t>
            </a:r>
            <a:r>
              <a:rPr sz="3450" spc="9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5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pertukaran</a:t>
            </a:r>
            <a:r>
              <a:rPr sz="3450" spc="12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1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informasi</a:t>
            </a:r>
            <a:r>
              <a:rPr sz="3450" spc="12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40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dan</a:t>
            </a:r>
            <a:r>
              <a:rPr sz="3450" spc="14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1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transaksi</a:t>
            </a:r>
            <a:r>
              <a:rPr sz="3450" spc="12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6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melalui</a:t>
            </a:r>
            <a:r>
              <a:rPr sz="3450" spc="12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5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internet</a:t>
            </a:r>
            <a:r>
              <a:rPr sz="3450" spc="12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9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tanpa</a:t>
            </a:r>
            <a:r>
              <a:rPr sz="3450" spc="13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6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harus</a:t>
            </a:r>
            <a:r>
              <a:rPr sz="3450" spc="12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8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bertemu</a:t>
            </a:r>
            <a:r>
              <a:rPr sz="3450" spc="12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6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secara</a:t>
            </a:r>
            <a:r>
              <a:rPr sz="3450" spc="-36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28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langsung.</a:t>
            </a:r>
            <a:r>
              <a:rPr sz="3450" spc="26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5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Hal</a:t>
            </a:r>
            <a:r>
              <a:rPr sz="3450" spc="26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54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ini</a:t>
            </a:r>
            <a:r>
              <a:rPr sz="3450" spc="27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3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membuat</a:t>
            </a:r>
            <a:r>
              <a:rPr sz="3450" spc="27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8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proses</a:t>
            </a:r>
            <a:r>
              <a:rPr sz="3450" spc="26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8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jual</a:t>
            </a:r>
            <a:r>
              <a:rPr sz="3450" spc="27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0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beli</a:t>
            </a:r>
            <a:r>
              <a:rPr sz="3450" spc="27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5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menjadi</a:t>
            </a:r>
            <a:r>
              <a:rPr sz="3450" spc="26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0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lebih</a:t>
            </a:r>
            <a:r>
              <a:rPr sz="3450" spc="27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9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efisien</a:t>
            </a:r>
            <a:r>
              <a:rPr sz="3450" spc="27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9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dan</a:t>
            </a:r>
            <a:r>
              <a:rPr sz="3450" spc="26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8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tidak</a:t>
            </a:r>
            <a:r>
              <a:rPr sz="3450" spc="27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1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terikat</a:t>
            </a:r>
            <a:r>
              <a:rPr sz="3450" spc="27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0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oleh</a:t>
            </a:r>
            <a:r>
              <a:rPr sz="3450" spc="-30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32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batasan</a:t>
            </a:r>
            <a:r>
              <a:rPr sz="3450" spc="9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6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geografis</a:t>
            </a:r>
            <a:r>
              <a:rPr sz="3450" spc="11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27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(Laudon</a:t>
            </a:r>
            <a:r>
              <a:rPr sz="3450" spc="10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21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&amp;</a:t>
            </a:r>
            <a:r>
              <a:rPr sz="3450" spc="110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37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Traver,</a:t>
            </a:r>
            <a:r>
              <a:rPr sz="3450" spc="114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3450" spc="-195" dirty="0">
                <a:solidFill>
                  <a:srgbClr val="101010"/>
                </a:solidFill>
                <a:latin typeface="Trebuchet MS"/>
                <a:cs typeface="Trebuchet MS"/>
                <a:hlinkClick r:id="rId5"/>
              </a:rPr>
              <a:t>2020).</a:t>
            </a:r>
            <a:r>
              <a:rPr sz="3450" spc="11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310" dirty="0">
                <a:solidFill>
                  <a:srgbClr val="101010"/>
                </a:solidFill>
                <a:latin typeface="Trebuchet MS"/>
                <a:cs typeface="Trebuchet MS"/>
              </a:rPr>
              <a:t>(Laudon,</a:t>
            </a:r>
            <a:r>
              <a:rPr sz="3450" spc="11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dirty="0">
                <a:solidFill>
                  <a:srgbClr val="101010"/>
                </a:solidFill>
                <a:latin typeface="Trebuchet MS"/>
                <a:cs typeface="Trebuchet MS"/>
              </a:rPr>
              <a:t>K.</a:t>
            </a:r>
            <a:r>
              <a:rPr sz="3450" spc="10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325" dirty="0">
                <a:solidFill>
                  <a:srgbClr val="101010"/>
                </a:solidFill>
                <a:latin typeface="Trebuchet MS"/>
                <a:cs typeface="Trebuchet MS"/>
              </a:rPr>
              <a:t>C.,</a:t>
            </a:r>
            <a:r>
              <a:rPr sz="3450" spc="11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215" dirty="0">
                <a:solidFill>
                  <a:srgbClr val="101010"/>
                </a:solidFill>
                <a:latin typeface="Trebuchet MS"/>
                <a:cs typeface="Trebuchet MS"/>
              </a:rPr>
              <a:t>&amp;</a:t>
            </a:r>
            <a:r>
              <a:rPr sz="3450" spc="10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375" dirty="0">
                <a:solidFill>
                  <a:srgbClr val="101010"/>
                </a:solidFill>
                <a:latin typeface="Trebuchet MS"/>
                <a:cs typeface="Trebuchet MS"/>
              </a:rPr>
              <a:t>Traver,</a:t>
            </a:r>
            <a:r>
              <a:rPr sz="3450" spc="12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dirty="0">
                <a:solidFill>
                  <a:srgbClr val="101010"/>
                </a:solidFill>
                <a:latin typeface="Trebuchet MS"/>
                <a:cs typeface="Trebuchet MS"/>
              </a:rPr>
              <a:t>C.</a:t>
            </a:r>
            <a:r>
              <a:rPr sz="3450" spc="11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254" dirty="0">
                <a:solidFill>
                  <a:srgbClr val="101010"/>
                </a:solidFill>
                <a:latin typeface="Trebuchet MS"/>
                <a:cs typeface="Trebuchet MS"/>
              </a:rPr>
              <a:t>G.</a:t>
            </a:r>
            <a:r>
              <a:rPr sz="3450" spc="11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204" dirty="0">
                <a:solidFill>
                  <a:srgbClr val="101010"/>
                </a:solidFill>
                <a:latin typeface="Trebuchet MS"/>
                <a:cs typeface="Trebuchet MS"/>
              </a:rPr>
              <a:t>(2020).</a:t>
            </a:r>
            <a:r>
              <a:rPr sz="3450" spc="10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25" dirty="0">
                <a:solidFill>
                  <a:srgbClr val="101010"/>
                </a:solidFill>
                <a:latin typeface="Trebuchet MS"/>
                <a:cs typeface="Trebuchet MS"/>
              </a:rPr>
              <a:t>E- </a:t>
            </a:r>
            <a:r>
              <a:rPr sz="3450" spc="-380" dirty="0">
                <a:solidFill>
                  <a:srgbClr val="101010"/>
                </a:solidFill>
                <a:latin typeface="Trebuchet MS"/>
                <a:cs typeface="Trebuchet MS"/>
              </a:rPr>
              <a:t>commerce:</a:t>
            </a:r>
            <a:r>
              <a:rPr sz="3450" spc="-35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260" dirty="0">
                <a:solidFill>
                  <a:srgbClr val="101010"/>
                </a:solidFill>
                <a:latin typeface="Trebuchet MS"/>
                <a:cs typeface="Trebuchet MS"/>
              </a:rPr>
              <a:t>Business,</a:t>
            </a:r>
            <a:r>
              <a:rPr sz="3450" spc="-35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310" dirty="0">
                <a:solidFill>
                  <a:srgbClr val="101010"/>
                </a:solidFill>
                <a:latin typeface="Trebuchet MS"/>
                <a:cs typeface="Trebuchet MS"/>
              </a:rPr>
              <a:t>technology,</a:t>
            </a:r>
            <a:r>
              <a:rPr sz="3450" spc="-35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310" dirty="0">
                <a:solidFill>
                  <a:srgbClr val="101010"/>
                </a:solidFill>
                <a:latin typeface="Trebuchet MS"/>
                <a:cs typeface="Trebuchet MS"/>
              </a:rPr>
              <a:t>society</a:t>
            </a:r>
            <a:r>
              <a:rPr sz="3450" spc="-355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235" dirty="0">
                <a:solidFill>
                  <a:srgbClr val="101010"/>
                </a:solidFill>
                <a:latin typeface="Trebuchet MS"/>
                <a:cs typeface="Trebuchet MS"/>
              </a:rPr>
              <a:t>(16th</a:t>
            </a:r>
            <a:r>
              <a:rPr sz="3450" spc="-35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370" dirty="0">
                <a:solidFill>
                  <a:srgbClr val="101010"/>
                </a:solidFill>
                <a:latin typeface="Trebuchet MS"/>
                <a:cs typeface="Trebuchet MS"/>
              </a:rPr>
              <a:t>ed.).</a:t>
            </a:r>
            <a:r>
              <a:rPr sz="3450" spc="-350" dirty="0">
                <a:solidFill>
                  <a:srgbClr val="101010"/>
                </a:solidFill>
                <a:latin typeface="Trebuchet MS"/>
                <a:cs typeface="Trebuchet MS"/>
              </a:rPr>
              <a:t> </a:t>
            </a:r>
            <a:r>
              <a:rPr sz="3450" spc="-285" dirty="0">
                <a:solidFill>
                  <a:srgbClr val="101010"/>
                </a:solidFill>
                <a:latin typeface="Trebuchet MS"/>
                <a:cs typeface="Trebuchet MS"/>
              </a:rPr>
              <a:t>Pearson)</a:t>
            </a:r>
            <a:endParaRPr sz="345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0770" y="0"/>
            <a:ext cx="3914790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699" y="2041663"/>
            <a:ext cx="550965" cy="5509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699" y="3639891"/>
            <a:ext cx="550965" cy="5509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699" y="5238139"/>
            <a:ext cx="550965" cy="5509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8699" y="6836389"/>
            <a:ext cx="550965" cy="5509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90209" y="-6"/>
            <a:ext cx="280554" cy="1028701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72432" y="268288"/>
            <a:ext cx="12007850" cy="13798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850" spc="-170" dirty="0">
                <a:solidFill>
                  <a:srgbClr val="000F92"/>
                </a:solidFill>
              </a:rPr>
              <a:t>Karakteristik</a:t>
            </a:r>
            <a:r>
              <a:rPr sz="8850" spc="-630" dirty="0">
                <a:solidFill>
                  <a:srgbClr val="000F92"/>
                </a:solidFill>
              </a:rPr>
              <a:t> </a:t>
            </a:r>
            <a:r>
              <a:rPr sz="8850" spc="-430" dirty="0">
                <a:solidFill>
                  <a:srgbClr val="000F92"/>
                </a:solidFill>
              </a:rPr>
              <a:t>Pasar</a:t>
            </a:r>
            <a:r>
              <a:rPr sz="8850" spc="-630" dirty="0">
                <a:solidFill>
                  <a:srgbClr val="000F92"/>
                </a:solidFill>
              </a:rPr>
              <a:t> </a:t>
            </a:r>
            <a:r>
              <a:rPr sz="8850" spc="-10" dirty="0">
                <a:solidFill>
                  <a:srgbClr val="000F92"/>
                </a:solidFill>
              </a:rPr>
              <a:t>Digital</a:t>
            </a:r>
            <a:endParaRPr sz="8850"/>
          </a:p>
        </p:txBody>
      </p:sp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8699" y="8435827"/>
            <a:ext cx="550965" cy="55098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77775" y="2047269"/>
            <a:ext cx="11884660" cy="7753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4825" indent="-481965">
              <a:lnSpc>
                <a:spcPct val="100000"/>
              </a:lnSpc>
              <a:spcBef>
                <a:spcPts val="100"/>
              </a:spcBef>
              <a:buClr>
                <a:srgbClr val="FFFFF3"/>
              </a:buClr>
              <a:buAutoNum type="arabicPlain"/>
              <a:tabLst>
                <a:tab pos="504825" algn="l"/>
              </a:tabLst>
            </a:pPr>
            <a:r>
              <a:rPr sz="3000" b="1" spc="-80" dirty="0">
                <a:solidFill>
                  <a:srgbClr val="101010"/>
                </a:solidFill>
                <a:latin typeface="Arial"/>
                <a:cs typeface="Arial"/>
              </a:rPr>
              <a:t>Non-</a:t>
            </a:r>
            <a:r>
              <a:rPr sz="3000" b="1" spc="-145" dirty="0">
                <a:solidFill>
                  <a:srgbClr val="101010"/>
                </a:solidFill>
                <a:latin typeface="Arial"/>
                <a:cs typeface="Arial"/>
              </a:rPr>
              <a:t>Physical</a:t>
            </a:r>
            <a:r>
              <a:rPr sz="3000" b="1" spc="-22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70" dirty="0">
                <a:solidFill>
                  <a:srgbClr val="101010"/>
                </a:solidFill>
                <a:latin typeface="Arial"/>
                <a:cs typeface="Arial"/>
              </a:rPr>
              <a:t>Interaction</a:t>
            </a:r>
            <a:r>
              <a:rPr sz="3000" b="1" spc="-22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80" dirty="0">
                <a:solidFill>
                  <a:srgbClr val="101010"/>
                </a:solidFill>
                <a:latin typeface="Arial"/>
                <a:cs typeface="Arial"/>
              </a:rPr>
              <a:t>(Interaksi</a:t>
            </a:r>
            <a:r>
              <a:rPr sz="3000" b="1" spc="-22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90" dirty="0">
                <a:solidFill>
                  <a:srgbClr val="101010"/>
                </a:solidFill>
                <a:latin typeface="Arial"/>
                <a:cs typeface="Arial"/>
              </a:rPr>
              <a:t>Tanpa</a:t>
            </a:r>
            <a:r>
              <a:rPr sz="3000" b="1" spc="-22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60" dirty="0">
                <a:solidFill>
                  <a:srgbClr val="101010"/>
                </a:solidFill>
                <a:latin typeface="Arial"/>
                <a:cs typeface="Arial"/>
              </a:rPr>
              <a:t>Tatap</a:t>
            </a:r>
            <a:r>
              <a:rPr sz="3000" b="1" spc="-22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101010"/>
                </a:solidFill>
                <a:latin typeface="Arial"/>
                <a:cs typeface="Arial"/>
              </a:rPr>
              <a:t>Muka)</a:t>
            </a:r>
            <a:endParaRPr sz="3000">
              <a:latin typeface="Arial"/>
              <a:cs typeface="Arial"/>
            </a:endParaRPr>
          </a:p>
          <a:p>
            <a:pPr marL="504825" marR="5080">
              <a:lnSpc>
                <a:spcPts val="3300"/>
              </a:lnSpc>
              <a:spcBef>
                <a:spcPts val="360"/>
              </a:spcBef>
            </a:pPr>
            <a:r>
              <a:rPr sz="3000" spc="-120" dirty="0">
                <a:solidFill>
                  <a:srgbClr val="101010"/>
                </a:solidFill>
                <a:latin typeface="Arial MT"/>
                <a:cs typeface="Arial MT"/>
              </a:rPr>
              <a:t>Transaksi</a:t>
            </a:r>
            <a:r>
              <a:rPr sz="3000" spc="-9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00" dirty="0">
                <a:solidFill>
                  <a:srgbClr val="101010"/>
                </a:solidFill>
                <a:latin typeface="Arial MT"/>
                <a:cs typeface="Arial MT"/>
              </a:rPr>
              <a:t>berlangsung</a:t>
            </a:r>
            <a:r>
              <a:rPr sz="3000" spc="-8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35" dirty="0">
                <a:solidFill>
                  <a:srgbClr val="101010"/>
                </a:solidFill>
                <a:latin typeface="Arial MT"/>
                <a:cs typeface="Arial MT"/>
              </a:rPr>
              <a:t>secara</a:t>
            </a:r>
            <a:r>
              <a:rPr sz="3000" spc="-7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20" dirty="0">
                <a:solidFill>
                  <a:srgbClr val="101010"/>
                </a:solidFill>
                <a:latin typeface="Arial MT"/>
                <a:cs typeface="Arial MT"/>
              </a:rPr>
              <a:t>virtual</a:t>
            </a:r>
            <a:r>
              <a:rPr sz="3000" spc="-8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80" dirty="0">
                <a:solidFill>
                  <a:srgbClr val="101010"/>
                </a:solidFill>
                <a:latin typeface="Arial MT"/>
                <a:cs typeface="Arial MT"/>
              </a:rPr>
              <a:t>melalui </a:t>
            </a:r>
            <a:r>
              <a:rPr sz="3000" spc="-65" dirty="0">
                <a:solidFill>
                  <a:srgbClr val="101010"/>
                </a:solidFill>
                <a:latin typeface="Arial MT"/>
                <a:cs typeface="Arial MT"/>
              </a:rPr>
              <a:t>jaringan</a:t>
            </a:r>
            <a:r>
              <a:rPr sz="3000" spc="-8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50" dirty="0">
                <a:solidFill>
                  <a:srgbClr val="101010"/>
                </a:solidFill>
                <a:latin typeface="Arial MT"/>
                <a:cs typeface="Arial MT"/>
              </a:rPr>
              <a:t>internet,</a:t>
            </a:r>
            <a:r>
              <a:rPr sz="3000" spc="-8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90" dirty="0">
                <a:solidFill>
                  <a:srgbClr val="101010"/>
                </a:solidFill>
                <a:latin typeface="Arial MT"/>
                <a:cs typeface="Arial MT"/>
              </a:rPr>
              <a:t>sehingga </a:t>
            </a:r>
            <a:r>
              <a:rPr sz="3000" spc="-100" dirty="0">
                <a:solidFill>
                  <a:srgbClr val="101010"/>
                </a:solidFill>
                <a:latin typeface="Arial MT"/>
                <a:cs typeface="Arial MT"/>
              </a:rPr>
              <a:t>menghilangkan</a:t>
            </a:r>
            <a:r>
              <a:rPr sz="3000" spc="-229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90" dirty="0">
                <a:solidFill>
                  <a:srgbClr val="101010"/>
                </a:solidFill>
                <a:latin typeface="Arial MT"/>
                <a:cs typeface="Arial MT"/>
              </a:rPr>
              <a:t>batas</a:t>
            </a:r>
            <a:r>
              <a:rPr sz="3000" spc="-229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60" dirty="0">
                <a:solidFill>
                  <a:srgbClr val="101010"/>
                </a:solidFill>
                <a:latin typeface="Arial MT"/>
                <a:cs typeface="Arial MT"/>
              </a:rPr>
              <a:t>ruang</a:t>
            </a:r>
            <a:r>
              <a:rPr sz="3000" spc="-229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30" dirty="0">
                <a:solidFill>
                  <a:srgbClr val="101010"/>
                </a:solidFill>
                <a:latin typeface="Arial MT"/>
                <a:cs typeface="Arial MT"/>
              </a:rPr>
              <a:t>geografis.</a:t>
            </a:r>
            <a:endParaRPr sz="3000">
              <a:latin typeface="Arial MT"/>
              <a:cs typeface="Arial MT"/>
            </a:endParaRPr>
          </a:p>
          <a:p>
            <a:pPr marL="504825" marR="5080" indent="-491490">
              <a:lnSpc>
                <a:spcPct val="95800"/>
              </a:lnSpc>
              <a:spcBef>
                <a:spcPts val="2175"/>
              </a:spcBef>
              <a:buClr>
                <a:srgbClr val="FFFFF3"/>
              </a:buClr>
              <a:buAutoNum type="arabicPlain" startAt="2"/>
              <a:tabLst>
                <a:tab pos="504825" algn="l"/>
              </a:tabLst>
            </a:pPr>
            <a:r>
              <a:rPr sz="3000" b="1" spc="-70" dirty="0">
                <a:solidFill>
                  <a:srgbClr val="101010"/>
                </a:solidFill>
                <a:latin typeface="Arial"/>
                <a:cs typeface="Arial"/>
              </a:rPr>
              <a:t>Information-</a:t>
            </a:r>
            <a:r>
              <a:rPr sz="3000" b="1" spc="-165" dirty="0">
                <a:solidFill>
                  <a:srgbClr val="101010"/>
                </a:solidFill>
                <a:latin typeface="Arial"/>
                <a:cs typeface="Arial"/>
              </a:rPr>
              <a:t>Based</a:t>
            </a:r>
            <a:r>
              <a:rPr sz="3000" b="1" spc="-21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50" dirty="0">
                <a:solidFill>
                  <a:srgbClr val="101010"/>
                </a:solidFill>
                <a:latin typeface="Arial"/>
                <a:cs typeface="Arial"/>
              </a:rPr>
              <a:t>Exchange</a:t>
            </a:r>
            <a:r>
              <a:rPr sz="3000" b="1" spc="-21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60" dirty="0">
                <a:solidFill>
                  <a:srgbClr val="101010"/>
                </a:solidFill>
                <a:latin typeface="Arial"/>
                <a:cs typeface="Arial"/>
              </a:rPr>
              <a:t>(Pertukaran</a:t>
            </a:r>
            <a:r>
              <a:rPr sz="3000" b="1" spc="-21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55" dirty="0">
                <a:solidFill>
                  <a:srgbClr val="101010"/>
                </a:solidFill>
                <a:latin typeface="Arial"/>
                <a:cs typeface="Arial"/>
              </a:rPr>
              <a:t>Berbasis</a:t>
            </a:r>
            <a:r>
              <a:rPr sz="3000" b="1" spc="-21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101010"/>
                </a:solidFill>
                <a:latin typeface="Arial"/>
                <a:cs typeface="Arial"/>
              </a:rPr>
              <a:t>Informasi) </a:t>
            </a:r>
            <a:r>
              <a:rPr sz="3000" spc="-65" dirty="0">
                <a:solidFill>
                  <a:srgbClr val="101010"/>
                </a:solidFill>
                <a:latin typeface="Arial MT"/>
                <a:cs typeface="Arial MT"/>
              </a:rPr>
              <a:t>Informasi</a:t>
            </a:r>
            <a:r>
              <a:rPr sz="3000" spc="-1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55" dirty="0">
                <a:solidFill>
                  <a:srgbClr val="101010"/>
                </a:solidFill>
                <a:latin typeface="Arial MT"/>
                <a:cs typeface="Arial MT"/>
              </a:rPr>
              <a:t>menjadi</a:t>
            </a:r>
            <a:r>
              <a:rPr sz="3000" spc="-9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faktor</a:t>
            </a:r>
            <a:r>
              <a:rPr sz="3000" spc="-1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utama</a:t>
            </a:r>
            <a:r>
              <a:rPr sz="3000" spc="-9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30" dirty="0">
                <a:solidFill>
                  <a:srgbClr val="101010"/>
                </a:solidFill>
                <a:latin typeface="Arial MT"/>
                <a:cs typeface="Arial MT"/>
              </a:rPr>
              <a:t>dalam</a:t>
            </a:r>
            <a:r>
              <a:rPr sz="3000" spc="-9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40" dirty="0">
                <a:solidFill>
                  <a:srgbClr val="101010"/>
                </a:solidFill>
                <a:latin typeface="Arial MT"/>
                <a:cs typeface="Arial MT"/>
              </a:rPr>
              <a:t>keputusan</a:t>
            </a:r>
            <a:r>
              <a:rPr sz="3000" spc="-1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80" dirty="0">
                <a:solidFill>
                  <a:srgbClr val="101010"/>
                </a:solidFill>
                <a:latin typeface="Arial MT"/>
                <a:cs typeface="Arial MT"/>
              </a:rPr>
              <a:t>pembelian</a:t>
            </a:r>
            <a:r>
              <a:rPr sz="3000" spc="-9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90" dirty="0">
                <a:solidFill>
                  <a:srgbClr val="101010"/>
                </a:solidFill>
                <a:latin typeface="Arial MT"/>
                <a:cs typeface="Arial MT"/>
              </a:rPr>
              <a:t>(misalnya </a:t>
            </a:r>
            <a:r>
              <a:rPr sz="3000" spc="-130" dirty="0">
                <a:solidFill>
                  <a:srgbClr val="101010"/>
                </a:solidFill>
                <a:latin typeface="Arial MT"/>
                <a:cs typeface="Arial MT"/>
              </a:rPr>
              <a:t>ulasan,</a:t>
            </a:r>
            <a:r>
              <a:rPr sz="3000" spc="-24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75" dirty="0">
                <a:solidFill>
                  <a:srgbClr val="101010"/>
                </a:solidFill>
                <a:latin typeface="Arial MT"/>
                <a:cs typeface="Arial MT"/>
              </a:rPr>
              <a:t>rating,</a:t>
            </a:r>
            <a:r>
              <a:rPr sz="3000" spc="-24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95" dirty="0">
                <a:solidFill>
                  <a:srgbClr val="101010"/>
                </a:solidFill>
                <a:latin typeface="Arial MT"/>
                <a:cs typeface="Arial MT"/>
              </a:rPr>
              <a:t>deskripsi</a:t>
            </a:r>
            <a:r>
              <a:rPr sz="3000" spc="-24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barang)</a:t>
            </a:r>
            <a:endParaRPr sz="3000">
              <a:latin typeface="Arial MT"/>
              <a:cs typeface="Arial MT"/>
            </a:endParaRPr>
          </a:p>
          <a:p>
            <a:pPr marL="504825" indent="-490855">
              <a:lnSpc>
                <a:spcPct val="100000"/>
              </a:lnSpc>
              <a:spcBef>
                <a:spcPts val="2085"/>
              </a:spcBef>
              <a:buClr>
                <a:srgbClr val="FFFFF3"/>
              </a:buClr>
              <a:buAutoNum type="arabicPlain" startAt="2"/>
              <a:tabLst>
                <a:tab pos="504825" algn="l"/>
              </a:tabLst>
            </a:pPr>
            <a:r>
              <a:rPr sz="3000" b="1" spc="-120" dirty="0">
                <a:solidFill>
                  <a:srgbClr val="101010"/>
                </a:solidFill>
                <a:latin typeface="Arial"/>
                <a:cs typeface="Arial"/>
              </a:rPr>
              <a:t>High</a:t>
            </a:r>
            <a:r>
              <a:rPr sz="3000" b="1" spc="-2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101010"/>
                </a:solidFill>
                <a:latin typeface="Arial"/>
                <a:cs typeface="Arial"/>
              </a:rPr>
              <a:t>Market</a:t>
            </a:r>
            <a:r>
              <a:rPr sz="3000" b="1" spc="-229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05" dirty="0">
                <a:solidFill>
                  <a:srgbClr val="101010"/>
                </a:solidFill>
                <a:latin typeface="Arial"/>
                <a:cs typeface="Arial"/>
              </a:rPr>
              <a:t>Transparency</a:t>
            </a:r>
            <a:r>
              <a:rPr sz="3000" b="1" spc="-229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10" dirty="0">
                <a:solidFill>
                  <a:srgbClr val="101010"/>
                </a:solidFill>
                <a:latin typeface="Arial"/>
                <a:cs typeface="Arial"/>
              </a:rPr>
              <a:t>(Transparansi</a:t>
            </a:r>
            <a:r>
              <a:rPr sz="3000" b="1" spc="-229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00" dirty="0">
                <a:solidFill>
                  <a:srgbClr val="101010"/>
                </a:solidFill>
                <a:latin typeface="Arial"/>
                <a:cs typeface="Arial"/>
              </a:rPr>
              <a:t>Pasar</a:t>
            </a:r>
            <a:r>
              <a:rPr sz="3000" b="1" spc="-229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101010"/>
                </a:solidFill>
                <a:latin typeface="Arial"/>
                <a:cs typeface="Arial"/>
              </a:rPr>
              <a:t>Tinggi)</a:t>
            </a:r>
            <a:endParaRPr sz="3000">
              <a:latin typeface="Arial"/>
              <a:cs typeface="Arial"/>
            </a:endParaRPr>
          </a:p>
          <a:p>
            <a:pPr marL="504825" marR="5080">
              <a:lnSpc>
                <a:spcPts val="3300"/>
              </a:lnSpc>
              <a:spcBef>
                <a:spcPts val="360"/>
              </a:spcBef>
            </a:pPr>
            <a:r>
              <a:rPr sz="3000" spc="-105" dirty="0">
                <a:solidFill>
                  <a:srgbClr val="101010"/>
                </a:solidFill>
                <a:latin typeface="Arial MT"/>
                <a:cs typeface="Arial MT"/>
              </a:rPr>
              <a:t>Konsumen </a:t>
            </a:r>
            <a:r>
              <a:rPr sz="3000" spc="-20" dirty="0">
                <a:solidFill>
                  <a:srgbClr val="101010"/>
                </a:solidFill>
                <a:latin typeface="Arial MT"/>
                <a:cs typeface="Arial MT"/>
              </a:rPr>
              <a:t>dapat</a:t>
            </a:r>
            <a:r>
              <a:rPr sz="3000" spc="-1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75" dirty="0">
                <a:solidFill>
                  <a:srgbClr val="101010"/>
                </a:solidFill>
                <a:latin typeface="Arial MT"/>
                <a:cs typeface="Arial MT"/>
              </a:rPr>
              <a:t>membandingkan</a:t>
            </a:r>
            <a:r>
              <a:rPr sz="3000" spc="-105" dirty="0">
                <a:solidFill>
                  <a:srgbClr val="101010"/>
                </a:solidFill>
                <a:latin typeface="Arial MT"/>
                <a:cs typeface="Arial MT"/>
              </a:rPr>
              <a:t> harga,</a:t>
            </a:r>
            <a:r>
              <a:rPr sz="3000" spc="-1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85" dirty="0">
                <a:solidFill>
                  <a:srgbClr val="101010"/>
                </a:solidFill>
                <a:latin typeface="Arial MT"/>
                <a:cs typeface="Arial MT"/>
              </a:rPr>
              <a:t>kualitas,</a:t>
            </a:r>
            <a:r>
              <a:rPr sz="3000" spc="-10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dan</a:t>
            </a:r>
            <a:r>
              <a:rPr sz="3000" spc="-1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90" dirty="0">
                <a:solidFill>
                  <a:srgbClr val="101010"/>
                </a:solidFill>
                <a:latin typeface="Arial MT"/>
                <a:cs typeface="Arial MT"/>
              </a:rPr>
              <a:t>penawaran</a:t>
            </a:r>
            <a:r>
              <a:rPr sz="3000" spc="-10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20" dirty="0">
                <a:solidFill>
                  <a:srgbClr val="101010"/>
                </a:solidFill>
                <a:latin typeface="Arial MT"/>
                <a:cs typeface="Arial MT"/>
              </a:rPr>
              <a:t>dari </a:t>
            </a:r>
            <a:r>
              <a:rPr sz="3000" spc="-110" dirty="0">
                <a:solidFill>
                  <a:srgbClr val="101010"/>
                </a:solidFill>
                <a:latin typeface="Arial MT"/>
                <a:cs typeface="Arial MT"/>
              </a:rPr>
              <a:t>berbagai</a:t>
            </a:r>
            <a:r>
              <a:rPr sz="3000" spc="-2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85" dirty="0">
                <a:solidFill>
                  <a:srgbClr val="101010"/>
                </a:solidFill>
                <a:latin typeface="Arial MT"/>
                <a:cs typeface="Arial MT"/>
              </a:rPr>
              <a:t>penjual</a:t>
            </a:r>
            <a:r>
              <a:rPr sz="3000" spc="-22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40" dirty="0">
                <a:solidFill>
                  <a:srgbClr val="101010"/>
                </a:solidFill>
                <a:latin typeface="Arial MT"/>
                <a:cs typeface="Arial MT"/>
              </a:rPr>
              <a:t>secara</a:t>
            </a:r>
            <a:r>
              <a:rPr sz="3000" spc="-22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75" dirty="0">
                <a:solidFill>
                  <a:srgbClr val="101010"/>
                </a:solidFill>
                <a:latin typeface="Arial MT"/>
                <a:cs typeface="Arial MT"/>
              </a:rPr>
              <a:t>real-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time.</a:t>
            </a:r>
            <a:endParaRPr sz="3000">
              <a:latin typeface="Arial MT"/>
              <a:cs typeface="Arial MT"/>
            </a:endParaRPr>
          </a:p>
          <a:p>
            <a:pPr marL="504825" indent="-492125">
              <a:lnSpc>
                <a:spcPct val="100000"/>
              </a:lnSpc>
              <a:spcBef>
                <a:spcPts val="2025"/>
              </a:spcBef>
              <a:buClr>
                <a:srgbClr val="FFFFF3"/>
              </a:buClr>
              <a:buAutoNum type="arabicPlain" startAt="4"/>
              <a:tabLst>
                <a:tab pos="504825" algn="l"/>
              </a:tabLst>
            </a:pPr>
            <a:r>
              <a:rPr sz="3000" b="1" spc="-130" dirty="0">
                <a:solidFill>
                  <a:srgbClr val="101010"/>
                </a:solidFill>
                <a:latin typeface="Arial"/>
                <a:cs typeface="Arial"/>
              </a:rPr>
              <a:t>Lower</a:t>
            </a:r>
            <a:r>
              <a:rPr sz="3000" b="1" spc="-24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00" dirty="0">
                <a:solidFill>
                  <a:srgbClr val="101010"/>
                </a:solidFill>
                <a:latin typeface="Arial"/>
                <a:cs typeface="Arial"/>
              </a:rPr>
              <a:t>Transaction</a:t>
            </a:r>
            <a:r>
              <a:rPr sz="3000" b="1" spc="-24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45" dirty="0">
                <a:solidFill>
                  <a:srgbClr val="101010"/>
                </a:solidFill>
                <a:latin typeface="Arial"/>
                <a:cs typeface="Arial"/>
              </a:rPr>
              <a:t>Cost</a:t>
            </a:r>
            <a:r>
              <a:rPr sz="3000" b="1" spc="-24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35" dirty="0">
                <a:solidFill>
                  <a:srgbClr val="101010"/>
                </a:solidFill>
                <a:latin typeface="Arial"/>
                <a:cs typeface="Arial"/>
              </a:rPr>
              <a:t>(Biaya</a:t>
            </a:r>
            <a:r>
              <a:rPr sz="3000" b="1" spc="-24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14" dirty="0">
                <a:solidFill>
                  <a:srgbClr val="101010"/>
                </a:solidFill>
                <a:latin typeface="Arial"/>
                <a:cs typeface="Arial"/>
              </a:rPr>
              <a:t>Transaksi</a:t>
            </a:r>
            <a:r>
              <a:rPr sz="3000" b="1" spc="-2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101010"/>
                </a:solidFill>
                <a:latin typeface="Arial"/>
                <a:cs typeface="Arial"/>
              </a:rPr>
              <a:t>Rendah)</a:t>
            </a:r>
            <a:endParaRPr sz="3000">
              <a:latin typeface="Arial"/>
              <a:cs typeface="Arial"/>
            </a:endParaRPr>
          </a:p>
          <a:p>
            <a:pPr marL="504825" marR="5080">
              <a:lnSpc>
                <a:spcPts val="3300"/>
              </a:lnSpc>
              <a:spcBef>
                <a:spcPts val="359"/>
              </a:spcBef>
              <a:tabLst>
                <a:tab pos="2734945" algn="l"/>
                <a:tab pos="4404995" algn="l"/>
                <a:tab pos="6549390" algn="l"/>
                <a:tab pos="7625715" algn="l"/>
                <a:tab pos="9214485" algn="l"/>
                <a:tab pos="10250805" algn="l"/>
                <a:tab pos="11256010" algn="l"/>
              </a:tabLst>
            </a:pP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Penggunaan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teknologi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mengurangi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biaya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promosi,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20" dirty="0">
                <a:solidFill>
                  <a:srgbClr val="101010"/>
                </a:solidFill>
                <a:latin typeface="Arial MT"/>
                <a:cs typeface="Arial MT"/>
              </a:rPr>
              <a:t>sewa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toko,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65" dirty="0">
                <a:solidFill>
                  <a:srgbClr val="101010"/>
                </a:solidFill>
                <a:latin typeface="Arial MT"/>
                <a:cs typeface="Arial MT"/>
              </a:rPr>
              <a:t>dan </a:t>
            </a:r>
            <a:r>
              <a:rPr sz="3000" spc="-110" dirty="0">
                <a:solidFill>
                  <a:srgbClr val="101010"/>
                </a:solidFill>
                <a:latin typeface="Arial MT"/>
                <a:cs typeface="Arial MT"/>
              </a:rPr>
              <a:t>tenaga</a:t>
            </a:r>
            <a:r>
              <a:rPr sz="3000" spc="-24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kerja.</a:t>
            </a:r>
            <a:endParaRPr sz="3000">
              <a:latin typeface="Arial MT"/>
              <a:cs typeface="Arial MT"/>
            </a:endParaRPr>
          </a:p>
          <a:p>
            <a:pPr marL="504825" indent="-490220">
              <a:lnSpc>
                <a:spcPct val="100000"/>
              </a:lnSpc>
              <a:spcBef>
                <a:spcPts val="2035"/>
              </a:spcBef>
              <a:buClr>
                <a:srgbClr val="FFFFF3"/>
              </a:buClr>
              <a:buAutoNum type="arabicPlain" startAt="5"/>
              <a:tabLst>
                <a:tab pos="504825" algn="l"/>
              </a:tabLst>
            </a:pPr>
            <a:r>
              <a:rPr sz="3000" b="1" spc="-120" dirty="0">
                <a:solidFill>
                  <a:srgbClr val="101010"/>
                </a:solidFill>
                <a:latin typeface="Arial"/>
                <a:cs typeface="Arial"/>
              </a:rPr>
              <a:t>High</a:t>
            </a:r>
            <a:r>
              <a:rPr sz="3000" b="1" spc="-21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10" dirty="0">
                <a:solidFill>
                  <a:srgbClr val="101010"/>
                </a:solidFill>
                <a:latin typeface="Arial"/>
                <a:cs typeface="Arial"/>
              </a:rPr>
              <a:t>Competition</a:t>
            </a:r>
            <a:r>
              <a:rPr sz="3000" b="1" spc="-21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25" dirty="0">
                <a:solidFill>
                  <a:srgbClr val="101010"/>
                </a:solidFill>
                <a:latin typeface="Arial"/>
                <a:cs typeface="Arial"/>
              </a:rPr>
              <a:t>(Persaingan</a:t>
            </a:r>
            <a:r>
              <a:rPr sz="3000" b="1" spc="-21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101010"/>
                </a:solidFill>
                <a:latin typeface="Arial"/>
                <a:cs typeface="Arial"/>
              </a:rPr>
              <a:t>Tinggi)</a:t>
            </a:r>
            <a:endParaRPr sz="3000">
              <a:latin typeface="Arial"/>
              <a:cs typeface="Arial"/>
            </a:endParaRPr>
          </a:p>
          <a:p>
            <a:pPr marL="504825" marR="5080">
              <a:lnSpc>
                <a:spcPts val="3300"/>
              </a:lnSpc>
              <a:spcBef>
                <a:spcPts val="359"/>
              </a:spcBef>
            </a:pPr>
            <a:r>
              <a:rPr sz="3000" spc="-60" dirty="0">
                <a:solidFill>
                  <a:srgbClr val="101010"/>
                </a:solidFill>
                <a:latin typeface="Arial MT"/>
                <a:cs typeface="Arial MT"/>
              </a:rPr>
              <a:t>Banyak</a:t>
            </a:r>
            <a:r>
              <a:rPr sz="3000" spc="-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20" dirty="0">
                <a:solidFill>
                  <a:srgbClr val="101010"/>
                </a:solidFill>
                <a:latin typeface="Arial MT"/>
                <a:cs typeface="Arial MT"/>
              </a:rPr>
              <a:t>pelaku</a:t>
            </a:r>
            <a:r>
              <a:rPr sz="3000" spc="-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30" dirty="0">
                <a:solidFill>
                  <a:srgbClr val="101010"/>
                </a:solidFill>
                <a:latin typeface="Arial MT"/>
                <a:cs typeface="Arial MT"/>
              </a:rPr>
              <a:t>usaha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terlibat,</a:t>
            </a:r>
            <a:r>
              <a:rPr sz="3000" spc="-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85" dirty="0">
                <a:solidFill>
                  <a:srgbClr val="101010"/>
                </a:solidFill>
                <a:latin typeface="Arial MT"/>
                <a:cs typeface="Arial MT"/>
              </a:rPr>
              <a:t>sehingga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90" dirty="0">
                <a:solidFill>
                  <a:srgbClr val="101010"/>
                </a:solidFill>
                <a:latin typeface="Arial MT"/>
                <a:cs typeface="Arial MT"/>
              </a:rPr>
              <a:t>inovasi,</a:t>
            </a:r>
            <a:r>
              <a:rPr sz="3000" spc="-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20" dirty="0">
                <a:solidFill>
                  <a:srgbClr val="101010"/>
                </a:solidFill>
                <a:latin typeface="Arial MT"/>
                <a:cs typeface="Arial MT"/>
              </a:rPr>
              <a:t>kualitas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80" dirty="0">
                <a:solidFill>
                  <a:srgbClr val="101010"/>
                </a:solidFill>
                <a:latin typeface="Arial MT"/>
                <a:cs typeface="Arial MT"/>
              </a:rPr>
              <a:t>layanan,</a:t>
            </a:r>
            <a:r>
              <a:rPr sz="3000" spc="-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25" dirty="0">
                <a:solidFill>
                  <a:srgbClr val="101010"/>
                </a:solidFill>
                <a:latin typeface="Arial MT"/>
                <a:cs typeface="Arial MT"/>
              </a:rPr>
              <a:t>dan </a:t>
            </a:r>
            <a:r>
              <a:rPr sz="3000" spc="-70" dirty="0">
                <a:solidFill>
                  <a:srgbClr val="101010"/>
                </a:solidFill>
                <a:latin typeface="Arial MT"/>
                <a:cs typeface="Arial MT"/>
              </a:rPr>
              <a:t>strategi</a:t>
            </a:r>
            <a:r>
              <a:rPr sz="3000" spc="-229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20" dirty="0">
                <a:solidFill>
                  <a:srgbClr val="101010"/>
                </a:solidFill>
                <a:latin typeface="Arial MT"/>
                <a:cs typeface="Arial MT"/>
              </a:rPr>
              <a:t>pemasaran</a:t>
            </a:r>
            <a:r>
              <a:rPr sz="3000" spc="-2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05" dirty="0">
                <a:solidFill>
                  <a:srgbClr val="101010"/>
                </a:solidFill>
                <a:latin typeface="Arial MT"/>
                <a:cs typeface="Arial MT"/>
              </a:rPr>
              <a:t>sangat</a:t>
            </a:r>
            <a:r>
              <a:rPr sz="3000" spc="-2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75" dirty="0">
                <a:solidFill>
                  <a:srgbClr val="101010"/>
                </a:solidFill>
                <a:latin typeface="Arial MT"/>
                <a:cs typeface="Arial MT"/>
              </a:rPr>
              <a:t>menentukan</a:t>
            </a:r>
            <a:r>
              <a:rPr sz="3000" spc="-2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25" dirty="0">
                <a:solidFill>
                  <a:srgbClr val="101010"/>
                </a:solidFill>
                <a:latin typeface="Arial MT"/>
                <a:cs typeface="Arial MT"/>
              </a:rPr>
              <a:t>keberhasilan.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9786" rIns="0" bIns="0" rtlCol="0">
            <a:spAutoFit/>
          </a:bodyPr>
          <a:lstStyle/>
          <a:p>
            <a:pPr marL="3013710">
              <a:lnSpc>
                <a:spcPct val="100000"/>
              </a:lnSpc>
              <a:spcBef>
                <a:spcPts val="115"/>
              </a:spcBef>
            </a:pPr>
            <a:r>
              <a:rPr sz="6950" spc="-345" dirty="0">
                <a:solidFill>
                  <a:srgbClr val="000F92"/>
                </a:solidFill>
              </a:rPr>
              <a:t>Pasar</a:t>
            </a:r>
            <a:r>
              <a:rPr sz="6950" spc="-500" dirty="0">
                <a:solidFill>
                  <a:srgbClr val="000F92"/>
                </a:solidFill>
              </a:rPr>
              <a:t> </a:t>
            </a:r>
            <a:r>
              <a:rPr sz="6950" spc="-50" dirty="0">
                <a:solidFill>
                  <a:srgbClr val="000F92"/>
                </a:solidFill>
              </a:rPr>
              <a:t>Digital</a:t>
            </a:r>
            <a:r>
              <a:rPr sz="6950" spc="-500" dirty="0">
                <a:solidFill>
                  <a:srgbClr val="000F92"/>
                </a:solidFill>
              </a:rPr>
              <a:t> </a:t>
            </a:r>
            <a:r>
              <a:rPr sz="6950" spc="-840" dirty="0">
                <a:solidFill>
                  <a:srgbClr val="000F92"/>
                </a:solidFill>
              </a:rPr>
              <a:t>:</a:t>
            </a:r>
            <a:r>
              <a:rPr sz="6950" spc="-500" dirty="0">
                <a:solidFill>
                  <a:srgbClr val="000F92"/>
                </a:solidFill>
              </a:rPr>
              <a:t> </a:t>
            </a:r>
            <a:r>
              <a:rPr sz="6950" spc="-300" dirty="0">
                <a:solidFill>
                  <a:srgbClr val="000F92"/>
                </a:solidFill>
              </a:rPr>
              <a:t>E-</a:t>
            </a:r>
            <a:r>
              <a:rPr sz="6950" spc="80" dirty="0">
                <a:solidFill>
                  <a:srgbClr val="000F92"/>
                </a:solidFill>
              </a:rPr>
              <a:t>Commerce</a:t>
            </a:r>
            <a:endParaRPr sz="6950"/>
          </a:p>
        </p:txBody>
      </p:sp>
      <p:sp>
        <p:nvSpPr>
          <p:cNvPr id="3" name="object 3"/>
          <p:cNvSpPr txBox="1"/>
          <p:nvPr/>
        </p:nvSpPr>
        <p:spPr>
          <a:xfrm>
            <a:off x="6564999" y="2921168"/>
            <a:ext cx="3911600" cy="9499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50" spc="-295" dirty="0">
                <a:solidFill>
                  <a:srgbClr val="2DAC01"/>
                </a:solidFill>
                <a:latin typeface="Tahoma"/>
                <a:cs typeface="Tahoma"/>
              </a:rPr>
              <a:t>Pasar</a:t>
            </a:r>
            <a:r>
              <a:rPr sz="6050" spc="-440" dirty="0">
                <a:solidFill>
                  <a:srgbClr val="2DAC01"/>
                </a:solidFill>
                <a:latin typeface="Tahoma"/>
                <a:cs typeface="Tahoma"/>
              </a:rPr>
              <a:t> </a:t>
            </a:r>
            <a:r>
              <a:rPr sz="6050" spc="-10" dirty="0">
                <a:solidFill>
                  <a:srgbClr val="2DAC01"/>
                </a:solidFill>
                <a:latin typeface="Tahoma"/>
                <a:cs typeface="Tahoma"/>
              </a:rPr>
              <a:t>digital</a:t>
            </a:r>
            <a:endParaRPr sz="605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-4358"/>
            <a:ext cx="5374005" cy="10291445"/>
            <a:chOff x="0" y="-4358"/>
            <a:chExt cx="5374005" cy="102914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417" y="-4358"/>
              <a:ext cx="2540000" cy="42709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892740"/>
              <a:ext cx="4210923" cy="53942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557" y="3748236"/>
              <a:ext cx="5137067" cy="5130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643" y="3924736"/>
              <a:ext cx="4778910" cy="47752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64999" y="3825233"/>
            <a:ext cx="10246995" cy="389572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algn="just">
              <a:lnSpc>
                <a:spcPts val="3829"/>
              </a:lnSpc>
              <a:spcBef>
                <a:spcPts val="515"/>
              </a:spcBef>
            </a:pPr>
            <a:r>
              <a:rPr sz="3450" spc="-130" dirty="0">
                <a:solidFill>
                  <a:srgbClr val="101010"/>
                </a:solidFill>
                <a:latin typeface="Arial MT"/>
                <a:cs typeface="Arial MT"/>
              </a:rPr>
              <a:t>adalah</a:t>
            </a:r>
            <a:r>
              <a:rPr sz="3450" spc="-114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80" dirty="0">
                <a:solidFill>
                  <a:srgbClr val="101010"/>
                </a:solidFill>
                <a:latin typeface="Arial MT"/>
                <a:cs typeface="Arial MT"/>
              </a:rPr>
              <a:t>lingkungan</a:t>
            </a:r>
            <a:r>
              <a:rPr sz="3450" spc="-16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280" dirty="0">
                <a:solidFill>
                  <a:srgbClr val="101010"/>
                </a:solidFill>
                <a:latin typeface="Arial MT"/>
                <a:cs typeface="Arial MT"/>
              </a:rPr>
              <a:t>/</a:t>
            </a:r>
            <a:r>
              <a:rPr sz="3450" spc="-204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80" dirty="0">
                <a:solidFill>
                  <a:srgbClr val="101010"/>
                </a:solidFill>
                <a:latin typeface="Arial MT"/>
                <a:cs typeface="Arial MT"/>
              </a:rPr>
              <a:t>ruang</a:t>
            </a:r>
            <a:r>
              <a:rPr sz="3450" spc="-14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05" dirty="0">
                <a:solidFill>
                  <a:srgbClr val="101010"/>
                </a:solidFill>
                <a:latin typeface="Arial MT"/>
                <a:cs typeface="Arial MT"/>
              </a:rPr>
              <a:t>dimana</a:t>
            </a:r>
            <a:r>
              <a:rPr sz="3450" spc="-13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80" dirty="0">
                <a:solidFill>
                  <a:srgbClr val="101010"/>
                </a:solidFill>
                <a:latin typeface="Arial MT"/>
                <a:cs typeface="Arial MT"/>
              </a:rPr>
              <a:t>aktivitas</a:t>
            </a:r>
            <a:r>
              <a:rPr sz="3450" spc="-14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40" dirty="0">
                <a:solidFill>
                  <a:srgbClr val="101010"/>
                </a:solidFill>
                <a:latin typeface="Arial MT"/>
                <a:cs typeface="Arial MT"/>
              </a:rPr>
              <a:t>pasar</a:t>
            </a:r>
            <a:r>
              <a:rPr sz="3450" spc="-10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0" dirty="0">
                <a:solidFill>
                  <a:srgbClr val="101010"/>
                </a:solidFill>
                <a:latin typeface="Arial MT"/>
                <a:cs typeface="Arial MT"/>
              </a:rPr>
              <a:t>terjadi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secara</a:t>
            </a:r>
            <a:r>
              <a:rPr sz="3450" spc="765" dirty="0">
                <a:solidFill>
                  <a:srgbClr val="101010"/>
                </a:solidFill>
                <a:latin typeface="Arial MT"/>
                <a:cs typeface="Arial MT"/>
              </a:rPr>
              <a:t>   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online</a:t>
            </a:r>
            <a:r>
              <a:rPr sz="3450" spc="780" dirty="0">
                <a:solidFill>
                  <a:srgbClr val="101010"/>
                </a:solidFill>
                <a:latin typeface="Arial MT"/>
                <a:cs typeface="Arial MT"/>
              </a:rPr>
              <a:t>   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(membandingkan,</a:t>
            </a:r>
            <a:r>
              <a:rPr sz="3450" spc="775" dirty="0">
                <a:solidFill>
                  <a:srgbClr val="101010"/>
                </a:solidFill>
                <a:latin typeface="Arial MT"/>
                <a:cs typeface="Arial MT"/>
              </a:rPr>
              <a:t>    </a:t>
            </a:r>
            <a:r>
              <a:rPr sz="3450" spc="-95" dirty="0">
                <a:solidFill>
                  <a:srgbClr val="101010"/>
                </a:solidFill>
                <a:latin typeface="Arial MT"/>
                <a:cs typeface="Arial MT"/>
              </a:rPr>
              <a:t>mencari, </a:t>
            </a:r>
            <a:r>
              <a:rPr sz="3450" spc="-45" dirty="0">
                <a:solidFill>
                  <a:srgbClr val="101010"/>
                </a:solidFill>
                <a:latin typeface="Arial MT"/>
                <a:cs typeface="Arial MT"/>
              </a:rPr>
              <a:t>berkomunikasi).</a:t>
            </a:r>
            <a:endParaRPr sz="3450">
              <a:latin typeface="Arial MT"/>
              <a:cs typeface="Arial MT"/>
            </a:endParaRPr>
          </a:p>
          <a:p>
            <a:pPr marL="12700">
              <a:lnSpc>
                <a:spcPts val="7180"/>
              </a:lnSpc>
              <a:spcBef>
                <a:spcPts val="3490"/>
              </a:spcBef>
            </a:pPr>
            <a:r>
              <a:rPr sz="6050" spc="-265" dirty="0">
                <a:solidFill>
                  <a:srgbClr val="AE0000"/>
                </a:solidFill>
                <a:latin typeface="Tahoma"/>
                <a:cs typeface="Tahoma"/>
              </a:rPr>
              <a:t>E-</a:t>
            </a:r>
            <a:r>
              <a:rPr sz="6050" spc="65" dirty="0">
                <a:solidFill>
                  <a:srgbClr val="AE0000"/>
                </a:solidFill>
                <a:latin typeface="Tahoma"/>
                <a:cs typeface="Tahoma"/>
              </a:rPr>
              <a:t>Commerce</a:t>
            </a:r>
            <a:endParaRPr sz="6050">
              <a:latin typeface="Tahoma"/>
              <a:cs typeface="Tahoma"/>
            </a:endParaRPr>
          </a:p>
          <a:p>
            <a:pPr marL="12700" marR="5080" algn="just">
              <a:lnSpc>
                <a:spcPts val="3829"/>
              </a:lnSpc>
              <a:spcBef>
                <a:spcPts val="305"/>
              </a:spcBef>
            </a:pPr>
            <a:r>
              <a:rPr sz="3450" spc="-85" dirty="0">
                <a:solidFill>
                  <a:srgbClr val="101010"/>
                </a:solidFill>
                <a:latin typeface="Arial MT"/>
                <a:cs typeface="Arial MT"/>
              </a:rPr>
              <a:t>adalah</a:t>
            </a:r>
            <a:r>
              <a:rPr sz="3450" spc="-16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75" dirty="0">
                <a:solidFill>
                  <a:srgbClr val="101010"/>
                </a:solidFill>
                <a:latin typeface="Arial MT"/>
                <a:cs typeface="Arial MT"/>
              </a:rPr>
              <a:t>kegiatan</a:t>
            </a:r>
            <a:r>
              <a:rPr sz="3450" spc="-16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60" dirty="0">
                <a:solidFill>
                  <a:srgbClr val="101010"/>
                </a:solidFill>
                <a:latin typeface="Arial MT"/>
                <a:cs typeface="Arial MT"/>
              </a:rPr>
              <a:t>transaksi</a:t>
            </a:r>
            <a:r>
              <a:rPr sz="3450" spc="-15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20" dirty="0">
                <a:solidFill>
                  <a:srgbClr val="101010"/>
                </a:solidFill>
                <a:latin typeface="Arial MT"/>
                <a:cs typeface="Arial MT"/>
              </a:rPr>
              <a:t>jual</a:t>
            </a:r>
            <a:r>
              <a:rPr sz="3450" spc="-15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60" dirty="0">
                <a:solidFill>
                  <a:srgbClr val="101010"/>
                </a:solidFill>
                <a:latin typeface="Arial MT"/>
                <a:cs typeface="Arial MT"/>
              </a:rPr>
              <a:t>beli</a:t>
            </a:r>
            <a:r>
              <a:rPr sz="3450" spc="-15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20" dirty="0">
                <a:solidFill>
                  <a:srgbClr val="101010"/>
                </a:solidFill>
                <a:latin typeface="Arial MT"/>
                <a:cs typeface="Arial MT"/>
              </a:rPr>
              <a:t>yang </a:t>
            </a:r>
            <a:r>
              <a:rPr sz="3450" spc="-25" dirty="0">
                <a:solidFill>
                  <a:srgbClr val="101010"/>
                </a:solidFill>
                <a:latin typeface="Arial MT"/>
                <a:cs typeface="Arial MT"/>
              </a:rPr>
              <a:t>terjadi</a:t>
            </a:r>
            <a:r>
              <a:rPr sz="3450" spc="-15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dirty="0">
                <a:solidFill>
                  <a:srgbClr val="101010"/>
                </a:solidFill>
                <a:latin typeface="Arial MT"/>
                <a:cs typeface="Arial MT"/>
              </a:rPr>
              <a:t>di</a:t>
            </a:r>
            <a:r>
              <a:rPr sz="3450" spc="-14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35" dirty="0">
                <a:solidFill>
                  <a:srgbClr val="101010"/>
                </a:solidFill>
                <a:latin typeface="Arial MT"/>
                <a:cs typeface="Arial MT"/>
              </a:rPr>
              <a:t>dalam </a:t>
            </a:r>
            <a:r>
              <a:rPr sz="3450" spc="-100" dirty="0">
                <a:solidFill>
                  <a:srgbClr val="101010"/>
                </a:solidFill>
                <a:latin typeface="Arial MT"/>
                <a:cs typeface="Arial MT"/>
              </a:rPr>
              <a:t>pasar</a:t>
            </a:r>
            <a:r>
              <a:rPr sz="3450" spc="-30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450" spc="-10" dirty="0">
                <a:solidFill>
                  <a:srgbClr val="101010"/>
                </a:solidFill>
                <a:latin typeface="Arial MT"/>
                <a:cs typeface="Arial MT"/>
              </a:rPr>
              <a:t>digital</a:t>
            </a:r>
            <a:endParaRPr sz="3450">
              <a:latin typeface="Arial MT"/>
              <a:cs typeface="Arial M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5754" y="1540122"/>
            <a:ext cx="4356100" cy="82867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2700" spc="-10" dirty="0">
                <a:latin typeface="Arial Black"/>
                <a:cs typeface="Arial Black"/>
              </a:rPr>
              <a:t>Aspek</a:t>
            </a:r>
            <a:endParaRPr sz="27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35"/>
              </a:spcBef>
            </a:pPr>
            <a:r>
              <a:rPr sz="1900" dirty="0">
                <a:latin typeface="Arial MT"/>
                <a:cs typeface="Arial MT"/>
              </a:rPr>
              <a:t>Kesenjangan</a:t>
            </a:r>
            <a:r>
              <a:rPr sz="1900" spc="60" dirty="0">
                <a:latin typeface="Arial MT"/>
                <a:cs typeface="Arial MT"/>
              </a:rPr>
              <a:t> </a:t>
            </a:r>
            <a:r>
              <a:rPr sz="1900" spc="50" dirty="0">
                <a:latin typeface="Arial MT"/>
                <a:cs typeface="Arial MT"/>
              </a:rPr>
              <a:t>Informasi</a:t>
            </a:r>
            <a:endParaRPr sz="1900">
              <a:latin typeface="Arial MT"/>
              <a:cs typeface="Arial MT"/>
            </a:endParaRPr>
          </a:p>
          <a:p>
            <a:pPr marL="845819" marR="837565" algn="ctr">
              <a:lnSpc>
                <a:spcPct val="215400"/>
              </a:lnSpc>
              <a:spcBef>
                <a:spcPts val="819"/>
              </a:spcBef>
            </a:pPr>
            <a:r>
              <a:rPr sz="1900" dirty="0">
                <a:latin typeface="Arial MT"/>
                <a:cs typeface="Arial MT"/>
              </a:rPr>
              <a:t>Biaya</a:t>
            </a:r>
            <a:r>
              <a:rPr sz="1900" spc="3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Pencarian</a:t>
            </a:r>
            <a:r>
              <a:rPr sz="1900" spc="3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Produk </a:t>
            </a:r>
            <a:r>
              <a:rPr sz="1900" dirty="0">
                <a:latin typeface="Arial MT"/>
                <a:cs typeface="Arial MT"/>
              </a:rPr>
              <a:t>Biaya</a:t>
            </a:r>
            <a:r>
              <a:rPr sz="1900" spc="-5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Transaksi </a:t>
            </a:r>
            <a:r>
              <a:rPr sz="1900" dirty="0">
                <a:latin typeface="Arial MT"/>
                <a:cs typeface="Arial MT"/>
              </a:rPr>
              <a:t>Penundaan</a:t>
            </a:r>
            <a:r>
              <a:rPr sz="1900" spc="254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Kepuasan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44"/>
              </a:spcBef>
            </a:pPr>
            <a:endParaRPr sz="1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900" dirty="0">
                <a:latin typeface="Arial MT"/>
                <a:cs typeface="Arial MT"/>
              </a:rPr>
              <a:t>Biaya</a:t>
            </a:r>
            <a:r>
              <a:rPr sz="1900" spc="90" dirty="0">
                <a:latin typeface="Arial MT"/>
                <a:cs typeface="Arial MT"/>
              </a:rPr>
              <a:t> </a:t>
            </a:r>
            <a:r>
              <a:rPr sz="1900" spc="75" dirty="0">
                <a:latin typeface="Arial MT"/>
                <a:cs typeface="Arial MT"/>
              </a:rPr>
              <a:t>Menu</a:t>
            </a:r>
            <a:r>
              <a:rPr sz="1900" spc="9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(mengubah</a:t>
            </a:r>
            <a:r>
              <a:rPr sz="1900" spc="95" dirty="0">
                <a:latin typeface="Arial MT"/>
                <a:cs typeface="Arial MT"/>
              </a:rPr>
              <a:t> </a:t>
            </a:r>
            <a:r>
              <a:rPr sz="1900" spc="45" dirty="0">
                <a:latin typeface="Arial MT"/>
                <a:cs typeface="Arial MT"/>
              </a:rPr>
              <a:t>harga/produk)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1900" dirty="0">
                <a:latin typeface="Arial MT"/>
                <a:cs typeface="Arial MT"/>
              </a:rPr>
              <a:t>Penentuan</a:t>
            </a:r>
            <a:r>
              <a:rPr sz="1900" spc="1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Harga</a:t>
            </a:r>
            <a:r>
              <a:rPr sz="1900" spc="18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Dinamis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900">
              <a:latin typeface="Arial MT"/>
              <a:cs typeface="Arial MT"/>
            </a:endParaRPr>
          </a:p>
          <a:p>
            <a:pPr marL="158750" marR="151130" algn="ctr">
              <a:lnSpc>
                <a:spcPct val="115100"/>
              </a:lnSpc>
              <a:spcBef>
                <a:spcPts val="5"/>
              </a:spcBef>
            </a:pPr>
            <a:r>
              <a:rPr sz="1900" spc="10" dirty="0">
                <a:latin typeface="Arial MT"/>
                <a:cs typeface="Arial MT"/>
              </a:rPr>
              <a:t>Diskriminasi</a:t>
            </a:r>
            <a:r>
              <a:rPr sz="1900" spc="190" dirty="0">
                <a:latin typeface="Arial MT"/>
                <a:cs typeface="Arial MT"/>
              </a:rPr>
              <a:t> </a:t>
            </a:r>
            <a:r>
              <a:rPr sz="1900" spc="10" dirty="0">
                <a:latin typeface="Arial MT"/>
                <a:cs typeface="Arial MT"/>
              </a:rPr>
              <a:t>Harga</a:t>
            </a:r>
            <a:r>
              <a:rPr sz="1900" spc="195" dirty="0">
                <a:latin typeface="Arial MT"/>
                <a:cs typeface="Arial MT"/>
              </a:rPr>
              <a:t> </a:t>
            </a:r>
            <a:r>
              <a:rPr sz="1900" spc="10" dirty="0">
                <a:latin typeface="Arial MT"/>
                <a:cs typeface="Arial MT"/>
              </a:rPr>
              <a:t>(pembeda</a:t>
            </a:r>
            <a:r>
              <a:rPr sz="1900" spc="19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harga </a:t>
            </a:r>
            <a:r>
              <a:rPr sz="1900" spc="65" dirty="0">
                <a:latin typeface="Arial MT"/>
                <a:cs typeface="Arial MT"/>
              </a:rPr>
              <a:t>antar</a:t>
            </a:r>
            <a:r>
              <a:rPr sz="1900" spc="-2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pelanggan)</a:t>
            </a:r>
            <a:endParaRPr sz="1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914"/>
              </a:spcBef>
            </a:pPr>
            <a:r>
              <a:rPr sz="1900" dirty="0">
                <a:latin typeface="Arial MT"/>
                <a:cs typeface="Arial MT"/>
              </a:rPr>
              <a:t>Segmentasi</a:t>
            </a:r>
            <a:r>
              <a:rPr sz="1900" spc="75" dirty="0">
                <a:latin typeface="Arial MT"/>
                <a:cs typeface="Arial MT"/>
              </a:rPr>
              <a:t> </a:t>
            </a:r>
            <a:r>
              <a:rPr sz="1900" spc="-20" dirty="0">
                <a:latin typeface="Arial MT"/>
                <a:cs typeface="Arial MT"/>
              </a:rPr>
              <a:t>Pasar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380"/>
              </a:spcBef>
            </a:pPr>
            <a:endParaRPr sz="1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900" dirty="0">
                <a:latin typeface="Arial MT"/>
                <a:cs typeface="Arial MT"/>
              </a:rPr>
              <a:t>Biaya</a:t>
            </a:r>
            <a:r>
              <a:rPr sz="1900" spc="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Penggantian</a:t>
            </a:r>
            <a:r>
              <a:rPr sz="1900" spc="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(Switching</a:t>
            </a:r>
            <a:r>
              <a:rPr sz="1900" spc="8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Cost)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380"/>
              </a:spcBef>
            </a:pPr>
            <a:endParaRPr sz="1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1900" dirty="0">
                <a:latin typeface="Arial MT"/>
                <a:cs typeface="Arial MT"/>
              </a:rPr>
              <a:t>Pengaruh</a:t>
            </a:r>
            <a:r>
              <a:rPr sz="1900" spc="1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Jaringan</a:t>
            </a:r>
            <a:r>
              <a:rPr sz="1900" spc="20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(Network</a:t>
            </a:r>
            <a:r>
              <a:rPr sz="1900" spc="2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Effect)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900">
              <a:latin typeface="Arial MT"/>
              <a:cs typeface="Arial MT"/>
            </a:endParaRPr>
          </a:p>
          <a:p>
            <a:pPr marL="364490" marR="356870" algn="ctr">
              <a:lnSpc>
                <a:spcPct val="115100"/>
              </a:lnSpc>
              <a:spcBef>
                <a:spcPts val="5"/>
              </a:spcBef>
            </a:pPr>
            <a:r>
              <a:rPr sz="1900" spc="45" dirty="0">
                <a:latin typeface="Arial MT"/>
                <a:cs typeface="Arial MT"/>
              </a:rPr>
              <a:t>Disintermediasi</a:t>
            </a:r>
            <a:r>
              <a:rPr sz="1900" spc="-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(menghilangkan </a:t>
            </a:r>
            <a:r>
              <a:rPr sz="1900" spc="35" dirty="0">
                <a:latin typeface="Arial MT"/>
                <a:cs typeface="Arial MT"/>
              </a:rPr>
              <a:t>perantara)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3020" y="1540122"/>
            <a:ext cx="4650105" cy="82867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2700" spc="-190" dirty="0">
                <a:latin typeface="Arial Black"/>
                <a:cs typeface="Arial Black"/>
              </a:rPr>
              <a:t>Pasar</a:t>
            </a:r>
            <a:r>
              <a:rPr sz="2700" spc="-195" dirty="0">
                <a:latin typeface="Arial Black"/>
                <a:cs typeface="Arial Black"/>
              </a:rPr>
              <a:t> </a:t>
            </a:r>
            <a:r>
              <a:rPr sz="2700" spc="-10" dirty="0">
                <a:latin typeface="Arial Black"/>
                <a:cs typeface="Arial Black"/>
              </a:rPr>
              <a:t>Digital</a:t>
            </a:r>
            <a:endParaRPr sz="27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35"/>
              </a:spcBef>
            </a:pPr>
            <a:r>
              <a:rPr sz="1900" dirty="0">
                <a:latin typeface="Arial MT"/>
                <a:cs typeface="Arial MT"/>
              </a:rPr>
              <a:t>Kecil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(informasi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lebih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spc="85" dirty="0">
                <a:latin typeface="Arial MT"/>
                <a:cs typeface="Arial MT"/>
              </a:rPr>
              <a:t>mudah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diakses)</a:t>
            </a:r>
            <a:endParaRPr sz="1900">
              <a:latin typeface="Arial MT"/>
              <a:cs typeface="Arial MT"/>
            </a:endParaRPr>
          </a:p>
          <a:p>
            <a:pPr marL="301625" marR="294005" algn="ctr">
              <a:lnSpc>
                <a:spcPct val="115100"/>
              </a:lnSpc>
              <a:spcBef>
                <a:spcPts val="2135"/>
              </a:spcBef>
            </a:pPr>
            <a:r>
              <a:rPr sz="1900" dirty="0">
                <a:latin typeface="Arial MT"/>
                <a:cs typeface="Arial MT"/>
              </a:rPr>
              <a:t>Rendah</a:t>
            </a:r>
            <a:r>
              <a:rPr sz="1900" spc="-5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(mudah</a:t>
            </a:r>
            <a:r>
              <a:rPr sz="1900" dirty="0">
                <a:latin typeface="Arial MT"/>
                <a:cs typeface="Arial MT"/>
              </a:rPr>
              <a:t> </a:t>
            </a:r>
            <a:r>
              <a:rPr sz="1900" spc="60" dirty="0">
                <a:latin typeface="Arial MT"/>
                <a:cs typeface="Arial MT"/>
              </a:rPr>
              <a:t>membandingkan</a:t>
            </a:r>
            <a:r>
              <a:rPr sz="1900" dirty="0">
                <a:latin typeface="Arial MT"/>
                <a:cs typeface="Arial MT"/>
              </a:rPr>
              <a:t> </a:t>
            </a:r>
            <a:r>
              <a:rPr sz="1900" spc="45" dirty="0">
                <a:latin typeface="Arial MT"/>
                <a:cs typeface="Arial MT"/>
              </a:rPr>
              <a:t>di </a:t>
            </a:r>
            <a:r>
              <a:rPr sz="1900" dirty="0">
                <a:latin typeface="Arial MT"/>
                <a:cs typeface="Arial MT"/>
              </a:rPr>
              <a:t>berbagai</a:t>
            </a:r>
            <a:r>
              <a:rPr sz="1900" spc="254" dirty="0">
                <a:latin typeface="Arial MT"/>
                <a:cs typeface="Arial MT"/>
              </a:rPr>
              <a:t> </a:t>
            </a:r>
            <a:r>
              <a:rPr sz="1900" spc="65" dirty="0">
                <a:latin typeface="Arial MT"/>
                <a:cs typeface="Arial MT"/>
              </a:rPr>
              <a:t>platform)</a:t>
            </a:r>
            <a:endParaRPr sz="1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015"/>
              </a:spcBef>
            </a:pPr>
            <a:r>
              <a:rPr sz="1900" dirty="0">
                <a:latin typeface="Arial MT"/>
                <a:cs typeface="Arial MT"/>
              </a:rPr>
              <a:t>Rendah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spc="45" dirty="0">
                <a:latin typeface="Arial MT"/>
                <a:cs typeface="Arial MT"/>
              </a:rPr>
              <a:t>(otomatis,</a:t>
            </a:r>
            <a:r>
              <a:rPr sz="1900" spc="-10" dirty="0">
                <a:latin typeface="Arial MT"/>
                <a:cs typeface="Arial MT"/>
              </a:rPr>
              <a:t> </a:t>
            </a:r>
            <a:r>
              <a:rPr sz="1900" spc="50" dirty="0">
                <a:latin typeface="Arial MT"/>
                <a:cs typeface="Arial MT"/>
              </a:rPr>
              <a:t>pembayaran</a:t>
            </a:r>
            <a:r>
              <a:rPr sz="1900" spc="-10" dirty="0">
                <a:latin typeface="Arial MT"/>
                <a:cs typeface="Arial MT"/>
              </a:rPr>
              <a:t> digital)</a:t>
            </a:r>
            <a:endParaRPr sz="1900">
              <a:latin typeface="Arial MT"/>
              <a:cs typeface="Arial MT"/>
            </a:endParaRPr>
          </a:p>
          <a:p>
            <a:pPr marL="410845" marR="402590" algn="ctr">
              <a:lnSpc>
                <a:spcPct val="115100"/>
              </a:lnSpc>
              <a:spcBef>
                <a:spcPts val="1085"/>
              </a:spcBef>
            </a:pPr>
            <a:r>
              <a:rPr sz="1900" dirty="0">
                <a:latin typeface="Arial MT"/>
                <a:cs typeface="Arial MT"/>
              </a:rPr>
              <a:t>Tinggi</a:t>
            </a:r>
            <a:r>
              <a:rPr sz="1900" spc="-5" dirty="0">
                <a:latin typeface="Arial MT"/>
                <a:cs typeface="Arial MT"/>
              </a:rPr>
              <a:t> </a:t>
            </a:r>
            <a:r>
              <a:rPr sz="1900" i="1" spc="-25" dirty="0">
                <a:latin typeface="Arial"/>
                <a:cs typeface="Arial"/>
              </a:rPr>
              <a:t>(kecuali</a:t>
            </a:r>
            <a:r>
              <a:rPr sz="1900" i="1" dirty="0">
                <a:latin typeface="Arial"/>
                <a:cs typeface="Arial"/>
              </a:rPr>
              <a:t> barang</a:t>
            </a:r>
            <a:r>
              <a:rPr sz="1900" i="1" spc="-5" dirty="0">
                <a:latin typeface="Arial"/>
                <a:cs typeface="Arial"/>
              </a:rPr>
              <a:t> </a:t>
            </a:r>
            <a:r>
              <a:rPr sz="1900" i="1" dirty="0">
                <a:latin typeface="Arial"/>
                <a:cs typeface="Arial"/>
              </a:rPr>
              <a:t>digital, </a:t>
            </a:r>
            <a:r>
              <a:rPr sz="1900" i="1" spc="-10" dirty="0">
                <a:latin typeface="Arial"/>
                <a:cs typeface="Arial"/>
              </a:rPr>
              <a:t>harus </a:t>
            </a:r>
            <a:r>
              <a:rPr sz="1900" i="1" spc="-20" dirty="0">
                <a:latin typeface="Arial"/>
                <a:cs typeface="Arial"/>
              </a:rPr>
              <a:t>menunggu</a:t>
            </a:r>
            <a:r>
              <a:rPr sz="1900" i="1" spc="-85" dirty="0">
                <a:latin typeface="Arial"/>
                <a:cs typeface="Arial"/>
              </a:rPr>
              <a:t> </a:t>
            </a:r>
            <a:r>
              <a:rPr sz="1900" i="1" spc="-10" dirty="0">
                <a:latin typeface="Arial"/>
                <a:cs typeface="Arial"/>
              </a:rPr>
              <a:t>pengiriman)</a:t>
            </a:r>
            <a:endParaRPr sz="1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675"/>
              </a:spcBef>
            </a:pPr>
            <a:r>
              <a:rPr sz="1900" dirty="0">
                <a:latin typeface="Arial MT"/>
                <a:cs typeface="Arial MT"/>
              </a:rPr>
              <a:t>Rendah</a:t>
            </a:r>
            <a:r>
              <a:rPr sz="1900" spc="20" dirty="0">
                <a:latin typeface="Arial MT"/>
                <a:cs typeface="Arial MT"/>
              </a:rPr>
              <a:t> </a:t>
            </a:r>
            <a:r>
              <a:rPr sz="1900" spc="45" dirty="0">
                <a:latin typeface="Arial MT"/>
                <a:cs typeface="Arial MT"/>
              </a:rPr>
              <a:t>(perubahan</a:t>
            </a:r>
            <a:r>
              <a:rPr sz="1900" spc="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cepat</a:t>
            </a:r>
            <a:r>
              <a:rPr sz="1900" spc="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secara</a:t>
            </a:r>
            <a:r>
              <a:rPr sz="1900" spc="2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digital)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1900" spc="75" dirty="0">
                <a:latin typeface="Arial MT"/>
                <a:cs typeface="Arial MT"/>
              </a:rPr>
              <a:t>Mudah</a:t>
            </a:r>
            <a:r>
              <a:rPr sz="1900" spc="1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dilakukan,</a:t>
            </a:r>
            <a:r>
              <a:rPr sz="1900" spc="16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cepat,</a:t>
            </a:r>
            <a:r>
              <a:rPr sz="1900" spc="1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real-</a:t>
            </a:r>
            <a:r>
              <a:rPr sz="1900" spc="70" dirty="0">
                <a:latin typeface="Arial MT"/>
                <a:cs typeface="Arial MT"/>
              </a:rPr>
              <a:t>time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380"/>
              </a:spcBef>
            </a:pPr>
            <a:endParaRPr sz="1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900" spc="50" dirty="0">
                <a:latin typeface="Arial MT"/>
                <a:cs typeface="Arial MT"/>
              </a:rPr>
              <a:t>Mudah,</a:t>
            </a:r>
            <a:r>
              <a:rPr sz="1900" spc="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cepat</a:t>
            </a:r>
            <a:r>
              <a:rPr sz="1900" spc="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(berbasis</a:t>
            </a:r>
            <a:r>
              <a:rPr sz="1900" spc="35" dirty="0">
                <a:latin typeface="Arial MT"/>
                <a:cs typeface="Arial MT"/>
              </a:rPr>
              <a:t> </a:t>
            </a:r>
            <a:r>
              <a:rPr sz="1900" spc="50" dirty="0">
                <a:latin typeface="Arial MT"/>
                <a:cs typeface="Arial MT"/>
              </a:rPr>
              <a:t>data</a:t>
            </a:r>
            <a:r>
              <a:rPr sz="1900" spc="35" dirty="0">
                <a:latin typeface="Arial MT"/>
                <a:cs typeface="Arial MT"/>
              </a:rPr>
              <a:t> </a:t>
            </a:r>
            <a:r>
              <a:rPr sz="1900" spc="110" dirty="0">
                <a:latin typeface="Arial MT"/>
                <a:cs typeface="Arial MT"/>
              </a:rPr>
              <a:t>&amp;</a:t>
            </a:r>
            <a:r>
              <a:rPr sz="1900" spc="35" dirty="0">
                <a:latin typeface="Arial MT"/>
                <a:cs typeface="Arial MT"/>
              </a:rPr>
              <a:t> algoritma)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900">
              <a:latin typeface="Arial MT"/>
              <a:cs typeface="Arial MT"/>
            </a:endParaRPr>
          </a:p>
          <a:p>
            <a:pPr algn="ctr">
              <a:lnSpc>
                <a:spcPct val="115100"/>
              </a:lnSpc>
            </a:pPr>
            <a:r>
              <a:rPr sz="1900" dirty="0">
                <a:latin typeface="Arial MT"/>
                <a:cs typeface="Arial MT"/>
              </a:rPr>
              <a:t>Akurat,</a:t>
            </a:r>
            <a:r>
              <a:rPr sz="1900" spc="1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biaya</a:t>
            </a:r>
            <a:r>
              <a:rPr sz="1900" spc="160" dirty="0">
                <a:latin typeface="Arial MT"/>
                <a:cs typeface="Arial MT"/>
              </a:rPr>
              <a:t> </a:t>
            </a:r>
            <a:r>
              <a:rPr sz="1900" spc="60" dirty="0">
                <a:latin typeface="Arial MT"/>
                <a:cs typeface="Arial MT"/>
              </a:rPr>
              <a:t>rendah</a:t>
            </a:r>
            <a:r>
              <a:rPr sz="1900" spc="15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(menggunakan</a:t>
            </a:r>
            <a:r>
              <a:rPr sz="1900" spc="160" dirty="0">
                <a:latin typeface="Arial MT"/>
                <a:cs typeface="Arial MT"/>
              </a:rPr>
              <a:t> </a:t>
            </a:r>
            <a:r>
              <a:rPr sz="1900" spc="30" dirty="0">
                <a:latin typeface="Arial MT"/>
                <a:cs typeface="Arial MT"/>
              </a:rPr>
              <a:t>data </a:t>
            </a:r>
            <a:r>
              <a:rPr sz="1900" spc="35" dirty="0">
                <a:latin typeface="Arial MT"/>
                <a:cs typeface="Arial MT"/>
              </a:rPr>
              <a:t>konsumen)</a:t>
            </a:r>
            <a:endParaRPr sz="1900">
              <a:latin typeface="Arial MT"/>
              <a:cs typeface="Arial MT"/>
            </a:endParaRPr>
          </a:p>
          <a:p>
            <a:pPr marL="375920" marR="368300" algn="ctr">
              <a:lnSpc>
                <a:spcPct val="115100"/>
              </a:lnSpc>
              <a:spcBef>
                <a:spcPts val="600"/>
              </a:spcBef>
            </a:pPr>
            <a:r>
              <a:rPr sz="1900" dirty="0">
                <a:latin typeface="Arial MT"/>
                <a:cs typeface="Arial MT"/>
              </a:rPr>
              <a:t>Bisa</a:t>
            </a:r>
            <a:r>
              <a:rPr sz="1900" spc="25" dirty="0">
                <a:latin typeface="Arial MT"/>
                <a:cs typeface="Arial MT"/>
              </a:rPr>
              <a:t> </a:t>
            </a:r>
            <a:r>
              <a:rPr sz="1900" spc="60" dirty="0">
                <a:latin typeface="Arial MT"/>
                <a:cs typeface="Arial MT"/>
              </a:rPr>
              <a:t>rendah</a:t>
            </a:r>
            <a:r>
              <a:rPr sz="1900" spc="25" dirty="0">
                <a:latin typeface="Arial MT"/>
                <a:cs typeface="Arial MT"/>
              </a:rPr>
              <a:t> </a:t>
            </a:r>
            <a:r>
              <a:rPr sz="1900" spc="50" dirty="0">
                <a:latin typeface="Arial MT"/>
                <a:cs typeface="Arial MT"/>
              </a:rPr>
              <a:t>atau</a:t>
            </a:r>
            <a:r>
              <a:rPr sz="1900" spc="3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tinggi</a:t>
            </a:r>
            <a:r>
              <a:rPr sz="1900" spc="25" dirty="0">
                <a:latin typeface="Arial MT"/>
                <a:cs typeface="Arial MT"/>
              </a:rPr>
              <a:t> </a:t>
            </a:r>
            <a:r>
              <a:rPr sz="1900" spc="45" dirty="0">
                <a:latin typeface="Arial MT"/>
                <a:cs typeface="Arial MT"/>
              </a:rPr>
              <a:t>tergantung </a:t>
            </a:r>
            <a:r>
              <a:rPr sz="1900" spc="85" dirty="0">
                <a:latin typeface="Arial MT"/>
                <a:cs typeface="Arial MT"/>
              </a:rPr>
              <a:t>platform</a:t>
            </a:r>
            <a:endParaRPr sz="1900">
              <a:latin typeface="Arial MT"/>
              <a:cs typeface="Arial MT"/>
            </a:endParaRPr>
          </a:p>
          <a:p>
            <a:pPr marL="80010" marR="71755" algn="ctr">
              <a:lnSpc>
                <a:spcPct val="115100"/>
              </a:lnSpc>
              <a:spcBef>
                <a:spcPts val="595"/>
              </a:spcBef>
            </a:pPr>
            <a:r>
              <a:rPr sz="1900" dirty="0">
                <a:latin typeface="Arial MT"/>
                <a:cs typeface="Arial MT"/>
              </a:rPr>
              <a:t>Kuat</a:t>
            </a:r>
            <a:r>
              <a:rPr sz="1900" spc="114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(semakin</a:t>
            </a:r>
            <a:r>
              <a:rPr sz="1900" spc="1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banyak</a:t>
            </a:r>
            <a:r>
              <a:rPr sz="1900" spc="1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pengguna</a:t>
            </a:r>
            <a:r>
              <a:rPr sz="1900" spc="114" dirty="0">
                <a:latin typeface="Arial MT"/>
                <a:cs typeface="Arial MT"/>
              </a:rPr>
              <a:t> </a:t>
            </a:r>
            <a:r>
              <a:rPr sz="850" spc="1095" dirty="0">
                <a:latin typeface="Lucida Sans Unicode"/>
                <a:cs typeface="Lucida Sans Unicode"/>
              </a:rPr>
              <a:t>→</a:t>
            </a:r>
            <a:r>
              <a:rPr sz="850" spc="390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Arial MT"/>
                <a:cs typeface="Arial MT"/>
              </a:rPr>
              <a:t>nilai meningkat)</a:t>
            </a:r>
            <a:endParaRPr sz="1900">
              <a:latin typeface="Arial MT"/>
              <a:cs typeface="Arial MT"/>
            </a:endParaRPr>
          </a:p>
          <a:p>
            <a:pPr marL="311785" marR="304165" algn="ctr">
              <a:lnSpc>
                <a:spcPct val="115100"/>
              </a:lnSpc>
              <a:spcBef>
                <a:spcPts val="600"/>
              </a:spcBef>
            </a:pPr>
            <a:r>
              <a:rPr sz="1900" dirty="0">
                <a:latin typeface="Arial MT"/>
                <a:cs typeface="Arial MT"/>
              </a:rPr>
              <a:t>Sangat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mungkin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45" dirty="0">
                <a:latin typeface="Arial MT"/>
                <a:cs typeface="Arial MT"/>
              </a:rPr>
              <a:t>(produsen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bisa</a:t>
            </a:r>
            <a:r>
              <a:rPr sz="1900" spc="-20" dirty="0">
                <a:latin typeface="Arial MT"/>
                <a:cs typeface="Arial MT"/>
              </a:rPr>
              <a:t> jual </a:t>
            </a:r>
            <a:r>
              <a:rPr sz="1900" spc="-10" dirty="0">
                <a:latin typeface="Arial MT"/>
                <a:cs typeface="Arial MT"/>
              </a:rPr>
              <a:t>langsung)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83823" y="1540122"/>
            <a:ext cx="5940425" cy="80772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2700" spc="-190" dirty="0">
                <a:latin typeface="Arial Black"/>
                <a:cs typeface="Arial Black"/>
              </a:rPr>
              <a:t>Pasar</a:t>
            </a:r>
            <a:r>
              <a:rPr sz="2700" spc="-195" dirty="0">
                <a:latin typeface="Arial Black"/>
                <a:cs typeface="Arial Black"/>
              </a:rPr>
              <a:t> </a:t>
            </a:r>
            <a:r>
              <a:rPr sz="2700" spc="-55" dirty="0">
                <a:latin typeface="Arial Black"/>
                <a:cs typeface="Arial Black"/>
              </a:rPr>
              <a:t>Tradisional</a:t>
            </a:r>
            <a:endParaRPr sz="27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2035"/>
              </a:spcBef>
            </a:pPr>
            <a:r>
              <a:rPr sz="1900" dirty="0">
                <a:latin typeface="Arial MT"/>
                <a:cs typeface="Arial MT"/>
              </a:rPr>
              <a:t>Besar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(informasi</a:t>
            </a:r>
            <a:r>
              <a:rPr sz="1900" spc="15" dirty="0">
                <a:latin typeface="Arial MT"/>
                <a:cs typeface="Arial MT"/>
              </a:rPr>
              <a:t> </a:t>
            </a:r>
            <a:r>
              <a:rPr sz="1900" spc="50" dirty="0">
                <a:latin typeface="Arial MT"/>
                <a:cs typeface="Arial MT"/>
              </a:rPr>
              <a:t>terbatas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pada</a:t>
            </a:r>
            <a:r>
              <a:rPr sz="1900" spc="1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pedagang/lokasi)</a:t>
            </a:r>
            <a:endParaRPr sz="1900">
              <a:latin typeface="Arial MT"/>
              <a:cs typeface="Arial MT"/>
            </a:endParaRPr>
          </a:p>
          <a:p>
            <a:pPr marL="1017269" marR="271145" indent="-739140">
              <a:lnSpc>
                <a:spcPct val="211200"/>
              </a:lnSpc>
              <a:spcBef>
                <a:spcPts val="920"/>
              </a:spcBef>
            </a:pPr>
            <a:r>
              <a:rPr sz="1900" dirty="0">
                <a:latin typeface="Arial MT"/>
                <a:cs typeface="Arial MT"/>
              </a:rPr>
              <a:t>Tinggi</a:t>
            </a:r>
            <a:r>
              <a:rPr sz="1900" spc="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(harus</a:t>
            </a:r>
            <a:r>
              <a:rPr sz="1900" spc="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datang</a:t>
            </a:r>
            <a:r>
              <a:rPr sz="1900" spc="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ke</a:t>
            </a:r>
            <a:r>
              <a:rPr sz="1900" spc="35" dirty="0">
                <a:latin typeface="Arial MT"/>
                <a:cs typeface="Arial MT"/>
              </a:rPr>
              <a:t> </a:t>
            </a:r>
            <a:r>
              <a:rPr sz="1900" spc="80" dirty="0">
                <a:latin typeface="Arial MT"/>
                <a:cs typeface="Arial MT"/>
              </a:rPr>
              <a:t>toko</a:t>
            </a:r>
            <a:r>
              <a:rPr sz="1900" spc="40" dirty="0">
                <a:latin typeface="Arial MT"/>
                <a:cs typeface="Arial MT"/>
              </a:rPr>
              <a:t> </a:t>
            </a:r>
            <a:r>
              <a:rPr sz="1900" spc="110" dirty="0">
                <a:latin typeface="Arial MT"/>
                <a:cs typeface="Arial MT"/>
              </a:rPr>
              <a:t>&amp;</a:t>
            </a:r>
            <a:r>
              <a:rPr sz="1900" spc="40" dirty="0">
                <a:latin typeface="Arial MT"/>
                <a:cs typeface="Arial MT"/>
              </a:rPr>
              <a:t> </a:t>
            </a:r>
            <a:r>
              <a:rPr sz="1900" spc="50" dirty="0">
                <a:latin typeface="Arial MT"/>
                <a:cs typeface="Arial MT"/>
              </a:rPr>
              <a:t>mencari</a:t>
            </a:r>
            <a:r>
              <a:rPr sz="1900" spc="3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manual) </a:t>
            </a:r>
            <a:r>
              <a:rPr sz="1900" dirty="0">
                <a:latin typeface="Arial MT"/>
                <a:cs typeface="Arial MT"/>
              </a:rPr>
              <a:t>Tinggi </a:t>
            </a:r>
            <a:r>
              <a:rPr sz="1900" spc="50" dirty="0">
                <a:latin typeface="Arial MT"/>
                <a:cs typeface="Arial MT"/>
              </a:rPr>
              <a:t>(transport,</a:t>
            </a:r>
            <a:r>
              <a:rPr sz="1900" dirty="0">
                <a:latin typeface="Arial MT"/>
                <a:cs typeface="Arial MT"/>
              </a:rPr>
              <a:t> negosiasi, </a:t>
            </a:r>
            <a:r>
              <a:rPr sz="1900" spc="-10" dirty="0">
                <a:latin typeface="Arial MT"/>
                <a:cs typeface="Arial MT"/>
              </a:rPr>
              <a:t>waktu) </a:t>
            </a:r>
            <a:r>
              <a:rPr sz="1900" dirty="0">
                <a:latin typeface="Arial MT"/>
                <a:cs typeface="Arial MT"/>
              </a:rPr>
              <a:t>Rendah</a:t>
            </a:r>
            <a:r>
              <a:rPr sz="1900" spc="-50" dirty="0">
                <a:latin typeface="Arial MT"/>
                <a:cs typeface="Arial MT"/>
              </a:rPr>
              <a:t> </a:t>
            </a:r>
            <a:r>
              <a:rPr sz="1900" i="1" dirty="0">
                <a:latin typeface="Arial"/>
                <a:cs typeface="Arial"/>
              </a:rPr>
              <a:t>(barang</a:t>
            </a:r>
            <a:r>
              <a:rPr sz="1900" i="1" spc="-50" dirty="0">
                <a:latin typeface="Arial"/>
                <a:cs typeface="Arial"/>
              </a:rPr>
              <a:t> </a:t>
            </a:r>
            <a:r>
              <a:rPr sz="1900" i="1" spc="-25" dirty="0">
                <a:latin typeface="Arial"/>
                <a:cs typeface="Arial"/>
              </a:rPr>
              <a:t>langsung</a:t>
            </a:r>
            <a:r>
              <a:rPr sz="1900" i="1" spc="-50" dirty="0">
                <a:latin typeface="Arial"/>
                <a:cs typeface="Arial"/>
              </a:rPr>
              <a:t> </a:t>
            </a:r>
            <a:r>
              <a:rPr sz="1900" i="1" spc="-10" dirty="0">
                <a:latin typeface="Arial"/>
                <a:cs typeface="Arial"/>
              </a:rPr>
              <a:t>diterima)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30"/>
              </a:spcBef>
            </a:pPr>
            <a:endParaRPr sz="1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900" dirty="0">
                <a:latin typeface="Arial MT"/>
                <a:cs typeface="Arial MT"/>
              </a:rPr>
              <a:t>Tinggi</a:t>
            </a:r>
            <a:r>
              <a:rPr sz="1900" spc="5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(membutuhkan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cetak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spc="50" dirty="0">
                <a:latin typeface="Arial MT"/>
                <a:cs typeface="Arial MT"/>
              </a:rPr>
              <a:t>label/spanduk</a:t>
            </a:r>
            <a:r>
              <a:rPr sz="1900" spc="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baru)</a:t>
            </a:r>
            <a:endParaRPr sz="1900">
              <a:latin typeface="Arial MT"/>
              <a:cs typeface="Arial MT"/>
            </a:endParaRPr>
          </a:p>
          <a:p>
            <a:pPr algn="ctr">
              <a:lnSpc>
                <a:spcPct val="115100"/>
              </a:lnSpc>
              <a:spcBef>
                <a:spcPts val="1875"/>
              </a:spcBef>
            </a:pPr>
            <a:r>
              <a:rPr sz="1900" dirty="0">
                <a:latin typeface="Arial MT"/>
                <a:cs typeface="Arial MT"/>
              </a:rPr>
              <a:t>Sulit</a:t>
            </a:r>
            <a:r>
              <a:rPr sz="1900" spc="85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dan</a:t>
            </a:r>
            <a:r>
              <a:rPr sz="1900" spc="90" dirty="0">
                <a:latin typeface="Arial MT"/>
                <a:cs typeface="Arial MT"/>
              </a:rPr>
              <a:t> </a:t>
            </a:r>
            <a:r>
              <a:rPr sz="1900" spc="80" dirty="0">
                <a:latin typeface="Arial MT"/>
                <a:cs typeface="Arial MT"/>
              </a:rPr>
              <a:t>tertunda</a:t>
            </a:r>
            <a:r>
              <a:rPr sz="1900" spc="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(bergantung</a:t>
            </a:r>
            <a:r>
              <a:rPr sz="1900" spc="9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negosiasi</a:t>
            </a:r>
            <a:r>
              <a:rPr sz="1900" spc="85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dan</a:t>
            </a:r>
            <a:r>
              <a:rPr sz="1900" spc="90" dirty="0">
                <a:latin typeface="Arial MT"/>
                <a:cs typeface="Arial MT"/>
              </a:rPr>
              <a:t> </a:t>
            </a:r>
            <a:r>
              <a:rPr sz="1900" spc="40" dirty="0">
                <a:latin typeface="Arial MT"/>
                <a:cs typeface="Arial MT"/>
              </a:rPr>
              <a:t>kondisi </a:t>
            </a:r>
            <a:r>
              <a:rPr sz="1900" dirty="0">
                <a:latin typeface="Arial MT"/>
                <a:cs typeface="Arial MT"/>
              </a:rPr>
              <a:t>pasar</a:t>
            </a:r>
            <a:r>
              <a:rPr sz="1900" spc="10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fisik)</a:t>
            </a:r>
            <a:endParaRPr sz="1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920"/>
              </a:spcBef>
            </a:pPr>
            <a:r>
              <a:rPr sz="1900" dirty="0">
                <a:latin typeface="Arial MT"/>
                <a:cs typeface="Arial MT"/>
              </a:rPr>
              <a:t>Sulit</a:t>
            </a:r>
            <a:r>
              <a:rPr sz="1900" spc="85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dan</a:t>
            </a:r>
            <a:r>
              <a:rPr sz="1900" spc="90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lambat</a:t>
            </a:r>
            <a:r>
              <a:rPr sz="1900" spc="8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(bergantung</a:t>
            </a:r>
            <a:r>
              <a:rPr sz="1900" spc="90" dirty="0">
                <a:latin typeface="Arial MT"/>
                <a:cs typeface="Arial MT"/>
              </a:rPr>
              <a:t> </a:t>
            </a:r>
            <a:r>
              <a:rPr sz="1900" spc="45" dirty="0">
                <a:latin typeface="Arial MT"/>
                <a:cs typeface="Arial MT"/>
              </a:rPr>
              <a:t>interaksi</a:t>
            </a:r>
            <a:r>
              <a:rPr sz="1900" spc="9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langsung)</a:t>
            </a:r>
            <a:endParaRPr sz="1900">
              <a:latin typeface="Arial MT"/>
              <a:cs typeface="Arial MT"/>
            </a:endParaRPr>
          </a:p>
          <a:p>
            <a:pPr marL="368300" marR="360680" algn="ctr">
              <a:lnSpc>
                <a:spcPct val="256500"/>
              </a:lnSpc>
            </a:pPr>
            <a:r>
              <a:rPr sz="1900" dirty="0">
                <a:latin typeface="Arial MT"/>
                <a:cs typeface="Arial MT"/>
              </a:rPr>
              <a:t>Kurang</a:t>
            </a:r>
            <a:r>
              <a:rPr sz="1900" spc="2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akurat,</a:t>
            </a:r>
            <a:r>
              <a:rPr sz="1900" spc="2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biaya</a:t>
            </a:r>
            <a:r>
              <a:rPr sz="1900" spc="2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tinggi</a:t>
            </a:r>
            <a:r>
              <a:rPr sz="1900" spc="2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(perkiraan</a:t>
            </a:r>
            <a:r>
              <a:rPr sz="1900" spc="21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manual) </a:t>
            </a:r>
            <a:r>
              <a:rPr sz="1900" dirty="0">
                <a:latin typeface="Arial MT"/>
                <a:cs typeface="Arial MT"/>
              </a:rPr>
              <a:t>Tinggi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spc="50" dirty="0">
                <a:latin typeface="Arial MT"/>
                <a:cs typeface="Arial MT"/>
              </a:rPr>
              <a:t>(toko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dan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lokasi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terbatas)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900">
              <a:latin typeface="Arial MT"/>
              <a:cs typeface="Arial MT"/>
            </a:endParaRPr>
          </a:p>
          <a:p>
            <a:pPr marL="452755" marR="445134" algn="ctr">
              <a:lnSpc>
                <a:spcPct val="115100"/>
              </a:lnSpc>
            </a:pPr>
            <a:r>
              <a:rPr sz="1900" dirty="0">
                <a:latin typeface="Arial MT"/>
                <a:cs typeface="Arial MT"/>
              </a:rPr>
              <a:t>Lemah</a:t>
            </a:r>
            <a:r>
              <a:rPr sz="1900" spc="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(nilai</a:t>
            </a:r>
            <a:r>
              <a:rPr sz="1900" spc="35" dirty="0">
                <a:latin typeface="Arial MT"/>
                <a:cs typeface="Arial MT"/>
              </a:rPr>
              <a:t> </a:t>
            </a:r>
            <a:r>
              <a:rPr sz="1900" spc="60" dirty="0">
                <a:latin typeface="Arial MT"/>
                <a:cs typeface="Arial MT"/>
              </a:rPr>
              <a:t>tidak</a:t>
            </a:r>
            <a:r>
              <a:rPr sz="1900" spc="40" dirty="0">
                <a:latin typeface="Arial MT"/>
                <a:cs typeface="Arial MT"/>
              </a:rPr>
              <a:t> </a:t>
            </a:r>
            <a:r>
              <a:rPr sz="1900" spc="65" dirty="0">
                <a:latin typeface="Arial MT"/>
                <a:cs typeface="Arial MT"/>
              </a:rPr>
              <a:t>terlalu</a:t>
            </a:r>
            <a:r>
              <a:rPr sz="1900" spc="35" dirty="0">
                <a:latin typeface="Arial MT"/>
                <a:cs typeface="Arial MT"/>
              </a:rPr>
              <a:t> </a:t>
            </a:r>
            <a:r>
              <a:rPr sz="1900" spc="55" dirty="0">
                <a:latin typeface="Arial MT"/>
                <a:cs typeface="Arial MT"/>
              </a:rPr>
              <a:t>dipengaruhi</a:t>
            </a:r>
            <a:r>
              <a:rPr sz="1900" spc="40" dirty="0">
                <a:latin typeface="Arial MT"/>
                <a:cs typeface="Arial MT"/>
              </a:rPr>
              <a:t> </a:t>
            </a:r>
            <a:r>
              <a:rPr sz="1900" spc="65" dirty="0">
                <a:latin typeface="Arial MT"/>
                <a:cs typeface="Arial MT"/>
              </a:rPr>
              <a:t>jumlah </a:t>
            </a:r>
            <a:r>
              <a:rPr sz="1900" spc="-10" dirty="0">
                <a:latin typeface="Arial MT"/>
                <a:cs typeface="Arial MT"/>
              </a:rPr>
              <a:t>pengguna)</a:t>
            </a:r>
            <a:endParaRPr sz="1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920"/>
              </a:spcBef>
            </a:pPr>
            <a:r>
              <a:rPr sz="1900" dirty="0">
                <a:latin typeface="Arial MT"/>
                <a:cs typeface="Arial MT"/>
              </a:rPr>
              <a:t>Sulit</a:t>
            </a:r>
            <a:r>
              <a:rPr sz="1900" spc="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(rantai</a:t>
            </a:r>
            <a:r>
              <a:rPr sz="1900" spc="80" dirty="0">
                <a:latin typeface="Arial MT"/>
                <a:cs typeface="Arial MT"/>
              </a:rPr>
              <a:t> </a:t>
            </a:r>
            <a:r>
              <a:rPr sz="1900" spc="60" dirty="0">
                <a:latin typeface="Arial MT"/>
                <a:cs typeface="Arial MT"/>
              </a:rPr>
              <a:t>distribusi</a:t>
            </a:r>
            <a:r>
              <a:rPr sz="1900" spc="8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biasanya</a:t>
            </a:r>
            <a:r>
              <a:rPr sz="1900" spc="75" dirty="0">
                <a:latin typeface="Arial MT"/>
                <a:cs typeface="Arial MT"/>
              </a:rPr>
              <a:t> </a:t>
            </a:r>
            <a:r>
              <a:rPr sz="1900" spc="70" dirty="0">
                <a:latin typeface="Arial MT"/>
                <a:cs typeface="Arial MT"/>
              </a:rPr>
              <a:t>tetap</a:t>
            </a:r>
            <a:r>
              <a:rPr sz="1900" spc="8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ada,)</a:t>
            </a:r>
            <a:endParaRPr sz="19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56007" y="-51"/>
            <a:ext cx="5233533" cy="27040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794101"/>
            <a:ext cx="970424" cy="149289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0453" y="375955"/>
            <a:ext cx="9942195" cy="10712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800" spc="-60" dirty="0"/>
              <a:t>Perbandingan</a:t>
            </a:r>
            <a:r>
              <a:rPr sz="3800" spc="-235" dirty="0"/>
              <a:t> </a:t>
            </a:r>
            <a:r>
              <a:rPr sz="3800" spc="-190" dirty="0"/>
              <a:t>Pasar</a:t>
            </a:r>
            <a:r>
              <a:rPr sz="3800" spc="-229" dirty="0"/>
              <a:t> </a:t>
            </a:r>
            <a:r>
              <a:rPr sz="3800" spc="-20" dirty="0"/>
              <a:t>Digital</a:t>
            </a:r>
            <a:r>
              <a:rPr sz="3800" spc="-235" dirty="0"/>
              <a:t> </a:t>
            </a:r>
            <a:r>
              <a:rPr sz="3800" dirty="0"/>
              <a:t>dan</a:t>
            </a:r>
            <a:r>
              <a:rPr sz="3800" spc="-229" dirty="0"/>
              <a:t> </a:t>
            </a:r>
            <a:r>
              <a:rPr sz="3800" spc="-190" dirty="0"/>
              <a:t>Pasar</a:t>
            </a:r>
            <a:r>
              <a:rPr sz="3800" spc="-229" dirty="0"/>
              <a:t> </a:t>
            </a:r>
            <a:r>
              <a:rPr sz="3800" spc="-25" dirty="0"/>
              <a:t>Tradisional</a:t>
            </a:r>
            <a:endParaRPr sz="3800"/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2900" spc="-20" dirty="0">
                <a:solidFill>
                  <a:srgbClr val="45F506"/>
                </a:solidFill>
              </a:rPr>
              <a:t>Dalam</a:t>
            </a:r>
            <a:r>
              <a:rPr sz="2900" spc="-180" dirty="0">
                <a:solidFill>
                  <a:srgbClr val="45F506"/>
                </a:solidFill>
              </a:rPr>
              <a:t> </a:t>
            </a:r>
            <a:r>
              <a:rPr sz="2900" spc="-75" dirty="0">
                <a:solidFill>
                  <a:srgbClr val="45F506"/>
                </a:solidFill>
              </a:rPr>
              <a:t>Perspektif</a:t>
            </a:r>
            <a:r>
              <a:rPr sz="2900" spc="-175" dirty="0">
                <a:solidFill>
                  <a:srgbClr val="45F506"/>
                </a:solidFill>
              </a:rPr>
              <a:t> </a:t>
            </a:r>
            <a:r>
              <a:rPr sz="2900" spc="-90" dirty="0">
                <a:solidFill>
                  <a:srgbClr val="45F506"/>
                </a:solidFill>
              </a:rPr>
              <a:t>Penjual</a:t>
            </a:r>
            <a:r>
              <a:rPr sz="2900" spc="-175" dirty="0">
                <a:solidFill>
                  <a:srgbClr val="45F506"/>
                </a:solidFill>
              </a:rPr>
              <a:t> </a:t>
            </a:r>
            <a:r>
              <a:rPr sz="2900" dirty="0">
                <a:solidFill>
                  <a:srgbClr val="45F506"/>
                </a:solidFill>
              </a:rPr>
              <a:t>dan</a:t>
            </a:r>
            <a:r>
              <a:rPr sz="2900" spc="-180" dirty="0">
                <a:solidFill>
                  <a:srgbClr val="45F506"/>
                </a:solidFill>
              </a:rPr>
              <a:t> </a:t>
            </a:r>
            <a:r>
              <a:rPr sz="2900" spc="-10" dirty="0">
                <a:solidFill>
                  <a:srgbClr val="45F506"/>
                </a:solidFill>
              </a:rPr>
              <a:t>Pembeli</a:t>
            </a:r>
            <a:endParaRPr sz="2900"/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0686" y="-5709"/>
            <a:ext cx="6219825" cy="9568815"/>
            <a:chOff x="-10686" y="-5709"/>
            <a:chExt cx="6219825" cy="9568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0686" y="-5709"/>
              <a:ext cx="3483294" cy="41098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57" y="3235511"/>
              <a:ext cx="5179996" cy="63274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80108" y="6123050"/>
              <a:ext cx="4682490" cy="0"/>
            </a:xfrm>
            <a:custGeom>
              <a:avLst/>
              <a:gdLst/>
              <a:ahLst/>
              <a:cxnLst/>
              <a:rect l="l" t="t" r="r" b="b"/>
              <a:pathLst>
                <a:path w="4682490">
                  <a:moveTo>
                    <a:pt x="0" y="0"/>
                  </a:moveTo>
                  <a:lnTo>
                    <a:pt x="4681994" y="0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393267" y="3235511"/>
            <a:ext cx="5340985" cy="7051675"/>
            <a:chOff x="6393267" y="3235511"/>
            <a:chExt cx="5340985" cy="70516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3267" y="6100690"/>
              <a:ext cx="5130800" cy="41863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3980" y="3235511"/>
              <a:ext cx="5179996" cy="63274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02998" y="6123050"/>
              <a:ext cx="4682490" cy="0"/>
            </a:xfrm>
            <a:custGeom>
              <a:avLst/>
              <a:gdLst/>
              <a:ahLst/>
              <a:cxnLst/>
              <a:rect l="l" t="t" r="r" b="b"/>
              <a:pathLst>
                <a:path w="4682490">
                  <a:moveTo>
                    <a:pt x="0" y="0"/>
                  </a:moveTo>
                  <a:lnTo>
                    <a:pt x="4681994" y="0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2124476" y="-5454"/>
            <a:ext cx="6163945" cy="9568815"/>
            <a:chOff x="12124476" y="-5454"/>
            <a:chExt cx="6163945" cy="956881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24476" y="2824962"/>
              <a:ext cx="5179996" cy="673803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328291" y="6065900"/>
              <a:ext cx="4682490" cy="0"/>
            </a:xfrm>
            <a:custGeom>
              <a:avLst/>
              <a:gdLst/>
              <a:ahLst/>
              <a:cxnLst/>
              <a:rect l="l" t="t" r="r" b="b"/>
              <a:pathLst>
                <a:path w="4682490">
                  <a:moveTo>
                    <a:pt x="0" y="0"/>
                  </a:moveTo>
                  <a:lnTo>
                    <a:pt x="4681994" y="0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38216" y="-5454"/>
              <a:ext cx="2249785" cy="3370212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09859" y="2642777"/>
            <a:ext cx="1856191" cy="202206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53147" y="2195154"/>
            <a:ext cx="3038474" cy="261936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878320" y="2198630"/>
            <a:ext cx="3134956" cy="273012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146015" y="4939507"/>
            <a:ext cx="3293110" cy="9017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739140" marR="5080" indent="-727075">
              <a:lnSpc>
                <a:spcPts val="3300"/>
              </a:lnSpc>
              <a:spcBef>
                <a:spcPts val="459"/>
              </a:spcBef>
            </a:pPr>
            <a:r>
              <a:rPr sz="3000" b="1" spc="-170" dirty="0">
                <a:solidFill>
                  <a:srgbClr val="FFFFF3"/>
                </a:solidFill>
                <a:latin typeface="Arial"/>
                <a:cs typeface="Arial"/>
              </a:rPr>
              <a:t>Shopee,</a:t>
            </a:r>
            <a:r>
              <a:rPr sz="3000" b="1" spc="-245" dirty="0">
                <a:solidFill>
                  <a:srgbClr val="FFFFF3"/>
                </a:solidFill>
                <a:latin typeface="Arial"/>
                <a:cs typeface="Arial"/>
              </a:rPr>
              <a:t> </a:t>
            </a:r>
            <a:r>
              <a:rPr sz="3000" b="1" spc="-130" dirty="0">
                <a:solidFill>
                  <a:srgbClr val="FFFFF3"/>
                </a:solidFill>
                <a:latin typeface="Arial"/>
                <a:cs typeface="Arial"/>
              </a:rPr>
              <a:t>Tokopedia, </a:t>
            </a:r>
            <a:r>
              <a:rPr sz="3000" b="1" spc="-10" dirty="0">
                <a:solidFill>
                  <a:srgbClr val="FFFFF3"/>
                </a:solidFill>
                <a:latin typeface="Arial"/>
                <a:cs typeface="Arial"/>
              </a:rPr>
              <a:t>Bukalapak</a:t>
            </a:r>
            <a:endParaRPr sz="3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03502" y="6526776"/>
            <a:ext cx="3703954" cy="1026794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3729"/>
              </a:lnSpc>
              <a:spcBef>
                <a:spcPts val="570"/>
              </a:spcBef>
              <a:tabLst>
                <a:tab pos="2734310" algn="l"/>
              </a:tabLst>
            </a:pPr>
            <a:r>
              <a:rPr sz="3450" spc="65" dirty="0">
                <a:solidFill>
                  <a:srgbClr val="FFFFF3"/>
                </a:solidFill>
                <a:latin typeface="Arial MT"/>
                <a:cs typeface="Arial MT"/>
              </a:rPr>
              <a:t>marketplace</a:t>
            </a:r>
            <a:r>
              <a:rPr sz="3450" dirty="0">
                <a:solidFill>
                  <a:srgbClr val="FFFFF3"/>
                </a:solidFill>
                <a:latin typeface="Arial MT"/>
                <a:cs typeface="Arial MT"/>
              </a:rPr>
              <a:t>	</a:t>
            </a:r>
            <a:r>
              <a:rPr sz="3450" spc="-20" dirty="0">
                <a:solidFill>
                  <a:srgbClr val="FFFFF3"/>
                </a:solidFill>
                <a:latin typeface="Arial MT"/>
                <a:cs typeface="Arial MT"/>
              </a:rPr>
              <a:t>yang </a:t>
            </a:r>
            <a:r>
              <a:rPr sz="3450" spc="75" dirty="0">
                <a:solidFill>
                  <a:srgbClr val="FFFFF3"/>
                </a:solidFill>
                <a:latin typeface="Arial MT"/>
                <a:cs typeface="Arial MT"/>
              </a:rPr>
              <a:t>mempertemukan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03502" y="7475072"/>
            <a:ext cx="3703954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11070" algn="l"/>
              </a:tabLst>
            </a:pPr>
            <a:r>
              <a:rPr sz="3450" spc="40" dirty="0">
                <a:solidFill>
                  <a:srgbClr val="FFFFF3"/>
                </a:solidFill>
                <a:latin typeface="Arial MT"/>
                <a:cs typeface="Arial MT"/>
              </a:rPr>
              <a:t>banyak</a:t>
            </a:r>
            <a:r>
              <a:rPr sz="3450" dirty="0">
                <a:solidFill>
                  <a:srgbClr val="FFFFF3"/>
                </a:solidFill>
                <a:latin typeface="Arial MT"/>
                <a:cs typeface="Arial MT"/>
              </a:rPr>
              <a:t>	</a:t>
            </a:r>
            <a:r>
              <a:rPr sz="3450" spc="60" dirty="0">
                <a:solidFill>
                  <a:srgbClr val="FFFFF3"/>
                </a:solidFill>
                <a:latin typeface="Arial MT"/>
                <a:cs typeface="Arial MT"/>
              </a:rPr>
              <a:t>penjual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03502" y="7949220"/>
            <a:ext cx="2592070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spc="55" dirty="0">
                <a:solidFill>
                  <a:srgbClr val="FFFFF3"/>
                </a:solidFill>
                <a:latin typeface="Arial MT"/>
                <a:cs typeface="Arial MT"/>
              </a:rPr>
              <a:t>dan</a:t>
            </a:r>
            <a:r>
              <a:rPr sz="3450" spc="45" dirty="0">
                <a:solidFill>
                  <a:srgbClr val="FFFFF3"/>
                </a:solidFill>
                <a:latin typeface="Arial MT"/>
                <a:cs typeface="Arial MT"/>
              </a:rPr>
              <a:t> </a:t>
            </a:r>
            <a:r>
              <a:rPr sz="3450" spc="-10" dirty="0">
                <a:solidFill>
                  <a:srgbClr val="FFFFF3"/>
                </a:solidFill>
                <a:latin typeface="Arial MT"/>
                <a:cs typeface="Arial MT"/>
              </a:rPr>
              <a:t>pembeli.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47353" y="4939507"/>
            <a:ext cx="2712720" cy="9017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89230" marR="5080" indent="-177165">
              <a:lnSpc>
                <a:spcPts val="3300"/>
              </a:lnSpc>
              <a:spcBef>
                <a:spcPts val="459"/>
              </a:spcBef>
            </a:pPr>
            <a:r>
              <a:rPr sz="3000" b="1" spc="-80" dirty="0">
                <a:solidFill>
                  <a:srgbClr val="FFFFF3"/>
                </a:solidFill>
                <a:latin typeface="Arial"/>
                <a:cs typeface="Arial"/>
              </a:rPr>
              <a:t>Instagram</a:t>
            </a:r>
            <a:r>
              <a:rPr sz="3000" b="1" spc="-229" dirty="0">
                <a:solidFill>
                  <a:srgbClr val="FFFFF3"/>
                </a:solidFill>
                <a:latin typeface="Arial"/>
                <a:cs typeface="Arial"/>
              </a:rPr>
              <a:t> </a:t>
            </a:r>
            <a:r>
              <a:rPr sz="3000" b="1" spc="-160" dirty="0">
                <a:solidFill>
                  <a:srgbClr val="FFFFF3"/>
                </a:solidFill>
                <a:latin typeface="Arial"/>
                <a:cs typeface="Arial"/>
              </a:rPr>
              <a:t>Shop </a:t>
            </a:r>
            <a:r>
              <a:rPr sz="3000" b="1" spc="-200" dirty="0">
                <a:solidFill>
                  <a:srgbClr val="FFFFF3"/>
                </a:solidFill>
                <a:latin typeface="Arial"/>
                <a:cs typeface="Arial"/>
              </a:rPr>
              <a:t>&amp;</a:t>
            </a:r>
            <a:r>
              <a:rPr sz="3000" b="1" spc="-260" dirty="0">
                <a:solidFill>
                  <a:srgbClr val="FFFFF3"/>
                </a:solidFill>
                <a:latin typeface="Arial"/>
                <a:cs typeface="Arial"/>
              </a:rPr>
              <a:t> </a:t>
            </a:r>
            <a:r>
              <a:rPr sz="3000" b="1" spc="-120" dirty="0">
                <a:solidFill>
                  <a:srgbClr val="FFFFF3"/>
                </a:solidFill>
                <a:latin typeface="Arial"/>
                <a:cs typeface="Arial"/>
              </a:rPr>
              <a:t>TikTok</a:t>
            </a:r>
            <a:r>
              <a:rPr sz="3000" b="1" spc="-260" dirty="0">
                <a:solidFill>
                  <a:srgbClr val="FFFFF3"/>
                </a:solidFill>
                <a:latin typeface="Arial"/>
                <a:cs typeface="Arial"/>
              </a:rPr>
              <a:t> </a:t>
            </a:r>
            <a:r>
              <a:rPr sz="3000" b="1" spc="-20" dirty="0">
                <a:solidFill>
                  <a:srgbClr val="FFFFF3"/>
                </a:solidFill>
                <a:latin typeface="Arial"/>
                <a:cs typeface="Arial"/>
              </a:rPr>
              <a:t>Shop</a:t>
            </a:r>
            <a:endParaRPr sz="3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31578" y="6564563"/>
            <a:ext cx="3881120" cy="5537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2561590" algn="l"/>
              </a:tabLst>
            </a:pPr>
            <a:r>
              <a:rPr sz="3450" spc="265" dirty="0">
                <a:solidFill>
                  <a:srgbClr val="FFFFF3"/>
                </a:solidFill>
                <a:latin typeface="Arial MT"/>
                <a:cs typeface="Arial MT"/>
              </a:rPr>
              <a:t>platform</a:t>
            </a:r>
            <a:r>
              <a:rPr sz="3450" dirty="0">
                <a:solidFill>
                  <a:srgbClr val="FFFFF3"/>
                </a:solidFill>
                <a:latin typeface="Arial MT"/>
                <a:cs typeface="Arial MT"/>
              </a:rPr>
              <a:t>	</a:t>
            </a:r>
            <a:r>
              <a:rPr sz="3450" spc="150" dirty="0">
                <a:solidFill>
                  <a:srgbClr val="FFFFF3"/>
                </a:solidFill>
                <a:latin typeface="Arial MT"/>
                <a:cs typeface="Arial MT"/>
              </a:rPr>
              <a:t>media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31578" y="7040813"/>
            <a:ext cx="3880485" cy="5537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2846070" algn="l"/>
              </a:tabLst>
            </a:pPr>
            <a:r>
              <a:rPr sz="3450" spc="135" dirty="0">
                <a:solidFill>
                  <a:srgbClr val="FFFFF3"/>
                </a:solidFill>
                <a:latin typeface="Arial MT"/>
                <a:cs typeface="Arial MT"/>
              </a:rPr>
              <a:t>sosial</a:t>
            </a:r>
            <a:r>
              <a:rPr sz="3450" dirty="0">
                <a:solidFill>
                  <a:srgbClr val="FFFFF3"/>
                </a:solidFill>
                <a:latin typeface="Arial MT"/>
                <a:cs typeface="Arial MT"/>
              </a:rPr>
              <a:t>	</a:t>
            </a:r>
            <a:r>
              <a:rPr sz="3450" spc="110" dirty="0">
                <a:solidFill>
                  <a:srgbClr val="FFFFF3"/>
                </a:solidFill>
                <a:latin typeface="Arial MT"/>
                <a:cs typeface="Arial MT"/>
              </a:rPr>
              <a:t>yang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31578" y="7517063"/>
            <a:ext cx="2921000" cy="553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450" spc="185" dirty="0">
                <a:solidFill>
                  <a:srgbClr val="FFFFF3"/>
                </a:solidFill>
                <a:latin typeface="Arial MT"/>
                <a:cs typeface="Arial MT"/>
              </a:rPr>
              <a:t>menyediakan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331578" y="7993313"/>
            <a:ext cx="3881120" cy="553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069464" algn="l"/>
              </a:tabLst>
            </a:pPr>
            <a:r>
              <a:rPr sz="3450" spc="315" dirty="0">
                <a:solidFill>
                  <a:srgbClr val="FFFFF3"/>
                </a:solidFill>
                <a:latin typeface="Arial MT"/>
                <a:cs typeface="Arial MT"/>
              </a:rPr>
              <a:t>fitur</a:t>
            </a:r>
            <a:r>
              <a:rPr sz="3450" dirty="0">
                <a:solidFill>
                  <a:srgbClr val="FFFFF3"/>
                </a:solidFill>
                <a:latin typeface="Arial MT"/>
                <a:cs typeface="Arial MT"/>
              </a:rPr>
              <a:t>	</a:t>
            </a:r>
            <a:r>
              <a:rPr sz="3450" spc="300" dirty="0">
                <a:solidFill>
                  <a:srgbClr val="FFFFF3"/>
                </a:solidFill>
                <a:latin typeface="Arial MT"/>
                <a:cs typeface="Arial MT"/>
              </a:rPr>
              <a:t>jual-</a:t>
            </a:r>
            <a:r>
              <a:rPr sz="3450" spc="155" dirty="0">
                <a:solidFill>
                  <a:srgbClr val="FFFFF3"/>
                </a:solidFill>
                <a:latin typeface="Arial MT"/>
                <a:cs typeface="Arial MT"/>
              </a:rPr>
              <a:t>beli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31578" y="8469563"/>
            <a:ext cx="2137410" cy="553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450" spc="165" dirty="0">
                <a:solidFill>
                  <a:srgbClr val="FFFFF3"/>
                </a:solidFill>
                <a:latin typeface="Arial MT"/>
                <a:cs typeface="Arial MT"/>
              </a:rPr>
              <a:t>langsung.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794020" y="6530943"/>
            <a:ext cx="1590675" cy="102870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>
              <a:lnSpc>
                <a:spcPts val="3750"/>
              </a:lnSpc>
              <a:spcBef>
                <a:spcPts val="555"/>
              </a:spcBef>
            </a:pPr>
            <a:r>
              <a:rPr sz="3450" spc="-10" dirty="0">
                <a:solidFill>
                  <a:srgbClr val="FFFFF3"/>
                </a:solidFill>
                <a:latin typeface="Arial MT"/>
                <a:cs typeface="Arial MT"/>
              </a:rPr>
              <a:t>layanan </a:t>
            </a:r>
            <a:r>
              <a:rPr sz="3450" spc="75" dirty="0">
                <a:solidFill>
                  <a:srgbClr val="FFFFF3"/>
                </a:solidFill>
                <a:latin typeface="Arial MT"/>
                <a:cs typeface="Arial MT"/>
              </a:rPr>
              <a:t>digital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330282" y="6530943"/>
            <a:ext cx="1205865" cy="102870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 indent="64135">
              <a:lnSpc>
                <a:spcPts val="3750"/>
              </a:lnSpc>
              <a:spcBef>
                <a:spcPts val="555"/>
              </a:spcBef>
            </a:pPr>
            <a:r>
              <a:rPr sz="3450" spc="-10" dirty="0">
                <a:solidFill>
                  <a:srgbClr val="FFFFF3"/>
                </a:solidFill>
                <a:latin typeface="Arial MT"/>
                <a:cs typeface="Arial MT"/>
              </a:rPr>
              <a:t>pasar </a:t>
            </a:r>
            <a:r>
              <a:rPr sz="3450" spc="155" dirty="0">
                <a:solidFill>
                  <a:srgbClr val="FFFFF3"/>
                </a:solidFill>
                <a:latin typeface="Arial MT"/>
                <a:cs typeface="Arial MT"/>
              </a:rPr>
              <a:t>untuk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794020" y="7483443"/>
            <a:ext cx="3742054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75789" algn="l"/>
              </a:tabLst>
            </a:pPr>
            <a:r>
              <a:rPr sz="3450" spc="95" dirty="0">
                <a:solidFill>
                  <a:srgbClr val="FFFFF3"/>
                </a:solidFill>
                <a:latin typeface="Arial MT"/>
                <a:cs typeface="Arial MT"/>
              </a:rPr>
              <a:t>produk</a:t>
            </a:r>
            <a:r>
              <a:rPr sz="3450" dirty="0">
                <a:solidFill>
                  <a:srgbClr val="FFFFF3"/>
                </a:solidFill>
                <a:latin typeface="Arial MT"/>
                <a:cs typeface="Arial MT"/>
              </a:rPr>
              <a:t>	</a:t>
            </a:r>
            <a:r>
              <a:rPr sz="3450" spc="40" dirty="0">
                <a:solidFill>
                  <a:srgbClr val="FFFFF3"/>
                </a:solidFill>
                <a:latin typeface="Arial MT"/>
                <a:cs typeface="Arial MT"/>
              </a:rPr>
              <a:t>makanan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794020" y="7959693"/>
            <a:ext cx="3075940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dirty="0">
                <a:solidFill>
                  <a:srgbClr val="FFFFF3"/>
                </a:solidFill>
                <a:latin typeface="Arial MT"/>
                <a:cs typeface="Arial MT"/>
              </a:rPr>
              <a:t>berbasis</a:t>
            </a:r>
            <a:r>
              <a:rPr sz="3450" spc="155" dirty="0">
                <a:solidFill>
                  <a:srgbClr val="FFFFF3"/>
                </a:solidFill>
                <a:latin typeface="Arial MT"/>
                <a:cs typeface="Arial MT"/>
              </a:rPr>
              <a:t> </a:t>
            </a:r>
            <a:r>
              <a:rPr sz="3450" spc="-10" dirty="0">
                <a:solidFill>
                  <a:srgbClr val="FFFFF3"/>
                </a:solidFill>
                <a:latin typeface="Arial MT"/>
                <a:cs typeface="Arial MT"/>
              </a:rPr>
              <a:t>lokasi.</a:t>
            </a:r>
            <a:endParaRPr sz="345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744137" y="5318392"/>
            <a:ext cx="385064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spc="-245" dirty="0">
                <a:solidFill>
                  <a:srgbClr val="FFFFF3"/>
                </a:solidFill>
                <a:latin typeface="Arial"/>
                <a:cs typeface="Arial"/>
              </a:rPr>
              <a:t>GoFood</a:t>
            </a:r>
            <a:r>
              <a:rPr sz="3400" b="1" spc="-300" dirty="0">
                <a:solidFill>
                  <a:srgbClr val="FFFFF3"/>
                </a:solidFill>
                <a:latin typeface="Arial"/>
                <a:cs typeface="Arial"/>
              </a:rPr>
              <a:t> </a:t>
            </a:r>
            <a:r>
              <a:rPr sz="3400" b="1" spc="-229" dirty="0">
                <a:solidFill>
                  <a:srgbClr val="FFFFF3"/>
                </a:solidFill>
                <a:latin typeface="Arial"/>
                <a:cs typeface="Arial"/>
              </a:rPr>
              <a:t>&amp;</a:t>
            </a:r>
            <a:r>
              <a:rPr sz="3400" b="1" spc="-295" dirty="0">
                <a:solidFill>
                  <a:srgbClr val="FFFFF3"/>
                </a:solidFill>
                <a:latin typeface="Arial"/>
                <a:cs typeface="Arial"/>
              </a:rPr>
              <a:t> </a:t>
            </a:r>
            <a:r>
              <a:rPr sz="3400" b="1" spc="-150" dirty="0">
                <a:solidFill>
                  <a:srgbClr val="FFFFF3"/>
                </a:solidFill>
                <a:latin typeface="Arial"/>
                <a:cs typeface="Arial"/>
              </a:rPr>
              <a:t>GrabFood</a:t>
            </a:r>
            <a:endParaRPr sz="34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0904" rIns="0" bIns="0" rtlCol="0">
            <a:spAutoFit/>
          </a:bodyPr>
          <a:lstStyle/>
          <a:p>
            <a:pPr marL="2315210">
              <a:lnSpc>
                <a:spcPct val="100000"/>
              </a:lnSpc>
              <a:spcBef>
                <a:spcPts val="110"/>
              </a:spcBef>
            </a:pPr>
            <a:r>
              <a:rPr sz="7100" spc="114" dirty="0">
                <a:solidFill>
                  <a:srgbClr val="000F92"/>
                </a:solidFill>
              </a:rPr>
              <a:t>Contoh</a:t>
            </a:r>
            <a:r>
              <a:rPr sz="7100" spc="-495" dirty="0">
                <a:solidFill>
                  <a:srgbClr val="000F92"/>
                </a:solidFill>
              </a:rPr>
              <a:t> </a:t>
            </a:r>
            <a:r>
              <a:rPr sz="7100" spc="-165" dirty="0">
                <a:solidFill>
                  <a:srgbClr val="000F92"/>
                </a:solidFill>
              </a:rPr>
              <a:t>Penerapan</a:t>
            </a:r>
            <a:r>
              <a:rPr sz="7100" spc="-495" dirty="0">
                <a:solidFill>
                  <a:srgbClr val="000F92"/>
                </a:solidFill>
              </a:rPr>
              <a:t> </a:t>
            </a:r>
            <a:r>
              <a:rPr sz="7100" spc="-350" dirty="0">
                <a:solidFill>
                  <a:srgbClr val="000F92"/>
                </a:solidFill>
              </a:rPr>
              <a:t>Pasar</a:t>
            </a:r>
            <a:r>
              <a:rPr sz="7100" spc="-495" dirty="0">
                <a:solidFill>
                  <a:srgbClr val="000F92"/>
                </a:solidFill>
              </a:rPr>
              <a:t> </a:t>
            </a:r>
            <a:r>
              <a:rPr sz="7100" spc="-10" dirty="0">
                <a:solidFill>
                  <a:srgbClr val="000F92"/>
                </a:solidFill>
              </a:rPr>
              <a:t>Digital</a:t>
            </a:r>
            <a:endParaRPr sz="7100"/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68262" y="2273926"/>
            <a:ext cx="10218420" cy="0"/>
          </a:xfrm>
          <a:custGeom>
            <a:avLst/>
            <a:gdLst/>
            <a:ahLst/>
            <a:cxnLst/>
            <a:rect l="l" t="t" r="r" b="b"/>
            <a:pathLst>
              <a:path w="10218419">
                <a:moveTo>
                  <a:pt x="0" y="0"/>
                </a:moveTo>
                <a:lnTo>
                  <a:pt x="10218324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541468" y="5233174"/>
            <a:ext cx="3467735" cy="5053965"/>
            <a:chOff x="14541468" y="5233174"/>
            <a:chExt cx="3467735" cy="50539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41468" y="5233174"/>
              <a:ext cx="3467638" cy="50538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60545" y="5358140"/>
              <a:ext cx="3229508" cy="492885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1422" y="3650406"/>
            <a:ext cx="542924" cy="54290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2756" rIns="0" bIns="0" rtlCol="0">
            <a:spAutoFit/>
          </a:bodyPr>
          <a:lstStyle/>
          <a:p>
            <a:pPr marL="2995930">
              <a:lnSpc>
                <a:spcPct val="100000"/>
              </a:lnSpc>
              <a:spcBef>
                <a:spcPts val="100"/>
              </a:spcBef>
            </a:pPr>
            <a:r>
              <a:rPr spc="-105" dirty="0">
                <a:solidFill>
                  <a:srgbClr val="000F92"/>
                </a:solidFill>
              </a:rPr>
              <a:t>Faktor</a:t>
            </a:r>
            <a:r>
              <a:rPr spc="-434" dirty="0">
                <a:solidFill>
                  <a:srgbClr val="000F92"/>
                </a:solidFill>
              </a:rPr>
              <a:t> </a:t>
            </a:r>
            <a:r>
              <a:rPr spc="-195" dirty="0">
                <a:solidFill>
                  <a:srgbClr val="000F92"/>
                </a:solidFill>
              </a:rPr>
              <a:t>Biaya</a:t>
            </a:r>
            <a:r>
              <a:rPr spc="-430" dirty="0">
                <a:solidFill>
                  <a:srgbClr val="000F92"/>
                </a:solidFill>
              </a:rPr>
              <a:t> </a:t>
            </a:r>
            <a:r>
              <a:rPr spc="-65" dirty="0">
                <a:solidFill>
                  <a:srgbClr val="000F92"/>
                </a:solidFill>
              </a:rPr>
              <a:t>Dalam</a:t>
            </a:r>
            <a:r>
              <a:rPr spc="-430" dirty="0">
                <a:solidFill>
                  <a:srgbClr val="000F92"/>
                </a:solidFill>
              </a:rPr>
              <a:t> </a:t>
            </a:r>
            <a:r>
              <a:rPr spc="-300" dirty="0">
                <a:solidFill>
                  <a:srgbClr val="000F92"/>
                </a:solidFill>
              </a:rPr>
              <a:t>Pasar</a:t>
            </a:r>
            <a:r>
              <a:rPr spc="-430" dirty="0">
                <a:solidFill>
                  <a:srgbClr val="000F92"/>
                </a:solidFill>
              </a:rPr>
              <a:t> </a:t>
            </a:r>
            <a:r>
              <a:rPr spc="-10" dirty="0">
                <a:solidFill>
                  <a:srgbClr val="000F92"/>
                </a:solidFill>
              </a:rPr>
              <a:t>Digital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1422" y="6435790"/>
            <a:ext cx="542924" cy="54290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205792" y="3247958"/>
            <a:ext cx="12360275" cy="4926965"/>
          </a:xfrm>
          <a:prstGeom prst="rect">
            <a:avLst/>
          </a:prstGeom>
        </p:spPr>
        <p:txBody>
          <a:bodyPr vert="horz" wrap="square" lIns="0" tIns="268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15"/>
              </a:spcBef>
            </a:pPr>
            <a:r>
              <a:rPr sz="4800" spc="-80" dirty="0">
                <a:solidFill>
                  <a:srgbClr val="000F92"/>
                </a:solidFill>
                <a:latin typeface="Tahoma"/>
                <a:cs typeface="Tahoma"/>
              </a:rPr>
              <a:t>Faktor</a:t>
            </a:r>
            <a:r>
              <a:rPr sz="4800" spc="-340" dirty="0">
                <a:solidFill>
                  <a:srgbClr val="000F92"/>
                </a:solidFill>
                <a:latin typeface="Tahoma"/>
                <a:cs typeface="Tahoma"/>
              </a:rPr>
              <a:t> </a:t>
            </a:r>
            <a:r>
              <a:rPr sz="4800" spc="-155" dirty="0">
                <a:solidFill>
                  <a:srgbClr val="000F92"/>
                </a:solidFill>
                <a:latin typeface="Tahoma"/>
                <a:cs typeface="Tahoma"/>
              </a:rPr>
              <a:t>Biaya</a:t>
            </a:r>
            <a:r>
              <a:rPr sz="4800" spc="-340" dirty="0">
                <a:solidFill>
                  <a:srgbClr val="000F92"/>
                </a:solidFill>
                <a:latin typeface="Tahoma"/>
                <a:cs typeface="Tahoma"/>
              </a:rPr>
              <a:t> </a:t>
            </a:r>
            <a:r>
              <a:rPr sz="4800" spc="-10" dirty="0">
                <a:solidFill>
                  <a:srgbClr val="000F92"/>
                </a:solidFill>
                <a:latin typeface="Tahoma"/>
                <a:cs typeface="Tahoma"/>
              </a:rPr>
              <a:t>Pembeli</a:t>
            </a:r>
            <a:endParaRPr sz="4800">
              <a:latin typeface="Tahoma"/>
              <a:cs typeface="Tahoma"/>
            </a:endParaRPr>
          </a:p>
          <a:p>
            <a:pPr marL="12700" marR="5080">
              <a:lnSpc>
                <a:spcPts val="3300"/>
              </a:lnSpc>
              <a:spcBef>
                <a:spcPts val="1620"/>
              </a:spcBef>
              <a:tabLst>
                <a:tab pos="1022350" algn="l"/>
                <a:tab pos="2252345" algn="l"/>
                <a:tab pos="3605529" algn="l"/>
                <a:tab pos="5955665" algn="l"/>
                <a:tab pos="6953250" algn="l"/>
                <a:tab pos="8101965" algn="l"/>
                <a:tab pos="10193020" algn="l"/>
                <a:tab pos="11670665" algn="l"/>
              </a:tabLst>
            </a:pP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yaitu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segala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bentuk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pengorbanan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20" dirty="0">
                <a:solidFill>
                  <a:srgbClr val="101010"/>
                </a:solidFill>
                <a:latin typeface="Arial MT"/>
                <a:cs typeface="Arial MT"/>
              </a:rPr>
              <a:t>yang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harus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dikeluarkan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pembeli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0" dirty="0">
                <a:solidFill>
                  <a:srgbClr val="101010"/>
                </a:solidFill>
                <a:latin typeface="Arial MT"/>
                <a:cs typeface="Arial MT"/>
              </a:rPr>
              <a:t>saat </a:t>
            </a:r>
            <a:r>
              <a:rPr sz="3000" spc="-110" dirty="0">
                <a:solidFill>
                  <a:srgbClr val="101010"/>
                </a:solidFill>
                <a:latin typeface="Arial MT"/>
                <a:cs typeface="Arial MT"/>
              </a:rPr>
              <a:t>mencari,</a:t>
            </a:r>
            <a:r>
              <a:rPr sz="3000" spc="-25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05" dirty="0">
                <a:solidFill>
                  <a:srgbClr val="101010"/>
                </a:solidFill>
                <a:latin typeface="Arial MT"/>
                <a:cs typeface="Arial MT"/>
              </a:rPr>
              <a:t>memilih,</a:t>
            </a:r>
            <a:r>
              <a:rPr sz="3000" spc="-25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60" dirty="0">
                <a:solidFill>
                  <a:srgbClr val="101010"/>
                </a:solidFill>
                <a:latin typeface="Arial MT"/>
                <a:cs typeface="Arial MT"/>
              </a:rPr>
              <a:t>dan</a:t>
            </a:r>
            <a:r>
              <a:rPr sz="3000" spc="-25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10" dirty="0">
                <a:solidFill>
                  <a:srgbClr val="101010"/>
                </a:solidFill>
                <a:latin typeface="Arial MT"/>
                <a:cs typeface="Arial MT"/>
              </a:rPr>
              <a:t>membeli</a:t>
            </a:r>
            <a:r>
              <a:rPr sz="3000" spc="-25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40" dirty="0">
                <a:solidFill>
                  <a:srgbClr val="101010"/>
                </a:solidFill>
                <a:latin typeface="Arial MT"/>
                <a:cs typeface="Arial MT"/>
              </a:rPr>
              <a:t>produk</a:t>
            </a:r>
            <a:r>
              <a:rPr sz="3000" spc="-25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di</a:t>
            </a:r>
            <a:r>
              <a:rPr sz="3000" spc="-25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05" dirty="0">
                <a:solidFill>
                  <a:srgbClr val="101010"/>
                </a:solidFill>
                <a:latin typeface="Arial MT"/>
                <a:cs typeface="Arial MT"/>
              </a:rPr>
              <a:t>pasar</a:t>
            </a:r>
            <a:r>
              <a:rPr sz="3000" spc="-250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digital.</a:t>
            </a:r>
            <a:endParaRPr sz="3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3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775"/>
              </a:spcBef>
            </a:pP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4800" spc="-80" dirty="0">
                <a:solidFill>
                  <a:srgbClr val="000F92"/>
                </a:solidFill>
                <a:latin typeface="Tahoma"/>
                <a:cs typeface="Tahoma"/>
              </a:rPr>
              <a:t>Faktor</a:t>
            </a:r>
            <a:r>
              <a:rPr sz="4800" spc="-340" dirty="0">
                <a:solidFill>
                  <a:srgbClr val="000F92"/>
                </a:solidFill>
                <a:latin typeface="Tahoma"/>
                <a:cs typeface="Tahoma"/>
              </a:rPr>
              <a:t> </a:t>
            </a:r>
            <a:r>
              <a:rPr sz="4800" spc="-155" dirty="0">
                <a:solidFill>
                  <a:srgbClr val="000F92"/>
                </a:solidFill>
                <a:latin typeface="Tahoma"/>
                <a:cs typeface="Tahoma"/>
              </a:rPr>
              <a:t>Biaya</a:t>
            </a:r>
            <a:r>
              <a:rPr sz="4800" spc="-340" dirty="0">
                <a:solidFill>
                  <a:srgbClr val="000F92"/>
                </a:solidFill>
                <a:latin typeface="Tahoma"/>
                <a:cs typeface="Tahoma"/>
              </a:rPr>
              <a:t> </a:t>
            </a:r>
            <a:r>
              <a:rPr sz="4800" spc="-10" dirty="0">
                <a:solidFill>
                  <a:srgbClr val="000F92"/>
                </a:solidFill>
                <a:latin typeface="Tahoma"/>
                <a:cs typeface="Tahoma"/>
              </a:rPr>
              <a:t>Penjual</a:t>
            </a:r>
            <a:endParaRPr sz="4800">
              <a:latin typeface="Tahoma"/>
              <a:cs typeface="Tahoma"/>
            </a:endParaRPr>
          </a:p>
          <a:p>
            <a:pPr marL="12700" marR="673735">
              <a:lnSpc>
                <a:spcPts val="3300"/>
              </a:lnSpc>
              <a:spcBef>
                <a:spcPts val="1620"/>
              </a:spcBef>
              <a:tabLst>
                <a:tab pos="1581785" algn="l"/>
                <a:tab pos="4061460" algn="l"/>
                <a:tab pos="5323840" algn="l"/>
                <a:tab pos="6738620" algn="l"/>
                <a:tab pos="9034780" algn="l"/>
                <a:tab pos="10690225" algn="l"/>
              </a:tabLst>
            </a:pP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adalah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pengeluaran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20" dirty="0">
                <a:solidFill>
                  <a:srgbClr val="101010"/>
                </a:solidFill>
                <a:latin typeface="Arial MT"/>
                <a:cs typeface="Arial MT"/>
              </a:rPr>
              <a:t>yang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harus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ditanggung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penjual</a:t>
            </a:r>
            <a:r>
              <a:rPr sz="3000" dirty="0">
                <a:solidFill>
                  <a:srgbClr val="101010"/>
                </a:solidFill>
                <a:latin typeface="Arial MT"/>
                <a:cs typeface="Arial MT"/>
              </a:rPr>
              <a:t>	</a:t>
            </a:r>
            <a:r>
              <a:rPr sz="3000" spc="-90" dirty="0">
                <a:solidFill>
                  <a:srgbClr val="101010"/>
                </a:solidFill>
                <a:latin typeface="Arial MT"/>
                <a:cs typeface="Arial MT"/>
              </a:rPr>
              <a:t>dalam </a:t>
            </a:r>
            <a:r>
              <a:rPr sz="3000" spc="-120" dirty="0">
                <a:solidFill>
                  <a:srgbClr val="101010"/>
                </a:solidFill>
                <a:latin typeface="Arial MT"/>
                <a:cs typeface="Arial MT"/>
              </a:rPr>
              <a:t>mengoperasikan</a:t>
            </a:r>
            <a:r>
              <a:rPr sz="3000" spc="-229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60" dirty="0">
                <a:solidFill>
                  <a:srgbClr val="101010"/>
                </a:solidFill>
                <a:latin typeface="Arial MT"/>
                <a:cs typeface="Arial MT"/>
              </a:rPr>
              <a:t>dan</a:t>
            </a:r>
            <a:r>
              <a:rPr sz="3000" spc="-2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10" dirty="0">
                <a:solidFill>
                  <a:srgbClr val="101010"/>
                </a:solidFill>
                <a:latin typeface="Arial MT"/>
                <a:cs typeface="Arial MT"/>
              </a:rPr>
              <a:t>memasarkan</a:t>
            </a:r>
            <a:r>
              <a:rPr sz="3000" spc="-2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10" dirty="0">
                <a:solidFill>
                  <a:srgbClr val="101010"/>
                </a:solidFill>
                <a:latin typeface="Arial MT"/>
                <a:cs typeface="Arial MT"/>
              </a:rPr>
              <a:t>bisnisnya</a:t>
            </a:r>
            <a:r>
              <a:rPr sz="3000" spc="-2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40" dirty="0">
                <a:solidFill>
                  <a:srgbClr val="101010"/>
                </a:solidFill>
                <a:latin typeface="Arial MT"/>
                <a:cs typeface="Arial MT"/>
              </a:rPr>
              <a:t>secara</a:t>
            </a:r>
            <a:r>
              <a:rPr sz="3000" spc="-225" dirty="0">
                <a:solidFill>
                  <a:srgbClr val="101010"/>
                </a:solidFill>
                <a:latin typeface="Arial MT"/>
                <a:cs typeface="Arial MT"/>
              </a:rPr>
              <a:t> </a:t>
            </a:r>
            <a:r>
              <a:rPr sz="3000" spc="-10" dirty="0">
                <a:solidFill>
                  <a:srgbClr val="101010"/>
                </a:solidFill>
                <a:latin typeface="Arial MT"/>
                <a:cs typeface="Arial MT"/>
              </a:rPr>
              <a:t>digital.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41468" y="5233174"/>
            <a:ext cx="3467735" cy="5053965"/>
            <a:chOff x="14541468" y="5233174"/>
            <a:chExt cx="3467735" cy="5053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41468" y="5233174"/>
              <a:ext cx="3467638" cy="50538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60545" y="5358140"/>
              <a:ext cx="3229508" cy="492885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07058" y="2961807"/>
            <a:ext cx="2734945" cy="653795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2900" spc="-10" dirty="0">
                <a:latin typeface="Arial Black"/>
                <a:cs typeface="Arial Black"/>
              </a:rPr>
              <a:t>Faktor</a:t>
            </a:r>
            <a:endParaRPr sz="29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29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</a:pPr>
            <a:r>
              <a:rPr sz="2900" dirty="0">
                <a:latin typeface="Arial MT"/>
                <a:cs typeface="Arial MT"/>
              </a:rPr>
              <a:t>Biaya</a:t>
            </a:r>
            <a:r>
              <a:rPr sz="2900" spc="-75" dirty="0">
                <a:latin typeface="Arial MT"/>
                <a:cs typeface="Arial MT"/>
              </a:rPr>
              <a:t> </a:t>
            </a:r>
            <a:r>
              <a:rPr sz="2900" spc="60" dirty="0">
                <a:latin typeface="Arial MT"/>
                <a:cs typeface="Arial MT"/>
              </a:rPr>
              <a:t>pencarian</a:t>
            </a:r>
            <a:endParaRPr sz="2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485"/>
              </a:spcBef>
            </a:pPr>
            <a:endParaRPr sz="2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900" dirty="0">
                <a:latin typeface="Arial MT"/>
                <a:cs typeface="Arial MT"/>
              </a:rPr>
              <a:t>Biaya</a:t>
            </a:r>
            <a:r>
              <a:rPr sz="2900" spc="-75" dirty="0">
                <a:latin typeface="Arial MT"/>
                <a:cs typeface="Arial MT"/>
              </a:rPr>
              <a:t> </a:t>
            </a:r>
            <a:r>
              <a:rPr sz="2900" spc="50" dirty="0">
                <a:latin typeface="Arial MT"/>
                <a:cs typeface="Arial MT"/>
              </a:rPr>
              <a:t>transaksi</a:t>
            </a:r>
            <a:endParaRPr sz="2900">
              <a:latin typeface="Arial MT"/>
              <a:cs typeface="Arial MT"/>
            </a:endParaRPr>
          </a:p>
          <a:p>
            <a:pPr marL="78105" marR="70485" algn="ctr">
              <a:lnSpc>
                <a:spcPct val="116399"/>
              </a:lnSpc>
              <a:spcBef>
                <a:spcPts val="3220"/>
              </a:spcBef>
            </a:pPr>
            <a:r>
              <a:rPr sz="2900" dirty="0">
                <a:latin typeface="Arial MT"/>
                <a:cs typeface="Arial MT"/>
              </a:rPr>
              <a:t>Total</a:t>
            </a:r>
            <a:r>
              <a:rPr sz="2900" spc="170" dirty="0">
                <a:latin typeface="Arial MT"/>
                <a:cs typeface="Arial MT"/>
              </a:rPr>
              <a:t> </a:t>
            </a:r>
            <a:r>
              <a:rPr sz="2900" spc="90" dirty="0">
                <a:latin typeface="Arial MT"/>
                <a:cs typeface="Arial MT"/>
              </a:rPr>
              <a:t>customer </a:t>
            </a:r>
            <a:r>
              <a:rPr sz="2900" spc="-20" dirty="0">
                <a:latin typeface="Arial MT"/>
                <a:cs typeface="Arial MT"/>
              </a:rPr>
              <a:t>cost</a:t>
            </a:r>
            <a:endParaRPr sz="2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sz="2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900" dirty="0">
                <a:latin typeface="Arial MT"/>
                <a:cs typeface="Arial MT"/>
              </a:rPr>
              <a:t>Biaya</a:t>
            </a:r>
            <a:r>
              <a:rPr sz="2900" spc="-75" dirty="0">
                <a:latin typeface="Arial MT"/>
                <a:cs typeface="Arial MT"/>
              </a:rPr>
              <a:t> </a:t>
            </a:r>
            <a:r>
              <a:rPr sz="2900" spc="65" dirty="0">
                <a:latin typeface="Arial MT"/>
                <a:cs typeface="Arial MT"/>
              </a:rPr>
              <a:t>risiko</a:t>
            </a:r>
            <a:endParaRPr sz="2900">
              <a:latin typeface="Arial MT"/>
              <a:cs typeface="Arial MT"/>
            </a:endParaRPr>
          </a:p>
          <a:p>
            <a:pPr marL="259715" marR="252095" algn="ctr">
              <a:lnSpc>
                <a:spcPct val="116399"/>
              </a:lnSpc>
              <a:spcBef>
                <a:spcPts val="3225"/>
              </a:spcBef>
            </a:pPr>
            <a:r>
              <a:rPr sz="2900" spc="-10" dirty="0">
                <a:latin typeface="Arial MT"/>
                <a:cs typeface="Arial MT"/>
              </a:rPr>
              <a:t>Biaya </a:t>
            </a:r>
            <a:r>
              <a:rPr sz="2900" spc="95" dirty="0">
                <a:latin typeface="Arial MT"/>
                <a:cs typeface="Arial MT"/>
              </a:rPr>
              <a:t>perpindahan</a:t>
            </a:r>
            <a:endParaRPr sz="29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77666" y="2961807"/>
            <a:ext cx="6149340" cy="653795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2900" spc="-80" dirty="0">
                <a:latin typeface="Arial Black"/>
                <a:cs typeface="Arial Black"/>
              </a:rPr>
              <a:t>Penjelasan</a:t>
            </a:r>
            <a:endParaRPr sz="2900">
              <a:latin typeface="Arial Black"/>
              <a:cs typeface="Arial Black"/>
            </a:endParaRPr>
          </a:p>
          <a:p>
            <a:pPr marL="267335" marR="259715" algn="ctr">
              <a:lnSpc>
                <a:spcPct val="116399"/>
              </a:lnSpc>
              <a:spcBef>
                <a:spcPts val="2225"/>
              </a:spcBef>
            </a:pPr>
            <a:r>
              <a:rPr sz="2900" spc="70" dirty="0">
                <a:latin typeface="Arial MT"/>
                <a:cs typeface="Arial MT"/>
              </a:rPr>
              <a:t>Waktu</a:t>
            </a:r>
            <a:r>
              <a:rPr sz="2900" spc="15" dirty="0">
                <a:latin typeface="Arial MT"/>
                <a:cs typeface="Arial MT"/>
              </a:rPr>
              <a:t> </a:t>
            </a:r>
            <a:r>
              <a:rPr sz="2900" spc="170" dirty="0">
                <a:latin typeface="Arial MT"/>
                <a:cs typeface="Arial MT"/>
              </a:rPr>
              <a:t>&amp;</a:t>
            </a:r>
            <a:r>
              <a:rPr sz="2900" spc="15" dirty="0">
                <a:latin typeface="Arial MT"/>
                <a:cs typeface="Arial MT"/>
              </a:rPr>
              <a:t> </a:t>
            </a:r>
            <a:r>
              <a:rPr sz="2900" dirty="0">
                <a:latin typeface="Arial MT"/>
                <a:cs typeface="Arial MT"/>
              </a:rPr>
              <a:t>usaha</a:t>
            </a:r>
            <a:r>
              <a:rPr sz="2900" spc="20" dirty="0">
                <a:latin typeface="Arial MT"/>
                <a:cs typeface="Arial MT"/>
              </a:rPr>
              <a:t> </a:t>
            </a:r>
            <a:r>
              <a:rPr sz="2900" spc="110" dirty="0">
                <a:latin typeface="Arial MT"/>
                <a:cs typeface="Arial MT"/>
              </a:rPr>
              <a:t>menemukan</a:t>
            </a:r>
            <a:r>
              <a:rPr sz="2900" spc="15" dirty="0">
                <a:latin typeface="Arial MT"/>
                <a:cs typeface="Arial MT"/>
              </a:rPr>
              <a:t> </a:t>
            </a:r>
            <a:r>
              <a:rPr sz="2900" spc="75" dirty="0">
                <a:latin typeface="Arial MT"/>
                <a:cs typeface="Arial MT"/>
              </a:rPr>
              <a:t>dan </a:t>
            </a:r>
            <a:r>
              <a:rPr sz="2900" spc="105" dirty="0">
                <a:latin typeface="Arial MT"/>
                <a:cs typeface="Arial MT"/>
              </a:rPr>
              <a:t>membandingkan</a:t>
            </a:r>
            <a:r>
              <a:rPr sz="2900" spc="-40" dirty="0">
                <a:latin typeface="Arial MT"/>
                <a:cs typeface="Arial MT"/>
              </a:rPr>
              <a:t> </a:t>
            </a:r>
            <a:r>
              <a:rPr sz="2900" spc="130" dirty="0">
                <a:latin typeface="Arial MT"/>
                <a:cs typeface="Arial MT"/>
              </a:rPr>
              <a:t>produk</a:t>
            </a:r>
            <a:endParaRPr sz="2900">
              <a:latin typeface="Arial MT"/>
              <a:cs typeface="Arial MT"/>
            </a:endParaRPr>
          </a:p>
          <a:p>
            <a:pPr marL="582930" marR="575310" algn="ctr">
              <a:lnSpc>
                <a:spcPct val="116399"/>
              </a:lnSpc>
              <a:spcBef>
                <a:spcPts val="1200"/>
              </a:spcBef>
            </a:pPr>
            <a:r>
              <a:rPr sz="2900" dirty="0">
                <a:latin typeface="Arial MT"/>
                <a:cs typeface="Arial MT"/>
              </a:rPr>
              <a:t>Biaya</a:t>
            </a:r>
            <a:r>
              <a:rPr sz="2900" spc="35" dirty="0">
                <a:latin typeface="Arial MT"/>
                <a:cs typeface="Arial MT"/>
              </a:rPr>
              <a:t> </a:t>
            </a:r>
            <a:r>
              <a:rPr sz="2900" dirty="0">
                <a:latin typeface="Arial MT"/>
                <a:cs typeface="Arial MT"/>
              </a:rPr>
              <a:t>layanan,</a:t>
            </a:r>
            <a:r>
              <a:rPr sz="2900" spc="35" dirty="0">
                <a:latin typeface="Arial MT"/>
                <a:cs typeface="Arial MT"/>
              </a:rPr>
              <a:t> </a:t>
            </a:r>
            <a:r>
              <a:rPr sz="2900" spc="65" dirty="0">
                <a:latin typeface="Arial MT"/>
                <a:cs typeface="Arial MT"/>
              </a:rPr>
              <a:t>ongkir,</a:t>
            </a:r>
            <a:r>
              <a:rPr sz="2900" spc="35" dirty="0">
                <a:latin typeface="Arial MT"/>
                <a:cs typeface="Arial MT"/>
              </a:rPr>
              <a:t> </a:t>
            </a:r>
            <a:r>
              <a:rPr sz="2900" spc="45" dirty="0">
                <a:latin typeface="Arial MT"/>
                <a:cs typeface="Arial MT"/>
              </a:rPr>
              <a:t>proses </a:t>
            </a:r>
            <a:r>
              <a:rPr sz="2900" spc="80" dirty="0">
                <a:latin typeface="Arial MT"/>
                <a:cs typeface="Arial MT"/>
              </a:rPr>
              <a:t>pembayaran</a:t>
            </a:r>
            <a:endParaRPr sz="2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sz="2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900" dirty="0">
                <a:latin typeface="Arial MT"/>
                <a:cs typeface="Arial MT"/>
              </a:rPr>
              <a:t>Harga</a:t>
            </a:r>
            <a:r>
              <a:rPr sz="2900" spc="-40" dirty="0">
                <a:latin typeface="Arial MT"/>
                <a:cs typeface="Arial MT"/>
              </a:rPr>
              <a:t> </a:t>
            </a:r>
            <a:r>
              <a:rPr sz="2900" dirty="0">
                <a:latin typeface="Arial MT"/>
                <a:cs typeface="Arial MT"/>
              </a:rPr>
              <a:t>+</a:t>
            </a:r>
            <a:r>
              <a:rPr sz="2900" spc="-35" dirty="0">
                <a:latin typeface="Arial MT"/>
                <a:cs typeface="Arial MT"/>
              </a:rPr>
              <a:t> </a:t>
            </a:r>
            <a:r>
              <a:rPr sz="2900" spc="110" dirty="0">
                <a:latin typeface="Arial MT"/>
                <a:cs typeface="Arial MT"/>
              </a:rPr>
              <a:t>waktu</a:t>
            </a:r>
            <a:r>
              <a:rPr sz="2900" spc="-35" dirty="0">
                <a:latin typeface="Arial MT"/>
                <a:cs typeface="Arial MT"/>
              </a:rPr>
              <a:t> </a:t>
            </a:r>
            <a:r>
              <a:rPr sz="2900" dirty="0">
                <a:latin typeface="Arial MT"/>
                <a:cs typeface="Arial MT"/>
              </a:rPr>
              <a:t>+</a:t>
            </a:r>
            <a:r>
              <a:rPr sz="2900" spc="-40" dirty="0">
                <a:latin typeface="Arial MT"/>
                <a:cs typeface="Arial MT"/>
              </a:rPr>
              <a:t> </a:t>
            </a:r>
            <a:r>
              <a:rPr sz="2900" spc="50" dirty="0">
                <a:latin typeface="Arial MT"/>
                <a:cs typeface="Arial MT"/>
              </a:rPr>
              <a:t>tenaga</a:t>
            </a:r>
            <a:r>
              <a:rPr sz="2900" spc="-35" dirty="0">
                <a:latin typeface="Arial MT"/>
                <a:cs typeface="Arial MT"/>
              </a:rPr>
              <a:t> </a:t>
            </a:r>
            <a:r>
              <a:rPr sz="2900" dirty="0">
                <a:latin typeface="Arial MT"/>
                <a:cs typeface="Arial MT"/>
              </a:rPr>
              <a:t>+</a:t>
            </a:r>
            <a:r>
              <a:rPr sz="2900" spc="-35" dirty="0">
                <a:latin typeface="Arial MT"/>
                <a:cs typeface="Arial MT"/>
              </a:rPr>
              <a:t> </a:t>
            </a:r>
            <a:r>
              <a:rPr sz="2900" spc="35" dirty="0">
                <a:latin typeface="Arial MT"/>
                <a:cs typeface="Arial MT"/>
              </a:rPr>
              <a:t>psikologis</a:t>
            </a:r>
            <a:endParaRPr sz="2900">
              <a:latin typeface="Arial MT"/>
              <a:cs typeface="Arial MT"/>
            </a:endParaRPr>
          </a:p>
          <a:p>
            <a:pPr marL="542925" marR="535305" algn="ctr">
              <a:lnSpc>
                <a:spcPct val="116399"/>
              </a:lnSpc>
              <a:spcBef>
                <a:spcPts val="3225"/>
              </a:spcBef>
            </a:pPr>
            <a:r>
              <a:rPr sz="2900" spc="65" dirty="0">
                <a:latin typeface="Arial MT"/>
                <a:cs typeface="Arial MT"/>
              </a:rPr>
              <a:t>Kekhawatiran</a:t>
            </a:r>
            <a:r>
              <a:rPr sz="2900" spc="-40" dirty="0">
                <a:latin typeface="Arial MT"/>
                <a:cs typeface="Arial MT"/>
              </a:rPr>
              <a:t> </a:t>
            </a:r>
            <a:r>
              <a:rPr sz="2900" spc="105" dirty="0">
                <a:latin typeface="Arial MT"/>
                <a:cs typeface="Arial MT"/>
              </a:rPr>
              <a:t>terkait</a:t>
            </a:r>
            <a:r>
              <a:rPr sz="2900" spc="-35" dirty="0">
                <a:latin typeface="Arial MT"/>
                <a:cs typeface="Arial MT"/>
              </a:rPr>
              <a:t> </a:t>
            </a:r>
            <a:r>
              <a:rPr sz="2900" spc="-10" dirty="0">
                <a:latin typeface="Arial MT"/>
                <a:cs typeface="Arial MT"/>
              </a:rPr>
              <a:t>kualitas, </a:t>
            </a:r>
            <a:r>
              <a:rPr sz="2900" spc="55" dirty="0">
                <a:latin typeface="Arial MT"/>
                <a:cs typeface="Arial MT"/>
              </a:rPr>
              <a:t>keamanan,</a:t>
            </a:r>
            <a:r>
              <a:rPr sz="2900" spc="-45" dirty="0">
                <a:latin typeface="Arial MT"/>
                <a:cs typeface="Arial MT"/>
              </a:rPr>
              <a:t> </a:t>
            </a:r>
            <a:r>
              <a:rPr sz="2900" spc="100" dirty="0">
                <a:latin typeface="Arial MT"/>
                <a:cs typeface="Arial MT"/>
              </a:rPr>
              <a:t>dan</a:t>
            </a:r>
            <a:r>
              <a:rPr sz="2900" spc="-40" dirty="0">
                <a:latin typeface="Arial MT"/>
                <a:cs typeface="Arial MT"/>
              </a:rPr>
              <a:t> </a:t>
            </a:r>
            <a:r>
              <a:rPr sz="2900" spc="95" dirty="0">
                <a:latin typeface="Arial MT"/>
                <a:cs typeface="Arial MT"/>
              </a:rPr>
              <a:t>penipuan</a:t>
            </a:r>
            <a:endParaRPr sz="2900">
              <a:latin typeface="Arial MT"/>
              <a:cs typeface="Arial MT"/>
            </a:endParaRPr>
          </a:p>
          <a:p>
            <a:pPr marL="1266190" marR="1258570" indent="-635" algn="ctr">
              <a:lnSpc>
                <a:spcPct val="116399"/>
              </a:lnSpc>
              <a:spcBef>
                <a:spcPts val="1200"/>
              </a:spcBef>
            </a:pPr>
            <a:r>
              <a:rPr sz="2900" spc="45" dirty="0">
                <a:latin typeface="Arial MT"/>
                <a:cs typeface="Arial MT"/>
              </a:rPr>
              <a:t>Kesulitan</a:t>
            </a:r>
            <a:r>
              <a:rPr sz="2900" spc="-50" dirty="0">
                <a:latin typeface="Arial MT"/>
                <a:cs typeface="Arial MT"/>
              </a:rPr>
              <a:t> </a:t>
            </a:r>
            <a:r>
              <a:rPr sz="2900" spc="114" dirty="0">
                <a:latin typeface="Arial MT"/>
                <a:cs typeface="Arial MT"/>
              </a:rPr>
              <a:t>pindah</a:t>
            </a:r>
            <a:r>
              <a:rPr sz="2900" spc="-50" dirty="0">
                <a:latin typeface="Arial MT"/>
                <a:cs typeface="Arial MT"/>
              </a:rPr>
              <a:t> </a:t>
            </a:r>
            <a:r>
              <a:rPr sz="2900" spc="-25" dirty="0">
                <a:latin typeface="Arial MT"/>
                <a:cs typeface="Arial MT"/>
              </a:rPr>
              <a:t>ke </a:t>
            </a:r>
            <a:r>
              <a:rPr sz="2900" spc="125" dirty="0">
                <a:latin typeface="Arial MT"/>
                <a:cs typeface="Arial MT"/>
              </a:rPr>
              <a:t>penjual/platform</a:t>
            </a:r>
            <a:r>
              <a:rPr sz="2900" spc="10" dirty="0">
                <a:latin typeface="Arial MT"/>
                <a:cs typeface="Arial MT"/>
              </a:rPr>
              <a:t> </a:t>
            </a:r>
            <a:r>
              <a:rPr sz="2900" spc="55" dirty="0">
                <a:latin typeface="Arial MT"/>
                <a:cs typeface="Arial MT"/>
              </a:rPr>
              <a:t>lain</a:t>
            </a:r>
            <a:endParaRPr sz="29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48583" y="2961807"/>
            <a:ext cx="2856230" cy="628078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2900" spc="-160" dirty="0">
                <a:latin typeface="Arial Black"/>
                <a:cs typeface="Arial Black"/>
              </a:rPr>
              <a:t>Pendapat</a:t>
            </a:r>
            <a:r>
              <a:rPr sz="2900" spc="-195" dirty="0">
                <a:latin typeface="Arial Black"/>
                <a:cs typeface="Arial Black"/>
              </a:rPr>
              <a:t> </a:t>
            </a:r>
            <a:r>
              <a:rPr sz="2900" spc="-20" dirty="0">
                <a:latin typeface="Arial Black"/>
                <a:cs typeface="Arial Black"/>
              </a:rPr>
              <a:t>Ahli</a:t>
            </a:r>
            <a:endParaRPr sz="2900">
              <a:latin typeface="Arial Black"/>
              <a:cs typeface="Arial Black"/>
            </a:endParaRPr>
          </a:p>
          <a:p>
            <a:pPr algn="ctr">
              <a:lnSpc>
                <a:spcPts val="9300"/>
              </a:lnSpc>
              <a:spcBef>
                <a:spcPts val="280"/>
              </a:spcBef>
            </a:pPr>
            <a:r>
              <a:rPr sz="2900" spc="75" dirty="0">
                <a:latin typeface="Arial MT"/>
                <a:cs typeface="Arial MT"/>
              </a:rPr>
              <a:t>Laudon</a:t>
            </a:r>
            <a:r>
              <a:rPr sz="2900" spc="-45" dirty="0">
                <a:latin typeface="Arial MT"/>
                <a:cs typeface="Arial MT"/>
              </a:rPr>
              <a:t> </a:t>
            </a:r>
            <a:r>
              <a:rPr sz="2900" spc="170" dirty="0">
                <a:latin typeface="Arial MT"/>
                <a:cs typeface="Arial MT"/>
              </a:rPr>
              <a:t>&amp;</a:t>
            </a:r>
            <a:r>
              <a:rPr sz="2900" spc="-40" dirty="0">
                <a:latin typeface="Arial MT"/>
                <a:cs typeface="Arial MT"/>
              </a:rPr>
              <a:t> </a:t>
            </a:r>
            <a:r>
              <a:rPr sz="2900" spc="-10" dirty="0">
                <a:latin typeface="Arial MT"/>
                <a:cs typeface="Arial MT"/>
              </a:rPr>
              <a:t>Traver </a:t>
            </a:r>
            <a:r>
              <a:rPr sz="2900" spc="75" dirty="0">
                <a:latin typeface="Arial MT"/>
                <a:cs typeface="Arial MT"/>
              </a:rPr>
              <a:t>Laudon</a:t>
            </a:r>
            <a:r>
              <a:rPr sz="2900" spc="-45" dirty="0">
                <a:latin typeface="Arial MT"/>
                <a:cs typeface="Arial MT"/>
              </a:rPr>
              <a:t> </a:t>
            </a:r>
            <a:r>
              <a:rPr sz="2900" spc="170" dirty="0">
                <a:latin typeface="Arial MT"/>
                <a:cs typeface="Arial MT"/>
              </a:rPr>
              <a:t>&amp;</a:t>
            </a:r>
            <a:r>
              <a:rPr sz="2900" spc="-40" dirty="0">
                <a:latin typeface="Arial MT"/>
                <a:cs typeface="Arial MT"/>
              </a:rPr>
              <a:t> </a:t>
            </a:r>
            <a:r>
              <a:rPr sz="2900" spc="-10" dirty="0">
                <a:latin typeface="Arial MT"/>
                <a:cs typeface="Arial MT"/>
              </a:rPr>
              <a:t>Traver </a:t>
            </a:r>
            <a:r>
              <a:rPr sz="2900" spc="70" dirty="0">
                <a:latin typeface="Arial MT"/>
                <a:cs typeface="Arial MT"/>
              </a:rPr>
              <a:t>Kotler</a:t>
            </a:r>
            <a:r>
              <a:rPr sz="2900" spc="-50" dirty="0">
                <a:latin typeface="Arial MT"/>
                <a:cs typeface="Arial MT"/>
              </a:rPr>
              <a:t> </a:t>
            </a:r>
            <a:r>
              <a:rPr sz="2900" spc="170" dirty="0">
                <a:latin typeface="Arial MT"/>
                <a:cs typeface="Arial MT"/>
              </a:rPr>
              <a:t>&amp;</a:t>
            </a:r>
            <a:r>
              <a:rPr sz="2900" spc="-45" dirty="0">
                <a:latin typeface="Arial MT"/>
                <a:cs typeface="Arial MT"/>
              </a:rPr>
              <a:t> </a:t>
            </a:r>
            <a:r>
              <a:rPr sz="2900" spc="-10" dirty="0">
                <a:latin typeface="Arial MT"/>
                <a:cs typeface="Arial MT"/>
              </a:rPr>
              <a:t>Keller </a:t>
            </a:r>
            <a:r>
              <a:rPr sz="2900" spc="80" dirty="0">
                <a:latin typeface="Arial MT"/>
                <a:cs typeface="Arial MT"/>
              </a:rPr>
              <a:t>Turban</a:t>
            </a:r>
            <a:r>
              <a:rPr sz="2900" spc="-45" dirty="0">
                <a:latin typeface="Arial MT"/>
                <a:cs typeface="Arial MT"/>
              </a:rPr>
              <a:t> </a:t>
            </a:r>
            <a:r>
              <a:rPr sz="2900" spc="35" dirty="0">
                <a:latin typeface="Arial MT"/>
                <a:cs typeface="Arial MT"/>
              </a:rPr>
              <a:t>dkk.</a:t>
            </a:r>
            <a:endParaRPr sz="2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29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900" spc="75" dirty="0">
                <a:latin typeface="Arial MT"/>
                <a:cs typeface="Arial MT"/>
              </a:rPr>
              <a:t>Laudon</a:t>
            </a:r>
            <a:r>
              <a:rPr sz="2900" spc="-45" dirty="0">
                <a:latin typeface="Arial MT"/>
                <a:cs typeface="Arial MT"/>
              </a:rPr>
              <a:t> </a:t>
            </a:r>
            <a:r>
              <a:rPr sz="2900" spc="170" dirty="0">
                <a:latin typeface="Arial MT"/>
                <a:cs typeface="Arial MT"/>
              </a:rPr>
              <a:t>&amp;</a:t>
            </a:r>
            <a:r>
              <a:rPr sz="2900" spc="-40" dirty="0">
                <a:latin typeface="Arial MT"/>
                <a:cs typeface="Arial MT"/>
              </a:rPr>
              <a:t> </a:t>
            </a:r>
            <a:r>
              <a:rPr sz="2900" spc="-10" dirty="0">
                <a:latin typeface="Arial MT"/>
                <a:cs typeface="Arial MT"/>
              </a:rPr>
              <a:t>Traver</a:t>
            </a:r>
            <a:endParaRPr sz="29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99741" y="2095493"/>
            <a:ext cx="2487930" cy="0"/>
          </a:xfrm>
          <a:custGeom>
            <a:avLst/>
            <a:gdLst/>
            <a:ahLst/>
            <a:cxnLst/>
            <a:rect l="l" t="t" r="r" b="b"/>
            <a:pathLst>
              <a:path w="2487929">
                <a:moveTo>
                  <a:pt x="0" y="0"/>
                </a:moveTo>
                <a:lnTo>
                  <a:pt x="2487710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5535" rIns="0" bIns="0" rtlCol="0">
            <a:spAutoFit/>
          </a:bodyPr>
          <a:lstStyle/>
          <a:p>
            <a:pPr marL="684530">
              <a:lnSpc>
                <a:spcPct val="100000"/>
              </a:lnSpc>
              <a:spcBef>
                <a:spcPts val="100"/>
              </a:spcBef>
            </a:pPr>
            <a:r>
              <a:rPr spc="-105" dirty="0">
                <a:solidFill>
                  <a:srgbClr val="000F92"/>
                </a:solidFill>
              </a:rPr>
              <a:t>Faktor</a:t>
            </a:r>
            <a:r>
              <a:rPr spc="-425" dirty="0">
                <a:solidFill>
                  <a:srgbClr val="000F92"/>
                </a:solidFill>
              </a:rPr>
              <a:t> </a:t>
            </a:r>
            <a:r>
              <a:rPr spc="-195" dirty="0">
                <a:solidFill>
                  <a:srgbClr val="000F92"/>
                </a:solidFill>
              </a:rPr>
              <a:t>Biaya</a:t>
            </a:r>
            <a:r>
              <a:rPr spc="-420" dirty="0">
                <a:solidFill>
                  <a:srgbClr val="000F92"/>
                </a:solidFill>
              </a:rPr>
              <a:t> </a:t>
            </a:r>
            <a:r>
              <a:rPr spc="-55" dirty="0">
                <a:solidFill>
                  <a:srgbClr val="000F92"/>
                </a:solidFill>
              </a:rPr>
              <a:t>Pembeli</a:t>
            </a: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60798" y="0"/>
            <a:ext cx="5932383" cy="532410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4778" y="2592181"/>
            <a:ext cx="3957320" cy="70383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3000" spc="-155" dirty="0">
                <a:latin typeface="Arial Black"/>
                <a:cs typeface="Arial Black"/>
              </a:rPr>
              <a:t>Faktor</a:t>
            </a:r>
            <a:r>
              <a:rPr sz="3000" spc="-210" dirty="0">
                <a:latin typeface="Arial Black"/>
                <a:cs typeface="Arial Black"/>
              </a:rPr>
              <a:t> </a:t>
            </a:r>
            <a:r>
              <a:rPr sz="3000" spc="-200" dirty="0">
                <a:latin typeface="Arial Black"/>
                <a:cs typeface="Arial Black"/>
              </a:rPr>
              <a:t>Biaya</a:t>
            </a:r>
            <a:r>
              <a:rPr sz="3000" spc="-210" dirty="0">
                <a:latin typeface="Arial Black"/>
                <a:cs typeface="Arial Black"/>
              </a:rPr>
              <a:t> </a:t>
            </a:r>
            <a:r>
              <a:rPr sz="3000" spc="-85" dirty="0">
                <a:latin typeface="Arial Black"/>
                <a:cs typeface="Arial Black"/>
              </a:rPr>
              <a:t>Penjual</a:t>
            </a:r>
            <a:endParaRPr sz="3000">
              <a:latin typeface="Arial Black"/>
              <a:cs typeface="Arial Black"/>
            </a:endParaRPr>
          </a:p>
          <a:p>
            <a:pPr marL="688975" marR="681355" algn="ctr">
              <a:lnSpc>
                <a:spcPct val="117800"/>
              </a:lnSpc>
              <a:spcBef>
                <a:spcPts val="1645"/>
              </a:spcBef>
            </a:pPr>
            <a:r>
              <a:rPr sz="2600" dirty="0">
                <a:latin typeface="Arial MT"/>
                <a:cs typeface="Arial MT"/>
              </a:rPr>
              <a:t>Biaya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90" dirty="0">
                <a:latin typeface="Arial MT"/>
                <a:cs typeface="Arial MT"/>
              </a:rPr>
              <a:t>Platform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105" dirty="0">
                <a:latin typeface="Arial MT"/>
                <a:cs typeface="Arial MT"/>
              </a:rPr>
              <a:t>&amp; </a:t>
            </a:r>
            <a:r>
              <a:rPr sz="2600" spc="-10" dirty="0">
                <a:latin typeface="Arial MT"/>
                <a:cs typeface="Arial MT"/>
              </a:rPr>
              <a:t>Transaksi</a:t>
            </a:r>
            <a:endParaRPr sz="2600">
              <a:latin typeface="Arial MT"/>
              <a:cs typeface="Arial MT"/>
            </a:endParaRPr>
          </a:p>
          <a:p>
            <a:pPr marL="538480" marR="530860" algn="ctr">
              <a:lnSpc>
                <a:spcPct val="117800"/>
              </a:lnSpc>
              <a:spcBef>
                <a:spcPts val="1125"/>
              </a:spcBef>
            </a:pPr>
            <a:r>
              <a:rPr sz="2600" dirty="0">
                <a:latin typeface="Arial MT"/>
                <a:cs typeface="Arial MT"/>
              </a:rPr>
              <a:t>Biaya</a:t>
            </a:r>
            <a:r>
              <a:rPr sz="2600" spc="-90" dirty="0">
                <a:latin typeface="Arial MT"/>
                <a:cs typeface="Arial MT"/>
              </a:rPr>
              <a:t> </a:t>
            </a:r>
            <a:r>
              <a:rPr sz="2600" spc="100" dirty="0">
                <a:latin typeface="Arial MT"/>
                <a:cs typeface="Arial MT"/>
              </a:rPr>
              <a:t>Infrastruktur </a:t>
            </a:r>
            <a:r>
              <a:rPr sz="2600" spc="-10" dirty="0">
                <a:latin typeface="Arial MT"/>
                <a:cs typeface="Arial MT"/>
              </a:rPr>
              <a:t>Teknologi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2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600" dirty="0">
                <a:latin typeface="Arial MT"/>
                <a:cs typeface="Arial MT"/>
              </a:rPr>
              <a:t>Biaya</a:t>
            </a:r>
            <a:r>
              <a:rPr sz="2600" spc="3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Logistik</a:t>
            </a:r>
            <a:r>
              <a:rPr sz="2600" spc="35" dirty="0">
                <a:latin typeface="Arial MT"/>
                <a:cs typeface="Arial MT"/>
              </a:rPr>
              <a:t>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35" dirty="0">
                <a:latin typeface="Arial MT"/>
                <a:cs typeface="Arial MT"/>
              </a:rPr>
              <a:t> </a:t>
            </a:r>
            <a:r>
              <a:rPr sz="2600" spc="60" dirty="0">
                <a:latin typeface="Arial MT"/>
                <a:cs typeface="Arial MT"/>
              </a:rPr>
              <a:t>Distribusi</a:t>
            </a:r>
            <a:endParaRPr sz="2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Arial MT"/>
              <a:cs typeface="Arial MT"/>
            </a:endParaRPr>
          </a:p>
          <a:p>
            <a:pPr marL="119380" marR="111125" algn="ctr">
              <a:lnSpc>
                <a:spcPct val="117800"/>
              </a:lnSpc>
            </a:pPr>
            <a:r>
              <a:rPr sz="2600" dirty="0">
                <a:latin typeface="Arial MT"/>
                <a:cs typeface="Arial MT"/>
              </a:rPr>
              <a:t>Biaya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65" dirty="0">
                <a:latin typeface="Arial MT"/>
                <a:cs typeface="Arial MT"/>
              </a:rPr>
              <a:t>Promosi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Konten </a:t>
            </a:r>
            <a:r>
              <a:rPr sz="2600" spc="40" dirty="0">
                <a:latin typeface="Arial MT"/>
                <a:cs typeface="Arial MT"/>
              </a:rPr>
              <a:t>Digital</a:t>
            </a:r>
            <a:endParaRPr sz="2600">
              <a:latin typeface="Arial MT"/>
              <a:cs typeface="Arial MT"/>
            </a:endParaRPr>
          </a:p>
          <a:p>
            <a:pPr marL="29209" marR="22225" algn="ctr">
              <a:lnSpc>
                <a:spcPct val="117800"/>
              </a:lnSpc>
              <a:spcBef>
                <a:spcPts val="1125"/>
              </a:spcBef>
            </a:pPr>
            <a:r>
              <a:rPr sz="2600" dirty="0">
                <a:latin typeface="Arial MT"/>
                <a:cs typeface="Arial MT"/>
              </a:rPr>
              <a:t>Biaya</a:t>
            </a:r>
            <a:r>
              <a:rPr sz="2600" spc="-1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Layanan</a:t>
            </a:r>
            <a:r>
              <a:rPr sz="2600" spc="-10" dirty="0">
                <a:latin typeface="Arial MT"/>
                <a:cs typeface="Arial MT"/>
              </a:rPr>
              <a:t> Pelanggan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-50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Purna</a:t>
            </a:r>
            <a:r>
              <a:rPr sz="2600" spc="-45" dirty="0">
                <a:latin typeface="Arial MT"/>
                <a:cs typeface="Arial MT"/>
              </a:rPr>
              <a:t> </a:t>
            </a:r>
            <a:r>
              <a:rPr sz="2600" spc="-20" dirty="0">
                <a:latin typeface="Arial MT"/>
                <a:cs typeface="Arial MT"/>
              </a:rPr>
              <a:t>Jual</a:t>
            </a:r>
            <a:endParaRPr sz="2600">
              <a:latin typeface="Arial MT"/>
              <a:cs typeface="Arial MT"/>
            </a:endParaRPr>
          </a:p>
          <a:p>
            <a:pPr marL="688975" marR="681355" algn="ctr">
              <a:lnSpc>
                <a:spcPct val="117800"/>
              </a:lnSpc>
              <a:spcBef>
                <a:spcPts val="1125"/>
              </a:spcBef>
            </a:pPr>
            <a:r>
              <a:rPr sz="2600" dirty="0">
                <a:latin typeface="Arial MT"/>
                <a:cs typeface="Arial MT"/>
              </a:rPr>
              <a:t>Biaya</a:t>
            </a:r>
            <a:r>
              <a:rPr sz="2600" spc="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Reputasi</a:t>
            </a:r>
            <a:r>
              <a:rPr sz="2600" spc="5" dirty="0">
                <a:latin typeface="Arial MT"/>
                <a:cs typeface="Arial MT"/>
              </a:rPr>
              <a:t> </a:t>
            </a:r>
            <a:r>
              <a:rPr sz="2600" spc="105" dirty="0">
                <a:latin typeface="Arial MT"/>
                <a:cs typeface="Arial MT"/>
              </a:rPr>
              <a:t>&amp; </a:t>
            </a:r>
            <a:r>
              <a:rPr sz="2600" spc="-10" dirty="0">
                <a:latin typeface="Arial MT"/>
                <a:cs typeface="Arial MT"/>
              </a:rPr>
              <a:t>Loyalitas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51847" y="2592181"/>
            <a:ext cx="4201160" cy="70383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3000" spc="-85" dirty="0">
                <a:latin typeface="Arial Black"/>
                <a:cs typeface="Arial Black"/>
              </a:rPr>
              <a:t>Penjelasan</a:t>
            </a:r>
            <a:endParaRPr sz="3000">
              <a:latin typeface="Arial Black"/>
              <a:cs typeface="Arial Black"/>
            </a:endParaRPr>
          </a:p>
          <a:p>
            <a:pPr marL="161925" marR="154305" algn="ctr">
              <a:lnSpc>
                <a:spcPct val="117800"/>
              </a:lnSpc>
              <a:spcBef>
                <a:spcPts val="1645"/>
              </a:spcBef>
            </a:pPr>
            <a:r>
              <a:rPr sz="2600" dirty="0">
                <a:latin typeface="Arial MT"/>
                <a:cs typeface="Arial MT"/>
              </a:rPr>
              <a:t>Komisi</a:t>
            </a:r>
            <a:r>
              <a:rPr sz="2600" spc="95" dirty="0">
                <a:latin typeface="Arial MT"/>
                <a:cs typeface="Arial MT"/>
              </a:rPr>
              <a:t> </a:t>
            </a:r>
            <a:r>
              <a:rPr sz="2600" spc="65" dirty="0">
                <a:latin typeface="Arial MT"/>
                <a:cs typeface="Arial MT"/>
              </a:rPr>
              <a:t>marketplace</a:t>
            </a:r>
            <a:r>
              <a:rPr sz="2600" spc="100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dan </a:t>
            </a:r>
            <a:r>
              <a:rPr sz="2600" dirty="0">
                <a:latin typeface="Arial MT"/>
                <a:cs typeface="Arial MT"/>
              </a:rPr>
              <a:t>biaya</a:t>
            </a:r>
            <a:r>
              <a:rPr sz="2600" spc="30" dirty="0">
                <a:latin typeface="Arial MT"/>
                <a:cs typeface="Arial MT"/>
              </a:rPr>
              <a:t> </a:t>
            </a:r>
            <a:r>
              <a:rPr sz="2600" spc="75" dirty="0">
                <a:latin typeface="Arial MT"/>
                <a:cs typeface="Arial MT"/>
              </a:rPr>
              <a:t>pembayaran</a:t>
            </a:r>
            <a:r>
              <a:rPr sz="2600" spc="35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digital</a:t>
            </a:r>
            <a:endParaRPr sz="2600">
              <a:latin typeface="Arial MT"/>
              <a:cs typeface="Arial MT"/>
            </a:endParaRPr>
          </a:p>
          <a:p>
            <a:pPr algn="ctr">
              <a:lnSpc>
                <a:spcPct val="117800"/>
              </a:lnSpc>
              <a:spcBef>
                <a:spcPts val="1125"/>
              </a:spcBef>
            </a:pPr>
            <a:r>
              <a:rPr sz="2600" dirty="0">
                <a:latin typeface="Arial MT"/>
                <a:cs typeface="Arial MT"/>
              </a:rPr>
              <a:t>Server,</a:t>
            </a:r>
            <a:r>
              <a:rPr sz="2600" spc="-65" dirty="0">
                <a:latin typeface="Arial MT"/>
                <a:cs typeface="Arial MT"/>
              </a:rPr>
              <a:t> </a:t>
            </a:r>
            <a:r>
              <a:rPr sz="2600" spc="80" dirty="0">
                <a:latin typeface="Arial MT"/>
                <a:cs typeface="Arial MT"/>
              </a:rPr>
              <a:t>domain,</a:t>
            </a:r>
            <a:r>
              <a:rPr sz="2600" spc="-6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keamanan, </a:t>
            </a:r>
            <a:r>
              <a:rPr sz="2600" spc="55" dirty="0">
                <a:latin typeface="Arial MT"/>
                <a:cs typeface="Arial MT"/>
              </a:rPr>
              <a:t>sistem</a:t>
            </a:r>
            <a:r>
              <a:rPr sz="2600" spc="-30" dirty="0">
                <a:latin typeface="Arial MT"/>
                <a:cs typeface="Arial MT"/>
              </a:rPr>
              <a:t> </a:t>
            </a:r>
            <a:r>
              <a:rPr sz="2600" spc="85" dirty="0">
                <a:latin typeface="Arial MT"/>
                <a:cs typeface="Arial MT"/>
              </a:rPr>
              <a:t>informasi</a:t>
            </a:r>
            <a:endParaRPr sz="2600">
              <a:latin typeface="Arial MT"/>
              <a:cs typeface="Arial MT"/>
            </a:endParaRPr>
          </a:p>
          <a:p>
            <a:pPr marL="398780" marR="391160" algn="ctr">
              <a:lnSpc>
                <a:spcPct val="117800"/>
              </a:lnSpc>
              <a:spcBef>
                <a:spcPts val="1125"/>
              </a:spcBef>
            </a:pPr>
            <a:r>
              <a:rPr sz="2600" spc="45" dirty="0">
                <a:latin typeface="Arial MT"/>
                <a:cs typeface="Arial MT"/>
              </a:rPr>
              <a:t>Pengiriman,</a:t>
            </a:r>
            <a:r>
              <a:rPr sz="2600" spc="-2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kemasan, </a:t>
            </a:r>
            <a:r>
              <a:rPr sz="2600" spc="100" dirty="0">
                <a:latin typeface="Arial MT"/>
                <a:cs typeface="Arial MT"/>
              </a:rPr>
              <a:t>retur,</a:t>
            </a:r>
            <a:r>
              <a:rPr sz="2600" spc="-40" dirty="0">
                <a:latin typeface="Arial MT"/>
                <a:cs typeface="Arial MT"/>
              </a:rPr>
              <a:t> </a:t>
            </a:r>
            <a:r>
              <a:rPr sz="2600" spc="40" dirty="0">
                <a:latin typeface="Arial MT"/>
                <a:cs typeface="Arial MT"/>
              </a:rPr>
              <a:t>gudang</a:t>
            </a:r>
            <a:endParaRPr sz="2600">
              <a:latin typeface="Arial MT"/>
              <a:cs typeface="Arial MT"/>
            </a:endParaRPr>
          </a:p>
          <a:p>
            <a:pPr marL="440055" marR="432434" algn="ctr">
              <a:lnSpc>
                <a:spcPct val="117800"/>
              </a:lnSpc>
              <a:spcBef>
                <a:spcPts val="1125"/>
              </a:spcBef>
            </a:pPr>
            <a:r>
              <a:rPr sz="2600" dirty="0">
                <a:latin typeface="Arial MT"/>
                <a:cs typeface="Arial MT"/>
              </a:rPr>
              <a:t>Iklan,</a:t>
            </a:r>
            <a:r>
              <a:rPr sz="2600" spc="25" dirty="0">
                <a:latin typeface="Arial MT"/>
                <a:cs typeface="Arial MT"/>
              </a:rPr>
              <a:t> </a:t>
            </a:r>
            <a:r>
              <a:rPr sz="2600" spc="-190" dirty="0">
                <a:latin typeface="Arial MT"/>
                <a:cs typeface="Arial MT"/>
              </a:rPr>
              <a:t>SEO,</a:t>
            </a:r>
            <a:r>
              <a:rPr sz="2600" spc="30" dirty="0">
                <a:latin typeface="Arial MT"/>
                <a:cs typeface="Arial MT"/>
              </a:rPr>
              <a:t> </a:t>
            </a:r>
            <a:r>
              <a:rPr sz="2600" spc="55" dirty="0">
                <a:latin typeface="Arial MT"/>
                <a:cs typeface="Arial MT"/>
              </a:rPr>
              <a:t>influencer, </a:t>
            </a:r>
            <a:r>
              <a:rPr sz="2600" spc="105" dirty="0">
                <a:latin typeface="Arial MT"/>
                <a:cs typeface="Arial MT"/>
              </a:rPr>
              <a:t>foto/video</a:t>
            </a:r>
            <a:r>
              <a:rPr sz="2600" spc="-25" dirty="0">
                <a:latin typeface="Arial MT"/>
                <a:cs typeface="Arial MT"/>
              </a:rPr>
              <a:t> </a:t>
            </a:r>
            <a:r>
              <a:rPr sz="2600" spc="110" dirty="0">
                <a:latin typeface="Arial MT"/>
                <a:cs typeface="Arial MT"/>
              </a:rPr>
              <a:t>produk</a:t>
            </a:r>
            <a:endParaRPr sz="2600">
              <a:latin typeface="Arial MT"/>
              <a:cs typeface="Arial MT"/>
            </a:endParaRPr>
          </a:p>
          <a:p>
            <a:pPr marL="80010" marR="72390" algn="ctr">
              <a:lnSpc>
                <a:spcPct val="117800"/>
              </a:lnSpc>
              <a:spcBef>
                <a:spcPts val="1125"/>
              </a:spcBef>
            </a:pPr>
            <a:r>
              <a:rPr sz="2600" spc="65" dirty="0">
                <a:latin typeface="Arial MT"/>
                <a:cs typeface="Arial MT"/>
              </a:rPr>
              <a:t>Customer</a:t>
            </a:r>
            <a:r>
              <a:rPr sz="2600" spc="-3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service,</a:t>
            </a:r>
            <a:r>
              <a:rPr sz="2600" spc="-3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garansi, </a:t>
            </a:r>
            <a:r>
              <a:rPr sz="2600" spc="55" dirty="0">
                <a:latin typeface="Arial MT"/>
                <a:cs typeface="Arial MT"/>
              </a:rPr>
              <a:t>chat</a:t>
            </a:r>
            <a:r>
              <a:rPr sz="2600" spc="-35" dirty="0">
                <a:latin typeface="Arial MT"/>
                <a:cs typeface="Arial MT"/>
              </a:rPr>
              <a:t> </a:t>
            </a:r>
            <a:r>
              <a:rPr sz="2600" spc="100" dirty="0">
                <a:latin typeface="Arial MT"/>
                <a:cs typeface="Arial MT"/>
              </a:rPr>
              <a:t>admin</a:t>
            </a:r>
            <a:endParaRPr sz="2600">
              <a:latin typeface="Arial MT"/>
              <a:cs typeface="Arial MT"/>
            </a:endParaRPr>
          </a:p>
          <a:p>
            <a:pPr marL="594360" marR="586740" algn="ctr">
              <a:lnSpc>
                <a:spcPct val="117800"/>
              </a:lnSpc>
              <a:spcBef>
                <a:spcPts val="1125"/>
              </a:spcBef>
            </a:pPr>
            <a:r>
              <a:rPr sz="2600" spc="75" dirty="0">
                <a:latin typeface="Arial MT"/>
                <a:cs typeface="Arial MT"/>
              </a:rPr>
              <a:t>Manajemen</a:t>
            </a:r>
            <a:r>
              <a:rPr sz="2600" spc="-1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ulasan, </a:t>
            </a:r>
            <a:r>
              <a:rPr sz="2600" spc="114" dirty="0">
                <a:latin typeface="Arial MT"/>
                <a:cs typeface="Arial MT"/>
              </a:rPr>
              <a:t>program</a:t>
            </a:r>
            <a:r>
              <a:rPr sz="2600" spc="-50" dirty="0">
                <a:latin typeface="Arial MT"/>
                <a:cs typeface="Arial MT"/>
              </a:rPr>
              <a:t> </a:t>
            </a:r>
            <a:r>
              <a:rPr sz="2600" spc="35" dirty="0">
                <a:latin typeface="Arial MT"/>
                <a:cs typeface="Arial MT"/>
              </a:rPr>
              <a:t>loyalitas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21868" y="2592181"/>
            <a:ext cx="3596640" cy="68002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3000" spc="-170" dirty="0">
                <a:latin typeface="Arial Black"/>
                <a:cs typeface="Arial Black"/>
              </a:rPr>
              <a:t>Sumber</a:t>
            </a:r>
            <a:r>
              <a:rPr sz="3000" spc="-200" dirty="0">
                <a:latin typeface="Arial Black"/>
                <a:cs typeface="Arial Black"/>
              </a:rPr>
              <a:t> </a:t>
            </a:r>
            <a:r>
              <a:rPr sz="3000" spc="-20" dirty="0">
                <a:latin typeface="Arial Black"/>
                <a:cs typeface="Arial Black"/>
              </a:rPr>
              <a:t>Ahli</a:t>
            </a:r>
            <a:endParaRPr sz="30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4000"/>
              </a:spcBef>
            </a:pPr>
            <a:r>
              <a:rPr sz="2600" spc="65" dirty="0">
                <a:latin typeface="Arial MT"/>
                <a:cs typeface="Arial MT"/>
              </a:rPr>
              <a:t>Laudon</a:t>
            </a:r>
            <a:r>
              <a:rPr sz="2600" spc="15" dirty="0">
                <a:latin typeface="Arial MT"/>
                <a:cs typeface="Arial MT"/>
              </a:rPr>
              <a:t>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2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Traver</a:t>
            </a:r>
            <a:r>
              <a:rPr sz="2600" spc="2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(2020)</a:t>
            </a:r>
            <a:endParaRPr sz="2600">
              <a:latin typeface="Arial MT"/>
              <a:cs typeface="Arial MT"/>
            </a:endParaRPr>
          </a:p>
          <a:p>
            <a:pPr algn="ctr">
              <a:lnSpc>
                <a:spcPct val="271600"/>
              </a:lnSpc>
            </a:pPr>
            <a:r>
              <a:rPr sz="2600" spc="65" dirty="0">
                <a:latin typeface="Arial MT"/>
                <a:cs typeface="Arial MT"/>
              </a:rPr>
              <a:t>Laudon</a:t>
            </a:r>
            <a:r>
              <a:rPr sz="2600" spc="15" dirty="0">
                <a:latin typeface="Arial MT"/>
                <a:cs typeface="Arial MT"/>
              </a:rPr>
              <a:t>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2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Traver</a:t>
            </a:r>
            <a:r>
              <a:rPr sz="2600" spc="2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(2020) </a:t>
            </a:r>
            <a:r>
              <a:rPr sz="2600" spc="65" dirty="0">
                <a:latin typeface="Arial MT"/>
                <a:cs typeface="Arial MT"/>
              </a:rPr>
              <a:t>Laudon</a:t>
            </a:r>
            <a:r>
              <a:rPr sz="2600" spc="15" dirty="0">
                <a:latin typeface="Arial MT"/>
                <a:cs typeface="Arial MT"/>
              </a:rPr>
              <a:t>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2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Traver</a:t>
            </a:r>
            <a:r>
              <a:rPr sz="2600" spc="20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(2020) </a:t>
            </a:r>
            <a:r>
              <a:rPr sz="2600" spc="70" dirty="0">
                <a:latin typeface="Arial MT"/>
                <a:cs typeface="Arial MT"/>
              </a:rPr>
              <a:t>Turban</a:t>
            </a:r>
            <a:r>
              <a:rPr sz="2600" spc="-45" dirty="0">
                <a:latin typeface="Arial MT"/>
                <a:cs typeface="Arial MT"/>
              </a:rPr>
              <a:t> </a:t>
            </a:r>
            <a:r>
              <a:rPr sz="2600" spc="90" dirty="0">
                <a:latin typeface="Arial MT"/>
                <a:cs typeface="Arial MT"/>
              </a:rPr>
              <a:t>et</a:t>
            </a:r>
            <a:r>
              <a:rPr sz="2600" spc="-4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al.</a:t>
            </a:r>
            <a:r>
              <a:rPr sz="2600" spc="-4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(2018) </a:t>
            </a:r>
            <a:r>
              <a:rPr sz="2600" spc="65" dirty="0">
                <a:latin typeface="Arial MT"/>
                <a:cs typeface="Arial MT"/>
              </a:rPr>
              <a:t>Kotler</a:t>
            </a:r>
            <a:r>
              <a:rPr sz="2600" spc="10" dirty="0">
                <a:latin typeface="Arial MT"/>
                <a:cs typeface="Arial MT"/>
              </a:rPr>
              <a:t>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1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Keller</a:t>
            </a:r>
            <a:r>
              <a:rPr sz="2600" spc="1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(2016) </a:t>
            </a:r>
            <a:r>
              <a:rPr sz="2600" spc="65" dirty="0">
                <a:latin typeface="Arial MT"/>
                <a:cs typeface="Arial MT"/>
              </a:rPr>
              <a:t>Kotler</a:t>
            </a:r>
            <a:r>
              <a:rPr sz="2600" spc="10" dirty="0">
                <a:latin typeface="Arial MT"/>
                <a:cs typeface="Arial MT"/>
              </a:rPr>
              <a:t> </a:t>
            </a:r>
            <a:r>
              <a:rPr sz="2600" spc="155" dirty="0">
                <a:latin typeface="Arial MT"/>
                <a:cs typeface="Arial MT"/>
              </a:rPr>
              <a:t>&amp;</a:t>
            </a:r>
            <a:r>
              <a:rPr sz="2600" spc="1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Keller</a:t>
            </a:r>
            <a:r>
              <a:rPr sz="2600" spc="1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(2016)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58466" y="896932"/>
            <a:ext cx="64249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Faktor</a:t>
            </a:r>
            <a:r>
              <a:rPr spc="-425" dirty="0"/>
              <a:t> </a:t>
            </a:r>
            <a:r>
              <a:rPr spc="-195" dirty="0"/>
              <a:t>Biaya</a:t>
            </a:r>
            <a:r>
              <a:rPr spc="-420" dirty="0"/>
              <a:t> </a:t>
            </a:r>
            <a:r>
              <a:rPr spc="-170" dirty="0"/>
              <a:t>Penjual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1042949" y="0"/>
            <a:ext cx="7250430" cy="10287000"/>
            <a:chOff x="11042949" y="0"/>
            <a:chExt cx="7250430" cy="102870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60798" y="0"/>
              <a:ext cx="5932383" cy="53241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2949" y="6669630"/>
              <a:ext cx="4889500" cy="36173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21587" y="2189685"/>
              <a:ext cx="3766413" cy="72193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06934" y="2403683"/>
              <a:ext cx="3395715" cy="679143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1420</Words>
  <Application>Microsoft Office PowerPoint</Application>
  <PresentationFormat>Custom</PresentationFormat>
  <Paragraphs>236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 CENA</vt:lpstr>
      <vt:lpstr>Arial</vt:lpstr>
      <vt:lpstr>Arial Black</vt:lpstr>
      <vt:lpstr>Arial MT</vt:lpstr>
      <vt:lpstr>Calibri</vt:lpstr>
      <vt:lpstr>Lucida Sans Unicode</vt:lpstr>
      <vt:lpstr>Tahoma</vt:lpstr>
      <vt:lpstr>Trebuchet MS</vt:lpstr>
      <vt:lpstr>Verdana</vt:lpstr>
      <vt:lpstr>1_Office Theme</vt:lpstr>
      <vt:lpstr>PowerPoint Presentation</vt:lpstr>
      <vt:lpstr> Pendahuluan</vt:lpstr>
      <vt:lpstr>Karakteristik Pasar Digital</vt:lpstr>
      <vt:lpstr>Pasar Digital : E-Commerce</vt:lpstr>
      <vt:lpstr>Perbandingan Pasar Digital dan Pasar Tradisional Dalam Perspektif Penjual dan Pembeli</vt:lpstr>
      <vt:lpstr>Contoh Penerapan Pasar Digital</vt:lpstr>
      <vt:lpstr>Faktor Biaya Dalam Pasar Digital</vt:lpstr>
      <vt:lpstr>Faktor Biaya Pembeli</vt:lpstr>
      <vt:lpstr>Faktor Biaya Penjual</vt:lpstr>
      <vt:lpstr>Fungsi Perantara Dalam Pasar Digital</vt:lpstr>
      <vt:lpstr>Jenis-jenis Perantara</vt:lpstr>
      <vt:lpstr>Kompetisi Dalam Pasar Digital</vt:lpstr>
      <vt:lpstr>Bentuk Kompetisi Dalam Pasar Digital</vt:lpstr>
      <vt:lpstr>Contoh Kompetisi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ANGGALIA</dc:creator>
  <cp:lastModifiedBy>Anggalia Wibasuri</cp:lastModifiedBy>
  <cp:revision>1</cp:revision>
  <dcterms:created xsi:type="dcterms:W3CDTF">2025-11-20T06:03:59Z</dcterms:created>
  <dcterms:modified xsi:type="dcterms:W3CDTF">2025-11-20T06:22:21Z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2025-11-20T00:00:00Z</vt:filetime>
  </property>
  <property fmtid="{D5CDD505-2E9C-101B-9397-08002B2CF9AE}" pid="3" name="LastSaved">
    <vt:filetime>2025-11-20T00:00:00Z</vt:filetime>
  </property>
  <property fmtid="{D5CDD505-2E9C-101B-9397-08002B2CF9AE}" pid="4" name="Producer">
    <vt:lpwstr>Pdftools SDK</vt:lpwstr>
  </property>
</Properties>
</file>