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40"/>
  </p:notesMasterIdLst>
  <p:sldIdLst>
    <p:sldId id="275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310" r:id="rId13"/>
    <p:sldId id="274" r:id="rId14"/>
    <p:sldId id="272" r:id="rId15"/>
    <p:sldId id="278" r:id="rId16"/>
    <p:sldId id="279" r:id="rId17"/>
    <p:sldId id="303" r:id="rId18"/>
    <p:sldId id="304" r:id="rId19"/>
    <p:sldId id="305" r:id="rId20"/>
    <p:sldId id="280" r:id="rId21"/>
    <p:sldId id="281" r:id="rId22"/>
    <p:sldId id="282" r:id="rId23"/>
    <p:sldId id="283" r:id="rId24"/>
    <p:sldId id="289" r:id="rId25"/>
    <p:sldId id="308" r:id="rId26"/>
    <p:sldId id="290" r:id="rId27"/>
    <p:sldId id="291" r:id="rId28"/>
    <p:sldId id="292" r:id="rId29"/>
    <p:sldId id="293" r:id="rId30"/>
    <p:sldId id="294" r:id="rId31"/>
    <p:sldId id="295" r:id="rId32"/>
    <p:sldId id="311" r:id="rId33"/>
    <p:sldId id="296" r:id="rId34"/>
    <p:sldId id="297" r:id="rId35"/>
    <p:sldId id="298" r:id="rId36"/>
    <p:sldId id="309" r:id="rId37"/>
    <p:sldId id="299" r:id="rId38"/>
    <p:sldId id="312" r:id="rId39"/>
  </p:sldIdLst>
  <p:sldSz cx="9144000" cy="6858000" type="screen4x3"/>
  <p:notesSz cx="6794500" cy="9931400"/>
  <p:custDataLst>
    <p:tags r:id="rId41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orient="horz" pos="4110">
          <p15:clr>
            <a:srgbClr val="A4A3A4"/>
          </p15:clr>
        </p15:guide>
        <p15:guide id="4" orient="horz">
          <p15:clr>
            <a:srgbClr val="A4A3A4"/>
          </p15:clr>
        </p15:guide>
        <p15:guide id="5" orient="horz" pos="210">
          <p15:clr>
            <a:srgbClr val="A4A3A4"/>
          </p15:clr>
        </p15:guide>
        <p15:guide id="6" orient="horz" pos="567">
          <p15:clr>
            <a:srgbClr val="A4A3A4"/>
          </p15:clr>
        </p15:guide>
        <p15:guide id="7" orient="horz" pos="799">
          <p15:clr>
            <a:srgbClr val="A4A3A4"/>
          </p15:clr>
        </p15:guide>
        <p15:guide id="8" orient="horz" pos="1093">
          <p15:clr>
            <a:srgbClr val="A4A3A4"/>
          </p15:clr>
        </p15:guide>
        <p15:guide id="9" pos="2880">
          <p15:clr>
            <a:srgbClr val="A4A3A4"/>
          </p15:clr>
        </p15:guide>
        <p15:guide id="10" pos="22">
          <p15:clr>
            <a:srgbClr val="A4A3A4"/>
          </p15:clr>
        </p15:guide>
        <p15:guide id="11" pos="5520">
          <p15:clr>
            <a:srgbClr val="A4A3A4"/>
          </p15:clr>
        </p15:guide>
        <p15:guide id="12" pos="249">
          <p15:clr>
            <a:srgbClr val="A4A3A4"/>
          </p15:clr>
        </p15:guide>
        <p15:guide id="13" pos="541">
          <p15:clr>
            <a:srgbClr val="A4A3A4"/>
          </p15:clr>
        </p15:guide>
        <p15:guide id="14" pos="358">
          <p15:clr>
            <a:srgbClr val="A4A3A4"/>
          </p15:clr>
        </p15:guide>
        <p15:guide id="15" pos="7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3399"/>
    <a:srgbClr val="FAF0D2"/>
    <a:srgbClr val="0099FF"/>
    <a:srgbClr val="FFFF00"/>
    <a:srgbClr val="33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55" autoAdjust="0"/>
    <p:restoredTop sz="94737" autoAdjust="0"/>
  </p:normalViewPr>
  <p:slideViewPr>
    <p:cSldViewPr>
      <p:cViewPr varScale="1">
        <p:scale>
          <a:sx n="88" d="100"/>
          <a:sy n="88" d="100"/>
        </p:scale>
        <p:origin x="1302" y="57"/>
      </p:cViewPr>
      <p:guideLst>
        <p:guide orient="horz" pos="2160"/>
        <p:guide orient="horz" pos="3838"/>
        <p:guide orient="horz" pos="4110"/>
        <p:guide orient="horz"/>
        <p:guide orient="horz" pos="210"/>
        <p:guide orient="horz" pos="567"/>
        <p:guide orient="horz" pos="799"/>
        <p:guide orient="horz" pos="1093"/>
        <p:guide pos="2880"/>
        <p:guide pos="22"/>
        <p:guide pos="5520"/>
        <p:guide pos="249"/>
        <p:guide pos="541"/>
        <p:guide pos="358"/>
        <p:guide pos="7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1026">
            <a:extLst>
              <a:ext uri="{FF2B5EF4-FFF2-40B4-BE49-F238E27FC236}">
                <a16:creationId xmlns:a16="http://schemas.microsoft.com/office/drawing/2014/main" id="{48F84A85-21C5-EE21-5F8B-05FE594A02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23" name="Rectangle 1027">
            <a:extLst>
              <a:ext uri="{FF2B5EF4-FFF2-40B4-BE49-F238E27FC236}">
                <a16:creationId xmlns:a16="http://schemas.microsoft.com/office/drawing/2014/main" id="{C88F1C1E-394D-DAA2-0568-959642E28BE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1028">
            <a:extLst>
              <a:ext uri="{FF2B5EF4-FFF2-40B4-BE49-F238E27FC236}">
                <a16:creationId xmlns:a16="http://schemas.microsoft.com/office/drawing/2014/main" id="{C6697386-FC73-CF6D-5102-5CCFEC18917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25" name="Rectangle 1029">
            <a:extLst>
              <a:ext uri="{FF2B5EF4-FFF2-40B4-BE49-F238E27FC236}">
                <a16:creationId xmlns:a16="http://schemas.microsoft.com/office/drawing/2014/main" id="{D8E2A10D-EB53-9661-7022-5D3A00ABB48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26" name="Rectangle 1030">
            <a:extLst>
              <a:ext uri="{FF2B5EF4-FFF2-40B4-BE49-F238E27FC236}">
                <a16:creationId xmlns:a16="http://schemas.microsoft.com/office/drawing/2014/main" id="{85D07968-38ED-D532-017E-6749C1B30C3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27" name="Rectangle 1031">
            <a:extLst>
              <a:ext uri="{FF2B5EF4-FFF2-40B4-BE49-F238E27FC236}">
                <a16:creationId xmlns:a16="http://schemas.microsoft.com/office/drawing/2014/main" id="{81ED267A-BB98-E62A-FEA0-4017DCCFB4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2DFD31-FDAF-44EA-B5B8-A5C173FA557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29D89229-4235-7459-5319-16E2DBA1D0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3FEBF644-A27D-D1AD-5E13-E57FCC319B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D47F6E42-B147-9F27-A660-7E11548D91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8B378E15-9E4A-96C0-EECC-0FE275C0B3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DBC94BE9-BC8A-DDF2-2C5C-3FE711B69B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66ACDA7-6257-F3EA-B1F4-50CB275AE3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072D1ADF-E8EF-10AF-B0EC-7157037590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15D4DDBA-2E30-0D7A-D686-D49562EDF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7DBA52BB-DB6F-A6E5-372C-A0D2D49CFA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94ECBDC-8EBB-DAE7-A3A2-8F148C9118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E6C70A62-53BF-4AA2-FF9A-A1C2D8FA0B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020610B8-19B8-0A74-B625-6B28CE8BB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03E5DA7D-123C-908D-6F17-E3E1D1F640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46CFD9AF-FE88-7BBA-7D70-004C98362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E6DD31E6-F6B1-06F5-4D1E-59A0355653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AF9ADFAC-B341-675C-1E69-F6621D9A7C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71395335-FA4B-1E47-93BC-335E8BA371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9BBA7930-CEA0-6A51-B5FB-F1C53EB7D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C15034EB-A1DF-B45C-D592-5CB6D94E64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DD4BF66D-6C07-A1CB-1A21-CAE501DFC4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F52FEE68-F35D-48B7-50F4-C3691A9D90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388C91F5-B812-794B-C498-BE5AAD0FE0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E1A54F6-CA01-4121-BCBB-D921519C2C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3391404-367D-EC8B-3ECA-4236D75B3D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C36554E3-E2F0-5E89-E876-89049E54C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D070D724-D27C-1BD7-4DB0-4A1B26B67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FF9F0DDA-933E-C650-6BB3-50107AF3C7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58270847-8709-D643-DEF7-AEE9CCD5D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695FB33C-AAF3-EEB4-28BB-68F89E63B1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1C71BCF8-4653-3E9B-6860-18C3C36EB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061ADDE4-EA16-C33B-5066-2C61158721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549B9D1B-EAC2-7865-702B-B3F60242A8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35BB3276-6472-08D6-338F-730D6A7CEC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B7EB54EE-C772-F6FE-0B1C-A85E8DF34F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BF97BAF6-8FE2-6313-F144-9340801909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653DD24A-B7BE-615C-7DAD-46F25ED040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6CCC647-ECA4-29B3-875B-B642CB51E1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9C69438E-7E46-CCF5-D76F-8A510415B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D4DDCA2F-1272-5B9D-C515-32773FD97F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3D45E9DD-01ED-4EDD-6ACA-1584B24DE6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867322D9-2D7B-ED3B-CEFE-B5D5B39FF2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CDC65905-421C-EDEE-F196-5E24B64DE1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7C69BD8-8585-3955-E905-6D91524E21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5B4F652C-E4BA-A7D6-B311-D19A7F87F7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498F0A68-55F7-525B-9EAA-C40DA5A14F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EEF5861-48BB-D76C-B691-CB4E97E65D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3CDF0C66-A4EB-6F3C-B782-EA3A86EA18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5AD4E19E-52D8-FB52-87E8-FBD6FB3DAC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D39B605-5CA0-29FA-183D-DEC918C71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528B61A-3164-8987-B757-8DB235EFA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C575D9FC-844E-E4FA-6C2B-B617CF07FA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F647631-61CE-D45A-1076-C8D735144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188DCA50-8B31-A250-7FBA-8686C72539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E369DE0D-F67B-B2F4-16CA-66E02D3AB0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EFA1E566-50DC-F2DB-4EF5-E8B7F93D9C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176D66D0-3D8C-13D5-D665-B0272B2328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D1F062AB-0D07-352F-2E17-6AFA53F876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1A575709-A47F-B2C8-AD37-91C55B5AD9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A3C8DAD7-2832-EEC0-D513-6253DE4EEF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615791DF-76E6-097F-0A06-C15ECC14E8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A9B1DA3-AA3A-9B52-9E82-48DE0898A6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2491360-2B52-E5E2-E254-643660FF30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6693792-F6C2-2F44-D8AC-1F18582B7B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827C6DBF-F6A2-EE52-1A36-5391EA8D2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F8515D0-250A-118A-BE01-2D94E445BC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223C297F-9CE7-4171-30C2-8BE143AC3B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2F41B6E-1579-9F60-3562-9948F3EBE6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0903CE89-58DC-4E2B-E467-B8766148A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B42474E-CD36-2D45-C5BC-1B68E6AF11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271540D-1225-0DE6-D49D-155E102770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AD5FBCA9-E35B-D9D6-ACF9-285D5A20F2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B2CAA56-6612-4384-7B63-751A4F910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FEB84-0F74-6FA8-CE4A-E41D3257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2F8A5-1284-0BFB-8566-EC04848F8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06158-0649-929B-4A78-B5B0DAD9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0F6E4-3C6B-49ED-804B-69641B4E08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434749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50BCB-1683-6C8E-FA92-FD6F6995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0C84E-2AC4-533E-FBEE-BCD839D75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3A9FE-049F-F095-2E90-8C46F205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96229-A805-4C8E-964D-2B1F35422E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100772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F49BA-5207-06E8-30DF-A76C0A041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C6495-021B-9007-6448-9461CC71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8C79D-8FD8-05F9-AFF5-C58BA685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46106-56A2-4C87-837B-E6FEA9AE93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714832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8FE28-2266-45A8-CF1B-D50E0D6CE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9B307-61C8-E5F1-594D-9BD43D534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2D617-52AC-8273-3D1E-625C13DB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3BA5E-6469-4566-965D-1BA02AA60E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709316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2767E-D194-84B4-3572-A49083E85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A69E8-DA67-2709-E413-CCACB408D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5ABA3-DFD4-0481-B5CD-4EC80048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3BC5A-38F4-435D-BAF0-8114E8348C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979436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A141C5-8C24-9DA6-ED15-6EBA2C43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757DFC-661A-FBCB-26DE-6501A4D96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32E107-3AEE-C5C0-7436-E210FD93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6D54E-9A66-4B8F-8AFF-0F0474766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361187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71EBB0A-087D-5442-29C4-BAD23E8D0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3048CE-3503-F69B-20B6-258AE8407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14DB0DA-AB5C-B485-2727-5586A8318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80AB1-A47B-4ACC-BE16-9C3CEDAB9C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948035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D80037A-BABF-CF57-C631-0EC438759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174E709-4CD6-A827-8F80-23DB5D354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9821D62-C060-37CE-E512-2A799DED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DCDF4-6230-45C1-AD66-12B2F4C514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845049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236C3AB-8204-CE73-7524-AC3670D20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973BD6E-62FD-B262-7CF2-1051606A1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871E2D-D9B4-1DB4-C11C-CF528396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D6CA8-E6E1-4C3D-8407-96946143D9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19562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96392C-132A-DC0A-5CCC-CA369FC58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EFC2D5-E6A8-2418-8F0E-9FB18F63A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BAB2FA-F473-BFF8-ADFA-8F4D8E9E1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74910-CEBC-45CA-940F-46D5D2CE54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827527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414CC2-5C87-8086-EE39-1A311323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38A9A4-5738-BD30-A955-5CB4F662C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9F8CBC-272F-9C6C-80CC-E6237C898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412BD-63DD-4879-A519-A723008E05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145440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EC0F851-E535-1999-50F5-6777B76D4F6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F3C37B2-DCDA-BD1A-8A06-033F93F4C3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64D3C-6595-7F8D-C54F-99103C8AC7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06829-AFB6-91D7-EB7B-E9079B2D3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6164A-1D27-0D30-335D-D3C50B982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8E7B616-3B02-4224-9F2C-36F78EFC96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23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icture\logo ibi small.gif">
            <a:extLst>
              <a:ext uri="{FF2B5EF4-FFF2-40B4-BE49-F238E27FC236}">
                <a16:creationId xmlns:a16="http://schemas.microsoft.com/office/drawing/2014/main" id="{30D7E66F-2AE7-D179-C29A-D34AC73CA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964407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6B0F1-48BD-B5FA-FFCB-FDC6BD8C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t>15/10/2022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40D126-D8CD-38C3-06D5-0911B97B0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ID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t>Global Marketing Dynamics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2051" name="Slide Number Placeholder 13">
            <a:extLst>
              <a:ext uri="{FF2B5EF4-FFF2-40B4-BE49-F238E27FC236}">
                <a16:creationId xmlns:a16="http://schemas.microsoft.com/office/drawing/2014/main" id="{2053FBA2-F29F-2741-37FB-503C4A3A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/>
            <a:fld id="{41C7F3B1-5EBC-4FF5-B566-88D6EF485663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  <a:ea typeface="+mn-ea"/>
              </a:rPr>
              <a:pPr defTabSz="685800"/>
              <a:t>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44272C62-5A2D-CD4F-C4D9-8FB8BF57D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95500"/>
            <a:ext cx="62067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id-ID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CENA" pitchFamily="2" charset="0"/>
                <a:ea typeface="+mn-ea"/>
                <a:cs typeface="Arial" charset="0"/>
              </a:rPr>
              <a:t>Pertemuan ke 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CENA" pitchFamily="2" charset="0"/>
                <a:ea typeface="+mn-ea"/>
                <a:cs typeface="Arial" charset="0"/>
              </a:rPr>
              <a:t>5</a:t>
            </a:r>
          </a:p>
          <a:p>
            <a:pPr defTabSz="685800">
              <a:defRPr/>
            </a:pP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CENA" pitchFamily="2" charset="0"/>
              <a:ea typeface="+mn-ea"/>
              <a:cs typeface="Arial" charset="0"/>
            </a:endParaRPr>
          </a:p>
          <a:p>
            <a:pPr defTabSz="685800">
              <a:defRPr/>
            </a:pPr>
            <a:r>
              <a:rPr lang="en-US" altLang="en-US" sz="2400" b="1" dirty="0">
                <a:latin typeface="AR CENA"/>
              </a:rPr>
              <a:t>The Impact of Digital Media and Technology on The Marketing Mix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CENA"/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07C766D-22B0-0BC3-6233-F1F19B9C2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2275"/>
            <a:ext cx="8229600" cy="625475"/>
          </a:xfrm>
        </p:spPr>
        <p:txBody>
          <a:bodyPr/>
          <a:lstStyle/>
          <a:p>
            <a:r>
              <a:rPr lang="en-US" altLang="en-US" sz="3200"/>
              <a:t>Conducting marketing research online</a:t>
            </a:r>
            <a:endParaRPr lang="en-GB" altLang="en-US" sz="320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C4ED9E6-8323-6B80-B60F-0CBDB88615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43063"/>
            <a:ext cx="8229600" cy="4525962"/>
          </a:xfrm>
        </p:spPr>
        <p:txBody>
          <a:bodyPr/>
          <a:lstStyle/>
          <a:p>
            <a:pPr marL="304800" indent="-304800">
              <a:lnSpc>
                <a:spcPct val="90000"/>
              </a:lnSpc>
              <a:spcBef>
                <a:spcPts val="800"/>
              </a:spcBef>
            </a:pPr>
            <a:r>
              <a:rPr lang="en-US" altLang="en-US"/>
              <a:t>Online focus group</a:t>
            </a:r>
          </a:p>
          <a:p>
            <a:pPr marL="304800" indent="-304800">
              <a:lnSpc>
                <a:spcPct val="90000"/>
              </a:lnSpc>
              <a:spcBef>
                <a:spcPts val="800"/>
              </a:spcBef>
            </a:pPr>
            <a:r>
              <a:rPr lang="en-US" altLang="en-US"/>
              <a:t>Online survey</a:t>
            </a:r>
          </a:p>
          <a:p>
            <a:pPr marL="304800" indent="-304800">
              <a:lnSpc>
                <a:spcPct val="90000"/>
              </a:lnSpc>
              <a:spcBef>
                <a:spcPts val="800"/>
              </a:spcBef>
            </a:pPr>
            <a:r>
              <a:rPr lang="en-US" altLang="en-US"/>
              <a:t>Customer feedback or forums, possibly on independent sites</a:t>
            </a:r>
          </a:p>
          <a:p>
            <a:pPr marL="304800" indent="-304800">
              <a:lnSpc>
                <a:spcPct val="90000"/>
              </a:lnSpc>
              <a:spcBef>
                <a:spcPts val="800"/>
              </a:spcBef>
            </a:pPr>
            <a:r>
              <a:rPr lang="en-US" altLang="en-US"/>
              <a:t>Web logs.</a:t>
            </a:r>
            <a:endParaRPr lang="en-GB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ECD5C6-22F0-A219-22D9-27B7F42C8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46E3BE-6379-07F3-7835-4C808435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CF444-EABC-B3D8-B76F-A9D00D717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477FFEFB-A6B1-581A-954D-EA1463663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5846763"/>
            <a:ext cx="8229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 sz="1200"/>
              <a:t>Figure 5.2</a:t>
            </a:r>
            <a:r>
              <a:rPr lang="en-GB" altLang="en-US"/>
              <a:t>  </a:t>
            </a:r>
            <a:r>
              <a:rPr lang="en-US" altLang="en-US"/>
              <a:t>Zipf’s law, showing decrease in popularity of items within an ordered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sequence</a:t>
            </a:r>
            <a:endParaRPr lang="en-GB" altLang="en-US" sz="900"/>
          </a:p>
        </p:txBody>
      </p:sp>
      <p:pic>
        <p:nvPicPr>
          <p:cNvPr id="13315" name="Picture 7" descr="M05NF004">
            <a:extLst>
              <a:ext uri="{FF2B5EF4-FFF2-40B4-BE49-F238E27FC236}">
                <a16:creationId xmlns:a16="http://schemas.microsoft.com/office/drawing/2014/main" id="{03EFBCCE-4EDD-512D-6B1F-90B43ADD3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112838"/>
            <a:ext cx="76581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E2B148-9595-2103-BE5B-8BF186454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19652-BFD0-AFBF-4390-13FED00A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0547D-7BAF-EBA3-FB23-36BF034BB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14EAE65-7C99-7975-48D9-49486CB2039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12750"/>
            <a:ext cx="8229600" cy="625475"/>
          </a:xfrm>
        </p:spPr>
        <p:txBody>
          <a:bodyPr/>
          <a:lstStyle/>
          <a:p>
            <a:r>
              <a:rPr lang="en-US" altLang="en-US"/>
              <a:t>Brands</a:t>
            </a:r>
            <a:endParaRPr lang="en-GB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C3FB834-D3E2-0DAF-BE4F-17B73AC95F3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63512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 </a:t>
            </a:r>
            <a:r>
              <a:rPr lang="en-US" altLang="en-US" b="1"/>
              <a:t>brand</a:t>
            </a:r>
            <a:r>
              <a:rPr lang="en-US" altLang="en-US"/>
              <a:t> is described by Leslie de Chernatony and Malcolm McDonald in their classic book 1992, </a:t>
            </a:r>
            <a:r>
              <a:rPr lang="en-US" altLang="en-US" i="1"/>
              <a:t>Creating Powerful Brands</a:t>
            </a:r>
            <a:r>
              <a:rPr lang="en-US" altLang="en-US"/>
              <a:t> as: </a:t>
            </a:r>
            <a:br>
              <a:rPr lang="en-US" altLang="en-US"/>
            </a:br>
            <a:br>
              <a:rPr lang="en-US" altLang="en-US"/>
            </a:br>
            <a:r>
              <a:rPr lang="en-IN" altLang="en-US"/>
              <a:t>‘</a:t>
            </a:r>
            <a:r>
              <a:rPr lang="en-IN" altLang="en-US" i="1"/>
              <a:t>A</a:t>
            </a:r>
            <a:r>
              <a:rPr lang="en-US" altLang="ja-JP" i="1"/>
              <a:t>n identifiable product or service augmented in such a way that the buyer or user </a:t>
            </a:r>
            <a:r>
              <a:rPr lang="en-US" altLang="ja-JP" b="1" i="1"/>
              <a:t>perceives</a:t>
            </a:r>
            <a:r>
              <a:rPr lang="en-US" altLang="ja-JP" i="1"/>
              <a:t> relevant </a:t>
            </a:r>
            <a:r>
              <a:rPr lang="en-US" altLang="ja-JP" b="1" i="1"/>
              <a:t>unique added values</a:t>
            </a:r>
            <a:r>
              <a:rPr lang="en-US" altLang="ja-JP" i="1"/>
              <a:t> which match their needs most closely. Furthermore, its success results from being able to </a:t>
            </a:r>
            <a:r>
              <a:rPr lang="en-US" altLang="ja-JP" b="1" i="1"/>
              <a:t>sustain</a:t>
            </a:r>
            <a:r>
              <a:rPr lang="en-US" altLang="ja-JP" i="1"/>
              <a:t> these added values in the face of competition</a:t>
            </a:r>
            <a:r>
              <a:rPr lang="en-IN" altLang="ja-JP" i="1"/>
              <a:t>’</a:t>
            </a:r>
            <a:r>
              <a:rPr lang="en-US" altLang="ja-JP"/>
              <a:t>.</a:t>
            </a:r>
            <a:endParaRPr lang="en-GB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122DDB-A133-B87D-B696-552ADDF4A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5D3877-5BAA-36A5-F175-F972F7881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A05BE-CA47-9D4A-DC3C-D23144C58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6CA8-E6E1-4C3D-8407-96946143D94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D8E4332-5DF5-0458-4FE7-91CCC4794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2275"/>
            <a:ext cx="8229600" cy="625475"/>
          </a:xfrm>
        </p:spPr>
        <p:txBody>
          <a:bodyPr/>
          <a:lstStyle/>
          <a:p>
            <a:r>
              <a:rPr lang="en-US" altLang="en-US" sz="3200"/>
              <a:t>Brands online</a:t>
            </a:r>
            <a:endParaRPr lang="en-GB" altLang="en-US" sz="320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CFE36AF-BF28-8F71-1B17-CE26CC6B6B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8938" y="1693863"/>
            <a:ext cx="8229600" cy="4525962"/>
          </a:xfrm>
        </p:spPr>
        <p:txBody>
          <a:bodyPr/>
          <a:lstStyle/>
          <a:p>
            <a:pPr marL="363538" indent="-292100">
              <a:lnSpc>
                <a:spcPct val="80000"/>
              </a:lnSpc>
              <a:spcBef>
                <a:spcPts val="700"/>
              </a:spcBef>
            </a:pPr>
            <a:r>
              <a:rPr lang="en-US" altLang="en-US" sz="2000"/>
              <a:t>Dayal </a:t>
            </a:r>
            <a:r>
              <a:rPr lang="en-US" altLang="en-US" sz="2000" i="1"/>
              <a:t>et al</a:t>
            </a:r>
            <a:r>
              <a:rPr lang="en-US" altLang="en-US" sz="2000"/>
              <a:t>. (2000) say, </a:t>
            </a:r>
            <a:r>
              <a:rPr lang="en-IN" altLang="en-US" sz="2000"/>
              <a:t>‘</a:t>
            </a:r>
            <a:r>
              <a:rPr lang="en-US" altLang="ja-JP" sz="2000" i="1"/>
              <a:t>on the world wide web, the brand is the experience and the experience is the brand</a:t>
            </a:r>
            <a:r>
              <a:rPr lang="en-IN" altLang="ja-JP" sz="2000"/>
              <a:t>’</a:t>
            </a:r>
            <a:r>
              <a:rPr lang="en-US" altLang="ja-JP" sz="2000"/>
              <a:t>. They suggest that to build successful online brands, organisations should consider how their proposition can build on these possible brand promises:</a:t>
            </a:r>
            <a:endParaRPr lang="en-US" altLang="ja-JP" sz="2000" i="1"/>
          </a:p>
          <a:p>
            <a:pPr marL="738188" lvl="1" indent="-363538">
              <a:lnSpc>
                <a:spcPct val="80000"/>
              </a:lnSpc>
              <a:spcBef>
                <a:spcPts val="700"/>
              </a:spcBef>
            </a:pPr>
            <a:r>
              <a:rPr lang="en-US" altLang="en-US" sz="1800" i="1"/>
              <a:t>The promise of convenience</a:t>
            </a:r>
            <a:r>
              <a:rPr lang="en-US" altLang="en-US" sz="1800"/>
              <a:t> – making a purchase experience more convenient than the real-world, or for rivals.</a:t>
            </a:r>
            <a:endParaRPr lang="en-US" altLang="en-US" sz="1800" i="1"/>
          </a:p>
          <a:p>
            <a:pPr marL="738188" lvl="1" indent="-363538">
              <a:lnSpc>
                <a:spcPct val="80000"/>
              </a:lnSpc>
              <a:spcBef>
                <a:spcPts val="700"/>
              </a:spcBef>
            </a:pPr>
            <a:r>
              <a:rPr lang="en-US" altLang="en-US" sz="1800" i="1"/>
              <a:t>The promise of achievement</a:t>
            </a:r>
            <a:r>
              <a:rPr lang="en-US" altLang="en-US" sz="1800"/>
              <a:t> – to assist consumers in achieving their goals, for example supporting online investors in their decision or supporting business people in their day-to-day work.</a:t>
            </a:r>
            <a:endParaRPr lang="en-US" altLang="en-US" sz="1800" i="1"/>
          </a:p>
          <a:p>
            <a:pPr marL="738188" lvl="1" indent="-363538">
              <a:lnSpc>
                <a:spcPct val="80000"/>
              </a:lnSpc>
              <a:spcBef>
                <a:spcPts val="700"/>
              </a:spcBef>
            </a:pPr>
            <a:r>
              <a:rPr lang="en-US" altLang="en-US" sz="1800" i="1"/>
              <a:t>The promise of fun and adventure</a:t>
            </a:r>
            <a:r>
              <a:rPr lang="en-US" altLang="en-US" sz="1800"/>
              <a:t> – this is clearly more relevant for B2C services.</a:t>
            </a:r>
            <a:endParaRPr lang="en-US" altLang="en-US" sz="1800" i="1"/>
          </a:p>
          <a:p>
            <a:pPr marL="738188" lvl="1" indent="-363538">
              <a:lnSpc>
                <a:spcPct val="80000"/>
              </a:lnSpc>
              <a:spcBef>
                <a:spcPts val="700"/>
              </a:spcBef>
            </a:pPr>
            <a:r>
              <a:rPr lang="en-US" altLang="en-US" sz="1800" i="1"/>
              <a:t>The promise of self-expression and recognition </a:t>
            </a:r>
            <a:r>
              <a:rPr lang="en-US" altLang="en-US" sz="1800"/>
              <a:t>– provided by personalisation services such as Yahoo! Geocities where consumers can build their own website.</a:t>
            </a:r>
            <a:endParaRPr lang="en-US" altLang="en-US" sz="1800" i="1"/>
          </a:p>
          <a:p>
            <a:pPr marL="738188" lvl="1" indent="-363538">
              <a:lnSpc>
                <a:spcPct val="80000"/>
              </a:lnSpc>
              <a:spcBef>
                <a:spcPts val="700"/>
              </a:spcBef>
            </a:pPr>
            <a:r>
              <a:rPr lang="en-US" altLang="en-US" sz="1800" i="1"/>
              <a:t>The promise of belonging </a:t>
            </a:r>
            <a:r>
              <a:rPr lang="en-US" altLang="en-US" sz="1800"/>
              <a:t>– provided by online communities.</a:t>
            </a:r>
            <a:endParaRPr lang="en-GB" altLang="en-US" sz="1800"/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019D7E64-5B5B-E9FE-BC74-90AB010B0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5707063"/>
            <a:ext cx="3271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2000"/>
              <a:t>Plus trust and reassurance.</a:t>
            </a:r>
            <a:endParaRPr lang="en-GB" altLang="en-US" sz="20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14A851-884E-4CEC-78A9-8FC015045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F871F2-92B6-8C44-87B0-35AC6DDA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5D1F6-AD06-C881-E0C7-B5726CB0D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3A6FF807-2825-4725-6781-7C25106AA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5846763"/>
            <a:ext cx="82296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 sz="1200"/>
              <a:t>Figure 5.3</a:t>
            </a:r>
            <a:r>
              <a:rPr lang="en-GB" altLang="en-US"/>
              <a:t>  </a:t>
            </a:r>
            <a:r>
              <a:rPr lang="en-US" altLang="en-US"/>
              <a:t>Dorset Cereals website (www.dorsetcereals.co.uk)</a:t>
            </a:r>
            <a:endParaRPr lang="en-GB" altLang="en-US"/>
          </a:p>
        </p:txBody>
      </p:sp>
      <p:pic>
        <p:nvPicPr>
          <p:cNvPr id="16387" name="Picture 6" descr="M05NF005">
            <a:extLst>
              <a:ext uri="{FF2B5EF4-FFF2-40B4-BE49-F238E27FC236}">
                <a16:creationId xmlns:a16="http://schemas.microsoft.com/office/drawing/2014/main" id="{8EB7A6B4-37AA-7CD5-F1BE-27854FFDA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550863"/>
            <a:ext cx="6596063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413D4F-BCC5-A6FF-AA54-01F7E246A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FAD706-4877-38B9-C542-A162F0F80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1D8E9-4708-DF34-707A-497957D55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67DC6A5-A9E3-B9D7-0D87-66942F02F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2275"/>
            <a:ext cx="8229600" cy="625475"/>
          </a:xfrm>
        </p:spPr>
        <p:txBody>
          <a:bodyPr/>
          <a:lstStyle/>
          <a:p>
            <a:r>
              <a:rPr lang="en-US" altLang="en-US" sz="3200"/>
              <a:t>Price implications</a:t>
            </a:r>
            <a:endParaRPr lang="en-GB" altLang="en-US" sz="320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D944CA0-BBD2-ED5E-209F-979B1DCA50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43063"/>
            <a:ext cx="8229600" cy="4525962"/>
          </a:xfrm>
        </p:spPr>
        <p:txBody>
          <a:bodyPr/>
          <a:lstStyle/>
          <a:p>
            <a:pPr marL="304800" indent="-304800">
              <a:lnSpc>
                <a:spcPct val="90000"/>
              </a:lnSpc>
            </a:pPr>
            <a:r>
              <a:rPr lang="en-US" altLang="en-US"/>
              <a:t>View 1 – decreased prices inevitable</a:t>
            </a:r>
          </a:p>
          <a:p>
            <a:pPr marL="673100" lvl="1" indent="-366713">
              <a:lnSpc>
                <a:spcPct val="90000"/>
              </a:lnSpc>
            </a:pPr>
            <a:r>
              <a:rPr lang="en-US" altLang="en-US" sz="2600"/>
              <a:t>Price transparency</a:t>
            </a:r>
          </a:p>
          <a:p>
            <a:pPr marL="673100" lvl="1" indent="-366713">
              <a:lnSpc>
                <a:spcPct val="90000"/>
              </a:lnSpc>
            </a:pPr>
            <a:r>
              <a:rPr lang="en-US" altLang="en-US" sz="2600"/>
              <a:t>Customer knowledge increases</a:t>
            </a:r>
          </a:p>
          <a:p>
            <a:pPr marL="673100" lvl="1" indent="-366713">
              <a:lnSpc>
                <a:spcPct val="90000"/>
              </a:lnSpc>
            </a:pPr>
            <a:r>
              <a:rPr lang="en-US" altLang="en-US" sz="2600"/>
              <a:t>Price reduction and standardisation</a:t>
            </a:r>
          </a:p>
          <a:p>
            <a:pPr marL="304800" indent="-304800">
              <a:lnSpc>
                <a:spcPct val="90000"/>
              </a:lnSpc>
            </a:pPr>
            <a:r>
              <a:rPr lang="en-US" altLang="en-US"/>
              <a:t>View 2 – decreased prices unnecessary</a:t>
            </a:r>
          </a:p>
          <a:p>
            <a:pPr marL="673100" lvl="1" indent="-366713">
              <a:lnSpc>
                <a:spcPct val="90000"/>
              </a:lnSpc>
            </a:pPr>
            <a:r>
              <a:rPr lang="en-US" altLang="en-US" sz="2600"/>
              <a:t>89% purchase books from first site</a:t>
            </a:r>
          </a:p>
          <a:p>
            <a:pPr marL="673100" lvl="1" indent="-366713">
              <a:lnSpc>
                <a:spcPct val="90000"/>
              </a:lnSpc>
            </a:pPr>
            <a:r>
              <a:rPr lang="en-US" altLang="en-US" sz="2600"/>
              <a:t>Only 10% are aggressive bargain hunters</a:t>
            </a:r>
          </a:p>
          <a:p>
            <a:pPr marL="673100" lvl="1" indent="-366713">
              <a:lnSpc>
                <a:spcPct val="90000"/>
              </a:lnSpc>
            </a:pPr>
            <a:r>
              <a:rPr lang="en-US" altLang="en-US" sz="2600"/>
              <a:t>For corporate buyers internal changes are main benefit</a:t>
            </a:r>
          </a:p>
          <a:p>
            <a:pPr marL="673100" lvl="1" indent="-366713">
              <a:lnSpc>
                <a:spcPct val="90000"/>
              </a:lnSpc>
            </a:pPr>
            <a:r>
              <a:rPr lang="en-US" altLang="en-US" sz="2600"/>
              <a:t>Amazon, RS prove this?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ABC03F80-5CCD-67BD-2B4F-591E455EC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363" y="5797550"/>
            <a:ext cx="286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/>
              <a:t>See Baker </a:t>
            </a:r>
            <a:r>
              <a:rPr lang="en-US" altLang="en-US" sz="2000" b="1" i="1"/>
              <a:t>et al</a:t>
            </a:r>
            <a:r>
              <a:rPr lang="en-US" altLang="en-US" sz="2000" b="1"/>
              <a:t>. (2001)</a:t>
            </a:r>
            <a:endParaRPr lang="en-GB" altLang="en-US" sz="3200" b="1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97DA25-AB39-0EB5-32C6-0C92FB6B8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312151-A576-C4D1-D838-B623AA0DE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E70F1-E432-7927-89BF-F28F529F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F26A0449-A0EA-99A1-DB5C-188DEA48A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5846763"/>
            <a:ext cx="82296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 sz="1200"/>
              <a:t>Figure 5.4</a:t>
            </a:r>
            <a:r>
              <a:rPr lang="en-GB" altLang="en-US"/>
              <a:t>  M</a:t>
            </a:r>
            <a:r>
              <a:rPr lang="en-US" altLang="en-US"/>
              <a:t>y Supermarket aggregator (www.mysupermarket.co.uk)</a:t>
            </a:r>
            <a:endParaRPr lang="en-GB" altLang="en-US"/>
          </a:p>
        </p:txBody>
      </p:sp>
      <p:pic>
        <p:nvPicPr>
          <p:cNvPr id="18435" name="Picture 6" descr="M05NF009">
            <a:extLst>
              <a:ext uri="{FF2B5EF4-FFF2-40B4-BE49-F238E27FC236}">
                <a16:creationId xmlns:a16="http://schemas.microsoft.com/office/drawing/2014/main" id="{F3AA8241-CB2B-1FCA-B4C3-EAB228428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554038"/>
            <a:ext cx="6896100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55CBA0-808E-0113-3FA5-D34F9D79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9A3026-AD51-7AD0-24D4-696273F92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409FF-D8F9-EB21-F510-85714849E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DB1A3CBE-9E2B-F25F-DB80-52FAF55EA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5846763"/>
            <a:ext cx="82296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 sz="1200"/>
              <a:t>Figure 5.5</a:t>
            </a:r>
            <a:r>
              <a:rPr lang="en-GB" altLang="en-US"/>
              <a:t>  </a:t>
            </a:r>
            <a:r>
              <a:rPr lang="en-US" altLang="en-US"/>
              <a:t>Price elasticity of demand for a relatively elastic product</a:t>
            </a:r>
            <a:endParaRPr lang="en-GB" altLang="en-US"/>
          </a:p>
        </p:txBody>
      </p:sp>
      <p:pic>
        <p:nvPicPr>
          <p:cNvPr id="19459" name="Picture 7" descr="M05NF010">
            <a:extLst>
              <a:ext uri="{FF2B5EF4-FFF2-40B4-BE49-F238E27FC236}">
                <a16:creationId xmlns:a16="http://schemas.microsoft.com/office/drawing/2014/main" id="{8124958A-7555-5941-536A-F15DA464D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523875"/>
            <a:ext cx="70834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129A58-3074-03D6-CD13-B910F8FB2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04431C-B748-0E50-E095-0AD42D4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20BB0-56D2-6119-5059-B856332EC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59BF4B5D-5122-5E17-B579-A9C0A6BC5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5846763"/>
            <a:ext cx="82296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 sz="1200"/>
              <a:t>Figure 5.6</a:t>
            </a:r>
            <a:r>
              <a:rPr lang="en-GB" altLang="en-US"/>
              <a:t>  </a:t>
            </a:r>
            <a:r>
              <a:rPr lang="en-US" altLang="en-US"/>
              <a:t>Price elasticity of demand for a relatively inelastic product</a:t>
            </a:r>
            <a:endParaRPr lang="en-GB" altLang="en-US"/>
          </a:p>
        </p:txBody>
      </p:sp>
      <p:pic>
        <p:nvPicPr>
          <p:cNvPr id="20483" name="Picture 6" descr="M05NF011">
            <a:extLst>
              <a:ext uri="{FF2B5EF4-FFF2-40B4-BE49-F238E27FC236}">
                <a16:creationId xmlns:a16="http://schemas.microsoft.com/office/drawing/2014/main" id="{AE7C8BCA-5BAE-E100-C2C8-21583EDFC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501650"/>
            <a:ext cx="708342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C608CF-85E1-298C-24DF-A73D43A4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68D375-09E8-97FA-ABCE-988916670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FC567-9D14-80E9-08DE-4FEB2A29F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66FB8D0E-4CC4-E8CD-0667-704D7B63D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5846763"/>
            <a:ext cx="82296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 sz="1200"/>
              <a:t>Figure 5.7</a:t>
            </a:r>
            <a:r>
              <a:rPr lang="en-GB" altLang="en-US"/>
              <a:t>  </a:t>
            </a:r>
            <a:r>
              <a:rPr lang="en-US" altLang="en-US"/>
              <a:t>Alternative pricing mechanisms</a:t>
            </a:r>
            <a:endParaRPr lang="en-GB" altLang="en-US"/>
          </a:p>
        </p:txBody>
      </p:sp>
      <p:pic>
        <p:nvPicPr>
          <p:cNvPr id="21507" name="Picture 7" descr="M05NF012">
            <a:extLst>
              <a:ext uri="{FF2B5EF4-FFF2-40B4-BE49-F238E27FC236}">
                <a16:creationId xmlns:a16="http://schemas.microsoft.com/office/drawing/2014/main" id="{26266EFF-BCF0-2848-EB2E-C9EB2C5F1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49275"/>
            <a:ext cx="5976937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C4CAEC-64C0-E990-FC44-ED02887A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41B0B6-46EA-1890-2B07-203E4443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F5154-D41E-9E76-BCF1-F86A30923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32D9BC2-EEC5-352E-E6DF-1FFCB6FF6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263" y="422275"/>
            <a:ext cx="8229600" cy="625475"/>
          </a:xfrm>
        </p:spPr>
        <p:txBody>
          <a:bodyPr/>
          <a:lstStyle/>
          <a:p>
            <a:r>
              <a:rPr lang="en-US" altLang="en-US" sz="3200" dirty="0"/>
              <a:t>Learning objectives</a:t>
            </a:r>
            <a:endParaRPr lang="en-GB" altLang="en-US" sz="3200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63E46A9-4B16-DE85-81DA-493E0C88A9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92100" indent="-292100"/>
            <a:r>
              <a:rPr lang="en-US" altLang="en-US"/>
              <a:t>Apply the elements of the marketing mix in an online context</a:t>
            </a:r>
            <a:endParaRPr lang="en-GB" altLang="en-US"/>
          </a:p>
          <a:p>
            <a:pPr marL="292100" indent="-292100"/>
            <a:r>
              <a:rPr lang="en-US" altLang="en-US"/>
              <a:t>Evaluate the opportunities that the Internet makes available for varying the marketing mix</a:t>
            </a:r>
            <a:endParaRPr lang="en-GB" altLang="en-US"/>
          </a:p>
          <a:p>
            <a:pPr marL="292100" indent="-292100"/>
            <a:r>
              <a:rPr lang="en-US" altLang="en-US"/>
              <a:t>Assess the opportunities for online brand-building.</a:t>
            </a:r>
            <a:endParaRPr lang="en-GB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327C92-E267-122B-E466-A80ACCD46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5DD8F9-E85D-636C-24FF-47F8716C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42217-F413-C6C6-9CA0-38438DE31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66CE64B-49C4-85B1-9A18-6C0970C522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2275"/>
            <a:ext cx="8229600" cy="625475"/>
          </a:xfrm>
        </p:spPr>
        <p:txBody>
          <a:bodyPr/>
          <a:lstStyle/>
          <a:p>
            <a:r>
              <a:rPr lang="en-US" altLang="en-US" sz="3200"/>
              <a:t>Differential pricing</a:t>
            </a:r>
            <a:endParaRPr lang="en-GB" altLang="en-US" sz="320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961EE0A-4AD6-B739-8B30-C4EE2EE309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84338"/>
            <a:ext cx="8229600" cy="4525962"/>
          </a:xfrm>
        </p:spPr>
        <p:txBody>
          <a:bodyPr/>
          <a:lstStyle/>
          <a:p>
            <a:pPr marL="303213" indent="-303213">
              <a:lnSpc>
                <a:spcPct val="80000"/>
              </a:lnSpc>
            </a:pPr>
            <a:r>
              <a:rPr lang="en-US" altLang="en-US"/>
              <a:t>Options – reduce or transfer. Other options</a:t>
            </a:r>
          </a:p>
          <a:p>
            <a:pPr marL="303213" indent="-303213">
              <a:lnSpc>
                <a:spcPct val="80000"/>
              </a:lnSpc>
            </a:pPr>
            <a:r>
              <a:rPr lang="en-US" altLang="en-US"/>
              <a:t>Precision</a:t>
            </a:r>
          </a:p>
          <a:p>
            <a:pPr marL="682625" lvl="1" indent="-377825">
              <a:lnSpc>
                <a:spcPct val="80000"/>
              </a:lnSpc>
            </a:pPr>
            <a:r>
              <a:rPr lang="en-US" altLang="en-US" sz="2600"/>
              <a:t>Setting prices more accurately through testing (price indifference band) </a:t>
            </a:r>
          </a:p>
          <a:p>
            <a:pPr marL="682625" lvl="1" indent="-377825">
              <a:lnSpc>
                <a:spcPct val="80000"/>
              </a:lnSpc>
            </a:pPr>
            <a:r>
              <a:rPr lang="en-US" altLang="en-US" sz="2600"/>
              <a:t>e.g. Zilliant</a:t>
            </a:r>
          </a:p>
          <a:p>
            <a:pPr marL="303213" indent="-303213">
              <a:lnSpc>
                <a:spcPct val="80000"/>
              </a:lnSpc>
            </a:pPr>
            <a:r>
              <a:rPr lang="en-US" altLang="en-US"/>
              <a:t>Adaptability</a:t>
            </a:r>
          </a:p>
          <a:p>
            <a:pPr marL="682625" lvl="1" indent="-377825">
              <a:lnSpc>
                <a:spcPct val="80000"/>
              </a:lnSpc>
            </a:pPr>
            <a:r>
              <a:rPr lang="en-US" altLang="en-US" sz="2600"/>
              <a:t>Rapid changes (dynamic pricing)</a:t>
            </a:r>
          </a:p>
          <a:p>
            <a:pPr marL="682625" lvl="1" indent="-377825">
              <a:lnSpc>
                <a:spcPct val="80000"/>
              </a:lnSpc>
            </a:pPr>
            <a:r>
              <a:rPr lang="en-US" altLang="en-US" sz="2600"/>
              <a:t>e.g. Concert tickets</a:t>
            </a:r>
          </a:p>
          <a:p>
            <a:pPr marL="303213" indent="-303213">
              <a:lnSpc>
                <a:spcPct val="80000"/>
              </a:lnSpc>
            </a:pPr>
            <a:r>
              <a:rPr lang="en-US" altLang="en-US"/>
              <a:t>Segmentation</a:t>
            </a:r>
          </a:p>
          <a:p>
            <a:pPr marL="682625" lvl="1" indent="-377825">
              <a:lnSpc>
                <a:spcPct val="80000"/>
              </a:lnSpc>
            </a:pPr>
            <a:r>
              <a:rPr lang="en-US" altLang="en-US" sz="2600"/>
              <a:t>Different charges according to profiling</a:t>
            </a:r>
          </a:p>
          <a:p>
            <a:pPr marL="682625" lvl="1" indent="-377825">
              <a:lnSpc>
                <a:spcPct val="80000"/>
              </a:lnSpc>
            </a:pPr>
            <a:r>
              <a:rPr lang="en-US" altLang="en-US" sz="2600"/>
              <a:t>e.g. Ford and core vs fill-in customers.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042248D5-FB94-CC5A-3992-6285C4816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3825" y="6111875"/>
            <a:ext cx="286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/>
              <a:t>See Baker </a:t>
            </a:r>
            <a:r>
              <a:rPr lang="en-US" altLang="en-US" sz="2000" b="1" i="1"/>
              <a:t>et al</a:t>
            </a:r>
            <a:r>
              <a:rPr lang="en-US" altLang="en-US" sz="2000" b="1"/>
              <a:t>. (2001)</a:t>
            </a:r>
            <a:endParaRPr lang="en-GB" altLang="en-US" sz="2000" b="1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569BDB-1BD2-2B54-86BB-E30D8B33F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064DD1-CF62-E624-7EB9-5D17E08E7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87C32-7D35-6922-4747-E2063967E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D81E83D-1A61-D603-561A-44C94BA41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2275"/>
            <a:ext cx="8229600" cy="625475"/>
          </a:xfrm>
        </p:spPr>
        <p:txBody>
          <a:bodyPr/>
          <a:lstStyle/>
          <a:p>
            <a:r>
              <a:rPr lang="en-US" altLang="en-US" sz="3200"/>
              <a:t>B2B reverse auctions</a:t>
            </a:r>
            <a:endParaRPr lang="en-GB" altLang="en-US" sz="320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5B92C10-E0F1-6CAC-E2CD-A661BD9C43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04800" indent="-304800"/>
            <a:r>
              <a:rPr lang="en-US" altLang="en-US"/>
              <a:t>Will these become popular?</a:t>
            </a:r>
          </a:p>
          <a:p>
            <a:pPr marL="304800" indent="-304800"/>
            <a:r>
              <a:rPr lang="en-US" altLang="en-US"/>
              <a:t>Yes </a:t>
            </a:r>
          </a:p>
          <a:p>
            <a:pPr marL="679450" lvl="1" indent="-360363"/>
            <a:r>
              <a:rPr lang="en-US" altLang="en-US" sz="2600"/>
              <a:t>10–20% reductions achievable</a:t>
            </a:r>
          </a:p>
          <a:p>
            <a:pPr marL="304800" indent="-304800"/>
            <a:r>
              <a:rPr lang="en-US" altLang="en-US"/>
              <a:t>No</a:t>
            </a:r>
          </a:p>
          <a:p>
            <a:pPr marL="679450" lvl="1" indent="-360363"/>
            <a:r>
              <a:rPr lang="en-US" altLang="en-US" sz="2600"/>
              <a:t>Only 2% prefer for B2B</a:t>
            </a:r>
          </a:p>
          <a:p>
            <a:pPr marL="679450" lvl="1" indent="-360363"/>
            <a:r>
              <a:rPr lang="en-US" altLang="en-US" sz="2600"/>
              <a:t>50% do not choose lowest bidder</a:t>
            </a:r>
          </a:p>
          <a:p>
            <a:pPr marL="679450" lvl="1" indent="-360363"/>
            <a:r>
              <a:rPr lang="en-US" altLang="en-US" sz="2600"/>
              <a:t>87% stay with current supplier</a:t>
            </a:r>
          </a:p>
          <a:p>
            <a:pPr marL="679450" lvl="1" indent="-360363"/>
            <a:r>
              <a:rPr lang="en-US" altLang="en-US" sz="2600"/>
              <a:t>Many have stopped experimenting.</a:t>
            </a:r>
            <a:endParaRPr lang="en-GB" altLang="en-US" sz="2600"/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FD82C531-7EDA-6FDB-2D82-F217A6867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3825" y="5881688"/>
            <a:ext cx="286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/>
              <a:t>See Baker </a:t>
            </a:r>
            <a:r>
              <a:rPr lang="en-US" altLang="en-US" sz="2000" b="1" i="1"/>
              <a:t>et al</a:t>
            </a:r>
            <a:r>
              <a:rPr lang="en-US" altLang="en-US" sz="2000" b="1"/>
              <a:t>. (2001)</a:t>
            </a:r>
            <a:endParaRPr lang="en-GB" altLang="en-US" sz="3200" b="1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99E262-A6C5-320E-D932-D95446A84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C09ABF-1A7E-7CB5-EBF3-F72A5CB45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385CC-F543-7790-54CC-F316378A4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EABBE2E-BA32-1191-8308-119775D7C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2275"/>
            <a:ext cx="8229600" cy="625475"/>
          </a:xfrm>
        </p:spPr>
        <p:txBody>
          <a:bodyPr/>
          <a:lstStyle/>
          <a:p>
            <a:r>
              <a:rPr lang="en-US" altLang="en-US" sz="3200"/>
              <a:t>Purchase method – digital products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324F494-FC92-3830-CD49-B8122EEA55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6400" y="1600200"/>
            <a:ext cx="8229600" cy="4525963"/>
          </a:xfrm>
        </p:spPr>
        <p:txBody>
          <a:bodyPr/>
          <a:lstStyle/>
          <a:p>
            <a:pPr indent="-290513"/>
            <a:r>
              <a:rPr lang="en-US" altLang="en-US"/>
              <a:t>Purchase</a:t>
            </a:r>
          </a:p>
          <a:p>
            <a:pPr indent="-290513"/>
            <a:r>
              <a:rPr lang="en-US" altLang="en-US"/>
              <a:t>Rental or subscription</a:t>
            </a:r>
          </a:p>
          <a:p>
            <a:pPr indent="-290513"/>
            <a:r>
              <a:rPr lang="en-US" altLang="en-US"/>
              <a:t>Pay per use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B0D72-1334-1854-B297-B8AF5F17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580619-DC76-8037-EEF9-2617BDB88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4ECC8-C0D8-F3A2-1990-3ACA98EB8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6959715-F303-B6A9-B201-F1BA9DE8E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2275"/>
            <a:ext cx="8229600" cy="625475"/>
          </a:xfrm>
        </p:spPr>
        <p:txBody>
          <a:bodyPr/>
          <a:lstStyle/>
          <a:p>
            <a:r>
              <a:rPr lang="en-US" altLang="en-US" sz="3200"/>
              <a:t>Pricing options</a:t>
            </a:r>
            <a:endParaRPr lang="en-GB" altLang="en-US" sz="320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9047E2A-9583-00BD-9BE5-0B9A9B6BB4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1643063"/>
            <a:ext cx="8229600" cy="4525962"/>
          </a:xfrm>
        </p:spPr>
        <p:txBody>
          <a:bodyPr/>
          <a:lstStyle/>
          <a:p>
            <a:pPr marL="317500" indent="-290513">
              <a:lnSpc>
                <a:spcPct val="90000"/>
              </a:lnSpc>
            </a:pPr>
            <a:r>
              <a:rPr lang="en-US" altLang="en-US"/>
              <a:t>Cost-plus</a:t>
            </a:r>
          </a:p>
          <a:p>
            <a:pPr marL="708025" lvl="1" indent="-376238">
              <a:lnSpc>
                <a:spcPct val="90000"/>
              </a:lnSpc>
            </a:pPr>
            <a:r>
              <a:rPr lang="en-US" altLang="en-US" sz="2600"/>
              <a:t>Add profit margin to operational costs</a:t>
            </a:r>
          </a:p>
          <a:p>
            <a:pPr marL="317500" indent="-290513">
              <a:lnSpc>
                <a:spcPct val="90000"/>
              </a:lnSpc>
            </a:pPr>
            <a:r>
              <a:rPr lang="en-US" altLang="en-US"/>
              <a:t>Target profit pricing</a:t>
            </a:r>
          </a:p>
          <a:p>
            <a:pPr marL="708025" lvl="1" indent="-376238">
              <a:lnSpc>
                <a:spcPct val="90000"/>
              </a:lnSpc>
            </a:pPr>
            <a:r>
              <a:rPr lang="en-US" altLang="en-US" sz="2600"/>
              <a:t>Based on breakeven</a:t>
            </a:r>
          </a:p>
          <a:p>
            <a:pPr marL="317500" indent="-290513">
              <a:lnSpc>
                <a:spcPct val="90000"/>
              </a:lnSpc>
            </a:pPr>
            <a:r>
              <a:rPr lang="en-US" altLang="en-US"/>
              <a:t>Competition-based pricing</a:t>
            </a:r>
          </a:p>
          <a:p>
            <a:pPr marL="317500" indent="-290513">
              <a:lnSpc>
                <a:spcPct val="90000"/>
              </a:lnSpc>
            </a:pPr>
            <a:r>
              <a:rPr lang="en-US" altLang="en-US"/>
              <a:t>Market-oriented</a:t>
            </a:r>
          </a:p>
          <a:p>
            <a:pPr marL="708025" lvl="1" indent="-376238">
              <a:lnSpc>
                <a:spcPct val="90000"/>
              </a:lnSpc>
            </a:pPr>
            <a:r>
              <a:rPr lang="en-US" altLang="en-US" sz="2600"/>
              <a:t>Premium-pricing</a:t>
            </a:r>
          </a:p>
          <a:p>
            <a:pPr marL="708025" lvl="1" indent="-376238">
              <a:lnSpc>
                <a:spcPct val="90000"/>
              </a:lnSpc>
            </a:pPr>
            <a:r>
              <a:rPr lang="en-US" altLang="en-US" sz="2600"/>
              <a:t>Penetration pricing.</a:t>
            </a:r>
            <a:endParaRPr lang="en-GB" altLang="en-US" sz="26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D5E80-57CF-E9BB-9DDB-7EBDA1480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7826B3-0ECD-736E-5BB0-3AFAD1731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50F7E-D79C-942F-A48C-705DD2CE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B361B36-ED26-CD4D-B0CA-DBCC688BB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2275"/>
            <a:ext cx="8229600" cy="625475"/>
          </a:xfrm>
        </p:spPr>
        <p:txBody>
          <a:bodyPr/>
          <a:lstStyle/>
          <a:p>
            <a:r>
              <a:rPr lang="en-US" altLang="en-US" sz="3200"/>
              <a:t>Place 1 – place of purchase</a:t>
            </a:r>
          </a:p>
        </p:txBody>
      </p:sp>
      <p:pic>
        <p:nvPicPr>
          <p:cNvPr id="26627" name="Picture 4" descr="X:\Graphics\Powerpoint\PE_UK\PE499-CHAFFEY\Final Files\GIf\ch05\M05NT002.gif">
            <a:extLst>
              <a:ext uri="{FF2B5EF4-FFF2-40B4-BE49-F238E27FC236}">
                <a16:creationId xmlns:a16="http://schemas.microsoft.com/office/drawing/2014/main" id="{C8A16981-6CFA-42DC-E9AD-70059C6B1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646238"/>
            <a:ext cx="8388350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3">
            <a:extLst>
              <a:ext uri="{FF2B5EF4-FFF2-40B4-BE49-F238E27FC236}">
                <a16:creationId xmlns:a16="http://schemas.microsoft.com/office/drawing/2014/main" id="{9F12DBC8-FFDC-F36E-A97C-6CCCA56FF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" y="5834063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 sz="1200"/>
              <a:t>Table 5.2</a:t>
            </a:r>
            <a:r>
              <a:rPr lang="en-GB" altLang="en-US"/>
              <a:t>  </a:t>
            </a:r>
            <a:r>
              <a:rPr lang="en-IN" altLang="en-US"/>
              <a:t>Different places for virtual marketplace representation</a:t>
            </a:r>
            <a:endParaRPr lang="en-GB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F59B5A-8831-14E0-9B7E-27148EBAE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6064AD-D494-3FC5-A557-C0A7C7514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28DBF-107D-8C64-CC47-217B17C11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848577CF-3587-4E4C-EC99-A172170DF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5846763"/>
            <a:ext cx="82296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 sz="1200"/>
              <a:t>Figure 5.8</a:t>
            </a:r>
            <a:r>
              <a:rPr lang="en-GB" altLang="en-US"/>
              <a:t>  </a:t>
            </a:r>
            <a:r>
              <a:rPr lang="en-US" altLang="en-US"/>
              <a:t>Google Product Search (www.google.com/products)</a:t>
            </a:r>
            <a:endParaRPr lang="en-GB" altLang="en-US"/>
          </a:p>
        </p:txBody>
      </p:sp>
      <p:pic>
        <p:nvPicPr>
          <p:cNvPr id="27651" name="Picture 6" descr="M05NF013">
            <a:extLst>
              <a:ext uri="{FF2B5EF4-FFF2-40B4-BE49-F238E27FC236}">
                <a16:creationId xmlns:a16="http://schemas.microsoft.com/office/drawing/2014/main" id="{4A2D6AC8-835A-CC4B-83EE-11E771ABE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588963"/>
            <a:ext cx="714375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FCB970-6AAB-CDEA-6778-B999CC88C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EE86B9-9B06-DFE3-4ECD-0CE399F5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9F2D0-0E41-7CF2-AD8A-5FE9DAE73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861FDDC-6874-89DC-B063-878FCB3347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2275"/>
            <a:ext cx="8229600" cy="625475"/>
          </a:xfrm>
        </p:spPr>
        <p:txBody>
          <a:bodyPr/>
          <a:lstStyle/>
          <a:p>
            <a:r>
              <a:rPr lang="en-US" altLang="en-US" sz="3200"/>
              <a:t>Evans and Wurster view of place</a:t>
            </a:r>
            <a:endParaRPr lang="en-GB" altLang="en-US" sz="320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056A019-5F43-4EF4-8327-BC7D52E30D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58938"/>
            <a:ext cx="8229600" cy="4525962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altLang="en-US" sz="2200" i="1"/>
              <a:t>Reach</a:t>
            </a:r>
            <a:r>
              <a:rPr lang="en-US" altLang="en-US" sz="2200"/>
              <a:t>: This is the potential audience of the e-commerce site. Reach can be increased by moving from a single site to representation with a large number of different intermediaries. Allen and Fjermestad suggest that niche suppliers can readily reach a much wider market due to search engine marketing (Chapter 8).</a:t>
            </a:r>
          </a:p>
          <a:p>
            <a:pPr marL="292100" indent="-292100">
              <a:lnSpc>
                <a:spcPct val="90000"/>
              </a:lnSpc>
            </a:pPr>
            <a:r>
              <a:rPr lang="en-US" altLang="en-US" sz="2200" i="1"/>
              <a:t>Richness</a:t>
            </a:r>
            <a:r>
              <a:rPr lang="en-US" altLang="en-US" sz="2200"/>
              <a:t>: This is the depth or detail of information which is both collected about the customer and provided to the customer. This is related to the product element of the mix.</a:t>
            </a:r>
          </a:p>
          <a:p>
            <a:pPr marL="292100" indent="-292100">
              <a:lnSpc>
                <a:spcPct val="90000"/>
              </a:lnSpc>
            </a:pPr>
            <a:r>
              <a:rPr lang="en-US" altLang="en-US" sz="2200" i="1"/>
              <a:t>Affiliation</a:t>
            </a:r>
            <a:r>
              <a:rPr lang="en-US" altLang="en-US" sz="2200"/>
              <a:t>: This refers to whose interest the selling organisation represents – consumers or suppliers. This particularly applies to retailers. It suggests that customers will favour retailers who provide them with the richest information on comparing competitive products.</a:t>
            </a:r>
            <a:endParaRPr lang="en-GB" altLang="en-US" sz="22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71E6E4-B4C2-54CD-DE21-6B05E4BD6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D858FA-14DE-44D9-1CBA-C1C975F42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88DC4-6E26-2B48-F8E8-8C593CC1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C229D46-DA32-A61F-FF70-6D89AE327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2275"/>
            <a:ext cx="8229600" cy="625475"/>
          </a:xfrm>
        </p:spPr>
        <p:txBody>
          <a:bodyPr/>
          <a:lstStyle/>
          <a:p>
            <a:r>
              <a:rPr lang="en-US" altLang="en-US" sz="3200"/>
              <a:t>Place 2 – new channel structures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FA9A2D7-FD30-1DAA-166A-BFB39877DF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9263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	A 	Disintermediation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	B 	Reintermediation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	C 	Countermediation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B0C98D-3DB2-7A21-038B-77DD06AB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A2872C-5569-B27B-A5B2-5237AE9D5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F676C-626F-BDC6-608B-1E8E658E5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DE00749-D77D-E8CA-288D-BD99AC7AAE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2275"/>
            <a:ext cx="8229600" cy="625475"/>
          </a:xfrm>
        </p:spPr>
        <p:txBody>
          <a:bodyPr/>
          <a:lstStyle/>
          <a:p>
            <a:r>
              <a:rPr lang="en-US" altLang="en-US" sz="3200"/>
              <a:t>Place 3 – channel conflicts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8B93AA3-286A-2EBE-BB04-106390122E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7813" indent="-277813"/>
            <a:r>
              <a:rPr lang="en-US" altLang="en-US"/>
              <a:t>Dependent on:</a:t>
            </a:r>
          </a:p>
          <a:p>
            <a:pPr marL="306388" lvl="1" indent="0">
              <a:buFontTx/>
              <a:buNone/>
            </a:pPr>
            <a:r>
              <a:rPr lang="en-US" altLang="en-US" sz="2600"/>
              <a:t>A communication channel only</a:t>
            </a:r>
            <a:endParaRPr lang="en-US" altLang="en-US" sz="2600" b="1"/>
          </a:p>
          <a:p>
            <a:pPr marL="306388" lvl="1" indent="0">
              <a:buFontTx/>
              <a:buNone/>
            </a:pPr>
            <a:r>
              <a:rPr lang="en-US" altLang="en-US" sz="2600"/>
              <a:t>A distribution channel to intermediaries</a:t>
            </a:r>
            <a:endParaRPr lang="en-US" altLang="en-US" sz="2600" b="1"/>
          </a:p>
          <a:p>
            <a:pPr marL="306388" lvl="1" indent="0">
              <a:buFontTx/>
              <a:buNone/>
            </a:pPr>
            <a:r>
              <a:rPr lang="en-US" altLang="en-US" sz="2600"/>
              <a:t>A direct sales channel to customers</a:t>
            </a:r>
            <a:endParaRPr lang="en-US" altLang="en-US" sz="2600" b="1"/>
          </a:p>
          <a:p>
            <a:pPr marL="306388" lvl="1" indent="0">
              <a:buFontTx/>
              <a:buNone/>
            </a:pPr>
            <a:r>
              <a:rPr lang="en-US" altLang="en-US" sz="2600"/>
              <a:t>Any combination of the above.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BB34E3-25EC-0786-1BB6-3EDFD069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EBDA44-C827-27DE-F380-F7A17E28B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9E0DA-727E-FF7C-BEAE-D671466B0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B894F66-DE24-03AA-7641-D5262AB14B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8475"/>
            <a:ext cx="8229600" cy="625475"/>
          </a:xfrm>
        </p:spPr>
        <p:txBody>
          <a:bodyPr/>
          <a:lstStyle/>
          <a:p>
            <a:r>
              <a:rPr lang="en-US" altLang="en-US" sz="3000"/>
              <a:t>Place 4 – virtual organisations – what are they?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40E1945-415A-E771-EE13-AC19A5CF68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84338"/>
            <a:ext cx="8229600" cy="4525962"/>
          </a:xfrm>
        </p:spPr>
        <p:txBody>
          <a:bodyPr/>
          <a:lstStyle/>
          <a:p>
            <a:pPr marL="292100" indent="-292100">
              <a:lnSpc>
                <a:spcPct val="80000"/>
              </a:lnSpc>
            </a:pPr>
            <a:r>
              <a:rPr lang="en-GB" altLang="en-US"/>
              <a:t>Kraut</a:t>
            </a:r>
            <a:r>
              <a:rPr lang="en-GB" altLang="en-US" i="1"/>
              <a:t> et al. </a:t>
            </a:r>
            <a:r>
              <a:rPr lang="en-GB" altLang="en-US"/>
              <a:t>(1998) suggest the following features of a virtual organisation:</a:t>
            </a:r>
            <a:endParaRPr lang="en-US" altLang="en-US" b="1"/>
          </a:p>
          <a:p>
            <a:pPr marL="671513" lvl="1" indent="-363538">
              <a:lnSpc>
                <a:spcPct val="80000"/>
              </a:lnSpc>
            </a:pPr>
            <a:r>
              <a:rPr lang="en-US" altLang="en-US"/>
              <a:t>Processes transcend the boundaries of a single form and are not controlled by a single organisational hierarchy.</a:t>
            </a:r>
            <a:endParaRPr lang="en-US" altLang="en-US" b="1"/>
          </a:p>
          <a:p>
            <a:pPr marL="671513" lvl="1" indent="-363538">
              <a:lnSpc>
                <a:spcPct val="80000"/>
              </a:lnSpc>
            </a:pPr>
            <a:r>
              <a:rPr lang="en-US" altLang="en-US"/>
              <a:t>Production processes are flexible, with different parties involved at different times.</a:t>
            </a:r>
            <a:endParaRPr lang="en-US" altLang="en-US" b="1"/>
          </a:p>
          <a:p>
            <a:pPr marL="671513" lvl="1" indent="-363538">
              <a:lnSpc>
                <a:spcPct val="80000"/>
              </a:lnSpc>
            </a:pPr>
            <a:r>
              <a:rPr lang="en-US" altLang="en-US"/>
              <a:t>Parties involved in the production of a single product are often geographically dispersed.</a:t>
            </a:r>
            <a:endParaRPr lang="en-US" altLang="en-US" b="1"/>
          </a:p>
          <a:p>
            <a:pPr marL="671513" lvl="1" indent="-363538">
              <a:lnSpc>
                <a:spcPct val="80000"/>
              </a:lnSpc>
            </a:pPr>
            <a:r>
              <a:rPr lang="en-US" altLang="en-US"/>
              <a:t>Given this dispersion, co-ordination is heavily dependent on telecommunications and data networks.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1CB205-34C7-56B5-B755-91AE94187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7C229F-BD56-BEFD-3713-60B0C6DE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5E285-3628-D3D5-BAD8-320A8FD58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86903C2-97BB-C3D9-AA2A-C521622DD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2275"/>
            <a:ext cx="8229600" cy="625475"/>
          </a:xfrm>
        </p:spPr>
        <p:txBody>
          <a:bodyPr/>
          <a:lstStyle/>
          <a:p>
            <a:r>
              <a:rPr lang="en-US" altLang="en-US" sz="3200"/>
              <a:t>Questions for marketers</a:t>
            </a:r>
            <a:endParaRPr lang="en-GB" altLang="en-US" sz="320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63FA7A2-FB53-65B9-0BBD-749EF26158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43063"/>
            <a:ext cx="8229600" cy="4525962"/>
          </a:xfrm>
        </p:spPr>
        <p:txBody>
          <a:bodyPr/>
          <a:lstStyle/>
          <a:p>
            <a:pPr marL="304800" indent="-304800">
              <a:lnSpc>
                <a:spcPct val="90000"/>
              </a:lnSpc>
            </a:pPr>
            <a:r>
              <a:rPr lang="en-US" altLang="en-US"/>
              <a:t>How are the elements of the marketing mix varied online?</a:t>
            </a:r>
          </a:p>
          <a:p>
            <a:pPr marL="304800" indent="-304800">
              <a:lnSpc>
                <a:spcPct val="90000"/>
              </a:lnSpc>
            </a:pPr>
            <a:r>
              <a:rPr lang="en-US" altLang="en-US"/>
              <a:t>What are the implications of the Internet for brand development?</a:t>
            </a:r>
          </a:p>
          <a:p>
            <a:pPr marL="304800" indent="-304800">
              <a:lnSpc>
                <a:spcPct val="90000"/>
              </a:lnSpc>
            </a:pPr>
            <a:r>
              <a:rPr lang="en-US" altLang="en-US"/>
              <a:t>Can the product component of the mix be varied online?</a:t>
            </a:r>
          </a:p>
          <a:p>
            <a:pPr marL="304800" indent="-304800">
              <a:lnSpc>
                <a:spcPct val="90000"/>
              </a:lnSpc>
            </a:pPr>
            <a:r>
              <a:rPr lang="en-US" altLang="en-US"/>
              <a:t>How are companies developing online pricing strategies?</a:t>
            </a:r>
          </a:p>
          <a:p>
            <a:pPr marL="304800" indent="-304800">
              <a:lnSpc>
                <a:spcPct val="90000"/>
              </a:lnSpc>
            </a:pPr>
            <a:r>
              <a:rPr lang="en-US" altLang="en-US"/>
              <a:t>Does </a:t>
            </a:r>
            <a:r>
              <a:rPr lang="en-IN" altLang="en-US"/>
              <a:t>‘</a:t>
            </a:r>
            <a:r>
              <a:rPr lang="en-US" altLang="ja-JP"/>
              <a:t>place’ have relevance online?</a:t>
            </a:r>
            <a:endParaRPr lang="en-GB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FB9EC7-3062-D45C-01E4-0BF23613D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E64819-F9AA-6002-FC40-F23B5C4BC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C0902-D39E-CE75-9C9C-508A434D6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F362969-8609-45B0-263B-8CA66271E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2913"/>
            <a:ext cx="8229600" cy="584200"/>
          </a:xfrm>
        </p:spPr>
        <p:txBody>
          <a:bodyPr/>
          <a:lstStyle/>
          <a:p>
            <a:r>
              <a:rPr lang="en-US" altLang="en-US" sz="3200"/>
              <a:t>Virtual organisations – alternatives</a:t>
            </a:r>
            <a:endParaRPr lang="en-GB" altLang="en-US" sz="320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7E36261-D31D-8214-3C67-581B0718C3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84338"/>
            <a:ext cx="8229600" cy="4525962"/>
          </a:xfrm>
        </p:spPr>
        <p:txBody>
          <a:bodyPr/>
          <a:lstStyle/>
          <a:p>
            <a:pPr marL="304800" indent="-304800" defTabSz="374650">
              <a:lnSpc>
                <a:spcPct val="80000"/>
              </a:lnSpc>
            </a:pPr>
            <a:r>
              <a:rPr lang="en-US" altLang="en-US" i="1"/>
              <a:t>Co-alliance model</a:t>
            </a:r>
            <a:r>
              <a:rPr lang="en-US" altLang="en-US"/>
              <a:t>. Effort and risk is shared</a:t>
            </a:r>
            <a:br>
              <a:rPr lang="en-US" altLang="en-US"/>
            </a:br>
            <a:r>
              <a:rPr lang="en-US" altLang="en-US"/>
              <a:t>equally by partners.</a:t>
            </a:r>
          </a:p>
          <a:p>
            <a:pPr marL="304800" indent="-304800" defTabSz="374650">
              <a:lnSpc>
                <a:spcPct val="80000"/>
              </a:lnSpc>
            </a:pPr>
            <a:r>
              <a:rPr lang="en-US" altLang="en-US" i="1"/>
              <a:t>Star-alliance model</a:t>
            </a:r>
            <a:r>
              <a:rPr lang="en-US" altLang="en-US"/>
              <a:t>. Here the effort and risk is centred on one organisation that subcontracts other virtual partners as required.</a:t>
            </a:r>
          </a:p>
          <a:p>
            <a:pPr marL="304800" indent="-304800" defTabSz="374650">
              <a:lnSpc>
                <a:spcPct val="80000"/>
              </a:lnSpc>
            </a:pPr>
            <a:r>
              <a:rPr lang="en-US" altLang="en-US" i="1"/>
              <a:t>Value alliance model</a:t>
            </a:r>
            <a:r>
              <a:rPr lang="en-US" altLang="en-US"/>
              <a:t>. This is a partnership where elements are contributed across a supply chain for a particular industry. This is effectively the value network of Chapter 2.</a:t>
            </a:r>
          </a:p>
          <a:p>
            <a:pPr marL="304800" indent="-304800" defTabSz="374650">
              <a:lnSpc>
                <a:spcPct val="80000"/>
              </a:lnSpc>
            </a:pPr>
            <a:r>
              <a:rPr lang="en-US" altLang="en-US" i="1"/>
              <a:t>Market alliance model</a:t>
            </a:r>
            <a:r>
              <a:rPr lang="en-US" altLang="en-US"/>
              <a:t>. This is similar to the value alliance, but is more likely to serve several different marketplaces.</a:t>
            </a:r>
            <a:endParaRPr lang="en-GB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60E0AF-BF2D-D132-176F-FDEAC495A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B6FB12-A6EB-C636-6646-74B7FC5A1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98EE2-3942-E09E-6A2B-6AA5D692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7224E87-E28E-16C6-DD16-9039B0077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2275"/>
            <a:ext cx="8229600" cy="625475"/>
          </a:xfrm>
        </p:spPr>
        <p:txBody>
          <a:bodyPr/>
          <a:lstStyle/>
          <a:p>
            <a:r>
              <a:rPr lang="en-US" altLang="en-US" sz="3200"/>
              <a:t>Promotion</a:t>
            </a:r>
            <a:endParaRPr lang="en-GB" altLang="en-US" sz="320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85417093-F3F8-911C-1D78-CEB0F3A42D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9263" y="1606550"/>
            <a:ext cx="8229600" cy="4378325"/>
          </a:xfrm>
        </p:spPr>
        <p:txBody>
          <a:bodyPr/>
          <a:lstStyle/>
          <a:p>
            <a:pPr marL="304800" indent="-304800">
              <a:tabLst>
                <a:tab pos="901700" algn="l"/>
              </a:tabLst>
            </a:pPr>
            <a:r>
              <a:rPr lang="en-IN" altLang="ja-JP" sz="2600"/>
              <a:t>According to Jobber &amp; Ellis-Chadwick 'Good communications are the life blood of successful market-orientated companies and their brands'. </a:t>
            </a:r>
          </a:p>
          <a:p>
            <a:pPr marL="304800" indent="-304800">
              <a:tabLst>
                <a:tab pos="901700" algn="l"/>
              </a:tabLst>
            </a:pPr>
            <a:r>
              <a:rPr lang="en-IN" altLang="ja-JP" sz="2600"/>
              <a:t>Digital technology is changing the way individuals and businesses communicate, the channel through which they communicate and the number of touch points encountered. 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185100-E067-1380-F22A-AA91671F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3FEF9-01D7-774B-A967-B77A9EB95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4AA2F-9E15-DBDB-911B-AD76C335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X:\Graphics\Powerpoint\PE_UK\PE499-CHAFFEY\Final Files\GIf\ch05\M05NT003.gif">
            <a:extLst>
              <a:ext uri="{FF2B5EF4-FFF2-40B4-BE49-F238E27FC236}">
                <a16:creationId xmlns:a16="http://schemas.microsoft.com/office/drawing/2014/main" id="{865F0BDF-6198-2ABF-F977-F4E101EB7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649288"/>
            <a:ext cx="8385175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>
            <a:extLst>
              <a:ext uri="{FF2B5EF4-FFF2-40B4-BE49-F238E27FC236}">
                <a16:creationId xmlns:a16="http://schemas.microsoft.com/office/drawing/2014/main" id="{36D5888A-D912-DD29-269A-9735B98F1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5846763"/>
            <a:ext cx="82296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 sz="1200"/>
              <a:t>Table 5.3</a:t>
            </a:r>
            <a:r>
              <a:rPr lang="en-GB" altLang="en-US"/>
              <a:t>  </a:t>
            </a:r>
            <a:r>
              <a:rPr lang="en-IN" altLang="en-US"/>
              <a:t>The main elements of the promotional mix</a:t>
            </a:r>
            <a:endParaRPr lang="en-GB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BE64C-6730-AE3C-25A3-8CF6814FC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62CCA5-33C7-E0A0-32F6-FA88A513D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AFA24-41A2-536C-8880-F8BAC8733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052CC74-4A37-181D-D0A1-77D3F02931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2275"/>
            <a:ext cx="8229600" cy="625475"/>
          </a:xfrm>
        </p:spPr>
        <p:txBody>
          <a:bodyPr/>
          <a:lstStyle/>
          <a:p>
            <a:r>
              <a:rPr lang="en-US" altLang="en-US" sz="3200"/>
              <a:t>Promotion tools</a:t>
            </a:r>
            <a:endParaRPr lang="en-GB" altLang="en-US" sz="320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F6EFBD4-137E-95A2-7A4B-FE31BD0C81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04800" indent="-304800"/>
            <a:r>
              <a:rPr lang="en-US" altLang="en-US"/>
              <a:t>Advertising</a:t>
            </a:r>
            <a:endParaRPr lang="en-US" altLang="en-US" b="1"/>
          </a:p>
          <a:p>
            <a:pPr marL="304800" indent="-304800"/>
            <a:r>
              <a:rPr lang="en-US" altLang="en-US"/>
              <a:t>Sales promotion</a:t>
            </a:r>
            <a:endParaRPr lang="en-US" altLang="en-US" b="1"/>
          </a:p>
          <a:p>
            <a:pPr marL="304800" indent="-304800"/>
            <a:r>
              <a:rPr lang="en-US" altLang="en-US"/>
              <a:t>Personal selling</a:t>
            </a:r>
            <a:endParaRPr lang="en-US" altLang="en-US" b="1"/>
          </a:p>
          <a:p>
            <a:pPr marL="304800" indent="-304800"/>
            <a:r>
              <a:rPr lang="en-US" altLang="en-US"/>
              <a:t>Public relations</a:t>
            </a:r>
            <a:endParaRPr lang="en-US" altLang="en-US" b="1"/>
          </a:p>
          <a:p>
            <a:pPr marL="304800" indent="-304800"/>
            <a:r>
              <a:rPr lang="en-US" altLang="en-US"/>
              <a:t>Direct marketing</a:t>
            </a:r>
            <a:endParaRPr lang="en-GB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2423BB-41A4-9F4E-BE6E-38CEB26F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00A28B-7BF3-2EAA-4759-421DA4904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DEE15-41F1-3BB7-6380-3D105B096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3DFAAF9-A81C-2D30-5749-41C43EDF60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2275"/>
            <a:ext cx="8229600" cy="625475"/>
          </a:xfrm>
        </p:spPr>
        <p:txBody>
          <a:bodyPr/>
          <a:lstStyle/>
          <a:p>
            <a:r>
              <a:rPr lang="en-US" altLang="en-US" sz="3200"/>
              <a:t>Using promotion to vary the mix</a:t>
            </a:r>
            <a:endParaRPr lang="en-GB" altLang="en-US" sz="3200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5DE459C-33CE-F8BD-7BB0-E76DF04CD1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93863"/>
            <a:ext cx="8229600" cy="4732337"/>
          </a:xfrm>
        </p:spPr>
        <p:txBody>
          <a:bodyPr/>
          <a:lstStyle/>
          <a:p>
            <a:pPr marL="304800" indent="-304800" defTabSz="352425">
              <a:lnSpc>
                <a:spcPct val="80000"/>
              </a:lnSpc>
              <a:spcBef>
                <a:spcPts val="700"/>
              </a:spcBef>
            </a:pPr>
            <a:r>
              <a:rPr lang="en-US" altLang="en-US" sz="2200"/>
              <a:t>Reviewing new ways of applying each of the elements of the communications mix such as advertising, sales promotions, PR and direct marketing.</a:t>
            </a:r>
          </a:p>
          <a:p>
            <a:pPr marL="304800" indent="-304800" defTabSz="352425">
              <a:lnSpc>
                <a:spcPct val="80000"/>
              </a:lnSpc>
              <a:spcBef>
                <a:spcPts val="700"/>
              </a:spcBef>
            </a:pPr>
            <a:r>
              <a:rPr lang="en-US" altLang="en-US" sz="2200"/>
              <a:t>Assessing how the Internet can be used at different stages of the buying process. </a:t>
            </a:r>
          </a:p>
          <a:p>
            <a:pPr marL="304800" indent="-304800" defTabSz="352425">
              <a:lnSpc>
                <a:spcPct val="80000"/>
              </a:lnSpc>
              <a:spcBef>
                <a:spcPts val="700"/>
              </a:spcBef>
            </a:pPr>
            <a:r>
              <a:rPr lang="en-US" altLang="en-US" sz="2200"/>
              <a:t>Using promotional tools to assist in different stages of customer relationship management from customer acquisition to retention. In a web context this includes gaining initial visitors to the site and gaining repeat visits through these types of communications techniques:</a:t>
            </a:r>
          </a:p>
          <a:p>
            <a:pPr marL="715963" lvl="1" indent="-361950" defTabSz="352425">
              <a:lnSpc>
                <a:spcPct val="80000"/>
              </a:lnSpc>
              <a:spcBef>
                <a:spcPts val="700"/>
              </a:spcBef>
            </a:pPr>
            <a:r>
              <a:rPr lang="en-US" altLang="en-US" sz="2000"/>
              <a:t>Reminders in traditional media campaigns why a site is worth visiting, such as online offers and competions</a:t>
            </a:r>
          </a:p>
          <a:p>
            <a:pPr marL="715963" lvl="1" indent="-361950" defTabSz="352425">
              <a:lnSpc>
                <a:spcPct val="80000"/>
              </a:lnSpc>
              <a:spcBef>
                <a:spcPts val="700"/>
              </a:spcBef>
            </a:pPr>
            <a:r>
              <a:rPr lang="en-US" altLang="en-US" sz="2000"/>
              <a:t>Direct e-mail reminders of site proposition – new offers</a:t>
            </a:r>
          </a:p>
          <a:p>
            <a:pPr marL="715963" lvl="1" indent="-361950" defTabSz="352425">
              <a:lnSpc>
                <a:spcPct val="80000"/>
              </a:lnSpc>
              <a:spcBef>
                <a:spcPts val="700"/>
              </a:spcBef>
            </a:pPr>
            <a:r>
              <a:rPr lang="en-US" altLang="en-US" sz="2000"/>
              <a:t>Frequently updated content including promotional offers or information that helps your customer do their job or reminds them to visit.</a:t>
            </a:r>
            <a:endParaRPr lang="en-GB" altLang="en-US" sz="20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3EE225-723A-6AE5-173E-2D4C27EAA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E6DC93-CCFD-3E4F-587E-A591DC715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74333-FD95-A0D1-1D06-02E547565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9D29A0D-70A0-46C9-2814-03725FCB7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2275"/>
            <a:ext cx="8229600" cy="625475"/>
          </a:xfrm>
        </p:spPr>
        <p:txBody>
          <a:bodyPr/>
          <a:lstStyle/>
          <a:p>
            <a:r>
              <a:rPr lang="en-US" altLang="en-US" sz="3200"/>
              <a:t>Options for replacing people</a:t>
            </a:r>
            <a:endParaRPr lang="en-GB" altLang="en-US" sz="320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79CAFD8-0763-B2B5-09BB-7BAE0195E9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93863"/>
            <a:ext cx="8229600" cy="4791075"/>
          </a:xfrm>
        </p:spPr>
        <p:txBody>
          <a:bodyPr/>
          <a:lstStyle/>
          <a:p>
            <a:pPr marL="290513" indent="-290513">
              <a:lnSpc>
                <a:spcPct val="80000"/>
              </a:lnSpc>
              <a:spcBef>
                <a:spcPts val="800"/>
              </a:spcBef>
            </a:pPr>
            <a:r>
              <a:rPr lang="en-US" altLang="en-US" sz="2000" i="1"/>
              <a:t>Autoresponders. </a:t>
            </a:r>
            <a:r>
              <a:rPr lang="en-US" altLang="en-US" sz="2000"/>
              <a:t>These automatically generate a response when a company e-mails an organisation, or submits an online form. </a:t>
            </a:r>
          </a:p>
          <a:p>
            <a:pPr marL="290513" indent="-290513">
              <a:lnSpc>
                <a:spcPct val="80000"/>
              </a:lnSpc>
              <a:spcBef>
                <a:spcPts val="800"/>
              </a:spcBef>
            </a:pPr>
            <a:r>
              <a:rPr lang="en-US" altLang="en-US" sz="2000" i="1"/>
              <a:t>E-mail notification</a:t>
            </a:r>
            <a:r>
              <a:rPr lang="en-US" altLang="en-US" sz="2000"/>
              <a:t>. Automatically generated by a company</a:t>
            </a:r>
            <a:r>
              <a:rPr lang="en-IN" altLang="en-US" sz="2000"/>
              <a:t>’</a:t>
            </a:r>
            <a:r>
              <a:rPr lang="en-US" altLang="ja-JP" sz="2000"/>
              <a:t>s systems to update customers on the status of their order, for example, order received, item now in stock, order dispatched.</a:t>
            </a:r>
          </a:p>
          <a:p>
            <a:pPr marL="290513" indent="-290513">
              <a:lnSpc>
                <a:spcPct val="80000"/>
              </a:lnSpc>
              <a:spcBef>
                <a:spcPts val="800"/>
              </a:spcBef>
            </a:pPr>
            <a:r>
              <a:rPr lang="en-US" altLang="en-US" sz="2000" i="1"/>
              <a:t>Call-back facility</a:t>
            </a:r>
            <a:r>
              <a:rPr lang="en-US" altLang="en-US" sz="2000"/>
              <a:t>. Customers fill in their phone number on a form and specify a convenient time to be contacted. Dialling from a representative in the call centre occurs automatically at the appointed time and the company pays which is popular. </a:t>
            </a:r>
          </a:p>
          <a:p>
            <a:pPr marL="290513" indent="-290513">
              <a:lnSpc>
                <a:spcPct val="80000"/>
              </a:lnSpc>
              <a:spcBef>
                <a:spcPts val="800"/>
              </a:spcBef>
            </a:pPr>
            <a:r>
              <a:rPr lang="en-US" altLang="en-US" sz="2000" i="1"/>
              <a:t>Frequently Asked Questions (FAQ). </a:t>
            </a:r>
            <a:r>
              <a:rPr lang="en-US" altLang="en-US" sz="2000"/>
              <a:t>For these, the art is in compiling and categorising the questions so customers can easily find (a) the question and (b) a helpful answer.</a:t>
            </a:r>
          </a:p>
          <a:p>
            <a:pPr marL="290513" indent="-290513">
              <a:lnSpc>
                <a:spcPct val="80000"/>
              </a:lnSpc>
              <a:spcBef>
                <a:spcPts val="800"/>
              </a:spcBef>
            </a:pPr>
            <a:r>
              <a:rPr lang="en-US" altLang="en-US" sz="2000" i="1"/>
              <a:t>On-site search engines</a:t>
            </a:r>
            <a:r>
              <a:rPr lang="en-US" altLang="en-US" sz="2000"/>
              <a:t>. These help customers find what they</a:t>
            </a:r>
            <a:r>
              <a:rPr lang="en-IN" altLang="en-US" sz="2000"/>
              <a:t>’</a:t>
            </a:r>
            <a:r>
              <a:rPr lang="en-US" altLang="ja-JP" sz="2000"/>
              <a:t>re looking for quickly and are popular when available. Site maps are a related feature. </a:t>
            </a:r>
          </a:p>
          <a:p>
            <a:pPr marL="290513" indent="-290513">
              <a:lnSpc>
                <a:spcPct val="80000"/>
              </a:lnSpc>
              <a:spcBef>
                <a:spcPts val="800"/>
              </a:spcBef>
            </a:pPr>
            <a:r>
              <a:rPr lang="en-US" altLang="en-US" sz="2000" i="1"/>
              <a:t>Virtual assistants </a:t>
            </a:r>
            <a:r>
              <a:rPr lang="en-US" altLang="en-US" sz="2000"/>
              <a:t>come in varying degrees of sophistication and usually help to guide the customer through a maze of choices.</a:t>
            </a:r>
            <a:endParaRPr lang="en-GB" altLang="en-US" sz="20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8CA10-B8D3-C7F7-3521-2A61932B4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A5398C-DB7E-481E-8C4C-C6FD461E1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424C6-63C1-E6FB-B93F-78A19D03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3075EF8E-B3A5-6CEB-5816-DD9703690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88" y="5846763"/>
            <a:ext cx="82296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 sz="1200"/>
              <a:t>Figure 5.9</a:t>
            </a:r>
            <a:r>
              <a:rPr lang="en-GB" altLang="en-US"/>
              <a:t>  </a:t>
            </a:r>
            <a:r>
              <a:rPr lang="en-US" altLang="en-US"/>
              <a:t>Stages in managing inbound email</a:t>
            </a:r>
            <a:endParaRPr lang="en-GB" altLang="en-US"/>
          </a:p>
        </p:txBody>
      </p:sp>
      <p:pic>
        <p:nvPicPr>
          <p:cNvPr id="38915" name="Picture 6" descr="M05NF014">
            <a:extLst>
              <a:ext uri="{FF2B5EF4-FFF2-40B4-BE49-F238E27FC236}">
                <a16:creationId xmlns:a16="http://schemas.microsoft.com/office/drawing/2014/main" id="{3A17A674-1B9C-E343-16F5-A96069C16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515938"/>
            <a:ext cx="221615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1AC4A5-87A7-E7F3-1618-C0EE82982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6E925-21F9-369B-BFC2-64D851C9A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AB082-C7FF-8C1D-A02F-6C274B68A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A3F77FA-E39C-1D1A-229F-B5AF187A89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485775"/>
            <a:ext cx="8131175" cy="533400"/>
          </a:xfrm>
        </p:spPr>
        <p:txBody>
          <a:bodyPr/>
          <a:lstStyle/>
          <a:p>
            <a:r>
              <a:rPr lang="en-US" altLang="en-US" sz="2900">
                <a:solidFill>
                  <a:schemeClr val="tx1"/>
                </a:solidFill>
              </a:rPr>
              <a:t>Methods of managing inbound contacts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2A1BD37-0328-BF66-9AE7-FE6629DDA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1008063"/>
            <a:ext cx="2995613" cy="841375"/>
          </a:xfrm>
          <a:prstGeom prst="rect">
            <a:avLst/>
          </a:prstGeom>
          <a:solidFill>
            <a:srgbClr val="FFFF99"/>
          </a:solidFill>
          <a:ln w="1905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/>
              <a:t>Customer defines</a:t>
            </a:r>
            <a:endParaRPr lang="en-GB" altLang="en-US" sz="2000" b="1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7E1EB06F-08D6-F4A3-9672-EA3B464C5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2179638"/>
            <a:ext cx="2995613" cy="841375"/>
          </a:xfrm>
          <a:prstGeom prst="rect">
            <a:avLst/>
          </a:prstGeom>
          <a:solidFill>
            <a:srgbClr val="FFFF99"/>
          </a:solidFill>
          <a:ln w="1905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/>
              <a:t>Receipt and</a:t>
            </a:r>
          </a:p>
          <a:p>
            <a:r>
              <a:rPr lang="en-US" altLang="en-US" sz="2000" b="1"/>
              <a:t>acknowledgement</a:t>
            </a:r>
            <a:endParaRPr lang="en-GB" altLang="en-US" sz="2000" b="1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F1B99E3E-2DAF-1975-FEB5-46265F645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3" y="3351213"/>
            <a:ext cx="2995612" cy="841375"/>
          </a:xfrm>
          <a:prstGeom prst="rect">
            <a:avLst/>
          </a:prstGeom>
          <a:solidFill>
            <a:srgbClr val="FFFF99"/>
          </a:solidFill>
          <a:ln w="1905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/>
              <a:t>Routeing</a:t>
            </a:r>
            <a:endParaRPr lang="en-GB" altLang="en-US" sz="2000" b="1"/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F60C0E21-5230-C8AE-D37C-0CD8481F1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5" y="4543425"/>
            <a:ext cx="2995613" cy="841375"/>
          </a:xfrm>
          <a:prstGeom prst="rect">
            <a:avLst/>
          </a:prstGeom>
          <a:solidFill>
            <a:srgbClr val="FFFF99"/>
          </a:solidFill>
          <a:ln w="1905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/>
              <a:t>Response</a:t>
            </a:r>
            <a:endParaRPr lang="en-GB" altLang="en-US" sz="2000" b="1"/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0E1EAF5E-8AB4-7529-0D7B-C719106B2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3" y="5684838"/>
            <a:ext cx="2995612" cy="841375"/>
          </a:xfrm>
          <a:prstGeom prst="rect">
            <a:avLst/>
          </a:prstGeom>
          <a:solidFill>
            <a:srgbClr val="FFFF99"/>
          </a:solidFill>
          <a:ln w="19050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/>
              <a:t>Follow-up</a:t>
            </a:r>
            <a:endParaRPr lang="en-GB" altLang="en-US" sz="2000" b="1"/>
          </a:p>
        </p:txBody>
      </p:sp>
      <p:cxnSp>
        <p:nvCxnSpPr>
          <p:cNvPr id="39944" name="AutoShape 8">
            <a:extLst>
              <a:ext uri="{FF2B5EF4-FFF2-40B4-BE49-F238E27FC236}">
                <a16:creationId xmlns:a16="http://schemas.microsoft.com/office/drawing/2014/main" id="{29579D9F-956B-56FE-1F38-CD0EA5CE0E77}"/>
              </a:ext>
            </a:extLst>
          </p:cNvPr>
          <p:cNvCxnSpPr>
            <a:cxnSpLocks noChangeShapeType="1"/>
            <a:stCxn id="39939" idx="2"/>
            <a:endCxn id="39940" idx="0"/>
          </p:cNvCxnSpPr>
          <p:nvPr/>
        </p:nvCxnSpPr>
        <p:spPr bwMode="auto">
          <a:xfrm>
            <a:off x="1993900" y="1858963"/>
            <a:ext cx="0" cy="311150"/>
          </a:xfrm>
          <a:prstGeom prst="straightConnector1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5" name="AutoShape 9">
            <a:extLst>
              <a:ext uri="{FF2B5EF4-FFF2-40B4-BE49-F238E27FC236}">
                <a16:creationId xmlns:a16="http://schemas.microsoft.com/office/drawing/2014/main" id="{B409ACCF-E55F-AB1B-247E-E5D4CB768E52}"/>
              </a:ext>
            </a:extLst>
          </p:cNvPr>
          <p:cNvCxnSpPr>
            <a:cxnSpLocks noChangeShapeType="1"/>
            <a:stCxn id="39940" idx="2"/>
            <a:endCxn id="39941" idx="0"/>
          </p:cNvCxnSpPr>
          <p:nvPr/>
        </p:nvCxnSpPr>
        <p:spPr bwMode="auto">
          <a:xfrm flipH="1">
            <a:off x="1992313" y="3030538"/>
            <a:ext cx="1587" cy="311150"/>
          </a:xfrm>
          <a:prstGeom prst="straightConnector1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6" name="AutoShape 10">
            <a:extLst>
              <a:ext uri="{FF2B5EF4-FFF2-40B4-BE49-F238E27FC236}">
                <a16:creationId xmlns:a16="http://schemas.microsoft.com/office/drawing/2014/main" id="{F433CB84-3E5D-BCE8-A262-A4858B568C62}"/>
              </a:ext>
            </a:extLst>
          </p:cNvPr>
          <p:cNvCxnSpPr>
            <a:cxnSpLocks noChangeShapeType="1"/>
            <a:stCxn id="39941" idx="2"/>
            <a:endCxn id="39942" idx="0"/>
          </p:cNvCxnSpPr>
          <p:nvPr/>
        </p:nvCxnSpPr>
        <p:spPr bwMode="auto">
          <a:xfrm flipH="1">
            <a:off x="1990725" y="4202113"/>
            <a:ext cx="1588" cy="331787"/>
          </a:xfrm>
          <a:prstGeom prst="straightConnector1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7" name="AutoShape 11">
            <a:extLst>
              <a:ext uri="{FF2B5EF4-FFF2-40B4-BE49-F238E27FC236}">
                <a16:creationId xmlns:a16="http://schemas.microsoft.com/office/drawing/2014/main" id="{99AD1375-3E25-7446-22DC-05C811926F06}"/>
              </a:ext>
            </a:extLst>
          </p:cNvPr>
          <p:cNvCxnSpPr>
            <a:cxnSpLocks noChangeShapeType="1"/>
            <a:stCxn id="39942" idx="2"/>
            <a:endCxn id="39943" idx="0"/>
          </p:cNvCxnSpPr>
          <p:nvPr/>
        </p:nvCxnSpPr>
        <p:spPr bwMode="auto">
          <a:xfrm>
            <a:off x="1990725" y="5394325"/>
            <a:ext cx="1588" cy="280988"/>
          </a:xfrm>
          <a:prstGeom prst="straightConnector1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8" name="Text Box 12">
            <a:extLst>
              <a:ext uri="{FF2B5EF4-FFF2-40B4-BE49-F238E27FC236}">
                <a16:creationId xmlns:a16="http://schemas.microsoft.com/office/drawing/2014/main" id="{0BA093EF-F965-B125-E021-ED539C48B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3" y="1023938"/>
            <a:ext cx="47815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5113" indent="-254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algn="l" eaLnBrk="1" hangingPunct="1">
              <a:buFontTx/>
              <a:buChar char="•"/>
            </a:pPr>
            <a:r>
              <a:rPr lang="en-US" altLang="en-US"/>
              <a:t>Make contact point clear</a:t>
            </a:r>
          </a:p>
          <a:p>
            <a:pPr lvl="1" algn="l" eaLnBrk="1" hangingPunct="1">
              <a:buFontTx/>
              <a:buChar char="•"/>
            </a:pPr>
            <a:r>
              <a:rPr lang="en-US" altLang="en-US"/>
              <a:t>Use FAQ to reduce enquiries (Measure)</a:t>
            </a:r>
          </a:p>
          <a:p>
            <a:pPr lvl="1" algn="l" eaLnBrk="1" hangingPunct="1">
              <a:buFontTx/>
              <a:buChar char="•"/>
            </a:pPr>
            <a:r>
              <a:rPr lang="en-US" altLang="en-US"/>
              <a:t>Use drop down lists to categorise query</a:t>
            </a:r>
            <a:endParaRPr lang="en-GB" altLang="en-US"/>
          </a:p>
          <a:p>
            <a:pPr algn="l" eaLnBrk="1" hangingPunct="1">
              <a:buFontTx/>
              <a:buChar char="•"/>
            </a:pPr>
            <a:endParaRPr lang="en-GB" altLang="en-US"/>
          </a:p>
        </p:txBody>
      </p:sp>
      <p:sp>
        <p:nvSpPr>
          <p:cNvPr id="39949" name="Text Box 13">
            <a:extLst>
              <a:ext uri="{FF2B5EF4-FFF2-40B4-BE49-F238E27FC236}">
                <a16:creationId xmlns:a16="http://schemas.microsoft.com/office/drawing/2014/main" id="{24192948-327C-73C2-B458-472D81815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3" y="2014538"/>
            <a:ext cx="42640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5113" indent="-254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algn="l" eaLnBrk="1" hangingPunct="1">
              <a:buFontTx/>
              <a:buChar char="•"/>
            </a:pPr>
            <a:r>
              <a:rPr lang="en-US" altLang="en-US"/>
              <a:t>Use autoresponse with service promise (number of hours)</a:t>
            </a:r>
          </a:p>
          <a:p>
            <a:pPr lvl="1" algn="l" eaLnBrk="1" hangingPunct="1">
              <a:buFontTx/>
              <a:buChar char="•"/>
            </a:pPr>
            <a:r>
              <a:rPr lang="en-US" altLang="en-US"/>
              <a:t>Give alternative information source (phone or web page)</a:t>
            </a:r>
            <a:endParaRPr lang="en-GB" altLang="en-US"/>
          </a:p>
        </p:txBody>
      </p:sp>
      <p:sp>
        <p:nvSpPr>
          <p:cNvPr id="39950" name="Text Box 14">
            <a:extLst>
              <a:ext uri="{FF2B5EF4-FFF2-40B4-BE49-F238E27FC236}">
                <a16:creationId xmlns:a16="http://schemas.microsoft.com/office/drawing/2014/main" id="{1B31995E-B296-B955-C16C-D978C971E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3" y="3309938"/>
            <a:ext cx="49339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5113" indent="-254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algn="l" eaLnBrk="1" hangingPunct="1">
              <a:buFontTx/>
              <a:buChar char="•"/>
            </a:pPr>
            <a:r>
              <a:rPr lang="en-US" altLang="en-US"/>
              <a:t>Large organisations use intelligent software to categorise and prioritise messages and forward them to relevant staff</a:t>
            </a:r>
            <a:endParaRPr lang="en-GB" altLang="en-US"/>
          </a:p>
        </p:txBody>
      </p:sp>
      <p:sp>
        <p:nvSpPr>
          <p:cNvPr id="39951" name="Text Box 15">
            <a:extLst>
              <a:ext uri="{FF2B5EF4-FFF2-40B4-BE49-F238E27FC236}">
                <a16:creationId xmlns:a16="http://schemas.microsoft.com/office/drawing/2014/main" id="{DC345DC6-FED1-68EE-32A8-96C7DE558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3" y="4529138"/>
            <a:ext cx="49339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187325" indent="-185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algn="l" eaLnBrk="1" hangingPunct="1">
              <a:buFontTx/>
              <a:buChar char="•"/>
            </a:pPr>
            <a:r>
              <a:rPr lang="en-US" altLang="en-US"/>
              <a:t>Use templates for common responses</a:t>
            </a:r>
          </a:p>
          <a:p>
            <a:pPr lvl="1" algn="l" eaLnBrk="1" hangingPunct="1">
              <a:buFontTx/>
              <a:buChar char="•"/>
            </a:pPr>
            <a:r>
              <a:rPr lang="en-US" altLang="en-US"/>
              <a:t>Answer ALL of the questions</a:t>
            </a:r>
          </a:p>
          <a:p>
            <a:pPr lvl="1" algn="l" eaLnBrk="1" hangingPunct="1">
              <a:buFontTx/>
              <a:buChar char="•"/>
            </a:pPr>
            <a:r>
              <a:rPr lang="en-US" altLang="en-US"/>
              <a:t>Add question to knowledge base</a:t>
            </a:r>
            <a:endParaRPr lang="en-GB" altLang="en-US"/>
          </a:p>
        </p:txBody>
      </p:sp>
      <p:sp>
        <p:nvSpPr>
          <p:cNvPr id="39952" name="Text Box 16">
            <a:extLst>
              <a:ext uri="{FF2B5EF4-FFF2-40B4-BE49-F238E27FC236}">
                <a16:creationId xmlns:a16="http://schemas.microsoft.com/office/drawing/2014/main" id="{7515C103-1269-4CDD-68FA-E7E222207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3" y="5740400"/>
            <a:ext cx="493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 Offer callback or follow up for key enquiries</a:t>
            </a:r>
          </a:p>
          <a:p>
            <a:pPr algn="l" eaLnBrk="1" hangingPunct="1">
              <a:buFontTx/>
              <a:buChar char="•"/>
            </a:pPr>
            <a:r>
              <a:rPr lang="en-US" altLang="en-US"/>
              <a:t> Use phone if e-mail is not solving problem</a:t>
            </a:r>
            <a:endParaRPr lang="en-GB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FD2A3F-825C-8512-CC81-D95BBA3E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919B23-1600-9454-F96F-642DB55E6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F862B-E0A7-84D2-DA12-BFFC73BC3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D1389-0591-0107-2543-9DBEDB715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Terima</a:t>
            </a:r>
            <a:r>
              <a:rPr lang="en-US" dirty="0"/>
              <a:t> Kasih -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654CAE-02BF-1AFF-F57B-4AF46674D8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F05F5-7E8D-5FDE-C350-1A96AA093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EFC20-5E14-5B58-016D-86D26EFDB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14C8C-F31B-0BBA-37AB-A147CC561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F6E4-3C6B-49ED-804B-69641B4E08C1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465838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CF03439-B080-02A0-2899-907895ACFB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8300" y="446088"/>
            <a:ext cx="8382000" cy="579437"/>
          </a:xfrm>
        </p:spPr>
        <p:txBody>
          <a:bodyPr/>
          <a:lstStyle/>
          <a:p>
            <a:r>
              <a:rPr lang="en-US" altLang="en-US" sz="3200"/>
              <a:t>The 4Ps and the 4Cs</a:t>
            </a:r>
            <a:endParaRPr lang="en-GB" altLang="en-US" sz="320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3699323-0050-1F76-6377-21D4F0EBD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338" y="1343025"/>
            <a:ext cx="2292350" cy="942975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600" b="1">
                <a:solidFill>
                  <a:srgbClr val="000080"/>
                </a:solidFill>
              </a:rPr>
              <a:t>Product</a:t>
            </a:r>
            <a:endParaRPr lang="en-GB" altLang="en-US" sz="2600" b="1">
              <a:solidFill>
                <a:srgbClr val="000080"/>
              </a:solidFill>
            </a:endParaRP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A70AF001-C3D6-52BC-DC79-2B99876DB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525" y="2641600"/>
            <a:ext cx="2292350" cy="942975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600" b="1">
                <a:solidFill>
                  <a:srgbClr val="000080"/>
                </a:solidFill>
              </a:rPr>
              <a:t>Price</a:t>
            </a:r>
            <a:endParaRPr lang="en-GB" altLang="en-US" sz="2600" b="1">
              <a:solidFill>
                <a:srgbClr val="000080"/>
              </a:solidFill>
            </a:endParaRP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3BD6BA31-9A4C-D124-743B-5BD085A1E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338" y="4013200"/>
            <a:ext cx="2292350" cy="942975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600" b="1">
                <a:solidFill>
                  <a:srgbClr val="000080"/>
                </a:solidFill>
              </a:rPr>
              <a:t>Place</a:t>
            </a:r>
            <a:endParaRPr lang="en-GB" altLang="en-US" sz="2600" b="1">
              <a:solidFill>
                <a:srgbClr val="000080"/>
              </a:solidFill>
            </a:endParaRP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90AA6C67-64C8-AD06-C320-13C7229F9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5408613"/>
            <a:ext cx="2292350" cy="942975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600" b="1">
                <a:solidFill>
                  <a:srgbClr val="000080"/>
                </a:solidFill>
              </a:rPr>
              <a:t>Promotion</a:t>
            </a:r>
            <a:endParaRPr lang="en-GB" altLang="en-US" sz="2600" b="1">
              <a:solidFill>
                <a:srgbClr val="000080"/>
              </a:solidFill>
            </a:endParaRPr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412397B6-0107-289C-1690-62F66B827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8763" y="4060825"/>
            <a:ext cx="2292350" cy="942975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200" b="1">
                <a:solidFill>
                  <a:srgbClr val="000080"/>
                </a:solidFill>
              </a:rPr>
              <a:t>Customer needs </a:t>
            </a:r>
          </a:p>
          <a:p>
            <a:r>
              <a:rPr lang="en-US" altLang="en-US" sz="2200" b="1">
                <a:solidFill>
                  <a:srgbClr val="000080"/>
                </a:solidFill>
              </a:rPr>
              <a:t>and wants</a:t>
            </a:r>
            <a:endParaRPr lang="en-GB" altLang="en-US" sz="2200" b="1">
              <a:solidFill>
                <a:srgbClr val="000080"/>
              </a:solidFill>
            </a:endParaRPr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6FD3BDFC-E90F-8C7E-237E-12C9E6040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4950" y="5503863"/>
            <a:ext cx="2292350" cy="942975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200" b="1">
                <a:solidFill>
                  <a:srgbClr val="000080"/>
                </a:solidFill>
              </a:rPr>
              <a:t>Customer </a:t>
            </a:r>
          </a:p>
          <a:p>
            <a:r>
              <a:rPr lang="en-US" altLang="en-US" sz="2200" b="1">
                <a:solidFill>
                  <a:srgbClr val="000080"/>
                </a:solidFill>
              </a:rPr>
              <a:t>convenience</a:t>
            </a:r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F7FDB7A9-36AC-7648-6561-00DBD6116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550" y="2592388"/>
            <a:ext cx="2292350" cy="942975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000080"/>
                </a:solidFill>
              </a:rPr>
              <a:t>Communications </a:t>
            </a:r>
          </a:p>
          <a:p>
            <a:r>
              <a:rPr lang="en-US" altLang="en-US" sz="2000" b="1">
                <a:solidFill>
                  <a:srgbClr val="000080"/>
                </a:solidFill>
              </a:rPr>
              <a:t>with </a:t>
            </a:r>
          </a:p>
          <a:p>
            <a:r>
              <a:rPr lang="en-US" altLang="en-US" sz="2000" b="1">
                <a:solidFill>
                  <a:srgbClr val="000080"/>
                </a:solidFill>
              </a:rPr>
              <a:t>company</a:t>
            </a:r>
          </a:p>
        </p:txBody>
      </p:sp>
      <p:sp>
        <p:nvSpPr>
          <p:cNvPr id="6154" name="Rectangle 10">
            <a:extLst>
              <a:ext uri="{FF2B5EF4-FFF2-40B4-BE49-F238E27FC236}">
                <a16:creationId xmlns:a16="http://schemas.microsoft.com/office/drawing/2014/main" id="{6CB6E1E4-761B-4F9C-EC89-32B74A3AF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7175" y="1268413"/>
            <a:ext cx="2292350" cy="942975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600" b="1">
                <a:solidFill>
                  <a:srgbClr val="000080"/>
                </a:solidFill>
              </a:rPr>
              <a:t>Cost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364978-8A91-0B51-D239-1064581F9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12EE79-AC33-D658-5543-EAD8AC97E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ADD02-159D-FDA8-3CB8-311EFA3C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2192B2C-F0F7-3925-C653-360237913E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2913"/>
            <a:ext cx="8229600" cy="584200"/>
          </a:xfrm>
        </p:spPr>
        <p:txBody>
          <a:bodyPr/>
          <a:lstStyle/>
          <a:p>
            <a:r>
              <a:rPr lang="en-US" altLang="en-US" sz="3200"/>
              <a:t>Using the marketing mix online</a:t>
            </a:r>
            <a:endParaRPr lang="en-GB" altLang="en-US" sz="320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09FD832-D78F-6E78-9915-B1DFB6D264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43063"/>
            <a:ext cx="8229600" cy="4525962"/>
          </a:xfrm>
        </p:spPr>
        <p:txBody>
          <a:bodyPr/>
          <a:lstStyle/>
          <a:p>
            <a:pPr marL="296863" indent="-296863">
              <a:lnSpc>
                <a:spcPct val="90000"/>
              </a:lnSpc>
            </a:pPr>
            <a:r>
              <a:rPr lang="en-US" altLang="en-US"/>
              <a:t>Which variables are important for the ideal customer?</a:t>
            </a:r>
          </a:p>
          <a:p>
            <a:pPr marL="665163" lvl="1" indent="-366713">
              <a:lnSpc>
                <a:spcPct val="90000"/>
              </a:lnSpc>
            </a:pPr>
            <a:r>
              <a:rPr lang="en-US" altLang="en-US" sz="2600"/>
              <a:t>Price and quality?</a:t>
            </a:r>
          </a:p>
          <a:p>
            <a:pPr marL="665163" lvl="1" indent="-366713">
              <a:lnSpc>
                <a:spcPct val="90000"/>
              </a:lnSpc>
            </a:pPr>
            <a:r>
              <a:rPr lang="en-US" altLang="en-US" sz="2600"/>
              <a:t>Where they buy?</a:t>
            </a:r>
          </a:p>
          <a:p>
            <a:pPr marL="296863" indent="-296863">
              <a:lnSpc>
                <a:spcPct val="90000"/>
              </a:lnSpc>
            </a:pPr>
            <a:r>
              <a:rPr lang="en-US" altLang="en-US"/>
              <a:t>So need to decide on target markets first and do the research on the mix variables</a:t>
            </a:r>
          </a:p>
          <a:p>
            <a:pPr marL="296863" indent="-296863">
              <a:lnSpc>
                <a:spcPct val="90000"/>
              </a:lnSpc>
            </a:pPr>
            <a:r>
              <a:rPr lang="en-US" altLang="en-US"/>
              <a:t>Remember the mix is not generic for all customers, but for segments.</a:t>
            </a:r>
            <a:endParaRPr lang="en-GB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5F6399-88F4-F848-4A5E-D086C82F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C15700-454D-9057-3F99-98DB1D5EF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25F85-8D77-8191-975B-DED73FE34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09EE286D-4601-9EDE-2BDF-6D4FF31B5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5846763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 sz="1200"/>
              <a:t>Figure 5.1</a:t>
            </a:r>
            <a:r>
              <a:rPr lang="en-GB" altLang="en-US"/>
              <a:t>  The elements of the marketing mix</a:t>
            </a:r>
          </a:p>
        </p:txBody>
      </p:sp>
      <p:pic>
        <p:nvPicPr>
          <p:cNvPr id="8195" name="Picture 6" descr="M05NF001">
            <a:extLst>
              <a:ext uri="{FF2B5EF4-FFF2-40B4-BE49-F238E27FC236}">
                <a16:creationId xmlns:a16="http://schemas.microsoft.com/office/drawing/2014/main" id="{C7123F2A-933A-26E7-3A33-6054732FB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589088"/>
            <a:ext cx="795337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5248C0-AD02-9609-D71E-7DB228FD4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6E5ECE-E632-89FF-CFDD-08FAF53CE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7F5F1-1C9E-B6C1-7D9B-A9FADA315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3A6641A-6BBB-BCD7-B148-719088BC73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2913"/>
            <a:ext cx="8229600" cy="584200"/>
          </a:xfrm>
        </p:spPr>
        <p:txBody>
          <a:bodyPr/>
          <a:lstStyle/>
          <a:p>
            <a:r>
              <a:rPr lang="en-US" altLang="en-US" sz="3200"/>
              <a:t>Product</a:t>
            </a:r>
            <a:endParaRPr lang="en-GB" altLang="en-US" sz="320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83EC4CE-DDE3-3DDD-3829-9F26967E77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43063"/>
            <a:ext cx="8229600" cy="4525962"/>
          </a:xfrm>
        </p:spPr>
        <p:txBody>
          <a:bodyPr/>
          <a:lstStyle/>
          <a:p>
            <a:pPr marL="304800" indent="-304800">
              <a:lnSpc>
                <a:spcPct val="90000"/>
              </a:lnSpc>
            </a:pPr>
            <a:r>
              <a:rPr lang="en-IN" altLang="ja-JP"/>
              <a:t>‘</a:t>
            </a:r>
            <a:r>
              <a:rPr lang="en-US" altLang="ja-JP"/>
              <a:t>The element of the marketing mix that involves researching customers</a:t>
            </a:r>
            <a:r>
              <a:rPr lang="en-IN" altLang="ja-JP"/>
              <a:t>’</a:t>
            </a:r>
            <a:r>
              <a:rPr lang="en-US" altLang="ja-JP"/>
              <a:t> needs and developing appropriate products.</a:t>
            </a:r>
            <a:r>
              <a:rPr lang="en-IN" altLang="ja-JP"/>
              <a:t>’</a:t>
            </a:r>
            <a:endParaRPr lang="en-US" altLang="ja-JP"/>
          </a:p>
          <a:p>
            <a:pPr marL="304800" indent="-304800">
              <a:lnSpc>
                <a:spcPct val="90000"/>
              </a:lnSpc>
            </a:pPr>
            <a:r>
              <a:rPr lang="en-US" altLang="en-US"/>
              <a:t>Core product</a:t>
            </a:r>
          </a:p>
          <a:p>
            <a:pPr marL="677863" lvl="1" indent="-358775">
              <a:lnSpc>
                <a:spcPct val="90000"/>
              </a:lnSpc>
            </a:pPr>
            <a:r>
              <a:rPr lang="en-US" altLang="en-US" sz="2600"/>
              <a:t>The fundamental features of the product that meet the user</a:t>
            </a:r>
            <a:r>
              <a:rPr lang="en-IN" altLang="en-US" sz="2600"/>
              <a:t>’</a:t>
            </a:r>
            <a:r>
              <a:rPr lang="en-US" altLang="ja-JP" sz="2600"/>
              <a:t>s needs.</a:t>
            </a:r>
          </a:p>
          <a:p>
            <a:pPr marL="304800" indent="-304800">
              <a:lnSpc>
                <a:spcPct val="90000"/>
              </a:lnSpc>
            </a:pPr>
            <a:r>
              <a:rPr lang="en-US" altLang="en-US"/>
              <a:t>Extended product		</a:t>
            </a:r>
          </a:p>
          <a:p>
            <a:pPr marL="677863" lvl="1" indent="-358775">
              <a:lnSpc>
                <a:spcPct val="90000"/>
              </a:lnSpc>
            </a:pPr>
            <a:r>
              <a:rPr lang="en-US" altLang="en-US" sz="2600"/>
              <a:t>Additional features and benefits beyond the core product.</a:t>
            </a:r>
            <a:endParaRPr lang="en-GB" altLang="en-US" sz="26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A2BC48-B1E0-4FFD-C4A1-4B63FA4CA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19C8F5-8478-C090-A7E7-582C57EB6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B7645-8ECE-AAE5-1382-461B66319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D0AA2AB-3324-C87B-0A1B-46330A3A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2275"/>
            <a:ext cx="8229600" cy="625475"/>
          </a:xfrm>
        </p:spPr>
        <p:txBody>
          <a:bodyPr/>
          <a:lstStyle/>
          <a:p>
            <a:r>
              <a:rPr lang="en-US" altLang="en-US" sz="3200"/>
              <a:t>Core product options</a:t>
            </a:r>
            <a:endParaRPr lang="en-GB" altLang="en-US" sz="320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459DCE0-CF63-A9C5-FDC4-BC8FADCA95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43063"/>
            <a:ext cx="8229600" cy="4525962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altLang="en-US"/>
              <a:t>Ghosh (1998) Digital value</a:t>
            </a:r>
          </a:p>
          <a:p>
            <a:pPr marL="292100" indent="-292100">
              <a:lnSpc>
                <a:spcPct val="90000"/>
              </a:lnSpc>
            </a:pPr>
            <a:r>
              <a:rPr lang="en-US" altLang="en-US"/>
              <a:t>Rayport and Sviokla (1994) describe transactions where the actual product has been replaced by information about the product</a:t>
            </a:r>
            <a:r>
              <a:rPr lang="en-GB" altLang="en-US"/>
              <a:t> </a:t>
            </a:r>
          </a:p>
          <a:p>
            <a:pPr marL="292100" indent="-292100">
              <a:lnSpc>
                <a:spcPct val="90000"/>
              </a:lnSpc>
            </a:pPr>
            <a:r>
              <a:rPr lang="en-US" altLang="en-US"/>
              <a:t>Mass customisation – Levi</a:t>
            </a:r>
          </a:p>
          <a:p>
            <a:pPr marL="292100" indent="-292100">
              <a:lnSpc>
                <a:spcPct val="90000"/>
              </a:lnSpc>
            </a:pPr>
            <a:r>
              <a:rPr lang="en-US" altLang="en-US"/>
              <a:t>Extent of product</a:t>
            </a:r>
          </a:p>
          <a:p>
            <a:pPr marL="661988" lvl="1" indent="-368300">
              <a:lnSpc>
                <a:spcPct val="90000"/>
              </a:lnSpc>
            </a:pPr>
            <a:r>
              <a:rPr lang="en-US" altLang="en-US" sz="2800"/>
              <a:t>Subset – WHS iDTV</a:t>
            </a:r>
          </a:p>
          <a:p>
            <a:pPr marL="661988" lvl="1" indent="-368300">
              <a:lnSpc>
                <a:spcPct val="90000"/>
              </a:lnSpc>
            </a:pPr>
            <a:r>
              <a:rPr lang="en-US" altLang="en-US" sz="2800"/>
              <a:t>Bundling – easyJet</a:t>
            </a:r>
          </a:p>
          <a:p>
            <a:pPr marL="292100" indent="-292100">
              <a:lnSpc>
                <a:spcPct val="90000"/>
              </a:lnSpc>
            </a:pPr>
            <a:r>
              <a:rPr lang="en-US" altLang="en-US"/>
              <a:t>Product info more readily available (Allen and Fjermestad, 2001).</a:t>
            </a:r>
            <a:endParaRPr lang="en-GB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9C2EB2-DD46-0EC3-2A32-DDC9CD98A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DB47BD-E6D3-B77B-C82B-75EE2883D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ED283-7419-CF52-72B9-F7EC09D4D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2AE0178-B45B-290C-7B0C-350B0823B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2275"/>
            <a:ext cx="8229600" cy="625475"/>
          </a:xfrm>
        </p:spPr>
        <p:txBody>
          <a:bodyPr/>
          <a:lstStyle/>
          <a:p>
            <a:r>
              <a:rPr lang="en-US" altLang="en-US" sz="3200"/>
              <a:t>Extended product options</a:t>
            </a:r>
            <a:endParaRPr lang="en-GB" altLang="en-US" sz="320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F4BEF56-D3B2-A595-676E-11F9766BE9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4338" y="1693863"/>
            <a:ext cx="8229600" cy="4525962"/>
          </a:xfrm>
        </p:spPr>
        <p:txBody>
          <a:bodyPr/>
          <a:lstStyle/>
          <a:p>
            <a:pPr indent="-304800">
              <a:lnSpc>
                <a:spcPct val="80000"/>
              </a:lnSpc>
              <a:tabLst>
                <a:tab pos="887413" algn="l"/>
              </a:tabLst>
            </a:pPr>
            <a:r>
              <a:rPr lang="en-US" altLang="en-US" sz="2400"/>
              <a:t>Examples:</a:t>
            </a:r>
          </a:p>
          <a:p>
            <a:pPr marL="715963" lvl="1" indent="-358775">
              <a:lnSpc>
                <a:spcPct val="80000"/>
              </a:lnSpc>
              <a:tabLst>
                <a:tab pos="887413" algn="l"/>
              </a:tabLst>
            </a:pPr>
            <a:r>
              <a:rPr lang="en-US" altLang="en-US" sz="2000"/>
              <a:t>Add-on services – gift wrapping @ Amazon</a:t>
            </a:r>
          </a:p>
          <a:p>
            <a:pPr marL="715963" lvl="1" indent="-358775">
              <a:lnSpc>
                <a:spcPct val="80000"/>
              </a:lnSpc>
              <a:tabLst>
                <a:tab pos="887413" algn="l"/>
              </a:tabLst>
            </a:pPr>
            <a:r>
              <a:rPr lang="en-US" altLang="en-US" sz="2000"/>
              <a:t>Endorsements</a:t>
            </a:r>
          </a:p>
          <a:p>
            <a:pPr marL="715963" lvl="1" indent="-358775">
              <a:lnSpc>
                <a:spcPct val="80000"/>
              </a:lnSpc>
              <a:tabLst>
                <a:tab pos="887413" algn="l"/>
              </a:tabLst>
            </a:pPr>
            <a:r>
              <a:rPr lang="en-US" altLang="en-US" sz="2000"/>
              <a:t>Awards</a:t>
            </a:r>
          </a:p>
          <a:p>
            <a:pPr marL="715963" lvl="1" indent="-358775">
              <a:lnSpc>
                <a:spcPct val="80000"/>
              </a:lnSpc>
              <a:tabLst>
                <a:tab pos="887413" algn="l"/>
              </a:tabLst>
            </a:pPr>
            <a:r>
              <a:rPr lang="en-US" altLang="en-US" sz="2000"/>
              <a:t>Testimonies</a:t>
            </a:r>
          </a:p>
          <a:p>
            <a:pPr marL="715963" lvl="1" indent="-358775">
              <a:lnSpc>
                <a:spcPct val="80000"/>
              </a:lnSpc>
              <a:tabLst>
                <a:tab pos="887413" algn="l"/>
              </a:tabLst>
            </a:pPr>
            <a:r>
              <a:rPr lang="en-US" altLang="en-US" sz="2000"/>
              <a:t>Customer lists</a:t>
            </a:r>
          </a:p>
          <a:p>
            <a:pPr marL="715963" lvl="1" indent="-358775">
              <a:lnSpc>
                <a:spcPct val="80000"/>
              </a:lnSpc>
              <a:tabLst>
                <a:tab pos="887413" algn="l"/>
              </a:tabLst>
            </a:pPr>
            <a:r>
              <a:rPr lang="en-US" altLang="en-US" sz="2000"/>
              <a:t>Customer comments</a:t>
            </a:r>
          </a:p>
          <a:p>
            <a:pPr marL="715963" lvl="1" indent="-358775">
              <a:lnSpc>
                <a:spcPct val="80000"/>
              </a:lnSpc>
              <a:tabLst>
                <a:tab pos="887413" algn="l"/>
              </a:tabLst>
            </a:pPr>
            <a:r>
              <a:rPr lang="en-US" altLang="en-US" sz="2000"/>
              <a:t>Warranties</a:t>
            </a:r>
          </a:p>
          <a:p>
            <a:pPr marL="715963" lvl="1" indent="-358775">
              <a:lnSpc>
                <a:spcPct val="80000"/>
              </a:lnSpc>
              <a:tabLst>
                <a:tab pos="887413" algn="l"/>
              </a:tabLst>
            </a:pPr>
            <a:r>
              <a:rPr lang="en-US" altLang="en-US" sz="2000"/>
              <a:t>Guarantees</a:t>
            </a:r>
          </a:p>
          <a:p>
            <a:pPr marL="715963" lvl="1" indent="-358775">
              <a:lnSpc>
                <a:spcPct val="80000"/>
              </a:lnSpc>
              <a:tabLst>
                <a:tab pos="887413" algn="l"/>
              </a:tabLst>
            </a:pPr>
            <a:r>
              <a:rPr lang="en-US" altLang="en-US" sz="2000"/>
              <a:t>Money back offers</a:t>
            </a:r>
          </a:p>
          <a:p>
            <a:pPr marL="715963" lvl="1" indent="-358775">
              <a:lnSpc>
                <a:spcPct val="80000"/>
              </a:lnSpc>
              <a:tabLst>
                <a:tab pos="887413" algn="l"/>
              </a:tabLst>
            </a:pPr>
            <a:r>
              <a:rPr lang="en-US" altLang="en-US" sz="2000"/>
              <a:t>Customer service (see people, process and physical evidence)</a:t>
            </a:r>
          </a:p>
          <a:p>
            <a:pPr marL="715963" lvl="1" indent="-358775">
              <a:lnSpc>
                <a:spcPct val="80000"/>
              </a:lnSpc>
              <a:tabLst>
                <a:tab pos="887413" algn="l"/>
              </a:tabLst>
            </a:pPr>
            <a:r>
              <a:rPr lang="en-US" altLang="en-US" sz="2000"/>
              <a:t>Incorporating tools to help users during their use of the product</a:t>
            </a:r>
          </a:p>
          <a:p>
            <a:pPr marL="715963" lvl="1" indent="-358775">
              <a:lnSpc>
                <a:spcPct val="80000"/>
              </a:lnSpc>
              <a:tabLst>
                <a:tab pos="887413" algn="l"/>
              </a:tabLst>
            </a:pPr>
            <a:r>
              <a:rPr lang="en-US" altLang="en-US" sz="2000"/>
              <a:t>Citroën exCeed</a:t>
            </a:r>
          </a:p>
          <a:p>
            <a:pPr marL="715963" lvl="1" indent="-358775">
              <a:lnSpc>
                <a:spcPct val="80000"/>
              </a:lnSpc>
              <a:tabLst>
                <a:tab pos="887413" algn="l"/>
              </a:tabLst>
            </a:pPr>
            <a:r>
              <a:rPr lang="en-US" altLang="en-US" sz="2000"/>
              <a:t>Information – extranets.</a:t>
            </a:r>
            <a:endParaRPr lang="en-GB" altLang="en-US" sz="20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1B38B4-393D-69EB-4713-611329A87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DA26FB-0CAF-5441-A32B-D9AF67947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06962-BEC3-B603-05FF-2F88BA73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6.0&quot;&gt;&lt;object type=&quot;1&quot; unique_id=&quot;10001&quot;&gt;&lt;object type=&quot;8&quot; unique_id=&quot;16151&quot;&gt;&lt;/object&gt;&lt;object type=&quot;2&quot; unique_id=&quot;16152&quot;&gt;&lt;object type=&quot;3&quot; unique_id=&quot;16153&quot;&gt;&lt;property id=&quot;20148&quot; value=&quot;5&quot;/&gt;&lt;property id=&quot;20300&quot; value=&quot;Slide 1 - &amp;quot;Chapter 5&amp;#x0D;&amp;#x0A;The impact of digital media and technology on the marketing mix&amp;quot;&quot;/&gt;&lt;property id=&quot;20307&quot; value=&quot;256&quot;/&gt;&lt;/object&gt;&lt;object type=&quot;3&quot; unique_id=&quot;16155&quot;&gt;&lt;property id=&quot;20148&quot; value=&quot;5&quot;/&gt;&lt;property id=&quot;20300&quot; value=&quot;Slide 2 - &amp;quot;Learning objectives&amp;quot;&quot;/&gt;&lt;property id=&quot;20307&quot; value=&quot;258&quot;/&gt;&lt;/object&gt;&lt;object type=&quot;3&quot; unique_id=&quot;16156&quot;&gt;&lt;property id=&quot;20148&quot; value=&quot;5&quot;/&gt;&lt;property id=&quot;20300&quot; value=&quot;Slide 3 - &amp;quot;Questions for marketers&amp;quot;&quot;/&gt;&lt;property id=&quot;20307&quot; value=&quot;259&quot;/&gt;&lt;/object&gt;&lt;object type=&quot;3&quot; unique_id=&quot;16157&quot;&gt;&lt;property id=&quot;20148&quot; value=&quot;5&quot;/&gt;&lt;property id=&quot;20300&quot; value=&quot;Slide 4 - &amp;quot;The marketing mix&amp;quot;&quot;/&gt;&lt;property id=&quot;20307&quot; value=&quot;260&quot;/&gt;&lt;/object&gt;&lt;object type=&quot;3&quot; unique_id=&quot;16158&quot;&gt;&lt;property id=&quot;20148&quot; value=&quot;5&quot;/&gt;&lt;property id=&quot;20300&quot; value=&quot;Slide 5 - &amp;quot;An alternative view&amp;quot;&quot;/&gt;&lt;property id=&quot;20307&quot; value=&quot;261&quot;/&gt;&lt;/object&gt;&lt;object type=&quot;3&quot; unique_id=&quot;16159&quot;&gt;&lt;property id=&quot;20148&quot; value=&quot;5&quot;/&gt;&lt;property id=&quot;20300&quot; value=&quot;Slide 6 - &amp;quot;The 4Ps and the 4Cs&amp;quot;&quot;/&gt;&lt;property id=&quot;20307&quot; value=&quot;262&quot;/&gt;&lt;/object&gt;&lt;object type=&quot;3&quot; unique_id=&quot;16160&quot;&gt;&lt;property id=&quot;20148&quot; value=&quot;5&quot;/&gt;&lt;property id=&quot;20300&quot; value=&quot;Slide 7 - &amp;quot;Mixing the mix online&amp;quot;&quot;/&gt;&lt;property id=&quot;20307&quot; value=&quot;263&quot;/&gt;&lt;/object&gt;&lt;object type=&quot;3&quot; unique_id=&quot;16161&quot;&gt;&lt;property id=&quot;20148&quot; value=&quot;5&quot;/&gt;&lt;property id=&quot;20300&quot; value=&quot;Slide 8&quot;/&gt;&lt;property id=&quot;20307&quot; value=&quot;264&quot;/&gt;&lt;/object&gt;&lt;object type=&quot;3&quot; unique_id=&quot;16162&quot;&gt;&lt;property id=&quot;20148&quot; value=&quot;5&quot;/&gt;&lt;property id=&quot;20300&quot; value=&quot;Slide 9 - &amp;quot;Product introduced&amp;quot;&quot;/&gt;&lt;property id=&quot;20307&quot; value=&quot;265&quot;/&gt;&lt;/object&gt;&lt;object type=&quot;3&quot; unique_id=&quot;16163&quot;&gt;&lt;property id=&quot;20148&quot; value=&quot;5&quot;/&gt;&lt;property id=&quot;20300&quot; value=&quot;Slide 10 - &amp;quot;Core product options&amp;quot;&quot;/&gt;&lt;property id=&quot;20307&quot; value=&quot;266&quot;/&gt;&lt;/object&gt;&lt;object type=&quot;3&quot; unique_id=&quot;16164&quot;&gt;&lt;property id=&quot;20148&quot; value=&quot;5&quot;/&gt;&lt;property id=&quot;20300&quot; value=&quot;Slide 11 - &amp;quot;Extended product options&amp;quot;&quot;/&gt;&lt;property id=&quot;20307&quot; value=&quot;267&quot;/&gt;&lt;/object&gt;&lt;object type=&quot;3&quot; unique_id=&quot;16165&quot;&gt;&lt;property id=&quot;20148&quot; value=&quot;5&quot;/&gt;&lt;property id=&quot;20300&quot; value=&quot;Slide 12 - &amp;quot;Conducting marketing research online&amp;quot;&quot;/&gt;&lt;property id=&quot;20307&quot; value=&quot;268&quot;/&gt;&lt;/object&gt;&lt;object type=&quot;3&quot; unique_id=&quot;16166&quot;&gt;&lt;property id=&quot;20148&quot; value=&quot;5&quot;/&gt;&lt;property id=&quot;20300&quot; value=&quot;Slide 13&quot;/&gt;&lt;property id=&quot;20307&quot; value=&quot;269&quot;/&gt;&lt;/object&gt;&lt;object type=&quot;3&quot; unique_id=&quot;16167&quot;&gt;&lt;property id=&quot;20148&quot; value=&quot;5&quot;/&gt;&lt;property id=&quot;20300&quot; value=&quot;Slide 14&quot;/&gt;&lt;property id=&quot;20307&quot; value=&quot;270&quot;/&gt;&lt;/object&gt;&lt;object type=&quot;3&quot; unique_id=&quot;16168&quot;&gt;&lt;property id=&quot;20148&quot; value=&quot;5&quot;/&gt;&lt;property id=&quot;20300&quot; value=&quot;Slide 15&quot;/&gt;&lt;property id=&quot;20307&quot; value=&quot;271&quot;/&gt;&lt;/object&gt;&lt;object type=&quot;3&quot; unique_id=&quot;16170&quot;&gt;&lt;property id=&quot;20148&quot; value=&quot;5&quot;/&gt;&lt;property id=&quot;20300&quot; value=&quot;Slide 17 - &amp;quot;Brands online&amp;quot;&quot;/&gt;&lt;property id=&quot;20307&quot; value=&quot;274&quot;/&gt;&lt;/object&gt;&lt;object type=&quot;3&quot; unique_id=&quot;16171&quot;&gt;&lt;property id=&quot;20148&quot; value=&quot;5&quot;/&gt;&lt;property id=&quot;20300&quot; value=&quot;Slide 18&quot;/&gt;&lt;property id=&quot;20307&quot; value=&quot;300&quot;/&gt;&lt;/object&gt;&lt;object type=&quot;3&quot; unique_id=&quot;16172&quot;&gt;&lt;property id=&quot;20148&quot; value=&quot;5&quot;/&gt;&lt;property id=&quot;20300&quot; value=&quot;Slide 19&quot;/&gt;&lt;property id=&quot;20307&quot; value=&quot;272&quot;/&gt;&lt;/object&gt;&lt;object type=&quot;3&quot; unique_id=&quot;16173&quot;&gt;&lt;property id=&quot;20148&quot; value=&quot;5&quot;/&gt;&lt;property id=&quot;20300&quot; value=&quot;Slide 20&quot;/&gt;&lt;property id=&quot;20307&quot; value=&quot;275&quot;/&gt;&lt;/object&gt;&lt;object type=&quot;3&quot; unique_id=&quot;16174&quot;&gt;&lt;property id=&quot;20148&quot; value=&quot;5&quot;/&gt;&lt;property id=&quot;20300&quot; value=&quot;Slide 21 - &amp;quot;Price implications&amp;quot;&quot;/&gt;&lt;property id=&quot;20307&quot; value=&quot;278&quot;/&gt;&lt;/object&gt;&lt;object type=&quot;3&quot; unique_id=&quot;16175&quot;&gt;&lt;property id=&quot;20148&quot; value=&quot;5&quot;/&gt;&lt;property id=&quot;20300&quot; value=&quot;Slide 22&quot;/&gt;&lt;property id=&quot;20307&quot; value=&quot;301&quot;/&gt;&lt;/object&gt;&lt;object type=&quot;3&quot; unique_id=&quot;16176&quot;&gt;&lt;property id=&quot;20148&quot; value=&quot;5&quot;/&gt;&lt;property id=&quot;20300&quot; value=&quot;Slide 23&quot;/&gt;&lt;property id=&quot;20307&quot; value=&quot;302&quot;/&gt;&lt;/object&gt;&lt;object type=&quot;3&quot; unique_id=&quot;16177&quot;&gt;&lt;property id=&quot;20148&quot; value=&quot;5&quot;/&gt;&lt;property id=&quot;20300&quot; value=&quot;Slide 24&quot;/&gt;&lt;property id=&quot;20307&quot; value=&quot;279&quot;/&gt;&lt;/object&gt;&lt;object type=&quot;3&quot; unique_id=&quot;16178&quot;&gt;&lt;property id=&quot;20148&quot; value=&quot;5&quot;/&gt;&lt;property id=&quot;20300&quot; value=&quot;Slide 25&quot;/&gt;&lt;property id=&quot;20307&quot; value=&quot;303&quot;/&gt;&lt;/object&gt;&lt;object type=&quot;3&quot; unique_id=&quot;16179&quot;&gt;&lt;property id=&quot;20148&quot; value=&quot;5&quot;/&gt;&lt;property id=&quot;20300&quot; value=&quot;Slide 26&quot;/&gt;&lt;property id=&quot;20307&quot; value=&quot;304&quot;/&gt;&lt;/object&gt;&lt;object type=&quot;3&quot; unique_id=&quot;16180&quot;&gt;&lt;property id=&quot;20148&quot; value=&quot;5&quot;/&gt;&lt;property id=&quot;20300&quot; value=&quot;Slide 27&quot;/&gt;&lt;property id=&quot;20307&quot; value=&quot;305&quot;/&gt;&lt;/object&gt;&lt;object type=&quot;3&quot; unique_id=&quot;16181&quot;&gt;&lt;property id=&quot;20148&quot; value=&quot;5&quot;/&gt;&lt;property id=&quot;20300&quot; value=&quot;Slide 28 - &amp;quot;Differential pricing&amp;quot;&quot;/&gt;&lt;property id=&quot;20307&quot; value=&quot;280&quot;/&gt;&lt;/object&gt;&lt;object type=&quot;3&quot; unique_id=&quot;16182&quot;&gt;&lt;property id=&quot;20148&quot; value=&quot;5&quot;/&gt;&lt;property id=&quot;20300&quot; value=&quot;Slide 29 - &amp;quot;B2B reverse auctions&amp;quot;&quot;/&gt;&lt;property id=&quot;20307&quot; value=&quot;281&quot;/&gt;&lt;/object&gt;&lt;object type=&quot;3&quot; unique_id=&quot;16183&quot;&gt;&lt;property id=&quot;20148&quot; value=&quot;5&quot;/&gt;&lt;property id=&quot;20300&quot; value=&quot;Slide 30 - &amp;quot;Purchase method – digital products&amp;quot;&quot;/&gt;&lt;property id=&quot;20307&quot; value=&quot;282&quot;/&gt;&lt;/object&gt;&lt;object type=&quot;3&quot; unique_id=&quot;16184&quot;&gt;&lt;property id=&quot;20148&quot; value=&quot;5&quot;/&gt;&lt;property id=&quot;20300&quot; value=&quot;Slide 31 - &amp;quot;Pricing options&amp;quot;&quot;/&gt;&lt;property id=&quot;20307&quot; value=&quot;283&quot;/&gt;&lt;/object&gt;&lt;object type=&quot;3&quot; unique_id=&quot;16185&quot;&gt;&lt;property id=&quot;20148&quot; value=&quot;5&quot;/&gt;&lt;property id=&quot;20300&quot; value=&quot;Slide 32 - &amp;quot;Place 1 – place of purchase&amp;quot;&quot;/&gt;&lt;property id=&quot;20307&quot; value=&quot;289&quot;/&gt;&lt;/object&gt;&lt;object type=&quot;3&quot; unique_id=&quot;16186&quot;&gt;&lt;property id=&quot;20148&quot; value=&quot;5&quot;/&gt;&lt;property id=&quot;20300&quot; value=&quot;Slide 33&quot;/&gt;&lt;property id=&quot;20307&quot; value=&quot;308&quot;/&gt;&lt;/object&gt;&lt;object type=&quot;3&quot; unique_id=&quot;16187&quot;&gt;&lt;property id=&quot;20148&quot; value=&quot;5&quot;/&gt;&lt;property id=&quot;20300&quot; value=&quot;Slide 34 - &amp;quot;Evans and Wurster view of place&amp;quot;&quot;/&gt;&lt;property id=&quot;20307&quot; value=&quot;290&quot;/&gt;&lt;/object&gt;&lt;object type=&quot;3&quot; unique_id=&quot;16188&quot;&gt;&lt;property id=&quot;20148&quot; value=&quot;5&quot;/&gt;&lt;property id=&quot;20300&quot; value=&quot;Slide 35 - &amp;quot;Place 2 – new channel structures&amp;quot;&quot;/&gt;&lt;property id=&quot;20307&quot; value=&quot;291&quot;/&gt;&lt;/object&gt;&lt;object type=&quot;3&quot; unique_id=&quot;16189&quot;&gt;&lt;property id=&quot;20148&quot; value=&quot;5&quot;/&gt;&lt;property id=&quot;20300&quot; value=&quot;Slide 36 - &amp;quot;Place 3 – channel conflicts&amp;quot;&quot;/&gt;&lt;property id=&quot;20307&quot; value=&quot;292&quot;/&gt;&lt;/object&gt;&lt;object type=&quot;3&quot; unique_id=&quot;16190&quot;&gt;&lt;property id=&quot;20148&quot; value=&quot;5&quot;/&gt;&lt;property id=&quot;20300&quot; value=&quot;Slide 37 - &amp;quot;Place 4 – virtual organisations – what are they?&amp;quot;&quot;/&gt;&lt;property id=&quot;20307&quot; value=&quot;293&quot;/&gt;&lt;/object&gt;&lt;object type=&quot;3&quot; unique_id=&quot;16191&quot;&gt;&lt;property id=&quot;20148&quot; value=&quot;5&quot;/&gt;&lt;property id=&quot;20300&quot; value=&quot;Slide 38 - &amp;quot;Virtual organisations – alternatives&amp;quot;&quot;/&gt;&lt;property id=&quot;20307&quot; value=&quot;294&quot;/&gt;&lt;/object&gt;&lt;object type=&quot;3&quot; unique_id=&quot;16192&quot;&gt;&lt;property id=&quot;20148&quot; value=&quot;5&quot;/&gt;&lt;property id=&quot;20300&quot; value=&quot;Slide 39 - &amp;quot;Promotion&amp;quot;&quot;/&gt;&lt;property id=&quot;20307&quot; value=&quot;295&quot;/&gt;&lt;/object&gt;&lt;object type=&quot;3&quot; unique_id=&quot;16193&quot;&gt;&lt;property id=&quot;20148&quot; value=&quot;5&quot;/&gt;&lt;property id=&quot;20300&quot; value=&quot;Slide 40 - &amp;quot;Promotion tools&amp;quot;&quot;/&gt;&lt;property id=&quot;20307&quot; value=&quot;296&quot;/&gt;&lt;/object&gt;&lt;object type=&quot;3&quot; unique_id=&quot;16194&quot;&gt;&lt;property id=&quot;20148&quot; value=&quot;5&quot;/&gt;&lt;property id=&quot;20300&quot; value=&quot;Slide 41 - &amp;quot;Using promotion to vary the mix&amp;quot;&quot;/&gt;&lt;property id=&quot;20307&quot; value=&quot;297&quot;/&gt;&lt;/object&gt;&lt;object type=&quot;3&quot; unique_id=&quot;16195&quot;&gt;&lt;property id=&quot;20148&quot; value=&quot;5&quot;/&gt;&lt;property id=&quot;20300&quot; value=&quot;Slide 42 - &amp;quot;Options for replacing people&amp;quot;&quot;/&gt;&lt;property id=&quot;20307&quot; value=&quot;298&quot;/&gt;&lt;/object&gt;&lt;object type=&quot;3&quot; unique_id=&quot;16196&quot;&gt;&lt;property id=&quot;20148&quot; value=&quot;5&quot;/&gt;&lt;property id=&quot;20300&quot; value=&quot;Slide 43&quot;/&gt;&lt;property id=&quot;20307&quot; value=&quot;309&quot;/&gt;&lt;/object&gt;&lt;object type=&quot;3&quot; unique_id=&quot;16197&quot;&gt;&lt;property id=&quot;20148&quot; value=&quot;5&quot;/&gt;&lt;property id=&quot;20300&quot; value=&quot;Slide 44 - &amp;quot;Methods of managing inbound contacts&amp;quot;&quot;/&gt;&lt;property id=&quot;20307&quot; value=&quot;299&quot;/&gt;&lt;/object&gt;&lt;object type=&quot;3&quot; unique_id=&quot;16520&quot;&gt;&lt;property id=&quot;20148&quot; value=&quot;5&quot;/&gt;&lt;property id=&quot;20300&quot; value=&quot;Slide 16 - &amp;quot;Brands&amp;quot;&quot;/&gt;&lt;property id=&quot;20307&quot; value=&quot;310&quot;/&gt;&lt;/object&gt;&lt;/object&gt;&lt;/object&gt;&lt;/database&gt;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3604</TotalTime>
  <Words>1938</Words>
  <Application>Microsoft Office PowerPoint</Application>
  <PresentationFormat>On-screen Show (4:3)</PresentationFormat>
  <Paragraphs>318</Paragraphs>
  <Slides>38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MS PGothic</vt:lpstr>
      <vt:lpstr>1_Office Theme</vt:lpstr>
      <vt:lpstr>PowerPoint Presentation</vt:lpstr>
      <vt:lpstr>Learning objectives</vt:lpstr>
      <vt:lpstr>Questions for marketers</vt:lpstr>
      <vt:lpstr>The 4Ps and the 4Cs</vt:lpstr>
      <vt:lpstr>Using the marketing mix online</vt:lpstr>
      <vt:lpstr>PowerPoint Presentation</vt:lpstr>
      <vt:lpstr>Product</vt:lpstr>
      <vt:lpstr>Core product options</vt:lpstr>
      <vt:lpstr>Extended product options</vt:lpstr>
      <vt:lpstr>Conducting marketing research online</vt:lpstr>
      <vt:lpstr>PowerPoint Presentation</vt:lpstr>
      <vt:lpstr>Brands</vt:lpstr>
      <vt:lpstr>Brands online</vt:lpstr>
      <vt:lpstr>PowerPoint Presentation</vt:lpstr>
      <vt:lpstr>Price implications</vt:lpstr>
      <vt:lpstr>PowerPoint Presentation</vt:lpstr>
      <vt:lpstr>PowerPoint Presentation</vt:lpstr>
      <vt:lpstr>PowerPoint Presentation</vt:lpstr>
      <vt:lpstr>PowerPoint Presentation</vt:lpstr>
      <vt:lpstr>Differential pricing</vt:lpstr>
      <vt:lpstr>B2B reverse auctions</vt:lpstr>
      <vt:lpstr>Purchase method – digital products</vt:lpstr>
      <vt:lpstr>Pricing options</vt:lpstr>
      <vt:lpstr>Place 1 – place of purchase</vt:lpstr>
      <vt:lpstr>PowerPoint Presentation</vt:lpstr>
      <vt:lpstr>Evans and Wurster view of place</vt:lpstr>
      <vt:lpstr>Place 2 – new channel structures</vt:lpstr>
      <vt:lpstr>Place 3 – channel conflicts</vt:lpstr>
      <vt:lpstr>Place 4 – virtual organisations – what are they?</vt:lpstr>
      <vt:lpstr>Virtual organisations – alternatives</vt:lpstr>
      <vt:lpstr>Promotion</vt:lpstr>
      <vt:lpstr>PowerPoint Presentation</vt:lpstr>
      <vt:lpstr>Promotion tools</vt:lpstr>
      <vt:lpstr>Using promotion to vary the mix</vt:lpstr>
      <vt:lpstr>Options for replacing people</vt:lpstr>
      <vt:lpstr>PowerPoint Presentation</vt:lpstr>
      <vt:lpstr>Methods of managing inbound contacts</vt:lpstr>
      <vt:lpstr>- Terima Kasih -</vt:lpstr>
    </vt:vector>
  </TitlesOfParts>
  <Company>Pearson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yellow</dc:title>
  <dc:creator>Pearson Education</dc:creator>
  <cp:lastModifiedBy>Anggalia Wibasuri</cp:lastModifiedBy>
  <cp:revision>346</cp:revision>
  <dcterms:created xsi:type="dcterms:W3CDTF">2004-04-15T13:31:58Z</dcterms:created>
  <dcterms:modified xsi:type="dcterms:W3CDTF">2026-05-02T04:26:19Z</dcterms:modified>
</cp:coreProperties>
</file>