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304" r:id="rId4"/>
    <p:sldId id="305" r:id="rId5"/>
    <p:sldId id="306" r:id="rId6"/>
    <p:sldId id="294" r:id="rId7"/>
    <p:sldId id="292" r:id="rId8"/>
    <p:sldId id="295" r:id="rId9"/>
    <p:sldId id="299" r:id="rId10"/>
    <p:sldId id="307" r:id="rId11"/>
    <p:sldId id="296" r:id="rId12"/>
    <p:sldId id="308" r:id="rId13"/>
    <p:sldId id="297" r:id="rId14"/>
    <p:sldId id="298" r:id="rId15"/>
    <p:sldId id="300" r:id="rId16"/>
    <p:sldId id="303" r:id="rId17"/>
    <p:sldId id="309" r:id="rId18"/>
    <p:sldId id="310" r:id="rId19"/>
    <p:sldId id="301" r:id="rId20"/>
    <p:sldId id="302" r:id="rId21"/>
    <p:sldId id="274" r:id="rId22"/>
  </p:sldIdLst>
  <p:sldSz cx="9144000" cy="6858000" type="screen4x3"/>
  <p:notesSz cx="6761163" cy="99425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5332" autoAdjust="0"/>
  </p:normalViewPr>
  <p:slideViewPr>
    <p:cSldViewPr>
      <p:cViewPr varScale="1">
        <p:scale>
          <a:sx n="88" d="100"/>
          <a:sy n="88" d="100"/>
        </p:scale>
        <p:origin x="127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9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00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6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5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9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3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9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3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5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62B2D-8DAB-4AE0-BD23-69097DC842B5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9DE89-F621-4298-8A76-B66799EDB6EC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FBFFE7-027A-439B-AD98-FF9D552FAC15}" type="datetime1">
              <a:rPr lang="id-ID" smtClean="0"/>
              <a:pPr/>
              <a:t>22/05/2021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173E5-3126-4775-A9A3-68E2FFB1EB80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C353D-4EB2-4032-9718-7AF22F2B0B21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15168-0D14-48D2-BE44-3FC169F1F70C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B5331-05F8-4E10-8AFB-7E8FDA613370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31CC2-24FF-4409-A120-924DAAEB2957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FB686-2AEF-4395-B7AA-3D65813429D3}" type="datetime1">
              <a:rPr lang="id-ID" smtClean="0"/>
              <a:pPr/>
              <a:t>22/05/2021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576898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19455" y="24384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 BASED REASONING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400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3AC4B-0A69-42D2-913B-70154119340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22/05/2021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DATA DARMAJAYA\Tari_lain-lain\Webinar AI ku\ai6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1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Membangun</a:t>
            </a:r>
            <a:r>
              <a:rPr lang="en-US" b="1" dirty="0"/>
              <a:t> basis </a:t>
            </a:r>
            <a:r>
              <a:rPr lang="en-US" b="1" dirty="0" err="1"/>
              <a:t>kasus</a:t>
            </a:r>
            <a:r>
              <a:rPr lang="en-US" dirty="0"/>
              <a:t>,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. </a:t>
            </a:r>
          </a:p>
          <a:p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kemiripan</a:t>
            </a:r>
            <a:r>
              <a:rPr lang="en-US" b="1" dirty="0"/>
              <a:t> (</a:t>
            </a:r>
            <a:r>
              <a:rPr lang="en-US" b="1" i="1" dirty="0"/>
              <a:t>similarity)</a:t>
            </a:r>
            <a:r>
              <a:rPr lang="en-US" b="1" dirty="0"/>
              <a:t>,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kasus-kasus</a:t>
            </a:r>
            <a:r>
              <a:rPr lang="en-US" dirty="0"/>
              <a:t> yang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basis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r>
              <a:rPr lang="en-US" b="1" dirty="0" err="1"/>
              <a:t>Pengambilan</a:t>
            </a:r>
            <a:r>
              <a:rPr lang="en-US" b="1" dirty="0"/>
              <a:t> data,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kasus-kasus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basis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,  data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(</a:t>
            </a:r>
            <a:r>
              <a:rPr lang="en-US" i="1" dirty="0"/>
              <a:t>similarity</a:t>
            </a:r>
            <a:r>
              <a:rPr lang="en-US" dirty="0"/>
              <a:t>) yang paling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range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1.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716" y="228600"/>
            <a:ext cx="8229600" cy="995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Tiga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Langkah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SOLUSI</a:t>
            </a:r>
          </a:p>
        </p:txBody>
      </p:sp>
    </p:spTree>
    <p:extLst>
      <p:ext uri="{BB962C8B-B14F-4D97-AF65-F5344CB8AC3E}">
        <p14:creationId xmlns:p14="http://schemas.microsoft.com/office/powerpoint/2010/main" val="39677206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6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Retrieve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>
              <a:defRPr/>
            </a:pP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pencocokan</a:t>
            </a:r>
            <a:endParaRPr lang="en-US" dirty="0"/>
          </a:p>
          <a:p>
            <a:pPr>
              <a:defRPr/>
            </a:pPr>
            <a:r>
              <a:rPr lang="en-US" dirty="0" err="1"/>
              <a:t>Menyeleksi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solusinya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818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716" y="228600"/>
            <a:ext cx="8229600" cy="995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Tahapan</a:t>
            </a:r>
            <a:r>
              <a:rPr lang="en-US" dirty="0"/>
              <a:t> Retrieve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6" y="1417638"/>
            <a:ext cx="8547333" cy="36543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4800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konputer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kemiripan</a:t>
            </a:r>
            <a:r>
              <a:rPr lang="en-US" b="1" dirty="0"/>
              <a:t> (</a:t>
            </a:r>
            <a:r>
              <a:rPr lang="en-US" b="1" i="1" dirty="0"/>
              <a:t>similarity</a:t>
            </a:r>
            <a:r>
              <a:rPr lang="en-US" b="1" dirty="0"/>
              <a:t>)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. </a:t>
            </a:r>
          </a:p>
          <a:p>
            <a:pPr>
              <a:defRPr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terurut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kasus-kasus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i="1" dirty="0"/>
              <a:t>(similar case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908534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6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i="1" dirty="0">
                <a:ea typeface="Calibri"/>
                <a:cs typeface="Times New Roman"/>
              </a:rPr>
              <a:t>Reuse </a:t>
            </a:r>
            <a:r>
              <a:rPr lang="en-US" dirty="0" err="1">
                <a:ea typeface="Calibri"/>
                <a:cs typeface="Times New Roman"/>
              </a:rPr>
              <a:t>adalah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pemecahan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masalah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kasus</a:t>
            </a:r>
            <a:r>
              <a:rPr lang="en-US" dirty="0">
                <a:ea typeface="Calibri"/>
                <a:cs typeface="Times New Roman"/>
              </a:rPr>
              <a:t> yang </a:t>
            </a:r>
            <a:r>
              <a:rPr lang="en-US" dirty="0" err="1">
                <a:ea typeface="Calibri"/>
                <a:cs typeface="Times New Roman"/>
              </a:rPr>
              <a:t>baru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dengan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cara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menggunakan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kembali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informasi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pengetahuan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dari</a:t>
            </a:r>
            <a:r>
              <a:rPr lang="en-US" dirty="0">
                <a:ea typeface="Calibri"/>
                <a:cs typeface="Times New Roman"/>
              </a:rPr>
              <a:t> basis </a:t>
            </a:r>
            <a:r>
              <a:rPr lang="en-US" dirty="0" err="1">
                <a:ea typeface="Calibri"/>
                <a:cs typeface="Times New Roman"/>
              </a:rPr>
              <a:t>kasus</a:t>
            </a:r>
            <a:r>
              <a:rPr lang="en-US" dirty="0">
                <a:ea typeface="Calibri"/>
                <a:cs typeface="Times New Roman"/>
              </a:rPr>
              <a:t>.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ea typeface="Calibri"/>
                <a:cs typeface="Times New Roman"/>
              </a:rPr>
              <a:t>Kasus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dengan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nilai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i="1" dirty="0">
                <a:ea typeface="Calibri"/>
                <a:cs typeface="Times New Roman"/>
              </a:rPr>
              <a:t>similarity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nilai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tertinggi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diantara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kasus-kasus</a:t>
            </a:r>
            <a:r>
              <a:rPr lang="en-US" dirty="0">
                <a:ea typeface="Calibri"/>
                <a:cs typeface="Times New Roman"/>
              </a:rPr>
              <a:t> yang lain </a:t>
            </a:r>
            <a:r>
              <a:rPr lang="en-US" dirty="0" err="1">
                <a:ea typeface="Calibri"/>
                <a:cs typeface="Times New Roman"/>
              </a:rPr>
              <a:t>adalah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kandidat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solusi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untuk</a:t>
            </a:r>
            <a:r>
              <a:rPr lang="en-US" dirty="0">
                <a:ea typeface="Calibri"/>
                <a:cs typeface="Times New Roman"/>
              </a:rPr>
              <a:t> problem </a:t>
            </a:r>
            <a:r>
              <a:rPr lang="en-US" dirty="0" err="1">
                <a:ea typeface="Calibri"/>
                <a:cs typeface="Times New Roman"/>
              </a:rPr>
              <a:t>baru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i="1" dirty="0">
                <a:ea typeface="Calibri"/>
                <a:cs typeface="Times New Roman"/>
              </a:rPr>
              <a:t>(reuse phase)</a:t>
            </a:r>
            <a:r>
              <a:rPr lang="en-US" dirty="0">
                <a:ea typeface="Calibri"/>
                <a:cs typeface="Times New Roman"/>
              </a:rPr>
              <a:t>. </a:t>
            </a:r>
            <a:endParaRPr lang="en-US" dirty="0" smtClean="0">
              <a:ea typeface="Calibri"/>
              <a:cs typeface="Times New Roman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ea typeface="Calibri"/>
                <a:cs typeface="Times New Roman"/>
              </a:rPr>
              <a:t>Terdapat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3 </a:t>
            </a:r>
            <a:r>
              <a:rPr lang="en-US" dirty="0" err="1">
                <a:ea typeface="Calibri"/>
                <a:cs typeface="Times New Roman"/>
              </a:rPr>
              <a:t>kelas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yg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ada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 smtClean="0">
                <a:ea typeface="Calibri"/>
                <a:cs typeface="Times New Roman"/>
              </a:rPr>
              <a:t>pada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fase</a:t>
            </a:r>
            <a:r>
              <a:rPr lang="en-US" i="1" dirty="0">
                <a:ea typeface="Calibri"/>
                <a:cs typeface="Times New Roman"/>
              </a:rPr>
              <a:t> reuse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yaitu</a:t>
            </a:r>
            <a:r>
              <a:rPr lang="en-US" dirty="0">
                <a:ea typeface="Calibri"/>
                <a:cs typeface="Times New Roman"/>
              </a:rPr>
              <a:t>: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ea typeface="Calibri"/>
                <a:cs typeface="Times New Roman"/>
              </a:rPr>
              <a:t>Menggantikan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sebagian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dari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solusi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disebut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substitusi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ea typeface="Calibri"/>
                <a:cs typeface="Times New Roman"/>
              </a:rPr>
              <a:t>Mengubah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sebagian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dari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struktur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disebut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transformasi</a:t>
            </a:r>
            <a:r>
              <a:rPr lang="en-US" dirty="0">
                <a:ea typeface="Calibri"/>
                <a:cs typeface="Times New Roman"/>
              </a:rPr>
              <a:t>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ea typeface="Calibri"/>
                <a:cs typeface="Times New Roman"/>
              </a:rPr>
              <a:t>Menurunkan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dari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solusi</a:t>
            </a:r>
            <a:r>
              <a:rPr lang="en-US" dirty="0">
                <a:ea typeface="Calibri"/>
                <a:cs typeface="Times New Roman"/>
              </a:rPr>
              <a:t> yang lama </a:t>
            </a:r>
            <a:r>
              <a:rPr lang="en-US" dirty="0" err="1">
                <a:ea typeface="Calibri"/>
                <a:cs typeface="Times New Roman"/>
              </a:rPr>
              <a:t>sebuah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solusi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baru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disebut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adaptasi</a:t>
            </a:r>
            <a:r>
              <a:rPr lang="en-US" i="1" dirty="0">
                <a:ea typeface="Calibri"/>
                <a:cs typeface="Times New Roman"/>
              </a:rPr>
              <a:t> generative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948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6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Revise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err="1">
                <a:ea typeface="Calibri"/>
                <a:cs typeface="Times New Roman"/>
              </a:rPr>
              <a:t>Terdapat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dua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tugas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utama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dari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tahapan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ini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yaitu</a:t>
            </a:r>
            <a:r>
              <a:rPr lang="en-US" dirty="0">
                <a:ea typeface="Calibri"/>
                <a:cs typeface="Times New Roman"/>
              </a:rPr>
              <a:t>:(Adriana, 2008)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ea typeface="Calibri"/>
                <a:cs typeface="Times New Roman"/>
              </a:rPr>
              <a:t>Evaluasi</a:t>
            </a:r>
            <a:endParaRPr lang="en-US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err="1">
                <a:ea typeface="Calibri"/>
                <a:cs typeface="Times New Roman"/>
              </a:rPr>
              <a:t>Adalah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bagaimana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hasil</a:t>
            </a:r>
            <a:r>
              <a:rPr lang="en-US" dirty="0">
                <a:ea typeface="Calibri"/>
                <a:cs typeface="Times New Roman"/>
              </a:rPr>
              <a:t> yang </a:t>
            </a:r>
            <a:r>
              <a:rPr lang="en-US" dirty="0" err="1">
                <a:ea typeface="Calibri"/>
                <a:cs typeface="Times New Roman"/>
              </a:rPr>
              <a:t>didapatkan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setelah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membandingkan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solusi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dengan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keadaan</a:t>
            </a:r>
            <a:r>
              <a:rPr lang="en-US" dirty="0">
                <a:ea typeface="Calibri"/>
                <a:cs typeface="Times New Roman"/>
              </a:rPr>
              <a:t> yang </a:t>
            </a:r>
            <a:r>
              <a:rPr lang="en-US" dirty="0" err="1">
                <a:ea typeface="Calibri"/>
                <a:cs typeface="Times New Roman"/>
              </a:rPr>
              <a:t>sebenarnya</a:t>
            </a:r>
            <a:r>
              <a:rPr lang="en-US" dirty="0">
                <a:ea typeface="Calibri"/>
                <a:cs typeface="Times New Roman"/>
              </a:rPr>
              <a:t>. Hal </a:t>
            </a:r>
            <a:r>
              <a:rPr lang="en-US" dirty="0" err="1">
                <a:ea typeface="Calibri"/>
                <a:cs typeface="Times New Roman"/>
              </a:rPr>
              <a:t>ini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biasanya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tahapan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luar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dari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sistem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penalaran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berbasis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kasus</a:t>
            </a:r>
            <a:r>
              <a:rPr lang="en-US" dirty="0">
                <a:ea typeface="Calibri"/>
                <a:cs typeface="Times New Roman"/>
              </a:rPr>
              <a:t>. </a:t>
            </a:r>
            <a:r>
              <a:rPr lang="en-US" dirty="0" err="1">
                <a:ea typeface="Calibri"/>
                <a:cs typeface="Times New Roman"/>
              </a:rPr>
              <a:t>Pada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tahap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evaluasi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ini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sering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memerlukan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waktu</a:t>
            </a:r>
            <a:r>
              <a:rPr lang="en-US" dirty="0">
                <a:ea typeface="Calibri"/>
                <a:cs typeface="Times New Roman"/>
              </a:rPr>
              <a:t> yang </a:t>
            </a:r>
            <a:r>
              <a:rPr lang="en-US" dirty="0" err="1">
                <a:ea typeface="Calibri"/>
                <a:cs typeface="Times New Roman"/>
              </a:rPr>
              <a:t>panjang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tergantung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pada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aplikasi</a:t>
            </a:r>
            <a:r>
              <a:rPr lang="en-US" dirty="0">
                <a:ea typeface="Calibri"/>
                <a:cs typeface="Times New Roman"/>
              </a:rPr>
              <a:t> yang </a:t>
            </a:r>
            <a:r>
              <a:rPr lang="en-US" dirty="0" err="1">
                <a:ea typeface="Calibri"/>
                <a:cs typeface="Times New Roman"/>
              </a:rPr>
              <a:t>sedang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dikembangkan</a:t>
            </a:r>
            <a:r>
              <a:rPr lang="en-US" dirty="0">
                <a:ea typeface="Calibri"/>
                <a:cs typeface="Times New Roman"/>
              </a:rPr>
              <a:t>.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Calibri"/>
                <a:cs typeface="Times New Roman"/>
              </a:rPr>
              <a:t>2. </a:t>
            </a:r>
            <a:r>
              <a:rPr lang="en-US" b="1" dirty="0" err="1">
                <a:ea typeface="Calibri"/>
                <a:cs typeface="Times New Roman"/>
              </a:rPr>
              <a:t>Perbaikan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kesalahan</a:t>
            </a:r>
            <a:endParaRPr lang="en-US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err="1">
                <a:ea typeface="Calibri"/>
              </a:rPr>
              <a:t>Perbaikan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kesalahan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meliputi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pengenalan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kesalahan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dan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solusi</a:t>
            </a:r>
            <a:r>
              <a:rPr lang="en-US" dirty="0">
                <a:ea typeface="Calibri"/>
              </a:rPr>
              <a:t> yang </a:t>
            </a:r>
            <a:r>
              <a:rPr lang="en-US" dirty="0" err="1">
                <a:ea typeface="Calibri"/>
              </a:rPr>
              <a:t>dibuat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dan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mengambil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atau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membuat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penjelasan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tentang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kesalahan</a:t>
            </a:r>
            <a:r>
              <a:rPr lang="en-US" dirty="0">
                <a:ea typeface="Calibri"/>
              </a:rPr>
              <a:t> </a:t>
            </a:r>
            <a:r>
              <a:rPr lang="en-US" dirty="0" err="1">
                <a:ea typeface="Calibri"/>
              </a:rPr>
              <a:t>tersebut</a:t>
            </a:r>
            <a:r>
              <a:rPr lang="en-US" dirty="0">
                <a:ea typeface="Calibri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53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6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Retain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/>
          </a:bodyPr>
          <a:lstStyle/>
          <a:p>
            <a:r>
              <a:rPr lang="en-US" i="1" dirty="0"/>
              <a:t>Retain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i="1" dirty="0" err="1"/>
              <a:t>update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basis </a:t>
            </a:r>
            <a:r>
              <a:rPr lang="en-US" dirty="0" err="1"/>
              <a:t>kasus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i="1" dirty="0"/>
              <a:t> knowledge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715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(</a:t>
            </a:r>
            <a:r>
              <a:rPr lang="en-US" dirty="0" err="1"/>
              <a:t>Althoff</a:t>
            </a:r>
            <a:r>
              <a:rPr lang="en-US" dirty="0"/>
              <a:t>, 2001), </a:t>
            </a:r>
            <a:r>
              <a:rPr lang="en-US" dirty="0" err="1"/>
              <a:t>yaitu</a:t>
            </a:r>
            <a:r>
              <a:rPr lang="en-US" dirty="0"/>
              <a:t>: </a:t>
            </a:r>
          </a:p>
          <a:p>
            <a:pPr algn="just">
              <a:defRPr/>
            </a:pPr>
            <a:r>
              <a:rPr lang="en-US" b="1" dirty="0" err="1"/>
              <a:t>Diagnosa</a:t>
            </a:r>
            <a:r>
              <a:rPr lang="en-US" dirty="0"/>
              <a:t>,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CBR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 </a:t>
            </a:r>
          </a:p>
          <a:p>
            <a:pPr algn="just">
              <a:defRPr/>
            </a:pPr>
            <a:r>
              <a:rPr lang="en-US" b="1" dirty="0" err="1"/>
              <a:t>Pendukung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 CBR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lama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basis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CBR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. </a:t>
            </a:r>
          </a:p>
          <a:p>
            <a:pPr algn="just">
              <a:defRPr/>
            </a:pP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PBK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para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disuatu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 smtClean="0"/>
              <a:t>menderitanya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716" y="228600"/>
            <a:ext cx="8229600" cy="995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FUNGSI CBR</a:t>
            </a:r>
          </a:p>
        </p:txBody>
      </p:sp>
    </p:spTree>
    <p:extLst>
      <p:ext uri="{BB962C8B-B14F-4D97-AF65-F5344CB8AC3E}">
        <p14:creationId xmlns:p14="http://schemas.microsoft.com/office/powerpoint/2010/main" val="396457054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82512"/>
              </p:ext>
            </p:extLst>
          </p:nvPr>
        </p:nvGraphicFramePr>
        <p:xfrm>
          <a:off x="444137" y="274638"/>
          <a:ext cx="8318863" cy="62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3" imgW="4570378" imgH="3427559" progId="PowerPoint.Show.12">
                  <p:embed/>
                </p:oleObj>
              </mc:Choice>
              <mc:Fallback>
                <p:oleObj name="Presentation" r:id="rId3" imgW="4570378" imgH="3427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37" y="274638"/>
                        <a:ext cx="8318863" cy="62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58380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22152"/>
              </p:ext>
            </p:extLst>
          </p:nvPr>
        </p:nvGraphicFramePr>
        <p:xfrm>
          <a:off x="457200" y="274638"/>
          <a:ext cx="8229600" cy="617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Slide" r:id="rId3" imgW="4570378" imgH="3427559" progId="PowerPoint.Slide.12">
                  <p:embed/>
                </p:oleObj>
              </mc:Choice>
              <mc:Fallback>
                <p:oleObj name="Slide" r:id="rId3" imgW="4570378" imgH="3427559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74638"/>
                        <a:ext cx="8229600" cy="6171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36558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/>
              <a:t>Developing case-based reasoning systems: a case study in diagnosing building </a:t>
            </a:r>
            <a:r>
              <a:rPr lang="en-GB" b="1" dirty="0" smtClean="0"/>
              <a:t>defects</a:t>
            </a:r>
          </a:p>
          <a:p>
            <a:pPr marL="400050" lvl="1" indent="0">
              <a:buNone/>
            </a:pPr>
            <a:r>
              <a:rPr lang="en-GB" dirty="0"/>
              <a:t>D</a:t>
            </a:r>
            <a:r>
              <a:rPr lang="en-GB" dirty="0" smtClean="0"/>
              <a:t>iagnosis </a:t>
            </a:r>
            <a:r>
              <a:rPr lang="en-GB" dirty="0" err="1"/>
              <a:t>cacat</a:t>
            </a:r>
            <a:r>
              <a:rPr lang="en-GB" dirty="0"/>
              <a:t> </a:t>
            </a:r>
            <a:r>
              <a:rPr lang="en-GB" dirty="0" err="1"/>
              <a:t>bangunan</a:t>
            </a:r>
            <a:r>
              <a:rPr lang="en-GB" dirty="0"/>
              <a:t> </a:t>
            </a:r>
            <a:r>
              <a:rPr lang="en-GB" dirty="0" err="1" smtClean="0"/>
              <a:t>dipengaruhi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/>
              <a:t>faktor-faktor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: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kombinasi</a:t>
            </a:r>
            <a:r>
              <a:rPr lang="en-GB" dirty="0"/>
              <a:t>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bangunan</a:t>
            </a:r>
            <a:r>
              <a:rPr lang="en-GB" dirty="0"/>
              <a:t>, </a:t>
            </a:r>
            <a:r>
              <a:rPr lang="en-GB" dirty="0" err="1"/>
              <a:t>gejala</a:t>
            </a:r>
            <a:r>
              <a:rPr lang="en-GB" dirty="0"/>
              <a:t> yang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disebabkan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yang </a:t>
            </a:r>
            <a:r>
              <a:rPr lang="en-GB" dirty="0" err="1"/>
              <a:t>berbeda</a:t>
            </a:r>
            <a:r>
              <a:rPr lang="en-GB" dirty="0"/>
              <a:t>,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informasi</a:t>
            </a:r>
            <a:r>
              <a:rPr lang="en-GB" dirty="0"/>
              <a:t> </a:t>
            </a:r>
            <a:r>
              <a:rPr lang="en-GB" dirty="0" err="1"/>
              <a:t>sebab-akibat</a:t>
            </a:r>
            <a:r>
              <a:rPr lang="en-GB" dirty="0"/>
              <a:t> yang </a:t>
            </a:r>
            <a:r>
              <a:rPr lang="en-GB" dirty="0" err="1"/>
              <a:t>terbatas</a:t>
            </a:r>
            <a:r>
              <a:rPr lang="en-GB" dirty="0"/>
              <a:t> </a:t>
            </a:r>
            <a:r>
              <a:rPr lang="en-GB" dirty="0" err="1"/>
              <a:t>mengapa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gagal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penyebab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/>
              <a:t>cacat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ditemukan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</a:t>
            </a:r>
            <a:r>
              <a:rPr lang="en-GB" dirty="0" err="1"/>
              <a:t>tes</a:t>
            </a:r>
            <a:r>
              <a:rPr lang="en-GB" dirty="0"/>
              <a:t> </a:t>
            </a:r>
            <a:r>
              <a:rPr lang="en-GB" dirty="0" err="1"/>
              <a:t>destruktif</a:t>
            </a:r>
            <a:r>
              <a:rPr lang="en-GB" dirty="0"/>
              <a:t> </a:t>
            </a:r>
            <a:r>
              <a:rPr lang="en-GB" dirty="0" err="1" smtClean="0"/>
              <a:t>dilakukan</a:t>
            </a:r>
            <a:r>
              <a:rPr lang="en-GB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658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ea typeface="Cambria" pitchFamily="18" charset="0"/>
              </a:rPr>
              <a:t>OUTLINE</a:t>
            </a:r>
            <a:endParaRPr lang="id-ID" dirty="0"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Konsep</a:t>
            </a:r>
            <a:r>
              <a:rPr lang="en-US" dirty="0" smtClean="0"/>
              <a:t> CBR</a:t>
            </a:r>
          </a:p>
          <a:p>
            <a:pPr lvl="0"/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CBR</a:t>
            </a:r>
          </a:p>
          <a:p>
            <a:pPr lvl="0"/>
            <a:r>
              <a:rPr lang="en-US" dirty="0" err="1" smtClean="0"/>
              <a:t>Tahapan</a:t>
            </a:r>
            <a:r>
              <a:rPr lang="en-US" dirty="0" smtClean="0"/>
              <a:t> CBR</a:t>
            </a:r>
          </a:p>
          <a:p>
            <a:pPr lvl="0"/>
            <a:r>
              <a:rPr lang="en-US" dirty="0" err="1" smtClean="0"/>
              <a:t>Siklus</a:t>
            </a:r>
            <a:r>
              <a:rPr lang="en-US" dirty="0" smtClean="0"/>
              <a:t> CBR</a:t>
            </a:r>
          </a:p>
          <a:p>
            <a:pPr lvl="0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CBR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800-C4BC-414E-AD86-C13587FBC951}" type="datetime1">
              <a:rPr lang="id-ID" smtClean="0"/>
              <a:pPr/>
              <a:t>22/05/2021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 lnSpcReduction="10000"/>
          </a:bodyPr>
          <a:lstStyle/>
          <a:p>
            <a:r>
              <a:rPr lang="en-GB" b="1" u="sng" dirty="0">
                <a:hlinkClick r:id="rId3"/>
              </a:rPr>
              <a:t>Case Based Reasoning For Determining The Feasibility Of Scholarship Grantees Using Case </a:t>
            </a:r>
            <a:r>
              <a:rPr lang="en-GB" b="1" u="sng" dirty="0" smtClean="0">
                <a:hlinkClick r:id="rId3"/>
              </a:rPr>
              <a:t>Adaptation</a:t>
            </a:r>
            <a:endParaRPr lang="en-GB" b="1" u="sng" dirty="0" smtClean="0"/>
          </a:p>
          <a:p>
            <a:pPr marL="400050" lvl="1" indent="0">
              <a:buNone/>
            </a:pPr>
            <a:r>
              <a:rPr lang="en-GB" dirty="0"/>
              <a:t>Dari </a:t>
            </a:r>
            <a:r>
              <a:rPr lang="en-GB" dirty="0" err="1"/>
              <a:t>tahun</a:t>
            </a:r>
            <a:r>
              <a:rPr lang="en-GB" dirty="0"/>
              <a:t>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kriteria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mendapatkan</a:t>
            </a:r>
            <a:r>
              <a:rPr lang="en-GB" dirty="0"/>
              <a:t> </a:t>
            </a:r>
            <a:r>
              <a:rPr lang="en-GB" dirty="0" err="1"/>
              <a:t>beasiswa</a:t>
            </a:r>
            <a:r>
              <a:rPr lang="en-GB" dirty="0"/>
              <a:t> </a:t>
            </a:r>
            <a:r>
              <a:rPr lang="en-GB" dirty="0" err="1"/>
              <a:t>hampir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data </a:t>
            </a:r>
            <a:r>
              <a:rPr lang="en-GB" dirty="0" err="1"/>
              <a:t>sebelumnya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kriteria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kesamaan</a:t>
            </a:r>
            <a:r>
              <a:rPr lang="en-GB" dirty="0"/>
              <a:t>. Case Based Reasoning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salah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yang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menalar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memecahkan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berdasarkan</a:t>
            </a:r>
            <a:r>
              <a:rPr lang="en-GB" dirty="0"/>
              <a:t> </a:t>
            </a:r>
            <a:r>
              <a:rPr lang="en-GB" dirty="0" err="1"/>
              <a:t>pengetahuan</a:t>
            </a:r>
            <a:r>
              <a:rPr lang="en-GB" dirty="0"/>
              <a:t> lama. </a:t>
            </a:r>
            <a:r>
              <a:rPr lang="en-GB" dirty="0" err="1"/>
              <a:t>Selain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, </a:t>
            </a:r>
            <a:r>
              <a:rPr lang="en-GB" dirty="0" err="1"/>
              <a:t>pengetahuan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CBR </a:t>
            </a:r>
            <a:r>
              <a:rPr lang="en-GB" dirty="0" err="1"/>
              <a:t>juga</a:t>
            </a:r>
            <a:r>
              <a:rPr lang="en-GB" dirty="0"/>
              <a:t> </a:t>
            </a:r>
            <a:r>
              <a:rPr lang="en-GB" dirty="0" err="1"/>
              <a:t>bersifat</a:t>
            </a:r>
            <a:r>
              <a:rPr lang="en-GB" dirty="0"/>
              <a:t> </a:t>
            </a:r>
            <a:r>
              <a:rPr lang="en-GB" dirty="0" err="1"/>
              <a:t>dinamis</a:t>
            </a:r>
            <a:r>
              <a:rPr lang="en-GB" dirty="0"/>
              <a:t>. </a:t>
            </a:r>
            <a:r>
              <a:rPr lang="en-GB" dirty="0" err="1"/>
              <a:t>Penelitian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menerapkan</a:t>
            </a:r>
            <a:r>
              <a:rPr lang="en-GB" dirty="0"/>
              <a:t> </a:t>
            </a:r>
            <a:r>
              <a:rPr lang="en-GB" dirty="0" err="1"/>
              <a:t>pendekatan</a:t>
            </a:r>
            <a:r>
              <a:rPr lang="en-GB" dirty="0"/>
              <a:t> CBR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kelayakan</a:t>
            </a:r>
            <a:r>
              <a:rPr lang="en-GB" dirty="0"/>
              <a:t> </a:t>
            </a:r>
            <a:r>
              <a:rPr lang="en-GB" dirty="0" err="1"/>
              <a:t>mahasiswa</a:t>
            </a:r>
            <a:r>
              <a:rPr lang="en-GB" dirty="0"/>
              <a:t> </a:t>
            </a:r>
            <a:r>
              <a:rPr lang="en-GB" dirty="0" err="1"/>
              <a:t>penerima</a:t>
            </a:r>
            <a:r>
              <a:rPr lang="en-GB" dirty="0"/>
              <a:t> </a:t>
            </a:r>
            <a:r>
              <a:rPr lang="en-GB" dirty="0" err="1"/>
              <a:t>beasiswa</a:t>
            </a:r>
            <a:r>
              <a:rPr lang="en-GB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706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	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id-ID" sz="4000" b="1" dirty="0" smtClean="0">
                <a:sym typeface="Wingdings" panose="05000000000000000000" pitchFamily="2" charset="2"/>
              </a:rPr>
              <a:t> </a:t>
            </a:r>
            <a:r>
              <a:rPr lang="en-US" sz="4000" b="1" dirty="0" smtClean="0"/>
              <a:t>END</a:t>
            </a:r>
            <a:r>
              <a:rPr lang="id-ID" sz="4000" b="1" dirty="0" smtClean="0"/>
              <a:t> </a:t>
            </a:r>
            <a:r>
              <a:rPr lang="id-ID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AE68-8F74-4A46-A02F-C7B17A7E7BB3}" type="datetime1">
              <a:rPr lang="id-ID" smtClean="0"/>
              <a:pPr/>
              <a:t>22/05/2021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516063"/>
            <a:ext cx="555089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MOTOR BERHENTI??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yang</a:t>
            </a:r>
            <a:r>
              <a:rPr lang="id-ID" dirty="0"/>
              <a:t> salah?</a:t>
            </a:r>
            <a:br>
              <a:rPr lang="id-ID" dirty="0"/>
            </a:br>
            <a:r>
              <a:rPr lang="en-US" dirty="0"/>
              <a:t>*</a:t>
            </a:r>
            <a:r>
              <a:rPr lang="id-ID" dirty="0"/>
              <a:t>Terakhir kali hal itu terjadi, tidak ada bensin. Apakah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id-ID" dirty="0"/>
              <a:t>ada bensin?</a:t>
            </a:r>
            <a:br>
              <a:rPr lang="id-ID" dirty="0"/>
            </a:br>
            <a:r>
              <a:rPr lang="en-US" dirty="0"/>
              <a:t>* Ta</a:t>
            </a:r>
            <a:r>
              <a:rPr lang="id-ID" dirty="0"/>
              <a:t>pi tunggu aku ingat </a:t>
            </a:r>
            <a:r>
              <a:rPr lang="en-US" dirty="0" err="1"/>
              <a:t>businya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..</a:t>
            </a:r>
            <a:r>
              <a:rPr lang="id-ID" dirty="0"/>
              <a:t/>
            </a:r>
            <a:br>
              <a:rPr lang="id-ID" dirty="0"/>
            </a:br>
            <a:endParaRPr lang="en-US" dirty="0" smtClean="0"/>
          </a:p>
          <a:p>
            <a:pPr marL="0" indent="0">
              <a:buNone/>
            </a:pPr>
            <a:r>
              <a:rPr lang="id-ID" dirty="0" smtClean="0"/>
              <a:t>Ini </a:t>
            </a:r>
            <a:r>
              <a:rPr lang="id-ID" dirty="0"/>
              <a:t>adalah proses berpikir normal manusia ketika menghadapi masalah masalah yang mirip dengan masalah yang telah dihadapi sebelumnya.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KONSEP CBR</a:t>
            </a:r>
            <a:endParaRPr lang="en-US" dirty="0"/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109" y="2362200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388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</a:t>
            </a:r>
            <a:r>
              <a:rPr lang="id-ID" dirty="0"/>
              <a:t>euse</a:t>
            </a:r>
            <a:r>
              <a:rPr lang="en-US" dirty="0"/>
              <a:t>/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id-ID" dirty="0"/>
              <a:t> pengalaman solusi saat menghadapi masalah yang sama.</a:t>
            </a:r>
            <a:endParaRPr lang="en-US" dirty="0"/>
          </a:p>
          <a:p>
            <a:pPr>
              <a:defRPr/>
            </a:pPr>
            <a:r>
              <a:rPr lang="id-ID" dirty="0"/>
              <a:t>Bagaimana kita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426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sz="3600" b="1" dirty="0"/>
              <a:t>Case Based Reasoning</a:t>
            </a:r>
          </a:p>
        </p:txBody>
      </p:sp>
      <p:sp>
        <p:nvSpPr>
          <p:cNvPr id="8" name="Down Arrow 7"/>
          <p:cNvSpPr/>
          <p:nvPr/>
        </p:nvSpPr>
        <p:spPr>
          <a:xfrm>
            <a:off x="4038600" y="3962400"/>
            <a:ext cx="914400" cy="766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857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KONSEP CBR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Case Based Reasoning-CBR atau sistem penalaran komputer berbasus kasus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erupakan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sistem yang bertujuan untuk menyelesaikan suatu kasus baru dengan cara mengadaptasi solusi-solusi yang terdapat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kasus-kasus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sebelumnya yang mirip dengan kasus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Case Based Reasoning (CBR)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didefinisikan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metodologi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menyelesaikan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memanfaatkan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pengalaman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sebelumnya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dikumpulkan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Basis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Basis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kasus-kasus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pernah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2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KONSEP CBR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diselesaikan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kasus-kasus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tersimpan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kemiripan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kemiripan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pakar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dijadikan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CBR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penalaran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otomasi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(automated reasoning)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(machine learning).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CBR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penalaran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memperhatikan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kesamaannya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sebelumnya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073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6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KEUNTUNGAN</a:t>
            </a:r>
            <a:r>
              <a:rPr lang="en-US" dirty="0" smtClean="0"/>
              <a:t> CBR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Mengurangi dampak penambahan informasi pengetahuan, karena tidak memerlukan pemahaman bagaimana menyelesaikan masalah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Tidak memerlukan suatu model yang explisit dan pengetahuan didapatkan dengan cara mengumpulkan kejadian-kejadian yang telah terjadi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Kemampuan untuk belajar dengan menambahkan kasus baru seiring waktu tanpa perlu menambahkan aturan baru atau mengubah yang sudah ada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Kemampuan untuk mendukung justifikasi dengan menawarkan kasus lampau lebih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diutamakan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529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6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/>
              <a:t>TAHAPAN CBR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33" y="1600200"/>
            <a:ext cx="8257903" cy="4267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Retrieve</a:t>
            </a:r>
            <a:r>
              <a:rPr lang="en-US" dirty="0"/>
              <a:t> (</a:t>
            </a:r>
            <a:r>
              <a:rPr lang="en-US" dirty="0" err="1"/>
              <a:t>penelusuran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paling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</a:p>
          <a:p>
            <a:r>
              <a:rPr lang="en-US" i="1" dirty="0"/>
              <a:t>Reuse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basis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(proses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“transfer </a:t>
            </a:r>
            <a:r>
              <a:rPr lang="en-US" dirty="0" err="1"/>
              <a:t>solusi</a:t>
            </a:r>
            <a:r>
              <a:rPr lang="en-US" dirty="0"/>
              <a:t>”)</a:t>
            </a:r>
          </a:p>
          <a:p>
            <a:r>
              <a:rPr lang="en-US" i="1" dirty="0"/>
              <a:t>Revise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merevisi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. </a:t>
            </a:r>
          </a:p>
          <a:p>
            <a:r>
              <a:rPr lang="en-US" i="1" dirty="0"/>
              <a:t>Retain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basis </a:t>
            </a:r>
            <a:r>
              <a:rPr lang="en-US" dirty="0" err="1"/>
              <a:t>kasus</a:t>
            </a:r>
            <a:endParaRPr lang="en-AU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701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6" y="228600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SIKLUS CBR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22/05/2021</a:t>
            </a:fld>
            <a:endParaRPr lang="en-US" dirty="0"/>
          </a:p>
        </p:txBody>
      </p:sp>
      <p:pic>
        <p:nvPicPr>
          <p:cNvPr id="6" name="Picture 5" descr="CBR-cycle-col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053" y="1292389"/>
            <a:ext cx="5114925" cy="506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1966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921</Words>
  <Application>Microsoft Office PowerPoint</Application>
  <PresentationFormat>On-screen Show (4:3)</PresentationFormat>
  <Paragraphs>103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Office Theme</vt:lpstr>
      <vt:lpstr>Presentation</vt:lpstr>
      <vt:lpstr>Slide</vt:lpstr>
      <vt:lpstr>PowerPoint Presentation</vt:lpstr>
      <vt:lpstr>OUTLINE</vt:lpstr>
      <vt:lpstr>PowerPoint Presentation</vt:lpstr>
      <vt:lpstr>PowerPoint Presentation</vt:lpstr>
      <vt:lpstr>KONSEP CBR</vt:lpstr>
      <vt:lpstr>KONSEP CBR</vt:lpstr>
      <vt:lpstr>KEUNTUNGAN CBR</vt:lpstr>
      <vt:lpstr>TAHAPAN CBR</vt:lpstr>
      <vt:lpstr>SIKLUS CBR</vt:lpstr>
      <vt:lpstr>PowerPoint Presentation</vt:lpstr>
      <vt:lpstr>Retrieve</vt:lpstr>
      <vt:lpstr>PowerPoint Presentation</vt:lpstr>
      <vt:lpstr>Reuse</vt:lpstr>
      <vt:lpstr>Revise</vt:lpstr>
      <vt:lpstr>Retain</vt:lpstr>
      <vt:lpstr>PowerPoint Presentation</vt:lpstr>
      <vt:lpstr>PowerPoint Presentation</vt:lpstr>
      <vt:lpstr>PowerPoint Presentation</vt:lpstr>
      <vt:lpstr>Contoh</vt:lpstr>
      <vt:lpstr>Contoh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530</cp:revision>
  <cp:lastPrinted>2015-09-17T08:41:14Z</cp:lastPrinted>
  <dcterms:created xsi:type="dcterms:W3CDTF">2010-04-18T12:06:30Z</dcterms:created>
  <dcterms:modified xsi:type="dcterms:W3CDTF">2021-05-22T00:53:54Z</dcterms:modified>
</cp:coreProperties>
</file>