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02" r:id="rId3"/>
    <p:sldId id="303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316" r:id="rId16"/>
    <p:sldId id="300" r:id="rId17"/>
  </p:sldIdLst>
  <p:sldSz cx="9144000" cy="6858000" type="screen4x3"/>
  <p:notesSz cx="7045325" cy="9345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36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/>
              <a:t>Mendesain Model Partisipasi Masyarakat dalam </a:t>
            </a:r>
            <a:r>
              <a:rPr lang="id-ID" sz="4000" b="1" dirty="0" err="1"/>
              <a:t>Community</a:t>
            </a:r>
            <a:r>
              <a:rPr lang="id-ID" sz="4000" b="1" dirty="0"/>
              <a:t> </a:t>
            </a:r>
            <a:r>
              <a:rPr lang="id-ID" sz="4000" b="1" dirty="0" err="1"/>
              <a:t>Based</a:t>
            </a:r>
            <a:r>
              <a:rPr lang="id-ID" sz="4000" b="1" dirty="0"/>
              <a:t> Tourism (CBT)</a:t>
            </a:r>
            <a:endParaRPr lang="en-US" sz="4000" b="1" dirty="0"/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0F00DCD-1702-00E1-BD61-F482684D0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764704"/>
            <a:ext cx="7488832" cy="5361459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IV. </a:t>
            </a:r>
            <a:r>
              <a:rPr lang="id-ID" b="1" dirty="0">
                <a:highlight>
                  <a:srgbClr val="FFFF00"/>
                </a:highlight>
              </a:rPr>
              <a:t>Langkah Mendesain Model Partisipasi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id-ID" dirty="0"/>
              <a:t>Mahasiswa diminta menjawab:</a:t>
            </a:r>
          </a:p>
          <a:p>
            <a:r>
              <a:rPr lang="id-ID" dirty="0"/>
              <a:t>Siapa pemilik aset wisata?</a:t>
            </a:r>
          </a:p>
          <a:p>
            <a:r>
              <a:rPr lang="id-ID" dirty="0"/>
              <a:t>Siapa pengambil keputusan utama?</a:t>
            </a:r>
          </a:p>
          <a:p>
            <a:r>
              <a:rPr lang="id-ID" dirty="0"/>
              <a:t>Bagaimana pembagian keuntungan?</a:t>
            </a:r>
          </a:p>
          <a:p>
            <a:r>
              <a:rPr lang="id-ID" dirty="0"/>
              <a:t>Bagaimana mekanisme transparansi?</a:t>
            </a:r>
          </a:p>
          <a:p>
            <a:r>
              <a:rPr lang="id-ID" dirty="0"/>
              <a:t>Bagaimana pelibatan pemuda &amp; perempuan?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087276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C00E010-E501-FD8A-0B3F-95DEB87C4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620688"/>
            <a:ext cx="7344816" cy="5505475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V. </a:t>
            </a:r>
            <a:r>
              <a:rPr lang="id-ID" b="1" dirty="0">
                <a:highlight>
                  <a:srgbClr val="FFFF00"/>
                </a:highlight>
              </a:rPr>
              <a:t>Struktur Diagram Model Partisipasi</a:t>
            </a:r>
          </a:p>
          <a:p>
            <a:pPr marL="0" indent="0">
              <a:buNone/>
            </a:pPr>
            <a:r>
              <a:rPr lang="id-ID" dirty="0"/>
              <a:t>Diagram harus memuat:</a:t>
            </a:r>
          </a:p>
          <a:p>
            <a:r>
              <a:rPr lang="id-ID" dirty="0"/>
              <a:t>Aktor utama (desa, </a:t>
            </a:r>
            <a:r>
              <a:rPr lang="id-ID" dirty="0" err="1"/>
              <a:t>Pokdarwis</a:t>
            </a:r>
            <a:r>
              <a:rPr lang="id-ID" dirty="0"/>
              <a:t>, UMKM, adat, investor)</a:t>
            </a:r>
          </a:p>
          <a:p>
            <a:r>
              <a:rPr lang="id-ID" dirty="0"/>
              <a:t>Hubungan antar aktor</a:t>
            </a:r>
          </a:p>
          <a:p>
            <a:r>
              <a:rPr lang="id-ID" dirty="0"/>
              <a:t>Alur keputusan</a:t>
            </a:r>
          </a:p>
          <a:p>
            <a:r>
              <a:rPr lang="id-ID" dirty="0"/>
              <a:t>Alur manfaat ekonomi</a:t>
            </a:r>
          </a:p>
          <a:p>
            <a:r>
              <a:rPr lang="id-ID" dirty="0"/>
              <a:t>Mekanisme kontrol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7035013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8F19585F-0332-38D6-46C4-8952738CB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836712"/>
            <a:ext cx="6912768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/>
              <a:t>VI. </a:t>
            </a:r>
            <a:r>
              <a:rPr lang="id-ID" b="1" dirty="0">
                <a:highlight>
                  <a:srgbClr val="FFFF00"/>
                </a:highlight>
              </a:rPr>
              <a:t>Metode Pembelajaran </a:t>
            </a:r>
            <a:r>
              <a:rPr lang="id-ID" b="1" dirty="0"/>
              <a:t>(100 Menit)</a:t>
            </a:r>
          </a:p>
          <a:p>
            <a:endParaRPr lang="en-US" b="1" dirty="0"/>
          </a:p>
          <a:p>
            <a:r>
              <a:rPr lang="id-ID" b="1" dirty="0"/>
              <a:t>1. Pengantar Teori (20 menit)</a:t>
            </a:r>
          </a:p>
          <a:p>
            <a:r>
              <a:rPr lang="id-ID" dirty="0"/>
              <a:t>Penjelasan 3 model partisipasi</a:t>
            </a:r>
          </a:p>
          <a:p>
            <a:r>
              <a:rPr lang="id-ID" b="1" dirty="0"/>
              <a:t>2. Diskusi Kelompok (40 menit)</a:t>
            </a:r>
          </a:p>
          <a:p>
            <a:r>
              <a:rPr lang="id-ID" dirty="0"/>
              <a:t>Setiap kelompok memilih satu desa studi kasus (DIY/Bali/NTB)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5206681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6D2E933D-E561-34D7-778F-9A3CF2D77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692696"/>
            <a:ext cx="7488832" cy="5433467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3. Mendesain Diagram Model (25 menit)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id-ID" dirty="0"/>
              <a:t>Bisa menggunakan:</a:t>
            </a:r>
          </a:p>
          <a:p>
            <a:r>
              <a:rPr lang="id-ID" dirty="0"/>
              <a:t>Diagram alur</a:t>
            </a:r>
          </a:p>
          <a:p>
            <a:r>
              <a:rPr lang="id-ID" dirty="0" err="1"/>
              <a:t>Mind</a:t>
            </a:r>
            <a:r>
              <a:rPr lang="id-ID" dirty="0"/>
              <a:t> map</a:t>
            </a:r>
          </a:p>
          <a:p>
            <a:r>
              <a:rPr lang="id-ID" dirty="0"/>
              <a:t>Skema organisasi</a:t>
            </a:r>
          </a:p>
          <a:p>
            <a:r>
              <a:rPr lang="id-ID" b="1" dirty="0"/>
              <a:t>4. Presentasi &amp; Umpan Balik (15 menit)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03792815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EC275DA1-6FDE-E837-CF98-14BF156D5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692696"/>
            <a:ext cx="7344816" cy="54334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b="1" dirty="0"/>
              <a:t>VII. </a:t>
            </a:r>
            <a:r>
              <a:rPr lang="id-ID" b="1" dirty="0">
                <a:highlight>
                  <a:srgbClr val="FFFF00"/>
                </a:highlight>
              </a:rPr>
              <a:t>Tugas Mahasiswa</a:t>
            </a:r>
          </a:p>
          <a:p>
            <a:pPr marL="0" indent="0">
              <a:buNone/>
            </a:pPr>
            <a:r>
              <a:rPr lang="id-ID" b="1" dirty="0"/>
              <a:t>📌 Tugas:</a:t>
            </a:r>
          </a:p>
          <a:p>
            <a:r>
              <a:rPr lang="id-ID" dirty="0"/>
              <a:t>Membuat Diagram Model Partisipasi Masyarakat CBT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id-ID" dirty="0"/>
              <a:t>Ketentuan:</a:t>
            </a:r>
          </a:p>
          <a:p>
            <a:r>
              <a:rPr lang="id-ID" dirty="0"/>
              <a:t>Pilih salah satu model (Co-</a:t>
            </a:r>
            <a:r>
              <a:rPr lang="id-ID" dirty="0" err="1"/>
              <a:t>management</a:t>
            </a:r>
            <a:r>
              <a:rPr lang="id-ID" dirty="0"/>
              <a:t> / </a:t>
            </a:r>
            <a:r>
              <a:rPr lang="id-ID" dirty="0" err="1"/>
              <a:t>Community</a:t>
            </a:r>
            <a:r>
              <a:rPr lang="id-ID" dirty="0"/>
              <a:t> </a:t>
            </a:r>
            <a:r>
              <a:rPr lang="id-ID" dirty="0" err="1"/>
              <a:t>ownership</a:t>
            </a:r>
            <a:r>
              <a:rPr lang="id-ID" dirty="0"/>
              <a:t> / </a:t>
            </a:r>
            <a:r>
              <a:rPr lang="id-ID" dirty="0" err="1"/>
              <a:t>Social</a:t>
            </a:r>
            <a:r>
              <a:rPr lang="id-ID" dirty="0"/>
              <a:t> </a:t>
            </a:r>
            <a:r>
              <a:rPr lang="id-ID" dirty="0" err="1"/>
              <a:t>enterprise</a:t>
            </a:r>
            <a:r>
              <a:rPr lang="id-ID" dirty="0"/>
              <a:t>)</a:t>
            </a:r>
          </a:p>
          <a:p>
            <a:r>
              <a:rPr lang="id-ID" dirty="0"/>
              <a:t>Berbasis studi kasus desa wisata</a:t>
            </a:r>
          </a:p>
          <a:p>
            <a:r>
              <a:rPr lang="id-ID" dirty="0"/>
              <a:t>Sertakan penjelasan 2–3 halaman</a:t>
            </a:r>
          </a:p>
          <a:p>
            <a:r>
              <a:rPr lang="id-ID" dirty="0"/>
              <a:t>Diagram jelas &amp; sistematis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41396032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mpungan Konten 2">
            <a:extLst>
              <a:ext uri="{FF2B5EF4-FFF2-40B4-BE49-F238E27FC236}">
                <a16:creationId xmlns:a16="http://schemas.microsoft.com/office/drawing/2014/main" id="{EE362754-C3C4-14EA-E053-C09B4134A7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5120811"/>
              </p:ext>
            </p:extLst>
          </p:nvPr>
        </p:nvGraphicFramePr>
        <p:xfrm>
          <a:off x="1187624" y="1564922"/>
          <a:ext cx="6984776" cy="3880302"/>
        </p:xfrm>
        <a:graphic>
          <a:graphicData uri="http://schemas.openxmlformats.org/drawingml/2006/table">
            <a:tbl>
              <a:tblPr/>
              <a:tblGrid>
                <a:gridCol w="3492388">
                  <a:extLst>
                    <a:ext uri="{9D8B030D-6E8A-4147-A177-3AD203B41FA5}">
                      <a16:colId xmlns:a16="http://schemas.microsoft.com/office/drawing/2014/main" val="3116151887"/>
                    </a:ext>
                  </a:extLst>
                </a:gridCol>
                <a:gridCol w="3492388">
                  <a:extLst>
                    <a:ext uri="{9D8B030D-6E8A-4147-A177-3AD203B41FA5}">
                      <a16:colId xmlns:a16="http://schemas.microsoft.com/office/drawing/2014/main" val="516860318"/>
                    </a:ext>
                  </a:extLst>
                </a:gridCol>
              </a:tblGrid>
              <a:tr h="6467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Aspek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Bobot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3931706"/>
                  </a:ext>
                </a:extLst>
              </a:tr>
              <a:tr h="6467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Ketepatan pemilihan model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20%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2695988"/>
                  </a:ext>
                </a:extLst>
              </a:tr>
              <a:tr h="6467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Kejelasan struktur partisipasi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25%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8437563"/>
                  </a:ext>
                </a:extLst>
              </a:tr>
              <a:tr h="6467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Integrasi aktor lokal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20%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8685117"/>
                  </a:ext>
                </a:extLst>
              </a:tr>
              <a:tr h="6467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Realisme &amp; keberlanjutan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20%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1359828"/>
                  </a:ext>
                </a:extLst>
              </a:tr>
              <a:tr h="6467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Kualitas diagram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15%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539894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1536FEFC-7E91-0EFA-DFC6-046C70E60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624" y="764704"/>
            <a:ext cx="3888432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VIII. Rubrik Penilaian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306201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747C2719-14C3-913C-2DB4-E00732B589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692696"/>
            <a:ext cx="7416824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/>
              <a:t>I. </a:t>
            </a:r>
            <a:r>
              <a:rPr lang="id-ID" b="1" dirty="0">
                <a:highlight>
                  <a:srgbClr val="FFFF00"/>
                </a:highlight>
              </a:rPr>
              <a:t>Pengantar Konseptual</a:t>
            </a:r>
          </a:p>
          <a:p>
            <a:pPr marL="0" indent="0">
              <a:buNone/>
            </a:pPr>
            <a:r>
              <a:rPr lang="id-ID" dirty="0"/>
              <a:t>Dalam CBT, partisipasi masyarakat tidak hanya berarti “ikut serta”, tetapi juga:</a:t>
            </a:r>
          </a:p>
          <a:p>
            <a:r>
              <a:rPr lang="id-ID" dirty="0"/>
              <a:t>Terlibat dalam pengambilan keputusan</a:t>
            </a:r>
          </a:p>
          <a:p>
            <a:r>
              <a:rPr lang="id-ID" dirty="0"/>
              <a:t>Memiliki akses terhadap manfaat ekonomi</a:t>
            </a:r>
          </a:p>
          <a:p>
            <a:r>
              <a:rPr lang="id-ID" dirty="0"/>
              <a:t>Berperan dalam pengawasan dan evaluasi</a:t>
            </a:r>
          </a:p>
          <a:p>
            <a:r>
              <a:rPr lang="id-ID" dirty="0"/>
              <a:t>Memiliki kepemilikan terhadap aset wisata</a:t>
            </a:r>
          </a:p>
          <a:p>
            <a:r>
              <a:rPr lang="id-ID" dirty="0"/>
              <a:t>Model partisipasi menentukan sejauh mana masyarakat menjadi </a:t>
            </a:r>
            <a:r>
              <a:rPr lang="id-ID" b="1" dirty="0"/>
              <a:t>aktor utama</a:t>
            </a:r>
            <a:r>
              <a:rPr lang="id-ID" dirty="0"/>
              <a:t>, bukan sekadar objek pembangunan.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57382919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E61D62C-4AB5-8CDB-A607-DEA5E037C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692696"/>
            <a:ext cx="7416824" cy="54334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b="1" dirty="0"/>
              <a:t>II. </a:t>
            </a:r>
            <a:r>
              <a:rPr lang="id-ID" b="1" dirty="0">
                <a:highlight>
                  <a:srgbClr val="FFFF00"/>
                </a:highlight>
              </a:rPr>
              <a:t>Model–Model Partisipasi dalam CBT</a:t>
            </a:r>
            <a:br>
              <a:rPr lang="id-ID" dirty="0"/>
            </a:br>
            <a:endParaRPr lang="id-ID" dirty="0"/>
          </a:p>
          <a:p>
            <a:pPr marL="0" indent="0">
              <a:buNone/>
            </a:pPr>
            <a:r>
              <a:rPr lang="id-ID" b="1" dirty="0"/>
              <a:t>1️⃣ Co-</a:t>
            </a:r>
            <a:r>
              <a:rPr lang="id-ID" b="1" dirty="0" err="1"/>
              <a:t>Management</a:t>
            </a:r>
            <a:r>
              <a:rPr lang="id-ID" b="1" dirty="0"/>
              <a:t> Model</a:t>
            </a:r>
          </a:p>
          <a:p>
            <a:pPr marL="0" indent="0">
              <a:buNone/>
            </a:pPr>
            <a:r>
              <a:rPr lang="id-ID" b="1" dirty="0"/>
              <a:t>Konsep:</a:t>
            </a:r>
          </a:p>
          <a:p>
            <a:pPr marL="0" indent="0">
              <a:buNone/>
            </a:pPr>
            <a:r>
              <a:rPr lang="id-ID" dirty="0"/>
              <a:t>Pengelolaan bersama antara masyarakat dan pihak lain (pemerintah, swasta, NGO).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Ciri:</a:t>
            </a:r>
          </a:p>
          <a:p>
            <a:r>
              <a:rPr lang="id-ID" dirty="0"/>
              <a:t>Ada pembagian peran formal</a:t>
            </a:r>
          </a:p>
          <a:p>
            <a:r>
              <a:rPr lang="id-ID" dirty="0"/>
              <a:t>Keputusan strategis dilakukan bersama</a:t>
            </a:r>
          </a:p>
          <a:p>
            <a:r>
              <a:rPr lang="id-ID" dirty="0"/>
              <a:t>Tanggung jawab dibagi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62700291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C65D2C26-DCF5-1C34-3CED-6114A8A7A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692696"/>
            <a:ext cx="7272808" cy="5433467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Contoh Kontekstual:</a:t>
            </a:r>
          </a:p>
          <a:p>
            <a:pPr marL="0" indent="0">
              <a:buNone/>
            </a:pPr>
            <a:r>
              <a:rPr lang="id-ID" dirty="0"/>
              <a:t>Desa wisata di sekitar Yogyakarta yang dikelola bersama pemerintah desa dan </a:t>
            </a:r>
            <a:r>
              <a:rPr lang="id-ID" dirty="0" err="1"/>
              <a:t>Pokdarwis</a:t>
            </a:r>
            <a:r>
              <a:rPr lang="id-ID" dirty="0"/>
              <a:t>.</a:t>
            </a:r>
          </a:p>
          <a:p>
            <a:pPr marL="0" indent="0">
              <a:buNone/>
            </a:pPr>
            <a:r>
              <a:rPr lang="id-ID" b="1" dirty="0"/>
              <a:t>Kelebihan:</a:t>
            </a:r>
          </a:p>
          <a:p>
            <a:r>
              <a:rPr lang="id-ID" dirty="0"/>
              <a:t>✔ Sumber daya lebih kuat</a:t>
            </a:r>
            <a:br>
              <a:rPr lang="id-ID" dirty="0"/>
            </a:br>
            <a:r>
              <a:rPr lang="id-ID" dirty="0"/>
              <a:t>✔ Risiko terbagi</a:t>
            </a:r>
          </a:p>
          <a:p>
            <a:r>
              <a:rPr lang="id-ID" b="1" dirty="0"/>
              <a:t>Tantangan:</a:t>
            </a:r>
          </a:p>
          <a:p>
            <a:r>
              <a:rPr lang="id-ID" dirty="0"/>
              <a:t>✘ Potensi konflik kepentingan</a:t>
            </a:r>
            <a:br>
              <a:rPr lang="id-ID" dirty="0"/>
            </a:br>
            <a:r>
              <a:rPr lang="id-ID" dirty="0"/>
              <a:t>✘ Ketimpangan kekuasaan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61322139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C5F1F185-2DED-67D7-D76A-3A8708D80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836712"/>
            <a:ext cx="7272808" cy="5289451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2️⃣ </a:t>
            </a:r>
            <a:r>
              <a:rPr lang="id-ID" b="1" dirty="0" err="1"/>
              <a:t>Community</a:t>
            </a:r>
            <a:r>
              <a:rPr lang="id-ID" b="1" dirty="0"/>
              <a:t> </a:t>
            </a:r>
            <a:r>
              <a:rPr lang="id-ID" b="1" dirty="0" err="1"/>
              <a:t>Ownership</a:t>
            </a:r>
            <a:r>
              <a:rPr lang="id-ID" b="1" dirty="0"/>
              <a:t> Model</a:t>
            </a:r>
          </a:p>
          <a:p>
            <a:pPr marL="0" indent="0">
              <a:buNone/>
            </a:pPr>
            <a:r>
              <a:rPr lang="id-ID" b="1" dirty="0"/>
              <a:t>Konsep:</a:t>
            </a:r>
          </a:p>
          <a:p>
            <a:pPr marL="0" indent="0">
              <a:buNone/>
            </a:pPr>
            <a:r>
              <a:rPr lang="id-ID" dirty="0"/>
              <a:t>Aset wisata dimiliki oleh komunitas (</a:t>
            </a:r>
            <a:r>
              <a:rPr lang="id-ID" dirty="0" err="1"/>
              <a:t>BUMDes</a:t>
            </a:r>
            <a:r>
              <a:rPr lang="id-ID" dirty="0"/>
              <a:t>, koperasi desa, lembaga adat).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Ciri:</a:t>
            </a:r>
          </a:p>
          <a:p>
            <a:r>
              <a:rPr lang="id-ID" dirty="0"/>
              <a:t>Kepemilikan kolektif</a:t>
            </a:r>
          </a:p>
          <a:p>
            <a:r>
              <a:rPr lang="id-ID" dirty="0"/>
              <a:t>Keuntungan dibagi untuk masyarakat</a:t>
            </a:r>
          </a:p>
          <a:p>
            <a:r>
              <a:rPr lang="id-ID" dirty="0"/>
              <a:t>Kontrol penuh oleh warga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4405146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4FA45214-92F1-019B-D96B-2C9C983FE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764704"/>
            <a:ext cx="7488832" cy="5361459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Contoh:</a:t>
            </a:r>
          </a:p>
          <a:p>
            <a:pPr marL="0" indent="0">
              <a:buNone/>
            </a:pPr>
            <a:r>
              <a:rPr lang="id-ID" dirty="0"/>
              <a:t>Desa adat di Bali yang mengelola tiket dan atraksi melalui lembaga adat.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Kelebihan:</a:t>
            </a:r>
          </a:p>
          <a:p>
            <a:r>
              <a:rPr lang="id-ID" dirty="0"/>
              <a:t>✔ Manfaat ekonomi langsung ke masyarakat</a:t>
            </a:r>
            <a:br>
              <a:rPr lang="id-ID" dirty="0"/>
            </a:br>
            <a:r>
              <a:rPr lang="id-ID" dirty="0"/>
              <a:t>✔ Identitas lokal kuat</a:t>
            </a:r>
          </a:p>
          <a:p>
            <a:r>
              <a:rPr lang="id-ID" b="1" dirty="0"/>
              <a:t>Tantangan:</a:t>
            </a:r>
          </a:p>
          <a:p>
            <a:r>
              <a:rPr lang="id-ID" dirty="0"/>
              <a:t>✘ Keterbatasan modal</a:t>
            </a:r>
            <a:br>
              <a:rPr lang="id-ID" dirty="0"/>
            </a:br>
            <a:r>
              <a:rPr lang="id-ID" dirty="0"/>
              <a:t>✘ Manajemen profesional belum optimal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4611159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6FD5DF99-A2CC-9E0E-2C30-752870465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692696"/>
            <a:ext cx="7344816" cy="5433467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3️⃣ </a:t>
            </a:r>
            <a:r>
              <a:rPr lang="id-ID" b="1" dirty="0" err="1"/>
              <a:t>Social</a:t>
            </a:r>
            <a:r>
              <a:rPr lang="id-ID" b="1" dirty="0"/>
              <a:t> Enterprise Model</a:t>
            </a:r>
          </a:p>
          <a:p>
            <a:pPr marL="0" indent="0">
              <a:buNone/>
            </a:pPr>
            <a:r>
              <a:rPr lang="id-ID" b="1" dirty="0"/>
              <a:t>Konsep:</a:t>
            </a:r>
          </a:p>
          <a:p>
            <a:pPr marL="0" indent="0">
              <a:buNone/>
            </a:pPr>
            <a:r>
              <a:rPr lang="id-ID" dirty="0"/>
              <a:t>Usaha wisata dikelola sebagai bisnis sosial — mencari keuntungan sekaligus misi sosial.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Ciri:</a:t>
            </a:r>
          </a:p>
          <a:p>
            <a:r>
              <a:rPr lang="id-ID" dirty="0"/>
              <a:t>Ada </a:t>
            </a:r>
            <a:r>
              <a:rPr lang="id-ID" dirty="0" err="1"/>
              <a:t>revenue</a:t>
            </a:r>
            <a:r>
              <a:rPr lang="id-ID" dirty="0"/>
              <a:t> model jelas</a:t>
            </a:r>
          </a:p>
          <a:p>
            <a:r>
              <a:rPr lang="id-ID" dirty="0"/>
              <a:t>Laba diinvestasikan kembali ke komunitas</a:t>
            </a:r>
          </a:p>
          <a:p>
            <a:r>
              <a:rPr lang="id-ID" dirty="0"/>
              <a:t>Struktur semi-profesional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1869918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C0B46E79-1EA5-2DF6-5EF7-7867BACCF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620688"/>
            <a:ext cx="7416824" cy="55054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b="1" dirty="0"/>
              <a:t>Contoh:</a:t>
            </a:r>
          </a:p>
          <a:p>
            <a:pPr marL="0" indent="0">
              <a:buNone/>
            </a:pPr>
            <a:r>
              <a:rPr lang="id-ID" dirty="0"/>
              <a:t>Pengelolaan desa wisata berbasis UMKM di Nusa Tenggara Barat dengan model inkubasi usaha lokal.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Kelebihan:</a:t>
            </a:r>
          </a:p>
          <a:p>
            <a:r>
              <a:rPr lang="id-ID" dirty="0"/>
              <a:t>✔ Profesional &amp; berkelanjutan</a:t>
            </a:r>
            <a:br>
              <a:rPr lang="id-ID" dirty="0"/>
            </a:br>
            <a:r>
              <a:rPr lang="id-ID" dirty="0"/>
              <a:t>✔ Inovatif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Tantangan:</a:t>
            </a:r>
          </a:p>
          <a:p>
            <a:r>
              <a:rPr lang="id-ID" dirty="0"/>
              <a:t>✘ Butuh kapasitas manajerial tinggi</a:t>
            </a:r>
            <a:br>
              <a:rPr lang="id-ID" dirty="0"/>
            </a:br>
            <a:r>
              <a:rPr lang="id-ID" dirty="0"/>
              <a:t>✘ Risiko komersialisasi berlebihan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6221883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mpungan Konten 2">
            <a:extLst>
              <a:ext uri="{FF2B5EF4-FFF2-40B4-BE49-F238E27FC236}">
                <a16:creationId xmlns:a16="http://schemas.microsoft.com/office/drawing/2014/main" id="{446BF7C0-8DF8-DDFE-CCED-8C7F49982A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4958989"/>
              </p:ext>
            </p:extLst>
          </p:nvPr>
        </p:nvGraphicFramePr>
        <p:xfrm>
          <a:off x="683568" y="1484785"/>
          <a:ext cx="7560840" cy="4896543"/>
        </p:xfrm>
        <a:graphic>
          <a:graphicData uri="http://schemas.openxmlformats.org/drawingml/2006/table">
            <a:tbl>
              <a:tblPr/>
              <a:tblGrid>
                <a:gridCol w="1890210">
                  <a:extLst>
                    <a:ext uri="{9D8B030D-6E8A-4147-A177-3AD203B41FA5}">
                      <a16:colId xmlns:a16="http://schemas.microsoft.com/office/drawing/2014/main" val="1060151523"/>
                    </a:ext>
                  </a:extLst>
                </a:gridCol>
                <a:gridCol w="1890210">
                  <a:extLst>
                    <a:ext uri="{9D8B030D-6E8A-4147-A177-3AD203B41FA5}">
                      <a16:colId xmlns:a16="http://schemas.microsoft.com/office/drawing/2014/main" val="1786785024"/>
                    </a:ext>
                  </a:extLst>
                </a:gridCol>
                <a:gridCol w="1890210">
                  <a:extLst>
                    <a:ext uri="{9D8B030D-6E8A-4147-A177-3AD203B41FA5}">
                      <a16:colId xmlns:a16="http://schemas.microsoft.com/office/drawing/2014/main" val="3722696004"/>
                    </a:ext>
                  </a:extLst>
                </a:gridCol>
                <a:gridCol w="1890210">
                  <a:extLst>
                    <a:ext uri="{9D8B030D-6E8A-4147-A177-3AD203B41FA5}">
                      <a16:colId xmlns:a16="http://schemas.microsoft.com/office/drawing/2014/main" val="342809666"/>
                    </a:ext>
                  </a:extLst>
                </a:gridCol>
              </a:tblGrid>
              <a:tr h="11819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Aspek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Co-</a:t>
                      </a:r>
                      <a:r>
                        <a:rPr lang="id-ID" dirty="0" err="1"/>
                        <a:t>Management</a:t>
                      </a:r>
                      <a:endParaRPr lang="id-ID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Community Ownership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Social Enterprise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8181468"/>
                  </a:ext>
                </a:extLst>
              </a:tr>
              <a:tr h="6753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Kepemilikan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Bersama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Komunitas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Badan usaha sosial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826982"/>
                  </a:ext>
                </a:extLst>
              </a:tr>
              <a:tr h="11819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Pengambilan keputusan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Kolektif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Internal komunitas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Manajerial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1751510"/>
                  </a:ext>
                </a:extLst>
              </a:tr>
              <a:tr h="11819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Distribusi keuntungan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Disepakati bersama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Untuk warga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Untuk misi sosial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0622079"/>
                  </a:ext>
                </a:extLst>
              </a:tr>
              <a:tr h="6753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Profesionalisme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Sedang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Variatif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Tinggi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659169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0D08C207-8AB8-A761-D79F-1AA92E695A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568" y="799246"/>
            <a:ext cx="6912768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III. </a:t>
            </a:r>
            <a:r>
              <a:rPr kumimoji="0" lang="id-ID" altLang="id-ID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Perbandingan Model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15928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2984</TotalTime>
  <Words>533</Words>
  <Application>Microsoft Office PowerPoint</Application>
  <PresentationFormat>Tampilan Layar (4:3)</PresentationFormat>
  <Paragraphs>130</Paragraphs>
  <Slides>16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16</vt:i4>
      </vt:variant>
    </vt:vector>
  </HeadingPairs>
  <TitlesOfParts>
    <vt:vector size="22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444</cp:revision>
  <cp:lastPrinted>2017-08-29T02:54:51Z</cp:lastPrinted>
  <dcterms:created xsi:type="dcterms:W3CDTF">2010-04-18T12:06:30Z</dcterms:created>
  <dcterms:modified xsi:type="dcterms:W3CDTF">2026-02-22T03:38:23Z</dcterms:modified>
</cp:coreProperties>
</file>