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99" r:id="rId3"/>
    <p:sldId id="303" r:id="rId4"/>
    <p:sldId id="301" r:id="rId5"/>
    <p:sldId id="304" r:id="rId6"/>
    <p:sldId id="305" r:id="rId7"/>
    <p:sldId id="306" r:id="rId8"/>
    <p:sldId id="307" r:id="rId9"/>
  </p:sldIdLst>
  <p:sldSz cx="9144000" cy="6858000" type="screen4x3"/>
  <p:notesSz cx="7045325" cy="9345613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77" d="100"/>
          <a:sy n="77" d="100"/>
        </p:scale>
        <p:origin x="1517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ANALISA DATA NUMERIK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..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18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..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sz="36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Regresi</a:t>
            </a:r>
            <a:r>
              <a:rPr lang="en-US" sz="36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numerik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67544" y="16288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solidFill>
                <a:srgbClr val="800080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3" algn="just"/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Regresi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numerik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digunakan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untuk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menganalisis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hubungan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antara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variabel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dependen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(Y) dan </a:t>
            </a: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independen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(X). </a:t>
            </a: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Dalam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praktikum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ini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mahasiswa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akan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mengimplementasikan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regresi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linier </a:t>
            </a: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sederhana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dan </a:t>
            </a: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regresi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non-linier </a:t>
            </a: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menggunakan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Python, </a:t>
            </a: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serta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mengevaluasi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hasil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model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US" sz="1800" dirty="0">
              <a:solidFill>
                <a:schemeClr val="tx1"/>
              </a:solidFill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Jam </a:t>
            </a: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Belajar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(X): [2, 4, 6, 8, 10]</a:t>
            </a: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Nilai </a:t>
            </a: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Ujian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(Y): [50, 55, 65, 70, 78]</a:t>
            </a:r>
          </a:p>
          <a:p>
            <a:pPr marL="0" lvl="3" algn="just"/>
            <a:endParaRPr lang="id-ID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solidFill>
                <a:srgbClr val="800080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endParaRPr lang="en-US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95E4E96-6824-43BD-8D91-B894AAD73744}"/>
              </a:ext>
            </a:extLst>
          </p:cNvPr>
          <p:cNvSpPr txBox="1">
            <a:spLocks/>
          </p:cNvSpPr>
          <p:nvPr/>
        </p:nvSpPr>
        <p:spPr>
          <a:xfrm>
            <a:off x="395536" y="514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0" i="0" dirty="0">
                <a:solidFill>
                  <a:srgbClr val="404040"/>
                </a:solidFill>
                <a:effectLst/>
                <a:latin typeface="Inter"/>
              </a:rPr>
              <a:t>Kode Phyton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5F03B31-F18E-41A7-8702-408B390B33C0}"/>
              </a:ext>
            </a:extLst>
          </p:cNvPr>
          <p:cNvSpPr txBox="1">
            <a:spLocks/>
          </p:cNvSpPr>
          <p:nvPr/>
        </p:nvSpPr>
        <p:spPr>
          <a:xfrm>
            <a:off x="395536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endParaRPr lang="en-US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80FDBC2-B129-40E1-B4DF-BC6E4B0CD881}"/>
              </a:ext>
            </a:extLst>
          </p:cNvPr>
          <p:cNvSpPr txBox="1"/>
          <p:nvPr/>
        </p:nvSpPr>
        <p:spPr>
          <a:xfrm>
            <a:off x="755576" y="1772816"/>
            <a:ext cx="3816424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Kode Python -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Regresi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Linier</a:t>
            </a:r>
          </a:p>
          <a:p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import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numpy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as np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import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matplotlib.pyplot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as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plt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from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sklearn.linear_model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import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LinearRegression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# Data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X =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np.array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([[2], [4], [6], [8], [10]])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y =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np.array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([50, 55, 65, 70, 78])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# Model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model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LinearRegression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()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model.fit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(X, y)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6229E9-2A99-4792-B352-6F30A1B61315}"/>
              </a:ext>
            </a:extLst>
          </p:cNvPr>
          <p:cNvSpPr txBox="1"/>
          <p:nvPr/>
        </p:nvSpPr>
        <p:spPr>
          <a:xfrm>
            <a:off x="4860032" y="1700808"/>
            <a:ext cx="3816424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# Hasil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print("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Koefisien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(b):",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model.coef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_[0])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print("Intercept (a):",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model.intercept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_)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#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Visualisasi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plt.scatter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(X, y, color='blue')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plt.plot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(X,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model.predict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(X), color='red')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plt.title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("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Regresi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Linier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Sederhana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")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plt.xlabel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("Jam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Belajar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")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plt.ylabel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("Nilai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Ujian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")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plt.grid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()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plt.show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()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9439199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latin typeface="Cambria" panose="02040503050406030204" pitchFamily="18" charset="0"/>
              </a:rPr>
              <a:t>PEMBAHASAN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Koefisien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regresi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(slope) </a:t>
            </a: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menunjukkan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seberapa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besar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perubahan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nilai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Y </a:t>
            </a: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untuk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setiap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kenaikan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1 unit pada X. Intercept </a:t>
            </a: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menunjukkan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nilai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Y </a:t>
            </a: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saat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X = 0. </a:t>
            </a: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Visualisasi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memperlihatkan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garis </a:t>
            </a: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regresi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melewati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data.</a:t>
            </a:r>
          </a:p>
          <a:p>
            <a:pPr algn="l"/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endParaRPr lang="id-ID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1800" b="1" kern="0" dirty="0">
                <a:solidFill>
                  <a:srgbClr val="365F91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Kode Python - </a:t>
            </a:r>
            <a:r>
              <a:rPr lang="en-US" sz="1800" b="1" kern="0" dirty="0" err="1">
                <a:solidFill>
                  <a:srgbClr val="365F91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Regresi</a:t>
            </a:r>
            <a:r>
              <a:rPr lang="en-US" sz="1800" b="1" kern="0" dirty="0">
                <a:solidFill>
                  <a:srgbClr val="365F91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 Non-Linier (</a:t>
            </a:r>
            <a:r>
              <a:rPr lang="en-US" sz="1800" b="1" kern="0" dirty="0" err="1">
                <a:solidFill>
                  <a:srgbClr val="365F91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Polinomial</a:t>
            </a:r>
            <a:r>
              <a:rPr lang="en-US" sz="1800" b="1" kern="0" dirty="0">
                <a:solidFill>
                  <a:srgbClr val="365F91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)</a:t>
            </a:r>
          </a:p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12776"/>
            <a:ext cx="7992888" cy="398904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f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rom </a:t>
            </a: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sklearn.preprocessing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import </a:t>
            </a: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PolynomialFeatures</a:t>
            </a:r>
            <a:b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from </a:t>
            </a: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sklearn.pipeline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import </a:t>
            </a: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make_pipeline</a:t>
            </a:r>
            <a:b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b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# Model </a:t>
            </a: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polinomial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derajat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2</a:t>
            </a:r>
            <a:b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poly_model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make_pipeline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PolynomialFeatures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(degree=2), </a:t>
            </a: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LinearRegression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())</a:t>
            </a:r>
            <a:b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poly_model.fit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(X, y)</a:t>
            </a:r>
            <a:b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b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# </a:t>
            </a: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Visualisasi</a:t>
            </a:r>
            <a:b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X_range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np.linspace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(0, 12, 100).reshape(-1, 1)</a:t>
            </a:r>
            <a:b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plt.scatter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(X, y, color='blue')</a:t>
            </a:r>
            <a:b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plt.plot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X_range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poly_model.predict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X_range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), color='green')</a:t>
            </a:r>
            <a:b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plt.title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("</a:t>
            </a: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Regresi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Polinomial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Derajat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2")</a:t>
            </a:r>
            <a:b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plt.xlabel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("Jam </a:t>
            </a: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Belajar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")</a:t>
            </a:r>
            <a:b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plt.ylabel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("Nilai </a:t>
            </a: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Ujian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")</a:t>
            </a:r>
            <a:b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plt.grid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()</a:t>
            </a:r>
            <a:b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sz="1800" dirty="0" err="1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plt.show</a:t>
            </a:r>
            <a: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()</a:t>
            </a:r>
            <a:br>
              <a:rPr lang="en-US" sz="1800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endParaRPr lang="id-ID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562096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4128D8D-8792-4B37-B985-4B0159C750E0}"/>
              </a:ext>
            </a:extLst>
          </p:cNvPr>
          <p:cNvSpPr txBox="1"/>
          <p:nvPr/>
        </p:nvSpPr>
        <p:spPr>
          <a:xfrm>
            <a:off x="2051720" y="908720"/>
            <a:ext cx="5472608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Pembahasan </a:t>
            </a:r>
            <a:r>
              <a:rPr lang="en-US" sz="1800" b="1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Regresi</a:t>
            </a:r>
            <a:r>
              <a:rPr lang="en-US" sz="1800" b="1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Non-Linier :</a:t>
            </a:r>
          </a:p>
          <a:p>
            <a:pPr algn="just"/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Model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polinomial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cocok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digunakan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ketika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hubungan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antara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X dan Y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tidak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bersifat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linier. Pada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visualisasi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, garis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kurva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menunjukkan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hasil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regresi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lebih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fleksibel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mengikuti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pola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data.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F250FAC-730F-49DA-8366-4D307E8A8C50}"/>
              </a:ext>
            </a:extLst>
          </p:cNvPr>
          <p:cNvSpPr txBox="1"/>
          <p:nvPr/>
        </p:nvSpPr>
        <p:spPr>
          <a:xfrm>
            <a:off x="539552" y="2564904"/>
            <a:ext cx="3456384" cy="29213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94360" marR="594360">
              <a:lnSpc>
                <a:spcPct val="115000"/>
              </a:lnSpc>
              <a:spcBef>
                <a:spcPts val="1000"/>
              </a:spcBef>
              <a:spcAft>
                <a:spcPts val="1400"/>
              </a:spcAft>
            </a:pPr>
            <a:r>
              <a:rPr lang="en-US" sz="1800" b="1" i="1" dirty="0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from </a:t>
            </a:r>
            <a:r>
              <a:rPr lang="en-US" sz="1800" b="1" i="1" dirty="0" err="1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sklearn.preprocessing</a:t>
            </a:r>
            <a:r>
              <a:rPr lang="en-US" sz="1800" b="1" i="1" dirty="0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import </a:t>
            </a:r>
            <a:r>
              <a:rPr lang="en-US" sz="1800" b="1" i="1" dirty="0" err="1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PolynomialFeatures</a:t>
            </a:r>
            <a:endParaRPr lang="en-US" sz="1800" b="1" i="1" dirty="0">
              <a:solidFill>
                <a:srgbClr val="4F81BD"/>
              </a:solidFill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594360" marR="594360">
              <a:lnSpc>
                <a:spcPct val="115000"/>
              </a:lnSpc>
              <a:spcBef>
                <a:spcPts val="1000"/>
              </a:spcBef>
              <a:spcAft>
                <a:spcPts val="1400"/>
              </a:spcAft>
            </a:pPr>
            <a:r>
              <a:rPr lang="en-US" sz="1800" b="1" i="1" dirty="0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from </a:t>
            </a:r>
            <a:r>
              <a:rPr lang="en-US" sz="1800" b="1" i="1" dirty="0" err="1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sklearn.pipeline</a:t>
            </a:r>
            <a:r>
              <a:rPr lang="en-US" sz="1800" b="1" i="1" dirty="0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import </a:t>
            </a:r>
            <a:r>
              <a:rPr lang="en-US" sz="1800" b="1" i="1" dirty="0" err="1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make_pipeline</a:t>
            </a:r>
            <a:endParaRPr lang="en-US" sz="1800" b="1" i="1" dirty="0">
              <a:solidFill>
                <a:srgbClr val="4F81BD"/>
              </a:solidFill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F5C092D-E019-46A1-A74B-852F05BE3092}"/>
              </a:ext>
            </a:extLst>
          </p:cNvPr>
          <p:cNvSpPr txBox="1"/>
          <p:nvPr/>
        </p:nvSpPr>
        <p:spPr>
          <a:xfrm>
            <a:off x="4283968" y="2636912"/>
            <a:ext cx="3240360" cy="2998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Mengimpor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class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menghasilkan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fitur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polinomial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data input.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US" sz="18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Mengimpor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fungsi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membuat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pipeline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kombinasi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preprocessing dan model.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US" sz="18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7319758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4128D8D-8792-4B37-B985-4B0159C750E0}"/>
              </a:ext>
            </a:extLst>
          </p:cNvPr>
          <p:cNvSpPr txBox="1"/>
          <p:nvPr/>
        </p:nvSpPr>
        <p:spPr>
          <a:xfrm>
            <a:off x="2051720" y="908720"/>
            <a:ext cx="54726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Pembahasan </a:t>
            </a:r>
            <a:r>
              <a:rPr lang="en-US" sz="1800" b="1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Regresi</a:t>
            </a:r>
            <a:r>
              <a:rPr lang="en-US" sz="1800" b="1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Non-Linier 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F250FAC-730F-49DA-8366-4D307E8A8C50}"/>
              </a:ext>
            </a:extLst>
          </p:cNvPr>
          <p:cNvSpPr txBox="1"/>
          <p:nvPr/>
        </p:nvSpPr>
        <p:spPr>
          <a:xfrm>
            <a:off x="323528" y="1412776"/>
            <a:ext cx="3960440" cy="6371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94360" marR="594360">
              <a:lnSpc>
                <a:spcPct val="115000"/>
              </a:lnSpc>
              <a:spcBef>
                <a:spcPts val="1000"/>
              </a:spcBef>
              <a:spcAft>
                <a:spcPts val="1400"/>
              </a:spcAft>
            </a:pPr>
            <a:r>
              <a:rPr lang="en-US" sz="1800" b="1" i="1" dirty="0" err="1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poly_model</a:t>
            </a:r>
            <a:r>
              <a:rPr lang="en-US" sz="1800" b="1" i="1" dirty="0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en-US" sz="1800" b="1" i="1" dirty="0" err="1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make_pipeline</a:t>
            </a:r>
            <a:r>
              <a:rPr lang="en-US" sz="1800" b="1" i="1" dirty="0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1800" b="1" i="1" dirty="0" err="1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PolynomialFeatures</a:t>
            </a:r>
            <a:r>
              <a:rPr lang="en-US" sz="1800" b="1" i="1" dirty="0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(degree=2), </a:t>
            </a:r>
            <a:r>
              <a:rPr lang="en-US" sz="1800" b="1" i="1" dirty="0" err="1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LinearRegression</a:t>
            </a:r>
            <a:r>
              <a:rPr lang="en-US" sz="1800" b="1" i="1" dirty="0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())</a:t>
            </a:r>
          </a:p>
          <a:p>
            <a:pPr marL="594360" marR="594360">
              <a:lnSpc>
                <a:spcPct val="115000"/>
              </a:lnSpc>
              <a:spcBef>
                <a:spcPts val="1000"/>
              </a:spcBef>
              <a:spcAft>
                <a:spcPts val="1400"/>
              </a:spcAft>
            </a:pPr>
            <a:r>
              <a:rPr lang="en-US" sz="1800" b="1" i="1" dirty="0" err="1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poly_model.fit</a:t>
            </a:r>
            <a:r>
              <a:rPr lang="en-US" sz="1800" b="1" i="1" dirty="0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(X, y)</a:t>
            </a:r>
          </a:p>
          <a:p>
            <a:pPr marL="594360" marR="594360">
              <a:lnSpc>
                <a:spcPct val="115000"/>
              </a:lnSpc>
              <a:spcBef>
                <a:spcPts val="1000"/>
              </a:spcBef>
              <a:spcAft>
                <a:spcPts val="1400"/>
              </a:spcAft>
            </a:pPr>
            <a:r>
              <a:rPr lang="en-US" sz="1800" b="1" i="1" dirty="0" err="1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X_range</a:t>
            </a:r>
            <a:r>
              <a:rPr lang="en-US" sz="1800" b="1" i="1" dirty="0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= </a:t>
            </a:r>
            <a:r>
              <a:rPr lang="en-US" sz="1800" b="1" i="1" dirty="0" err="1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np.linspace</a:t>
            </a:r>
            <a:r>
              <a:rPr lang="en-US" sz="1800" b="1" i="1" dirty="0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(0, 12, 100).reshape(-1, 1)</a:t>
            </a:r>
          </a:p>
          <a:p>
            <a:pPr marL="594360" marR="594360">
              <a:lnSpc>
                <a:spcPct val="115000"/>
              </a:lnSpc>
              <a:spcBef>
                <a:spcPts val="1000"/>
              </a:spcBef>
              <a:spcAft>
                <a:spcPts val="1400"/>
              </a:spcAft>
            </a:pPr>
            <a:r>
              <a:rPr lang="en-US" sz="1800" b="1" i="1" dirty="0" err="1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plt.scatter</a:t>
            </a:r>
            <a:r>
              <a:rPr lang="en-US" sz="1800" b="1" i="1" dirty="0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(X, y, color='blue')</a:t>
            </a:r>
          </a:p>
          <a:p>
            <a:pPr marL="594360" marR="594360">
              <a:lnSpc>
                <a:spcPct val="115000"/>
              </a:lnSpc>
              <a:spcBef>
                <a:spcPts val="1000"/>
              </a:spcBef>
              <a:spcAft>
                <a:spcPts val="1400"/>
              </a:spcAft>
            </a:pPr>
            <a:r>
              <a:rPr lang="en-US" sz="1800" b="1" i="1" dirty="0" err="1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plt.plot</a:t>
            </a:r>
            <a:r>
              <a:rPr lang="en-US" sz="1800" b="1" i="1" dirty="0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1800" b="1" i="1" dirty="0" err="1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X_range</a:t>
            </a:r>
            <a:r>
              <a:rPr lang="en-US" sz="1800" b="1" i="1" dirty="0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1800" b="1" i="1" dirty="0" err="1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poly_model.predict</a:t>
            </a:r>
            <a:r>
              <a:rPr lang="en-US" sz="1800" b="1" i="1" dirty="0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</a:t>
            </a:r>
            <a:r>
              <a:rPr lang="en-US" sz="1800" b="1" i="1" dirty="0" err="1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X_range</a:t>
            </a:r>
            <a:r>
              <a:rPr lang="en-US" sz="1800" b="1" i="1" dirty="0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), color='green')</a:t>
            </a:r>
          </a:p>
          <a:p>
            <a:pPr marL="594360" marR="594360">
              <a:lnSpc>
                <a:spcPct val="115000"/>
              </a:lnSpc>
              <a:spcBef>
                <a:spcPts val="1000"/>
              </a:spcBef>
              <a:spcAft>
                <a:spcPts val="1400"/>
              </a:spcAft>
            </a:pPr>
            <a:endParaRPr lang="en-US" sz="1800" b="1" i="1" dirty="0">
              <a:solidFill>
                <a:srgbClr val="4F81BD"/>
              </a:solidFill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594360" marR="594360">
              <a:lnSpc>
                <a:spcPct val="115000"/>
              </a:lnSpc>
              <a:spcBef>
                <a:spcPts val="1000"/>
              </a:spcBef>
              <a:spcAft>
                <a:spcPts val="1400"/>
              </a:spcAft>
            </a:pPr>
            <a:endParaRPr lang="en-US" sz="1800" b="1" i="1" dirty="0">
              <a:solidFill>
                <a:srgbClr val="4F81BD"/>
              </a:solidFill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F5C092D-E019-46A1-A74B-852F05BE3092}"/>
              </a:ext>
            </a:extLst>
          </p:cNvPr>
          <p:cNvSpPr txBox="1"/>
          <p:nvPr/>
        </p:nvSpPr>
        <p:spPr>
          <a:xfrm>
            <a:off x="4788024" y="1484784"/>
            <a:ext cx="3600400" cy="50378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Membuat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pipeline yang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mengubah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X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menjadi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fitur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polinomial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derajat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2,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lalu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diterapkan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LinearRegression</a:t>
            </a:r>
            <a:endParaRPr lang="en-US" sz="18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Melatih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model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data X (jam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belajar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) dan y (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nilai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ujian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).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Membuat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rentang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nilai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X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0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hingga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12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plotting,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lalu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diubah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ke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bentuk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array 2D.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Membuat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scatter plot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data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asli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divisualisasikan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sebagai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titik-titik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Memplot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garis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kurva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hasil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prediksi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model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polinomial</a:t>
            </a:r>
            <a:endParaRPr lang="en-US" sz="18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7258631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4128D8D-8792-4B37-B985-4B0159C750E0}"/>
              </a:ext>
            </a:extLst>
          </p:cNvPr>
          <p:cNvSpPr txBox="1"/>
          <p:nvPr/>
        </p:nvSpPr>
        <p:spPr>
          <a:xfrm>
            <a:off x="2051720" y="908720"/>
            <a:ext cx="54726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Pembahasan </a:t>
            </a:r>
            <a:r>
              <a:rPr lang="en-US" sz="1800" b="1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Regresi</a:t>
            </a:r>
            <a:r>
              <a:rPr lang="en-US" sz="1800" b="1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Non-Linier 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F250FAC-730F-49DA-8366-4D307E8A8C50}"/>
              </a:ext>
            </a:extLst>
          </p:cNvPr>
          <p:cNvSpPr txBox="1"/>
          <p:nvPr/>
        </p:nvSpPr>
        <p:spPr>
          <a:xfrm>
            <a:off x="323528" y="1412776"/>
            <a:ext cx="3960440" cy="44602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94360" marR="594360">
              <a:lnSpc>
                <a:spcPct val="115000"/>
              </a:lnSpc>
              <a:spcBef>
                <a:spcPts val="1000"/>
              </a:spcBef>
              <a:spcAft>
                <a:spcPts val="1400"/>
              </a:spcAft>
            </a:pPr>
            <a:r>
              <a:rPr lang="en-US" sz="1800" b="1" i="1" dirty="0" err="1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plt.title</a:t>
            </a:r>
            <a:r>
              <a:rPr lang="en-US" sz="1800" b="1" i="1" dirty="0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("</a:t>
            </a:r>
            <a:r>
              <a:rPr lang="en-US" sz="1800" b="1" i="1" dirty="0" err="1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Regresi</a:t>
            </a:r>
            <a:r>
              <a:rPr lang="en-US" sz="1800" b="1" i="1" dirty="0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Polinomial</a:t>
            </a:r>
            <a:r>
              <a:rPr lang="en-US" sz="1800" b="1" i="1" dirty="0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Derajat</a:t>
            </a:r>
            <a:r>
              <a:rPr lang="en-US" sz="1800" b="1" i="1" dirty="0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2")</a:t>
            </a:r>
          </a:p>
          <a:p>
            <a:pPr marL="594360" marR="594360">
              <a:lnSpc>
                <a:spcPct val="115000"/>
              </a:lnSpc>
              <a:spcBef>
                <a:spcPts val="1000"/>
              </a:spcBef>
              <a:spcAft>
                <a:spcPts val="1400"/>
              </a:spcAft>
            </a:pPr>
            <a:r>
              <a:rPr lang="en-US" sz="1800" b="1" i="1" dirty="0" err="1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plt.xlabel</a:t>
            </a:r>
            <a:r>
              <a:rPr lang="en-US" sz="1800" b="1" i="1" dirty="0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("Jam </a:t>
            </a:r>
            <a:r>
              <a:rPr lang="en-US" sz="1800" b="1" i="1" dirty="0" err="1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Belajar</a:t>
            </a:r>
            <a:r>
              <a:rPr lang="en-US" sz="1800" b="1" i="1" dirty="0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")</a:t>
            </a:r>
          </a:p>
          <a:p>
            <a:pPr marL="594360" marR="594360">
              <a:lnSpc>
                <a:spcPct val="115000"/>
              </a:lnSpc>
              <a:spcBef>
                <a:spcPts val="1000"/>
              </a:spcBef>
              <a:spcAft>
                <a:spcPts val="1400"/>
              </a:spcAft>
            </a:pPr>
            <a:r>
              <a:rPr lang="en-US" sz="1800" b="1" i="1" dirty="0" err="1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plt.ylabel</a:t>
            </a:r>
            <a:r>
              <a:rPr lang="en-US" sz="1800" b="1" i="1" dirty="0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("Nilai </a:t>
            </a:r>
            <a:r>
              <a:rPr lang="en-US" sz="1800" b="1" i="1" dirty="0" err="1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Ujian</a:t>
            </a:r>
            <a:r>
              <a:rPr lang="en-US" sz="1800" b="1" i="1" dirty="0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")</a:t>
            </a:r>
          </a:p>
          <a:p>
            <a:pPr marL="594360" marR="594360">
              <a:lnSpc>
                <a:spcPct val="115000"/>
              </a:lnSpc>
              <a:spcBef>
                <a:spcPts val="1000"/>
              </a:spcBef>
              <a:spcAft>
                <a:spcPts val="1400"/>
              </a:spcAft>
            </a:pPr>
            <a:r>
              <a:rPr lang="en-US" sz="1800" b="1" i="1" dirty="0" err="1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plt.grid</a:t>
            </a:r>
            <a:r>
              <a:rPr lang="en-US" sz="1800" b="1" i="1" dirty="0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()</a:t>
            </a:r>
          </a:p>
          <a:p>
            <a:pPr marL="594360" marR="594360">
              <a:lnSpc>
                <a:spcPct val="115000"/>
              </a:lnSpc>
              <a:spcBef>
                <a:spcPts val="1000"/>
              </a:spcBef>
              <a:spcAft>
                <a:spcPts val="1400"/>
              </a:spcAft>
            </a:pPr>
            <a:r>
              <a:rPr lang="en-US" sz="1800" b="1" i="1" dirty="0" err="1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plt.show</a:t>
            </a:r>
            <a:r>
              <a:rPr lang="en-US" sz="1800" b="1" i="1" dirty="0">
                <a:solidFill>
                  <a:srgbClr val="4F81BD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()</a:t>
            </a:r>
          </a:p>
          <a:p>
            <a:pPr marL="594360" marR="594360">
              <a:lnSpc>
                <a:spcPct val="115000"/>
              </a:lnSpc>
              <a:spcBef>
                <a:spcPts val="1000"/>
              </a:spcBef>
              <a:spcAft>
                <a:spcPts val="1400"/>
              </a:spcAft>
            </a:pPr>
            <a:endParaRPr lang="en-US" sz="1800" b="1" i="1" dirty="0">
              <a:solidFill>
                <a:srgbClr val="4F81BD"/>
              </a:solidFill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594360" marR="594360">
              <a:lnSpc>
                <a:spcPct val="115000"/>
              </a:lnSpc>
              <a:spcBef>
                <a:spcPts val="1000"/>
              </a:spcBef>
              <a:spcAft>
                <a:spcPts val="1400"/>
              </a:spcAft>
            </a:pPr>
            <a:endParaRPr lang="en-US" sz="1800" b="1" i="1" dirty="0">
              <a:solidFill>
                <a:srgbClr val="4F81BD"/>
              </a:solidFill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F5C092D-E019-46A1-A74B-852F05BE3092}"/>
              </a:ext>
            </a:extLst>
          </p:cNvPr>
          <p:cNvSpPr txBox="1"/>
          <p:nvPr/>
        </p:nvSpPr>
        <p:spPr>
          <a:xfrm>
            <a:off x="4572000" y="1484784"/>
            <a:ext cx="3600400" cy="35112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Memberikan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judul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pada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grafik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US" sz="18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Label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sumbu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X.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US" sz="18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Label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sumbu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Y.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Menampilkan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grid pada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grafik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Menampilkan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grafik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ke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layar</a:t>
            </a:r>
            <a: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US" sz="18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2286172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3246</TotalTime>
  <Words>736</Words>
  <Application>Microsoft Office PowerPoint</Application>
  <PresentationFormat>On-screen Show (4:3)</PresentationFormat>
  <Paragraphs>48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Cambria</vt:lpstr>
      <vt:lpstr>Inter</vt:lpstr>
      <vt:lpstr>Segoe UI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Sri Karnila</cp:lastModifiedBy>
  <cp:revision>460</cp:revision>
  <cp:lastPrinted>2017-08-29T02:54:51Z</cp:lastPrinted>
  <dcterms:created xsi:type="dcterms:W3CDTF">2010-04-18T12:06:30Z</dcterms:created>
  <dcterms:modified xsi:type="dcterms:W3CDTF">2025-05-13T02:44:07Z</dcterms:modified>
</cp:coreProperties>
</file>