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96319" y="802299"/>
            <a:ext cx="5618515" cy="2541431"/>
          </a:xfrm>
        </p:spPr>
        <p:txBody>
          <a:bodyPr bIns="0" anchor="b">
            <a:normAutofit/>
          </a:bodyPr>
          <a:lstStyle>
            <a:lvl1pPr algn="l">
              <a:defRPr sz="5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96319" y="3531205"/>
            <a:ext cx="5618515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600" b="0" cap="all" baseline="0">
                <a:solidFill>
                  <a:schemeClr val="tx1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396319" y="329308"/>
            <a:ext cx="3086292" cy="309201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34703" y="798973"/>
            <a:ext cx="802005" cy="503578"/>
          </a:xfrm>
        </p:spPr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2396319" y="3528542"/>
            <a:ext cx="5618515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563692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72614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18028" y="798974"/>
            <a:ext cx="1103027" cy="465988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443491" y="798974"/>
            <a:ext cx="5301095" cy="465988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6918028" y="798974"/>
            <a:ext cx="0" cy="4659889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22962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0881682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1756130"/>
            <a:ext cx="5617002" cy="1887950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2" y="3806196"/>
            <a:ext cx="5617002" cy="1012929"/>
          </a:xfrm>
        </p:spPr>
        <p:txBody>
          <a:bodyPr tIns="91440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1443491" y="3804985"/>
            <a:ext cx="561700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076255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890"/>
            <a:ext cx="6571343" cy="10593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443490" y="2013936"/>
            <a:ext cx="3125871" cy="343756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889182" y="2013936"/>
            <a:ext cx="3125652" cy="343755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3" name="Straight Connector 32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688578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Straight Connector 35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3491" y="804164"/>
            <a:ext cx="6571344" cy="105631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9550"/>
            <a:ext cx="3125766" cy="801943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443491" y="2824270"/>
            <a:ext cx="3125766" cy="264445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89182" y="2023004"/>
            <a:ext cx="3125652" cy="802237"/>
          </a:xfrm>
        </p:spPr>
        <p:txBody>
          <a:bodyPr anchor="b">
            <a:normAutofit/>
          </a:bodyPr>
          <a:lstStyle>
            <a:lvl1pPr marL="0" indent="0">
              <a:lnSpc>
                <a:spcPct val="100000"/>
              </a:lnSpc>
              <a:buNone/>
              <a:defRPr sz="2200" b="0" cap="all" baseline="0">
                <a:solidFill>
                  <a:schemeClr val="accent1"/>
                </a:solidFill>
              </a:defRPr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889182" y="2821491"/>
            <a:ext cx="3125652" cy="263737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9106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2" name="Straight Connector 31"/>
          <p:cNvCxnSpPr/>
          <p:nvPr/>
        </p:nvCxnSpPr>
        <p:spPr>
          <a:xfrm>
            <a:off x="1443491" y="1847088"/>
            <a:ext cx="6571343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864851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24475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9042" y="798973"/>
            <a:ext cx="2425950" cy="2247117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6656" y="798974"/>
            <a:ext cx="3828178" cy="46588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39042" y="3205492"/>
            <a:ext cx="2427369" cy="2248181"/>
          </a:xfrm>
        </p:spPr>
        <p:txBody>
          <a:bodyPr>
            <a:normAutofit/>
          </a:bodyPr>
          <a:lstStyle>
            <a:lvl1pPr marL="0" indent="0" algn="l">
              <a:buNone/>
              <a:defRPr sz="16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17" name="Straight Connector 16"/>
          <p:cNvCxnSpPr/>
          <p:nvPr/>
        </p:nvCxnSpPr>
        <p:spPr>
          <a:xfrm>
            <a:off x="1441748" y="3205491"/>
            <a:ext cx="2423276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1083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oup 12"/>
          <p:cNvGrpSpPr/>
          <p:nvPr/>
        </p:nvGrpSpPr>
        <p:grpSpPr>
          <a:xfrm>
            <a:off x="4996501" y="482171"/>
            <a:ext cx="3511387" cy="5149101"/>
            <a:chOff x="6852919" y="583365"/>
            <a:chExt cx="4681849" cy="5181928"/>
          </a:xfrm>
        </p:grpSpPr>
        <p:sp>
          <p:nvSpPr>
            <p:cNvPr id="14" name="Rectangle 13"/>
            <p:cNvSpPr/>
            <p:nvPr/>
          </p:nvSpPr>
          <p:spPr>
            <a:xfrm>
              <a:off x="6852919" y="583365"/>
              <a:ext cx="4681849" cy="5181928"/>
            </a:xfrm>
            <a:prstGeom prst="rect">
              <a:avLst/>
            </a:prstGeom>
            <a:gradFill>
              <a:gsLst>
                <a:gs pos="0">
                  <a:srgbClr val="000001"/>
                </a:gs>
                <a:gs pos="100000">
                  <a:srgbClr val="191919"/>
                </a:gs>
              </a:gsLst>
            </a:gradFill>
            <a:ln w="76200" cmpd="sng">
              <a:noFill/>
              <a:miter lim="800000"/>
            </a:ln>
            <a:effectLst>
              <a:outerShdw blurRad="127000" dist="228600" dir="4740000" sx="98000" sy="98000" algn="tl" rotWithShape="0">
                <a:srgbClr val="000000">
                  <a:alpha val="34000"/>
                </a:srgbClr>
              </a:outerShdw>
            </a:effectLst>
            <a:scene3d>
              <a:camera prst="orthographicFront"/>
              <a:lightRig rig="threePt" dir="t"/>
            </a:scene3d>
            <a:sp3d>
              <a:bevelT w="152400" h="50800" prst="softRound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Rectangle 14"/>
            <p:cNvSpPr/>
            <p:nvPr/>
          </p:nvSpPr>
          <p:spPr>
            <a:xfrm>
              <a:off x="7273787" y="915806"/>
              <a:ext cx="3844017" cy="4507918"/>
            </a:xfrm>
            <a:prstGeom prst="rect">
              <a:avLst/>
            </a:prstGeom>
            <a:gradFill>
              <a:gsLst>
                <a:gs pos="0">
                  <a:srgbClr val="DADADA"/>
                </a:gs>
                <a:gs pos="100000">
                  <a:srgbClr val="FFFFFE"/>
                </a:gs>
              </a:gsLst>
              <a:lin ang="16200000" scaled="0"/>
            </a:gradFill>
            <a:ln w="50800" cmpd="sng">
              <a:solidFill>
                <a:srgbClr val="191919"/>
              </a:solidFill>
              <a:miter lim="800000"/>
            </a:ln>
            <a:effectLst>
              <a:innerShdw blurRad="63500" dist="88900" dir="14100000">
                <a:srgbClr val="000000">
                  <a:alpha val="30000"/>
                </a:srgbClr>
              </a:innerShdw>
            </a:effectLst>
            <a:scene3d>
              <a:camera prst="orthographicFront"/>
              <a:lightRig rig="threePt" dir="t"/>
            </a:scene3d>
            <a:sp3d>
              <a:bevelT prst="relaxedInset"/>
            </a:sp3d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4148" y="1129513"/>
            <a:ext cx="3244935" cy="1830584"/>
          </a:xfrm>
        </p:spPr>
        <p:txBody>
          <a:bodyPr anchor="b">
            <a:normAutofit/>
          </a:bodyPr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40128" y="1122543"/>
            <a:ext cx="2234998" cy="3866327"/>
          </a:xfrm>
          <a:solidFill>
            <a:schemeClr val="bg1">
              <a:lumMod val="85000"/>
            </a:schemeClr>
          </a:solidFill>
          <a:ln w="9525" cap="sq">
            <a:noFill/>
            <a:miter lim="800000"/>
          </a:ln>
          <a:effectLst/>
        </p:spPr>
        <p:txBody>
          <a:bodyPr anchor="t"/>
          <a:lstStyle>
            <a:lvl1pPr marL="0" indent="0" algn="ctr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443492" y="3145992"/>
            <a:ext cx="3240286" cy="2003742"/>
          </a:xfrm>
        </p:spPr>
        <p:txBody>
          <a:bodyPr>
            <a:normAutofit/>
          </a:bodyPr>
          <a:lstStyle>
            <a:lvl1pPr marL="0" indent="0" algn="l">
              <a:buNone/>
              <a:defRPr sz="18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436664" y="5469857"/>
            <a:ext cx="3252420" cy="320123"/>
          </a:xfrm>
        </p:spPr>
        <p:txBody>
          <a:bodyPr/>
          <a:lstStyle>
            <a:lvl1pPr algn="l">
              <a:defRPr/>
            </a:lvl1pPr>
          </a:lstStyle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1437530" y="318641"/>
            <a:ext cx="3251553" cy="320931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  <p:cxnSp>
        <p:nvCxnSpPr>
          <p:cNvPr id="31" name="Straight Connector 30"/>
          <p:cNvCxnSpPr/>
          <p:nvPr/>
        </p:nvCxnSpPr>
        <p:spPr>
          <a:xfrm>
            <a:off x="1441281" y="3143605"/>
            <a:ext cx="3242014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5271932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015734"/>
            <a:ext cx="9144000" cy="4079520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pic>
        <p:nvPicPr>
          <p:cNvPr id="12" name="Picture 11"/>
          <p:cNvPicPr>
            <a:picLocks noChangeAspect="1"/>
          </p:cNvPicPr>
          <p:nvPr/>
        </p:nvPicPr>
        <p:blipFill rotWithShape="1"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2500" t="1538" r="12500" b="-1538"/>
          <a:stretch/>
        </p:blipFill>
        <p:spPr>
          <a:xfrm>
            <a:off x="-1" y="6095253"/>
            <a:ext cx="9144001" cy="774727"/>
          </a:xfrm>
          <a:prstGeom prst="rect">
            <a:avLst/>
          </a:prstGeom>
        </p:spPr>
      </p:pic>
      <p:cxnSp>
        <p:nvCxnSpPr>
          <p:cNvPr id="13" name="Straight Connector 12"/>
          <p:cNvCxnSpPr/>
          <p:nvPr/>
        </p:nvCxnSpPr>
        <p:spPr>
          <a:xfrm>
            <a:off x="0" y="6101127"/>
            <a:ext cx="9144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443491" y="804520"/>
            <a:ext cx="6571343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443491" y="2015733"/>
            <a:ext cx="6571343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646542" y="330370"/>
            <a:ext cx="2368292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5/5/2026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443491" y="329308"/>
            <a:ext cx="4034004" cy="3092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7725" y="798973"/>
            <a:ext cx="795746" cy="503578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2800">
                <a:solidFill>
                  <a:schemeClr val="accent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164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200" b="0" i="0" kern="1200" cap="all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6858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kern="1200" cap="none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6858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Budaya &amp; Desain Organisasi Digital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Peran Teknologi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Cloud computing</a:t>
            </a:r>
          </a:p>
          <a:p>
            <a:r>
              <a:t>- Big data</a:t>
            </a:r>
          </a:p>
          <a:p>
            <a:r>
              <a:t>- AI</a:t>
            </a:r>
          </a:p>
          <a:p>
            <a:r>
              <a:t>- Tools kolaborasi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Contoh Kasus: Gojek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Budaya inovasi, struktur agile, dan penggunaan teknologi membuat Gojek berkembang pesat.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Analisis Kasus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Masalah: perubahan pasar cepat</a:t>
            </a:r>
          </a:p>
          <a:p>
            <a:r>
              <a:t>Solusi: budaya inovatif &amp; desain fleksibel</a:t>
            </a:r>
          </a:p>
          <a:p>
            <a:r>
              <a:t>Hasil: adaptasi cepat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Tantangan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Resistensi perubahan</a:t>
            </a:r>
          </a:p>
          <a:p>
            <a:r>
              <a:t>- Kurangnya skill digital</a:t>
            </a:r>
          </a:p>
          <a:p>
            <a:r>
              <a:t>- Keamanan data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Kesimpulan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Budaya dan desain organisasi digital penting untuk keberhasilan di era digital.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A991F414-C2C8-6305-5DAA-C06BF5E0807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3400" y="400049"/>
            <a:ext cx="8469086" cy="635181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69442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Organisasi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Organisasi yang memanfaatkan teknologi digital dalam proses bisnis, komunikasi, dan pengambilan keputusan.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Pengertian Budaya Organisasi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Nilai, norma, dan kebiasaan yang mempengaruhi perilaku anggota organisasi.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Budaya Organisasi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Budaya yang mendukung inovasi, teknologi, kolaborasi, dan perubahan cepat.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Ciri Budaya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Adaptif</a:t>
            </a:r>
          </a:p>
          <a:p>
            <a:r>
              <a:t>- Inovatif</a:t>
            </a:r>
          </a:p>
          <a:p>
            <a:r>
              <a:t>- Kolaboratif</a:t>
            </a:r>
          </a:p>
          <a:p>
            <a:r>
              <a:t>- Data-driven</a:t>
            </a:r>
          </a:p>
          <a:p>
            <a:r>
              <a:t>- Open communication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Pentingnya Budaya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- Mendukung transformasi digital</a:t>
            </a:r>
          </a:p>
          <a:p>
            <a:r>
              <a:t>- Meningkatkan inovasi</a:t>
            </a:r>
          </a:p>
          <a:p>
            <a:r>
              <a:t>- Mempercepat keputusan</a:t>
            </a:r>
          </a:p>
          <a:p>
            <a:r>
              <a:t>- Meningkatkan daya saing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Desain Organisasi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Struktur organisasi yang fleksibel dan berbasis teknologi untuk mendukung kecepatan dan inovasi.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Model Desain Organisasi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D" dirty="0"/>
              <a:t>Flat </a:t>
            </a:r>
            <a:r>
              <a:rPr lang="en-ID" dirty="0" err="1"/>
              <a:t>OrganizationStruktur</a:t>
            </a:r>
            <a:r>
              <a:rPr lang="en-ID" dirty="0"/>
              <a:t> </a:t>
            </a:r>
            <a:r>
              <a:rPr lang="en-ID" dirty="0" err="1"/>
              <a:t>tanpa</a:t>
            </a:r>
            <a:r>
              <a:rPr lang="en-ID" dirty="0"/>
              <a:t> </a:t>
            </a:r>
            <a:r>
              <a:rPr lang="en-ID" dirty="0" err="1"/>
              <a:t>banyak</a:t>
            </a:r>
            <a:r>
              <a:rPr lang="en-ID" dirty="0"/>
              <a:t> </a:t>
            </a:r>
            <a:r>
              <a:rPr lang="en-ID" dirty="0" err="1"/>
              <a:t>hierarki</a:t>
            </a:r>
            <a:r>
              <a:rPr lang="en-ID" dirty="0"/>
              <a:t>, </a:t>
            </a:r>
            <a:r>
              <a:rPr lang="en-ID" dirty="0" err="1"/>
              <a:t>komunikasi</a:t>
            </a:r>
            <a:r>
              <a:rPr lang="en-ID" dirty="0"/>
              <a:t> </a:t>
            </a:r>
            <a:r>
              <a:rPr lang="en-ID" dirty="0" err="1"/>
              <a:t>cepat</a:t>
            </a:r>
            <a:endParaRPr lang="en-ID" dirty="0"/>
          </a:p>
          <a:p>
            <a:r>
              <a:rPr lang="en-ID" dirty="0"/>
              <a:t>Agile </a:t>
            </a:r>
            <a:r>
              <a:rPr lang="en-ID" dirty="0" err="1"/>
              <a:t>OrganizationFleksibel</a:t>
            </a:r>
            <a:r>
              <a:rPr lang="en-ID" dirty="0"/>
              <a:t>, </a:t>
            </a:r>
            <a:r>
              <a:rPr lang="en-ID" dirty="0" err="1"/>
              <a:t>berbasis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 </a:t>
            </a:r>
            <a:r>
              <a:rPr lang="en-ID" dirty="0" err="1"/>
              <a:t>kecil</a:t>
            </a:r>
            <a:r>
              <a:rPr lang="en-ID" dirty="0"/>
              <a:t> (squad), </a:t>
            </a:r>
            <a:r>
              <a:rPr lang="en-ID" dirty="0" err="1"/>
              <a:t>kerja</a:t>
            </a:r>
            <a:r>
              <a:rPr lang="en-ID" dirty="0"/>
              <a:t> sprint</a:t>
            </a:r>
          </a:p>
          <a:p>
            <a:r>
              <a:rPr lang="en-ID" dirty="0"/>
              <a:t>Network </a:t>
            </a:r>
            <a:r>
              <a:rPr lang="en-ID" dirty="0" err="1"/>
              <a:t>OrganizationKolaborasi</a:t>
            </a:r>
            <a:r>
              <a:rPr lang="en-ID" dirty="0"/>
              <a:t> </a:t>
            </a:r>
            <a:r>
              <a:rPr lang="en-ID" dirty="0" err="1"/>
              <a:t>antar</a:t>
            </a:r>
            <a:r>
              <a:rPr lang="en-ID" dirty="0"/>
              <a:t> </a:t>
            </a:r>
            <a:r>
              <a:rPr lang="en-ID" dirty="0" err="1"/>
              <a:t>tim</a:t>
            </a:r>
            <a:r>
              <a:rPr lang="en-ID" dirty="0"/>
              <a:t>/unit, </a:t>
            </a:r>
            <a:r>
              <a:rPr lang="en-ID" dirty="0" err="1"/>
              <a:t>tidak</a:t>
            </a:r>
            <a:r>
              <a:rPr lang="en-ID" dirty="0"/>
              <a:t> </a:t>
            </a:r>
            <a:r>
              <a:rPr lang="en-ID" dirty="0" err="1"/>
              <a:t>kaku</a:t>
            </a:r>
            <a:r>
              <a:rPr lang="en-ID" dirty="0"/>
              <a:t>, </a:t>
            </a:r>
            <a:r>
              <a:rPr lang="en-ID" dirty="0" err="1"/>
              <a:t>saling</a:t>
            </a:r>
            <a:r>
              <a:rPr lang="en-ID" dirty="0"/>
              <a:t> </a:t>
            </a:r>
            <a:r>
              <a:rPr lang="en-ID" dirty="0" err="1"/>
              <a:t>terhubung</a:t>
            </a:r>
            <a:endParaRPr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Perbedaan Tradisional vs Digital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Tradisional: kaku, hierarki tinggi</a:t>
            </a:r>
          </a:p>
          <a:p>
            <a:r>
              <a:t>Digital: fleksibel, cepat, kolaboratif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Gallery">
  <a:themeElements>
    <a:clrScheme name="Gallery">
      <a:dk1>
        <a:sysClr val="windowText" lastClr="000000"/>
      </a:dk1>
      <a:lt1>
        <a:sysClr val="window" lastClr="FFFFFF"/>
      </a:lt1>
      <a:dk2>
        <a:srgbClr val="454545"/>
      </a:dk2>
      <a:lt2>
        <a:srgbClr val="DFDBD5"/>
      </a:lt2>
      <a:accent1>
        <a:srgbClr val="B71E42"/>
      </a:accent1>
      <a:accent2>
        <a:srgbClr val="DE478E"/>
      </a:accent2>
      <a:accent3>
        <a:srgbClr val="BC72F0"/>
      </a:accent3>
      <a:accent4>
        <a:srgbClr val="795FAF"/>
      </a:accent4>
      <a:accent5>
        <a:srgbClr val="586EA6"/>
      </a:accent5>
      <a:accent6>
        <a:srgbClr val="6892A0"/>
      </a:accent6>
      <a:hlink>
        <a:srgbClr val="FA2B5C"/>
      </a:hlink>
      <a:folHlink>
        <a:srgbClr val="BC658E"/>
      </a:folHlink>
    </a:clrScheme>
    <a:fontScheme name="Gallery">
      <a:majorFont>
        <a:latin typeface="Gill Sans MT" panose="020B0502020104020203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Gallery" id="{BBFCD31E-59A1-489D-B089-A3EAD7CAE12E}" vid="{F5E91637-A7B6-4E27-B710-77DA7014EE1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Gallery</Template>
  <TotalTime>11</TotalTime>
  <Words>226</Words>
  <Application>Microsoft Office PowerPoint</Application>
  <PresentationFormat>On-screen Show (4:3)</PresentationFormat>
  <Paragraphs>44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8" baseType="lpstr">
      <vt:lpstr>Arial</vt:lpstr>
      <vt:lpstr>Gill Sans MT</vt:lpstr>
      <vt:lpstr>Gallery</vt:lpstr>
      <vt:lpstr>Budaya &amp; Desain Organisasi Digital</vt:lpstr>
      <vt:lpstr>Pengertian Organisasi Digital</vt:lpstr>
      <vt:lpstr>Pengertian Budaya Organisasi</vt:lpstr>
      <vt:lpstr>Budaya Organisasi Digital</vt:lpstr>
      <vt:lpstr>Ciri Budaya Digital</vt:lpstr>
      <vt:lpstr>Pentingnya Budaya Digital</vt:lpstr>
      <vt:lpstr>Desain Organisasi Digital</vt:lpstr>
      <vt:lpstr>Model Desain Organisasi Digital</vt:lpstr>
      <vt:lpstr>Perbedaan Tradisional vs Digital</vt:lpstr>
      <vt:lpstr>Peran Teknologi</vt:lpstr>
      <vt:lpstr>Contoh Kasus: Gojek</vt:lpstr>
      <vt:lpstr>Analisis Kasus</vt:lpstr>
      <vt:lpstr>Tantangan</vt:lpstr>
      <vt:lpstr>Kesimpulan</vt:lpstr>
      <vt:lpstr>PowerPoint Presentation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soraya asnusa</dc:creator>
  <cp:keywords/>
  <dc:description>generated using python-pptx</dc:description>
  <cp:lastModifiedBy>Indaheka04@outlook.com</cp:lastModifiedBy>
  <cp:revision>2</cp:revision>
  <dcterms:created xsi:type="dcterms:W3CDTF">2013-01-27T09:14:16Z</dcterms:created>
  <dcterms:modified xsi:type="dcterms:W3CDTF">2026-05-05T09:44:47Z</dcterms:modified>
  <cp:category/>
</cp:coreProperties>
</file>