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79" r:id="rId3"/>
    <p:sldId id="293" r:id="rId4"/>
    <p:sldId id="257" r:id="rId5"/>
    <p:sldId id="287" r:id="rId6"/>
    <p:sldId id="288" r:id="rId7"/>
    <p:sldId id="28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B4A9-A82A-4D52-8433-281F32BE006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8FBF-7A7E-49D6-94B8-A21864F5F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21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B4A9-A82A-4D52-8433-281F32BE006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8FBF-7A7E-49D6-94B8-A21864F5F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30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B4A9-A82A-4D52-8433-281F32BE006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8FBF-7A7E-49D6-94B8-A21864F5F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77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B4A9-A82A-4D52-8433-281F32BE006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8FBF-7A7E-49D6-94B8-A21864F5F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92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B4A9-A82A-4D52-8433-281F32BE006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8FBF-7A7E-49D6-94B8-A21864F5F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234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B4A9-A82A-4D52-8433-281F32BE006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8FBF-7A7E-49D6-94B8-A21864F5F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03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B4A9-A82A-4D52-8433-281F32BE006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8FBF-7A7E-49D6-94B8-A21864F5F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10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B4A9-A82A-4D52-8433-281F32BE006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8FBF-7A7E-49D6-94B8-A21864F5F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14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B4A9-A82A-4D52-8433-281F32BE006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8FBF-7A7E-49D6-94B8-A21864F5F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415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B4A9-A82A-4D52-8433-281F32BE006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8FBF-7A7E-49D6-94B8-A21864F5F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433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B4A9-A82A-4D52-8433-281F32BE006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8FBF-7A7E-49D6-94B8-A21864F5F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475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lasticWrap/>
                    </a14:imgEffect>
                  </a14:imgLayer>
                </a14:imgProps>
              </a:ext>
            </a:extLst>
          </a:blip>
          <a:srcRect/>
          <a:stretch>
            <a:fillRect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AB4A9-A82A-4D52-8433-281F32BE0064}" type="datetimeFigureOut">
              <a:rPr lang="en-US" smtClean="0"/>
              <a:pPr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88FBF-7A7E-49D6-94B8-A21864F5F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67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241946"/>
            <a:ext cx="12192000" cy="5036024"/>
          </a:xfrm>
          <a:prstGeom prst="rect">
            <a:avLst/>
          </a:prstGeom>
          <a:blipFill dpi="0" rotWithShape="1">
            <a:blip r:embed="rId3">
              <a:alphaModFix amt="43000"/>
            </a:blip>
            <a:srcRect/>
            <a:tile tx="0" ty="0" sx="100000" sy="100000" flip="none" algn="tl"/>
          </a:blipFill>
        </p:spPr>
      </p:pic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902042" y="1488187"/>
            <a:ext cx="128235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dirty="0">
                <a:latin typeface="Cambria" panose="02040503050406030204" pitchFamily="18" charset="0"/>
              </a:rPr>
              <a:t>10</a:t>
            </a:r>
          </a:p>
        </p:txBody>
      </p:sp>
      <p:sp>
        <p:nvSpPr>
          <p:cNvPr id="8" name="Rectangle 7"/>
          <p:cNvSpPr/>
          <p:nvPr/>
        </p:nvSpPr>
        <p:spPr>
          <a:xfrm>
            <a:off x="4151871" y="3447034"/>
            <a:ext cx="7896428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/>
            <a:r>
              <a:rPr lang="id-ID" sz="4800" b="1" dirty="0"/>
              <a:t>DISTRIBUSI </a:t>
            </a:r>
            <a:r>
              <a:rPr lang="en-US" sz="4800" b="1" dirty="0"/>
              <a:t>BINOMIAL</a:t>
            </a:r>
            <a:endParaRPr lang="id-ID" sz="4800" dirty="0"/>
          </a:p>
        </p:txBody>
      </p:sp>
    </p:spTree>
    <p:extLst>
      <p:ext uri="{BB962C8B-B14F-4D97-AF65-F5344CB8AC3E}">
        <p14:creationId xmlns:p14="http://schemas.microsoft.com/office/powerpoint/2010/main" val="144165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848" y="228648"/>
            <a:ext cx="10515600" cy="740344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id-ID" b="1" dirty="0"/>
              <a:t>PROBABILITAS DISKRIT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4678" y="2398831"/>
            <a:ext cx="10515600" cy="26644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id-ID" dirty="0"/>
              <a:t>Jika suatu ruang sampel mengandung titik sampel yang berhingga</a:t>
            </a:r>
            <a:r>
              <a:rPr lang="en-US" dirty="0"/>
              <a:t> </a:t>
            </a:r>
            <a:r>
              <a:rPr lang="id-ID" dirty="0"/>
              <a:t>banyaknya atau anggotanya sama banyaknya dengan bilangan asli maka</a:t>
            </a:r>
            <a:r>
              <a:rPr lang="en-US" dirty="0"/>
              <a:t> </a:t>
            </a:r>
            <a:r>
              <a:rPr lang="id-ID" dirty="0"/>
              <a:t>ruang sampel itu disebut </a:t>
            </a:r>
            <a:r>
              <a:rPr lang="id-ID" b="1" dirty="0"/>
              <a:t>ruang sampel diskrit </a:t>
            </a:r>
            <a:r>
              <a:rPr lang="id-ID" dirty="0"/>
              <a:t>dan variabel random yang </a:t>
            </a:r>
            <a:r>
              <a:rPr lang="en-US" dirty="0"/>
              <a:t> </a:t>
            </a:r>
            <a:r>
              <a:rPr lang="id-ID" dirty="0"/>
              <a:t>didefinisikan pada ruang sampel diskrit disebut </a:t>
            </a:r>
            <a:r>
              <a:rPr lang="id-ID" b="1" dirty="0"/>
              <a:t>variabel random diskrit.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52899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859807" y="1064953"/>
            <a:ext cx="10890913" cy="51311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id-ID" sz="2400" dirty="0"/>
              <a:t>Distribusi Binomial adalah distribusi probabilitas diskret jumlah keberhasilan dalam n percobaan ya / tidak yang saling bebas, dimana setiap hasil percobaan memiliki probabilitas p.</a:t>
            </a:r>
            <a:endParaRPr lang="en-US" sz="2400" dirty="0"/>
          </a:p>
          <a:p>
            <a:pPr marL="0" indent="0" fontAlgn="base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400" dirty="0" err="1"/>
              <a:t>Ciri-ciri</a:t>
            </a:r>
            <a:r>
              <a:rPr lang="en-US" sz="2400" dirty="0"/>
              <a:t> </a:t>
            </a:r>
            <a:r>
              <a:rPr lang="en-US" sz="2400" dirty="0" err="1"/>
              <a:t>percobaan</a:t>
            </a:r>
            <a:r>
              <a:rPr lang="en-US" sz="2400" dirty="0"/>
              <a:t> binomial 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.</a:t>
            </a:r>
            <a:endParaRPr lang="id-ID" sz="2400" dirty="0"/>
          </a:p>
          <a:p>
            <a:pPr marL="457200" indent="-457200" fontAlgn="base">
              <a:lnSpc>
                <a:spcPct val="100000"/>
              </a:lnSpc>
              <a:buFont typeface="+mj-lt"/>
              <a:buAutoNum type="arabicPeriod"/>
            </a:pP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percobaan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2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kejadian</a:t>
            </a:r>
            <a:r>
              <a:rPr lang="en-US" sz="2400" dirty="0"/>
              <a:t> yang  </a:t>
            </a:r>
            <a:r>
              <a:rPr lang="id-ID" sz="2400" dirty="0"/>
              <a:t>keduanya saling lepas</a:t>
            </a:r>
          </a:p>
          <a:p>
            <a:pPr marL="457200" indent="-457200" fontAlgn="base">
              <a:lnSpc>
                <a:spcPct val="100000"/>
              </a:lnSpc>
              <a:buFont typeface="+mj-lt"/>
              <a:buAutoNum type="arabicPeriod"/>
            </a:pP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percobaan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2 </a:t>
            </a:r>
            <a:r>
              <a:rPr lang="en-US" sz="2400" dirty="0" err="1"/>
              <a:t>macam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b="1" dirty="0" err="1"/>
              <a:t>berhasil</a:t>
            </a:r>
            <a:r>
              <a:rPr lang="en-US" sz="2400" b="1" dirty="0"/>
              <a:t> (S = </a:t>
            </a:r>
            <a:r>
              <a:rPr lang="en-US" sz="2400" b="1" dirty="0" err="1"/>
              <a:t>sukses</a:t>
            </a:r>
            <a:r>
              <a:rPr lang="en-US" sz="2400" b="1" dirty="0"/>
              <a:t>)</a:t>
            </a:r>
            <a:r>
              <a:rPr lang="en-US" sz="2400" dirty="0"/>
              <a:t> </a:t>
            </a:r>
            <a:r>
              <a:rPr lang="id-ID" sz="2400" dirty="0"/>
              <a:t>dan </a:t>
            </a:r>
            <a:r>
              <a:rPr lang="id-ID" sz="2400" b="1" dirty="0"/>
              <a:t>gagal</a:t>
            </a:r>
            <a:r>
              <a:rPr lang="en-US" sz="2400" b="1" dirty="0"/>
              <a:t> (F)</a:t>
            </a:r>
            <a:endParaRPr lang="id-ID" sz="2400" b="1" dirty="0"/>
          </a:p>
          <a:p>
            <a:pPr marL="457200" indent="-457200" fontAlgn="base">
              <a:lnSpc>
                <a:spcPct val="100000"/>
              </a:lnSpc>
              <a:buFont typeface="+mj-lt"/>
              <a:buAutoNum type="arabicPeriod"/>
            </a:pP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kejadian</a:t>
            </a:r>
            <a:r>
              <a:rPr lang="en-US" sz="2400" dirty="0"/>
              <a:t> </a:t>
            </a:r>
            <a:r>
              <a:rPr lang="en-US" sz="2400" b="1" dirty="0" err="1"/>
              <a:t>berhasil</a:t>
            </a:r>
            <a:r>
              <a:rPr lang="en-US" sz="2400" b="1" dirty="0"/>
              <a:t> </a:t>
            </a:r>
            <a:r>
              <a:rPr lang="en-US" sz="2400" b="1" dirty="0" err="1"/>
              <a:t>adalah</a:t>
            </a:r>
            <a:r>
              <a:rPr lang="en-US" sz="2400" b="1" dirty="0"/>
              <a:t> </a:t>
            </a:r>
            <a:r>
              <a:rPr lang="en-US" sz="2400" b="1" i="1" dirty="0"/>
              <a:t>p</a:t>
            </a:r>
            <a:r>
              <a:rPr lang="en-US" sz="2400" b="1" dirty="0"/>
              <a:t> = P(S)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kejadian</a:t>
            </a:r>
            <a:r>
              <a:rPr lang="en-US" sz="2400" dirty="0"/>
              <a:t> </a:t>
            </a:r>
            <a:r>
              <a:rPr lang="en-US" sz="2400" b="1" dirty="0" err="1"/>
              <a:t>gagal</a:t>
            </a:r>
            <a:r>
              <a:rPr lang="en-US" sz="2400" b="1" dirty="0"/>
              <a:t> </a:t>
            </a:r>
            <a:r>
              <a:rPr lang="en-US" sz="2400" b="1" dirty="0" err="1"/>
              <a:t>adalah</a:t>
            </a:r>
            <a:r>
              <a:rPr lang="en-US" sz="2400" b="1" dirty="0"/>
              <a:t> P(F) = </a:t>
            </a:r>
            <a:r>
              <a:rPr lang="en-US" sz="2400" b="1" i="1" dirty="0"/>
              <a:t>q</a:t>
            </a:r>
            <a:r>
              <a:rPr lang="en-US" sz="2400" b="1" dirty="0"/>
              <a:t> = 1-</a:t>
            </a:r>
            <a:r>
              <a:rPr lang="en-US" sz="2400" b="1" i="1" dirty="0"/>
              <a:t>p</a:t>
            </a:r>
            <a:endParaRPr lang="id-ID" sz="2400" b="1" i="1" dirty="0"/>
          </a:p>
          <a:p>
            <a:pPr marL="457200" indent="-457200" fontAlgn="base">
              <a:lnSpc>
                <a:spcPct val="100000"/>
              </a:lnSpc>
              <a:buFont typeface="+mj-lt"/>
              <a:buAutoNum type="arabicPeriod"/>
            </a:pPr>
            <a:r>
              <a:rPr lang="en-US" sz="2400" dirty="0" err="1"/>
              <a:t>Masing-masing</a:t>
            </a:r>
            <a:r>
              <a:rPr lang="en-US" sz="2400" dirty="0"/>
              <a:t> </a:t>
            </a:r>
            <a:r>
              <a:rPr lang="en-US" sz="2400" dirty="0" err="1"/>
              <a:t>percobaan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(</a:t>
            </a:r>
            <a:r>
              <a:rPr lang="id-ID" sz="2400" dirty="0"/>
              <a:t>Trial-trial itu independen</a:t>
            </a:r>
            <a:r>
              <a:rPr lang="en-US" sz="2400" dirty="0"/>
              <a:t>), </a:t>
            </a:r>
            <a:r>
              <a:rPr lang="en-US" sz="2400" dirty="0" err="1"/>
              <a:t>artinya</a:t>
            </a:r>
            <a:r>
              <a:rPr lang="en-US" sz="2400" dirty="0"/>
              <a:t> </a:t>
            </a:r>
            <a:r>
              <a:rPr lang="id-ID" sz="2400" dirty="0"/>
              <a:t>hasil percobaan </a:t>
            </a:r>
            <a:r>
              <a:rPr lang="en-US" sz="2400" dirty="0" err="1"/>
              <a:t>pertama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id-ID" sz="2400" dirty="0"/>
              <a:t>p</a:t>
            </a:r>
            <a:r>
              <a:rPr lang="en-US" sz="2400" dirty="0" err="1"/>
              <a:t>ercobaan</a:t>
            </a:r>
            <a:r>
              <a:rPr lang="en-US" sz="2400" dirty="0"/>
              <a:t> </a:t>
            </a:r>
            <a:r>
              <a:rPr lang="en-US" sz="2400" dirty="0" err="1"/>
              <a:t>berikutnya</a:t>
            </a:r>
            <a:r>
              <a:rPr lang="en-US" sz="2400" dirty="0"/>
              <a:t>.</a:t>
            </a:r>
            <a:endParaRPr lang="id-ID" sz="2400" dirty="0"/>
          </a:p>
          <a:p>
            <a:pPr marL="0" indent="0" fontAlgn="base">
              <a:lnSpc>
                <a:spcPct val="100000"/>
              </a:lnSpc>
              <a:buFont typeface="Arial" panose="020B0604020202020204" pitchFamily="34" charset="0"/>
              <a:buNone/>
            </a:pPr>
            <a:endParaRPr lang="id-ID" sz="2400" b="1" dirty="0"/>
          </a:p>
          <a:p>
            <a:pPr marL="0" indent="0" fontAlgn="base">
              <a:lnSpc>
                <a:spcPct val="100000"/>
              </a:lnSpc>
              <a:buFont typeface="Arial" panose="020B0604020202020204" pitchFamily="34" charset="0"/>
              <a:buNone/>
            </a:pPr>
            <a:endParaRPr lang="id-ID" sz="24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id-ID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859808" y="187235"/>
            <a:ext cx="3398879" cy="58477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none">
            <a:spAutoFit/>
          </a:bodyPr>
          <a:lstStyle/>
          <a:p>
            <a:r>
              <a:rPr lang="en-ID" sz="3200" b="1" dirty="0" err="1">
                <a:solidFill>
                  <a:schemeClr val="bg1"/>
                </a:solidFill>
              </a:rPr>
              <a:t>Distribusi</a:t>
            </a:r>
            <a:r>
              <a:rPr lang="en-ID" sz="3200" b="1" dirty="0">
                <a:solidFill>
                  <a:schemeClr val="bg1"/>
                </a:solidFill>
              </a:rPr>
              <a:t> Binomial</a:t>
            </a:r>
            <a:endParaRPr lang="id-ID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633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59808" y="187235"/>
            <a:ext cx="3398879" cy="58477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none">
            <a:spAutoFit/>
          </a:bodyPr>
          <a:lstStyle/>
          <a:p>
            <a:r>
              <a:rPr lang="en-ID" sz="3200" b="1" dirty="0" err="1">
                <a:solidFill>
                  <a:schemeClr val="bg1"/>
                </a:solidFill>
              </a:rPr>
              <a:t>Distribusi</a:t>
            </a:r>
            <a:r>
              <a:rPr lang="en-ID" sz="3200" b="1" dirty="0">
                <a:solidFill>
                  <a:schemeClr val="bg1"/>
                </a:solidFill>
              </a:rPr>
              <a:t> Binomial</a:t>
            </a:r>
            <a:endParaRPr lang="id-ID" sz="3200" b="1" dirty="0">
              <a:solidFill>
                <a:schemeClr val="bg1"/>
              </a:solidFill>
            </a:endParaRPr>
          </a:p>
        </p:txBody>
      </p:sp>
      <p:pic>
        <p:nvPicPr>
          <p:cNvPr id="2049" name="Picture 1" descr="D:\KBK nya\Kurikulum19_ALIN LOGIN PTI MULTI_Stat_Klkls_\SMT GENAP 2122__\Statistik\Statistika Probabilitas\Statistika  Dan Probabailitas_Materi GNP2122\IMG_20220619_021557.jpg"/>
          <p:cNvPicPr>
            <a:picLocks noChangeAspect="1" noChangeArrowheads="1"/>
          </p:cNvPicPr>
          <p:nvPr/>
        </p:nvPicPr>
        <p:blipFill>
          <a:blip r:embed="rId2"/>
          <a:srcRect l="4045" r="10697"/>
          <a:stretch>
            <a:fillRect/>
          </a:stretch>
        </p:blipFill>
        <p:spPr bwMode="auto">
          <a:xfrm>
            <a:off x="1930400" y="1366838"/>
            <a:ext cx="6477000" cy="2885034"/>
          </a:xfrm>
          <a:prstGeom prst="rect">
            <a:avLst/>
          </a:prstGeom>
          <a:noFill/>
        </p:spPr>
      </p:pic>
      <p:pic>
        <p:nvPicPr>
          <p:cNvPr id="9" name="Picture 2" descr="C:\Users\Windows 10\Documents\e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52"/>
          <a:stretch>
            <a:fillRect/>
          </a:stretch>
        </p:blipFill>
        <p:spPr bwMode="auto">
          <a:xfrm>
            <a:off x="3044208" y="4445000"/>
            <a:ext cx="4392382" cy="2216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4925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59808" y="187235"/>
            <a:ext cx="3398879" cy="58477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none">
            <a:spAutoFit/>
          </a:bodyPr>
          <a:lstStyle/>
          <a:p>
            <a:r>
              <a:rPr lang="en-ID" sz="3200" b="1" dirty="0" err="1">
                <a:solidFill>
                  <a:schemeClr val="bg1"/>
                </a:solidFill>
              </a:rPr>
              <a:t>Distribusi</a:t>
            </a:r>
            <a:r>
              <a:rPr lang="en-ID" sz="3200" b="1" dirty="0">
                <a:solidFill>
                  <a:schemeClr val="bg1"/>
                </a:solidFill>
              </a:rPr>
              <a:t> Binomial</a:t>
            </a:r>
            <a:endParaRPr lang="id-ID" sz="3200" b="1" dirty="0">
              <a:solidFill>
                <a:schemeClr val="bg1"/>
              </a:solidFill>
            </a:endParaRPr>
          </a:p>
        </p:txBody>
      </p:sp>
      <p:pic>
        <p:nvPicPr>
          <p:cNvPr id="45058" name="Picture 2" descr="D:\KBK nya\Kurikulum19_ALIN LOGIN PTI MULTI_Stat_Klkls_\SMT GENAP 2122__\Statistik\Statistika Probabilitas\Statistika  Dan Probabailitas_Materi GNP2122\IMG_20220619_021740.jpg"/>
          <p:cNvPicPr>
            <a:picLocks noChangeAspect="1" noChangeArrowheads="1"/>
          </p:cNvPicPr>
          <p:nvPr/>
        </p:nvPicPr>
        <p:blipFill>
          <a:blip r:embed="rId2"/>
          <a:srcRect l="4728" b="9278"/>
          <a:stretch>
            <a:fillRect/>
          </a:stretch>
        </p:blipFill>
        <p:spPr bwMode="auto">
          <a:xfrm>
            <a:off x="590118" y="1143001"/>
            <a:ext cx="10992284" cy="52323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74925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59808" y="187235"/>
            <a:ext cx="3398879" cy="58477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none">
            <a:spAutoFit/>
          </a:bodyPr>
          <a:lstStyle/>
          <a:p>
            <a:r>
              <a:rPr lang="en-ID" sz="3200" b="1" dirty="0" err="1">
                <a:solidFill>
                  <a:schemeClr val="bg1"/>
                </a:solidFill>
              </a:rPr>
              <a:t>Distribusi</a:t>
            </a:r>
            <a:r>
              <a:rPr lang="en-ID" sz="3200" b="1" dirty="0">
                <a:solidFill>
                  <a:schemeClr val="bg1"/>
                </a:solidFill>
              </a:rPr>
              <a:t> Binomial</a:t>
            </a:r>
            <a:endParaRPr lang="id-ID" sz="3200" b="1" dirty="0">
              <a:solidFill>
                <a:schemeClr val="bg1"/>
              </a:solidFill>
            </a:endParaRPr>
          </a:p>
        </p:txBody>
      </p:sp>
      <p:pic>
        <p:nvPicPr>
          <p:cNvPr id="46082" name="Picture 2" descr="D:\KBK nya\Kurikulum19_ALIN LOGIN PTI MULTI_Stat_Klkls_\SMT GENAP 2122__\Statistik\Statistika Probabilitas\Statistika  Dan Probabailitas_Materi GNP2122\IMG_20220619_021850.jpg"/>
          <p:cNvPicPr>
            <a:picLocks noChangeAspect="1" noChangeArrowheads="1"/>
          </p:cNvPicPr>
          <p:nvPr/>
        </p:nvPicPr>
        <p:blipFill>
          <a:blip r:embed="rId2"/>
          <a:srcRect l="4199" t="10180"/>
          <a:stretch>
            <a:fillRect/>
          </a:stretch>
        </p:blipFill>
        <p:spPr bwMode="auto">
          <a:xfrm>
            <a:off x="304800" y="1635456"/>
            <a:ext cx="11549710" cy="4521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74925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59808" y="187235"/>
            <a:ext cx="3398879" cy="584775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none">
            <a:spAutoFit/>
          </a:bodyPr>
          <a:lstStyle/>
          <a:p>
            <a:r>
              <a:rPr lang="en-ID" sz="3200" b="1" dirty="0" err="1">
                <a:solidFill>
                  <a:schemeClr val="bg1"/>
                </a:solidFill>
              </a:rPr>
              <a:t>Distribusi</a:t>
            </a:r>
            <a:r>
              <a:rPr lang="en-ID" sz="3200" b="1" dirty="0">
                <a:solidFill>
                  <a:schemeClr val="bg1"/>
                </a:solidFill>
              </a:rPr>
              <a:t> Binomial</a:t>
            </a:r>
            <a:endParaRPr lang="id-ID" sz="3200" b="1" dirty="0">
              <a:solidFill>
                <a:schemeClr val="bg1"/>
              </a:solidFill>
            </a:endParaRPr>
          </a:p>
        </p:txBody>
      </p:sp>
      <p:pic>
        <p:nvPicPr>
          <p:cNvPr id="47106" name="Picture 2" descr="D:\KBK nya\Kurikulum19_ALIN LOGIN PTI MULTI_Stat_Klkls_\SMT GENAP 2122__\Statistik\Statistika Probabilitas\Statistika  Dan Probabailitas_Materi GNP2122\IMG_20220619_0221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999" y="1590675"/>
            <a:ext cx="11187113" cy="46577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74925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162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Office Theme</vt:lpstr>
      <vt:lpstr>PowerPoint Presentation</vt:lpstr>
      <vt:lpstr>PROBABILITAS DISKRIT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Muhammad Nanda Naufaliandra</dc:creator>
  <cp:lastModifiedBy>Hariyanto Wibowo</cp:lastModifiedBy>
  <cp:revision>46</cp:revision>
  <dcterms:created xsi:type="dcterms:W3CDTF">2020-04-26T03:48:55Z</dcterms:created>
  <dcterms:modified xsi:type="dcterms:W3CDTF">2025-05-17T06:14:54Z</dcterms:modified>
</cp:coreProperties>
</file>