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4" r:id="rId47"/>
    <p:sldId id="305" r:id="rId48"/>
    <p:sldId id="306" r:id="rId49"/>
    <p:sldId id="307" r:id="rId50"/>
    <p:sldId id="309" r:id="rId51"/>
    <p:sldId id="310" r:id="rId52"/>
    <p:sldId id="311" r:id="rId53"/>
    <p:sldId id="312" r:id="rId54"/>
    <p:sldId id="313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45" d="100"/>
          <a:sy n="45" d="100"/>
        </p:scale>
        <p:origin x="-1236" y="-5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presProps" Target="pres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360360" y="442584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67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0832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5592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36036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0832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5592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360360" y="360360"/>
            <a:ext cx="8423280" cy="6676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6767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360360" y="442584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6767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320832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6055920" y="216036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5"/>
          <p:cNvSpPr>
            <a:spLocks noGrp="1"/>
          </p:cNvSpPr>
          <p:nvPr>
            <p:ph type="body"/>
          </p:nvPr>
        </p:nvSpPr>
        <p:spPr>
          <a:xfrm>
            <a:off x="36036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6"/>
          <p:cNvSpPr>
            <a:spLocks noGrp="1"/>
          </p:cNvSpPr>
          <p:nvPr>
            <p:ph type="body"/>
          </p:nvPr>
        </p:nvSpPr>
        <p:spPr>
          <a:xfrm>
            <a:off x="320832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7"/>
          <p:cNvSpPr>
            <a:spLocks noGrp="1"/>
          </p:cNvSpPr>
          <p:nvPr>
            <p:ph type="body"/>
          </p:nvPr>
        </p:nvSpPr>
        <p:spPr>
          <a:xfrm>
            <a:off x="6055920" y="4425840"/>
            <a:ext cx="27118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60360" y="360360"/>
            <a:ext cx="8423280" cy="66762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6760" y="442584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3603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6760" y="2160360"/>
            <a:ext cx="41104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360360" y="4425840"/>
            <a:ext cx="8423280" cy="20685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stomShape 1"/>
          <p:cNvSpPr/>
          <p:nvPr/>
        </p:nvSpPr>
        <p:spPr>
          <a:xfrm>
            <a:off x="0" y="1800360"/>
            <a:ext cx="9144000" cy="5057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CustomShape 2"/>
          <p:cNvSpPr/>
          <p:nvPr/>
        </p:nvSpPr>
        <p:spPr>
          <a:xfrm>
            <a:off x="0" y="0"/>
            <a:ext cx="9144000" cy="180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PlaceHolder 3"/>
          <p:cNvSpPr>
            <a:spLocks noGrp="1"/>
          </p:cNvSpPr>
          <p:nvPr>
            <p:ph type="title"/>
          </p:nvPr>
        </p:nvSpPr>
        <p:spPr>
          <a:xfrm>
            <a:off x="360360" y="360360"/>
            <a:ext cx="8423280" cy="14400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720" indent="-34272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742680" lvl="1" indent="-285480"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1143000" lvl="2" indent="-22860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600200" lvl="3" indent="-228600"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2057400" lvl="4" indent="-228600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2057400" lvl="5" indent="-228600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2057400" lvl="6" indent="-228600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315200" y="6448320"/>
            <a:ext cx="1828800" cy="409680"/>
          </a:xfrm>
          <a:prstGeom prst="rect">
            <a:avLst/>
          </a:prstGeom>
        </p:spPr>
        <p:txBody>
          <a:bodyPr lIns="90000" tIns="46800" rIns="90000" bIns="46800">
            <a:noAutofit/>
          </a:bodyPr>
          <a:lstStyle/>
          <a:p>
            <a:pPr algn="r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192E868-47FD-45A6-888D-F57FA0AD3FA0}" type="slidenum">
              <a:rPr lang="en-US" sz="1600" b="1" strike="noStrike" spc="-1">
                <a:latin typeface="Arial"/>
              </a:rPr>
              <a:t>‹#›</a:t>
            </a:fld>
            <a:r>
              <a:rPr lang="en-US" sz="1600" b="1" strike="noStrike" spc="-1">
                <a:latin typeface="Arial"/>
              </a:rPr>
              <a:t> of 58</a:t>
            </a:r>
            <a:endParaRPr lang="en-US" sz="16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CustomShape 1"/>
          <p:cNvSpPr/>
          <p:nvPr/>
        </p:nvSpPr>
        <p:spPr>
          <a:xfrm>
            <a:off x="0" y="1800360"/>
            <a:ext cx="9144000" cy="50576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2" name="CustomShape 2"/>
          <p:cNvSpPr/>
          <p:nvPr/>
        </p:nvSpPr>
        <p:spPr>
          <a:xfrm>
            <a:off x="0" y="0"/>
            <a:ext cx="9144000" cy="1800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3" name="PlaceHolder 3"/>
          <p:cNvSpPr>
            <a:spLocks noGrp="1"/>
          </p:cNvSpPr>
          <p:nvPr>
            <p:ph type="title"/>
          </p:nvPr>
        </p:nvSpPr>
        <p:spPr>
          <a:xfrm>
            <a:off x="360360" y="2160360"/>
            <a:ext cx="8423280" cy="433692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Click to edit the outline text format</a:t>
            </a:r>
          </a:p>
          <a:p>
            <a:pPr marL="457200" lvl="1" algn="ctr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Second Outline Level</a:t>
            </a:r>
          </a:p>
          <a:p>
            <a:pPr marL="914400" lvl="2" algn="ctr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Third Outline Level</a:t>
            </a:r>
          </a:p>
          <a:p>
            <a:pPr marL="1371600" lvl="3" algn="ctr"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Fourth Outline Level</a:t>
            </a:r>
          </a:p>
          <a:p>
            <a:pPr marL="1828800" lvl="4" algn="ctr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Fifth Outline Level</a:t>
            </a:r>
          </a:p>
          <a:p>
            <a:pPr marL="1828800" lvl="5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Sixth Outline Level</a:t>
            </a:r>
          </a:p>
          <a:p>
            <a:pPr marL="1828800" lvl="6">
              <a:spcBef>
                <a:spcPts val="697"/>
              </a:spcBef>
              <a:buClr>
                <a:srgbClr val="000000"/>
              </a:buClr>
              <a:buFont typeface="Arial"/>
              <a:buChar char="»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/>
              <a:t> </a:t>
            </a:r>
            <a:r>
              <a:rPr lang="en-US" sz="4000" b="1" i="1" dirty="0"/>
              <a:t>Analytical</a:t>
            </a:r>
            <a:r>
              <a:rPr lang="en-US" sz="4000" dirty="0"/>
              <a:t> </a:t>
            </a:r>
            <a:r>
              <a:rPr lang="en-US" sz="4000" dirty="0" smtClean="0"/>
              <a:t>Thinking</a:t>
            </a: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spc="-1" dirty="0" smtClean="0">
              <a:solidFill>
                <a:srgbClr val="000000"/>
              </a:solidFill>
              <a:latin typeface="Arial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4000" b="0" strike="noStrike" spc="-1" dirty="0">
              <a:solidFill>
                <a:srgbClr val="000000"/>
              </a:solidFill>
              <a:latin typeface="Arial"/>
            </a:endParaRPr>
          </a:p>
          <a:p>
            <a: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spc="-1" dirty="0" smtClean="0">
                <a:solidFill>
                  <a:srgbClr val="000000"/>
                </a:solidFill>
                <a:latin typeface="Arial"/>
              </a:rPr>
              <a:t>8 Mei 2026</a:t>
            </a:r>
            <a:endParaRPr lang="en-US" sz="40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0" y="0"/>
            <a:ext cx="1440" cy="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ctr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3B4B644-D4B6-44F3-A73A-CE4D450EAB17}" type="slidenum">
              <a:rPr lang="en-US" sz="1600" b="1" strike="noStrike" spc="-1">
                <a:latin typeface="Arial"/>
              </a:rPr>
              <a:t>10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74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Mengembangkan Solusi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Definisi: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Solusi adalah rekomendasi akhir yang disajikan kepada klien kami berdasarkan hasil pengujian hipotesis.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Pentingnya: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Solusi adalah alasan klien kami membayar kami…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Konsep Dasar: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Penting untuk memastikan solusi tersebut sesuai dengan klien – solusi tidak berguna jika tidak dapat diimplementasikan.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Menjalankan contoh nyata melalui solusi adalah cara efektif untuk menguji efektivitas dan kelayakan solusi tersebut.</a:t>
            </a:r>
          </a:p>
        </p:txBody>
      </p:sp>
      <p:grpSp>
        <p:nvGrpSpPr>
          <p:cNvPr id="176" name="Group 4"/>
          <p:cNvGrpSpPr/>
          <p:nvPr/>
        </p:nvGrpSpPr>
        <p:grpSpPr>
          <a:xfrm>
            <a:off x="7467480" y="152280"/>
            <a:ext cx="1524240" cy="1524240"/>
            <a:chOff x="7467480" y="152280"/>
            <a:chExt cx="1524240" cy="1524240"/>
          </a:xfrm>
        </p:grpSpPr>
        <p:sp>
          <p:nvSpPr>
            <p:cNvPr id="177" name="CustomShape 5"/>
            <p:cNvSpPr/>
            <p:nvPr/>
          </p:nvSpPr>
          <p:spPr>
            <a:xfrm>
              <a:off x="7467480" y="152280"/>
              <a:ext cx="1524240" cy="1524240"/>
            </a:xfrm>
            <a:prstGeom prst="ellipse">
              <a:avLst/>
            </a:prstGeom>
            <a:solidFill>
              <a:srgbClr val="FFFF6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8" name="CustomShape 6"/>
            <p:cNvSpPr/>
            <p:nvPr/>
          </p:nvSpPr>
          <p:spPr>
            <a:xfrm>
              <a:off x="7567200" y="252000"/>
              <a:ext cx="1324440" cy="1324440"/>
            </a:xfrm>
            <a:prstGeom prst="ellipse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9" name="CustomShape 7"/>
            <p:cNvSpPr/>
            <p:nvPr/>
          </p:nvSpPr>
          <p:spPr>
            <a:xfrm>
              <a:off x="8042040" y="37692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Masalah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80" name="CustomShape 8"/>
            <p:cNvSpPr/>
            <p:nvPr/>
          </p:nvSpPr>
          <p:spPr>
            <a:xfrm>
              <a:off x="8416800" y="651600"/>
              <a:ext cx="374760" cy="324720"/>
            </a:xfrm>
            <a:custGeom>
              <a:avLst/>
              <a:gdLst/>
              <a:ahLst/>
              <a:cxnLst/>
              <a:rect l="0" t="0" r="r" b="b"/>
              <a:pathLst>
                <a:path w="1043" h="904">
                  <a:moveTo>
                    <a:pt x="264" y="0"/>
                  </a:moveTo>
                  <a:lnTo>
                    <a:pt x="777" y="0"/>
                  </a:lnTo>
                  <a:lnTo>
                    <a:pt x="1042" y="264"/>
                  </a:lnTo>
                  <a:lnTo>
                    <a:pt x="1042" y="638"/>
                  </a:lnTo>
                  <a:lnTo>
                    <a:pt x="777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Hipotesa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81" name="CustomShape 9"/>
            <p:cNvSpPr/>
            <p:nvPr/>
          </p:nvSpPr>
          <p:spPr>
            <a:xfrm>
              <a:off x="826704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Fakta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82" name="CustomShape 10"/>
            <p:cNvSpPr/>
            <p:nvPr/>
          </p:nvSpPr>
          <p:spPr>
            <a:xfrm>
              <a:off x="781740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Analisa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83" name="CustomShape 11"/>
            <p:cNvSpPr/>
            <p:nvPr/>
          </p:nvSpPr>
          <p:spPr>
            <a:xfrm>
              <a:off x="7692120" y="6516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CC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Larutan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84" name="CustomShape 12"/>
            <p:cNvSpPr/>
            <p:nvPr/>
          </p:nvSpPr>
          <p:spPr>
            <a:xfrm rot="18000000">
              <a:off x="8525520" y="426600"/>
              <a:ext cx="4968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54"/>
                  </a:lnTo>
                  <a:lnTo>
                    <a:pt x="138" y="365"/>
                  </a:lnTo>
                  <a:lnTo>
                    <a:pt x="137" y="376"/>
                  </a:lnTo>
                  <a:lnTo>
                    <a:pt x="136" y="388"/>
                  </a:lnTo>
                  <a:lnTo>
                    <a:pt x="134" y="399"/>
                  </a:lnTo>
                  <a:lnTo>
                    <a:pt x="132" y="410"/>
                  </a:lnTo>
                  <a:lnTo>
                    <a:pt x="130" y="420"/>
                  </a:lnTo>
                  <a:lnTo>
                    <a:pt x="127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7" y="460"/>
                  </a:lnTo>
                  <a:lnTo>
                    <a:pt x="113" y="469"/>
                  </a:lnTo>
                  <a:lnTo>
                    <a:pt x="109" y="478"/>
                  </a:lnTo>
                  <a:lnTo>
                    <a:pt x="106" y="488"/>
                  </a:lnTo>
                  <a:lnTo>
                    <a:pt x="100" y="496"/>
                  </a:lnTo>
                  <a:lnTo>
                    <a:pt x="95" y="503"/>
                  </a:lnTo>
                  <a:lnTo>
                    <a:pt x="89" y="510"/>
                  </a:lnTo>
                  <a:lnTo>
                    <a:pt x="84" y="518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6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7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3"/>
                  </a:lnTo>
                  <a:lnTo>
                    <a:pt x="46" y="424"/>
                  </a:lnTo>
                  <a:lnTo>
                    <a:pt x="53" y="421"/>
                  </a:lnTo>
                  <a:lnTo>
                    <a:pt x="59" y="415"/>
                  </a:lnTo>
                  <a:lnTo>
                    <a:pt x="66" y="410"/>
                  </a:lnTo>
                  <a:lnTo>
                    <a:pt x="72" y="404"/>
                  </a:lnTo>
                  <a:lnTo>
                    <a:pt x="78" y="398"/>
                  </a:lnTo>
                  <a:lnTo>
                    <a:pt x="84" y="392"/>
                  </a:lnTo>
                  <a:lnTo>
                    <a:pt x="90" y="385"/>
                  </a:lnTo>
                  <a:lnTo>
                    <a:pt x="95" y="377"/>
                  </a:lnTo>
                  <a:lnTo>
                    <a:pt x="100" y="370"/>
                  </a:lnTo>
                  <a:lnTo>
                    <a:pt x="105" y="361"/>
                  </a:lnTo>
                  <a:lnTo>
                    <a:pt x="110" y="352"/>
                  </a:lnTo>
                  <a:lnTo>
                    <a:pt x="114" y="342"/>
                  </a:lnTo>
                  <a:lnTo>
                    <a:pt x="118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3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39"/>
                  </a:lnTo>
                  <a:lnTo>
                    <a:pt x="139" y="336"/>
                  </a:lnTo>
                  <a:lnTo>
                    <a:pt x="140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9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7" y="306"/>
                  </a:lnTo>
                  <a:lnTo>
                    <a:pt x="136" y="301"/>
                  </a:lnTo>
                  <a:lnTo>
                    <a:pt x="137" y="298"/>
                  </a:lnTo>
                  <a:lnTo>
                    <a:pt x="136" y="294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5" name="CustomShape 13"/>
            <p:cNvSpPr/>
            <p:nvPr/>
          </p:nvSpPr>
          <p:spPr>
            <a:xfrm rot="900000">
              <a:off x="8691840" y="976320"/>
              <a:ext cx="49320" cy="225000"/>
            </a:xfrm>
            <a:custGeom>
              <a:avLst/>
              <a:gdLst/>
              <a:ahLst/>
              <a:cxnLst/>
              <a:rect l="0" t="0" r="r" b="b"/>
              <a:pathLst>
                <a:path w="140" h="614"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7" y="378"/>
                  </a:lnTo>
                  <a:lnTo>
                    <a:pt x="135" y="389"/>
                  </a:lnTo>
                  <a:lnTo>
                    <a:pt x="133" y="401"/>
                  </a:lnTo>
                  <a:lnTo>
                    <a:pt x="133" y="410"/>
                  </a:lnTo>
                  <a:lnTo>
                    <a:pt x="130" y="421"/>
                  </a:lnTo>
                  <a:lnTo>
                    <a:pt x="127" y="431"/>
                  </a:lnTo>
                  <a:lnTo>
                    <a:pt x="125" y="441"/>
                  </a:lnTo>
                  <a:lnTo>
                    <a:pt x="121" y="451"/>
                  </a:lnTo>
                  <a:lnTo>
                    <a:pt x="117" y="461"/>
                  </a:lnTo>
                  <a:lnTo>
                    <a:pt x="114" y="470"/>
                  </a:lnTo>
                  <a:lnTo>
                    <a:pt x="109" y="479"/>
                  </a:lnTo>
                  <a:lnTo>
                    <a:pt x="105" y="488"/>
                  </a:lnTo>
                  <a:lnTo>
                    <a:pt x="100" y="497"/>
                  </a:lnTo>
                  <a:lnTo>
                    <a:pt x="95" y="504"/>
                  </a:lnTo>
                  <a:lnTo>
                    <a:pt x="90" y="512"/>
                  </a:lnTo>
                  <a:lnTo>
                    <a:pt x="84" y="520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5" y="537"/>
                  </a:lnTo>
                  <a:lnTo>
                    <a:pt x="60" y="543"/>
                  </a:lnTo>
                  <a:lnTo>
                    <a:pt x="53" y="546"/>
                  </a:lnTo>
                  <a:lnTo>
                    <a:pt x="46" y="550"/>
                  </a:lnTo>
                  <a:lnTo>
                    <a:pt x="47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7" y="425"/>
                  </a:lnTo>
                  <a:lnTo>
                    <a:pt x="54" y="421"/>
                  </a:lnTo>
                  <a:lnTo>
                    <a:pt x="59" y="417"/>
                  </a:lnTo>
                  <a:lnTo>
                    <a:pt x="67" y="411"/>
                  </a:lnTo>
                  <a:lnTo>
                    <a:pt x="73" y="407"/>
                  </a:lnTo>
                  <a:lnTo>
                    <a:pt x="78" y="399"/>
                  </a:lnTo>
                  <a:lnTo>
                    <a:pt x="85" y="393"/>
                  </a:lnTo>
                  <a:lnTo>
                    <a:pt x="91" y="385"/>
                  </a:lnTo>
                  <a:lnTo>
                    <a:pt x="95" y="379"/>
                  </a:lnTo>
                  <a:lnTo>
                    <a:pt x="100" y="370"/>
                  </a:lnTo>
                  <a:lnTo>
                    <a:pt x="105" y="362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8" y="333"/>
                  </a:lnTo>
                  <a:lnTo>
                    <a:pt x="122" y="323"/>
                  </a:lnTo>
                  <a:lnTo>
                    <a:pt x="125" y="313"/>
                  </a:lnTo>
                  <a:lnTo>
                    <a:pt x="129" y="303"/>
                  </a:lnTo>
                  <a:lnTo>
                    <a:pt x="130" y="293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7" y="323"/>
                  </a:lnTo>
                  <a:lnTo>
                    <a:pt x="137" y="318"/>
                  </a:lnTo>
                  <a:lnTo>
                    <a:pt x="137" y="315"/>
                  </a:lnTo>
                  <a:lnTo>
                    <a:pt x="136" y="310"/>
                  </a:lnTo>
                  <a:lnTo>
                    <a:pt x="137" y="306"/>
                  </a:lnTo>
                  <a:lnTo>
                    <a:pt x="136" y="302"/>
                  </a:lnTo>
                  <a:lnTo>
                    <a:pt x="136" y="298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4" y="286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6" name="CustomShape 14"/>
            <p:cNvSpPr/>
            <p:nvPr/>
          </p:nvSpPr>
          <p:spPr>
            <a:xfrm rot="5400000">
              <a:off x="8204040" y="1301400"/>
              <a:ext cx="5004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54"/>
                  </a:lnTo>
                  <a:lnTo>
                    <a:pt x="139" y="365"/>
                  </a:lnTo>
                  <a:lnTo>
                    <a:pt x="138" y="377"/>
                  </a:lnTo>
                  <a:lnTo>
                    <a:pt x="137" y="388"/>
                  </a:lnTo>
                  <a:lnTo>
                    <a:pt x="135" y="399"/>
                  </a:lnTo>
                  <a:lnTo>
                    <a:pt x="133" y="409"/>
                  </a:lnTo>
                  <a:lnTo>
                    <a:pt x="131" y="420"/>
                  </a:lnTo>
                  <a:lnTo>
                    <a:pt x="128" y="430"/>
                  </a:lnTo>
                  <a:lnTo>
                    <a:pt x="125" y="440"/>
                  </a:lnTo>
                  <a:lnTo>
                    <a:pt x="122" y="450"/>
                  </a:lnTo>
                  <a:lnTo>
                    <a:pt x="118" y="460"/>
                  </a:lnTo>
                  <a:lnTo>
                    <a:pt x="114" y="469"/>
                  </a:lnTo>
                  <a:lnTo>
                    <a:pt x="110" y="478"/>
                  </a:lnTo>
                  <a:lnTo>
                    <a:pt x="105" y="487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5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6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6" y="424"/>
                  </a:lnTo>
                  <a:lnTo>
                    <a:pt x="53" y="420"/>
                  </a:lnTo>
                  <a:lnTo>
                    <a:pt x="60" y="415"/>
                  </a:lnTo>
                  <a:lnTo>
                    <a:pt x="66" y="410"/>
                  </a:lnTo>
                  <a:lnTo>
                    <a:pt x="72" y="405"/>
                  </a:lnTo>
                  <a:lnTo>
                    <a:pt x="79" y="398"/>
                  </a:lnTo>
                  <a:lnTo>
                    <a:pt x="85" y="392"/>
                  </a:lnTo>
                  <a:lnTo>
                    <a:pt x="90" y="385"/>
                  </a:lnTo>
                  <a:lnTo>
                    <a:pt x="96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1" y="352"/>
                  </a:lnTo>
                  <a:lnTo>
                    <a:pt x="115" y="342"/>
                  </a:lnTo>
                  <a:lnTo>
                    <a:pt x="119" y="333"/>
                  </a:lnTo>
                  <a:lnTo>
                    <a:pt x="123" y="323"/>
                  </a:lnTo>
                  <a:lnTo>
                    <a:pt x="126" y="313"/>
                  </a:lnTo>
                  <a:lnTo>
                    <a:pt x="129" y="302"/>
                  </a:lnTo>
                  <a:lnTo>
                    <a:pt x="132" y="292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39"/>
                  </a:lnTo>
                  <a:lnTo>
                    <a:pt x="140" y="335"/>
                  </a:lnTo>
                  <a:lnTo>
                    <a:pt x="140" y="330"/>
                  </a:lnTo>
                  <a:lnTo>
                    <a:pt x="140" y="326"/>
                  </a:lnTo>
                  <a:lnTo>
                    <a:pt x="139" y="322"/>
                  </a:lnTo>
                  <a:lnTo>
                    <a:pt x="139" y="318"/>
                  </a:lnTo>
                  <a:lnTo>
                    <a:pt x="139" y="314"/>
                  </a:lnTo>
                  <a:lnTo>
                    <a:pt x="138" y="310"/>
                  </a:lnTo>
                  <a:lnTo>
                    <a:pt x="138" y="305"/>
                  </a:lnTo>
                  <a:lnTo>
                    <a:pt x="137" y="301"/>
                  </a:lnTo>
                  <a:lnTo>
                    <a:pt x="137" y="297"/>
                  </a:lnTo>
                  <a:lnTo>
                    <a:pt x="136" y="293"/>
                  </a:lnTo>
                  <a:lnTo>
                    <a:pt x="136" y="289"/>
                  </a:lnTo>
                  <a:lnTo>
                    <a:pt x="135" y="285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7" name="CustomShape 15"/>
            <p:cNvSpPr/>
            <p:nvPr/>
          </p:nvSpPr>
          <p:spPr>
            <a:xfrm rot="9900000">
              <a:off x="7716960" y="975960"/>
              <a:ext cx="49680" cy="225000"/>
            </a:xfrm>
            <a:custGeom>
              <a:avLst/>
              <a:gdLst/>
              <a:ahLst/>
              <a:cxnLst/>
              <a:rect l="0" t="0" r="r" b="b"/>
              <a:pathLst>
                <a:path w="141" h="614"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8" y="378"/>
                  </a:lnTo>
                  <a:lnTo>
                    <a:pt x="136" y="389"/>
                  </a:lnTo>
                  <a:lnTo>
                    <a:pt x="134" y="400"/>
                  </a:lnTo>
                  <a:lnTo>
                    <a:pt x="133" y="410"/>
                  </a:lnTo>
                  <a:lnTo>
                    <a:pt x="130" y="422"/>
                  </a:lnTo>
                  <a:lnTo>
                    <a:pt x="128" y="431"/>
                  </a:lnTo>
                  <a:lnTo>
                    <a:pt x="125" y="442"/>
                  </a:lnTo>
                  <a:lnTo>
                    <a:pt x="121" y="452"/>
                  </a:lnTo>
                  <a:lnTo>
                    <a:pt x="118" y="462"/>
                  </a:lnTo>
                  <a:lnTo>
                    <a:pt x="113" y="471"/>
                  </a:lnTo>
                  <a:lnTo>
                    <a:pt x="110" y="480"/>
                  </a:lnTo>
                  <a:lnTo>
                    <a:pt x="105" y="488"/>
                  </a:lnTo>
                  <a:lnTo>
                    <a:pt x="101" y="498"/>
                  </a:lnTo>
                  <a:lnTo>
                    <a:pt x="96" y="504"/>
                  </a:lnTo>
                  <a:lnTo>
                    <a:pt x="90" y="512"/>
                  </a:lnTo>
                  <a:lnTo>
                    <a:pt x="85" y="519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6" y="537"/>
                  </a:lnTo>
                  <a:lnTo>
                    <a:pt x="60" y="542"/>
                  </a:lnTo>
                  <a:lnTo>
                    <a:pt x="53" y="547"/>
                  </a:lnTo>
                  <a:lnTo>
                    <a:pt x="46" y="551"/>
                  </a:lnTo>
                  <a:lnTo>
                    <a:pt x="46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6" y="426"/>
                  </a:lnTo>
                  <a:lnTo>
                    <a:pt x="53" y="421"/>
                  </a:lnTo>
                  <a:lnTo>
                    <a:pt x="60" y="417"/>
                  </a:lnTo>
                  <a:lnTo>
                    <a:pt x="67" y="412"/>
                  </a:lnTo>
                  <a:lnTo>
                    <a:pt x="72" y="406"/>
                  </a:lnTo>
                  <a:lnTo>
                    <a:pt x="79" y="400"/>
                  </a:lnTo>
                  <a:lnTo>
                    <a:pt x="84" y="393"/>
                  </a:lnTo>
                  <a:lnTo>
                    <a:pt x="90" y="386"/>
                  </a:lnTo>
                  <a:lnTo>
                    <a:pt x="96" y="378"/>
                  </a:lnTo>
                  <a:lnTo>
                    <a:pt x="102" y="370"/>
                  </a:lnTo>
                  <a:lnTo>
                    <a:pt x="106" y="361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9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2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8" y="323"/>
                  </a:lnTo>
                  <a:lnTo>
                    <a:pt x="138" y="318"/>
                  </a:lnTo>
                  <a:lnTo>
                    <a:pt x="139" y="314"/>
                  </a:lnTo>
                  <a:lnTo>
                    <a:pt x="137" y="311"/>
                  </a:lnTo>
                  <a:lnTo>
                    <a:pt x="137" y="307"/>
                  </a:lnTo>
                  <a:lnTo>
                    <a:pt x="137" y="302"/>
                  </a:lnTo>
                  <a:lnTo>
                    <a:pt x="137" y="297"/>
                  </a:lnTo>
                  <a:lnTo>
                    <a:pt x="136" y="294"/>
                  </a:lnTo>
                  <a:lnTo>
                    <a:pt x="136" y="290"/>
                  </a:lnTo>
                  <a:lnTo>
                    <a:pt x="135" y="285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88" name="CustomShape 16"/>
            <p:cNvSpPr/>
            <p:nvPr/>
          </p:nvSpPr>
          <p:spPr>
            <a:xfrm rot="13500000">
              <a:off x="7904520" y="414000"/>
              <a:ext cx="49320" cy="224640"/>
            </a:xfrm>
            <a:custGeom>
              <a:avLst/>
              <a:gdLst/>
              <a:ahLst/>
              <a:cxnLst/>
              <a:rect l="0" t="0" r="r" b="b"/>
              <a:pathLst>
                <a:path w="140" h="613"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8" y="354"/>
                  </a:lnTo>
                  <a:lnTo>
                    <a:pt x="138" y="365"/>
                  </a:lnTo>
                  <a:lnTo>
                    <a:pt x="137" y="377"/>
                  </a:lnTo>
                  <a:lnTo>
                    <a:pt x="136" y="387"/>
                  </a:lnTo>
                  <a:lnTo>
                    <a:pt x="133" y="399"/>
                  </a:lnTo>
                  <a:lnTo>
                    <a:pt x="133" y="409"/>
                  </a:lnTo>
                  <a:lnTo>
                    <a:pt x="130" y="420"/>
                  </a:lnTo>
                  <a:lnTo>
                    <a:pt x="128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8" y="461"/>
                  </a:lnTo>
                  <a:lnTo>
                    <a:pt x="114" y="469"/>
                  </a:lnTo>
                  <a:lnTo>
                    <a:pt x="109" y="478"/>
                  </a:lnTo>
                  <a:lnTo>
                    <a:pt x="105" y="486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29"/>
                  </a:lnTo>
                  <a:lnTo>
                    <a:pt x="66" y="536"/>
                  </a:lnTo>
                  <a:lnTo>
                    <a:pt x="60" y="540"/>
                  </a:lnTo>
                  <a:lnTo>
                    <a:pt x="54" y="545"/>
                  </a:lnTo>
                  <a:lnTo>
                    <a:pt x="46" y="549"/>
                  </a:lnTo>
                  <a:lnTo>
                    <a:pt x="47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7" y="424"/>
                  </a:lnTo>
                  <a:lnTo>
                    <a:pt x="54" y="420"/>
                  </a:lnTo>
                  <a:lnTo>
                    <a:pt x="60" y="415"/>
                  </a:lnTo>
                  <a:lnTo>
                    <a:pt x="67" y="410"/>
                  </a:lnTo>
                  <a:lnTo>
                    <a:pt x="73" y="404"/>
                  </a:lnTo>
                  <a:lnTo>
                    <a:pt x="79" y="398"/>
                  </a:lnTo>
                  <a:lnTo>
                    <a:pt x="85" y="391"/>
                  </a:lnTo>
                  <a:lnTo>
                    <a:pt x="90" y="384"/>
                  </a:lnTo>
                  <a:lnTo>
                    <a:pt x="95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0" y="351"/>
                  </a:lnTo>
                  <a:lnTo>
                    <a:pt x="114" y="342"/>
                  </a:lnTo>
                  <a:lnTo>
                    <a:pt x="118" y="333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2"/>
                  </a:lnTo>
                  <a:lnTo>
                    <a:pt x="131" y="292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9" y="339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8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6" y="305"/>
                  </a:lnTo>
                  <a:lnTo>
                    <a:pt x="136" y="302"/>
                  </a:lnTo>
                  <a:lnTo>
                    <a:pt x="136" y="297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3" y="285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648453-BBC1-4B36-B63A-84D9ED2289B0}" type="slidenum">
              <a:rPr lang="en-US" sz="1600" b="1" strike="noStrike" spc="-1">
                <a:latin typeface="Arial"/>
              </a:rPr>
              <a:t>11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9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Identifikasi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Suatu masalah diketahui ketika seseorang mengamati adanya perbedaan antara keadaan sebenarnya dan keadaan yang seharusnya. Masalah dapat diidentifikasi melalui: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Studi perbandingan/pembandingan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Pelaporan kinerja - penilaian kinerja saat ini terhadap tujuan dan sasaran.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SWOT – penilaian kekuatan, kelemahan, peluang, dan ancaman.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Keluhan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Survei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Dll.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02AB6E3-C54D-4255-A338-D1AFBAC35883}" type="slidenum">
              <a:rPr lang="en-US" sz="1600" b="1" strike="noStrike" spc="-1">
                <a:latin typeface="Arial"/>
              </a:rPr>
              <a:t>12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9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Mencari Akar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6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Terkadang hal yang kita anggap sebagai masalah bukanlah masalah sebenarnya, jadi untuk menemukan masalah yang sebenarnya, diperlukan penyelidikan.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strike="noStrike" spc="-1">
                <a:solidFill>
                  <a:srgbClr val="000000"/>
                </a:solidFill>
                <a:latin typeface="Arial"/>
              </a:rPr>
              <a:t>Analisis Akar Penyebab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adalah metode penyelidikan yang efektif – metode ini membantu mengidentifikasi apa, bagaimana, dan mengapa sesuatu terjadi.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Definisi</a:t>
            </a:r>
            <a:r>
              <a:rPr lang="en-US" sz="2800" b="0" i="1" strike="noStrike" spc="-1">
                <a:solidFill>
                  <a:srgbClr val="000000"/>
                </a:solidFill>
                <a:latin typeface="Arial"/>
              </a:rPr>
              <a:t>akar penyebab</a:t>
            </a: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: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Penyebab mendasar yang spesifik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Yang dapat diidentifikasi secara wajar</a:t>
            </a:r>
          </a:p>
          <a:p>
            <a:pPr marL="742680" lvl="1" indent="-28548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Hal-hal yang berada di bawah kendali manajemen untuk diperbaiki.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741AB5F-D3B6-4F20-8AB7-5C572C63116C}" type="slidenum">
              <a:rPr lang="en-US" sz="1600" b="1" strike="noStrike" spc="-1">
                <a:latin typeface="Arial"/>
              </a:rPr>
              <a:t>13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9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Teknik Analisis Akar Penyebab -</a:t>
            </a:r>
            <a:r>
              <a:rPr lang="en-US" sz="2800" b="0" i="1" strike="noStrike" spc="-1">
                <a:solidFill>
                  <a:srgbClr val="FFFFFF"/>
                </a:solidFill>
                <a:latin typeface="Arial"/>
              </a:rPr>
              <a:t>Lima Mengapa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TextShape 3"/>
          <p:cNvSpPr txBox="1"/>
          <p:nvPr/>
        </p:nvSpPr>
        <p:spPr>
          <a:xfrm>
            <a:off x="685800" y="2180880"/>
            <a:ext cx="7772400" cy="1097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algn="ctr" rtl="0"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CE"/>
                </a:solidFill>
                <a:latin typeface="Arial"/>
              </a:rPr>
              <a:t>Lima Mengapa</a:t>
            </a:r>
            <a:r>
              <a:rPr lang="en-US" sz="2400" b="1" i="1" strike="noStrike" spc="-1">
                <a:solidFill>
                  <a:srgbClr val="000000"/>
                </a:solidFill>
                <a:latin typeface="Arial"/>
              </a:rPr>
              <a:t>mengacu pada praktik menanyakan, sebanyak lima kali, mengapa masalah itu ada untuk sampai ke akar penyebab masalah tersebut.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CustomShape 4"/>
          <p:cNvSpPr/>
          <p:nvPr/>
        </p:nvSpPr>
        <p:spPr>
          <a:xfrm>
            <a:off x="1752480" y="3686040"/>
            <a:ext cx="1295640" cy="129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gradFill rotWithShape="0">
            <a:gsLst>
              <a:gs pos="0">
                <a:srgbClr val="0000C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Mengapa?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1" name="CustomShape 5"/>
          <p:cNvSpPr/>
          <p:nvPr/>
        </p:nvSpPr>
        <p:spPr>
          <a:xfrm>
            <a:off x="3238560" y="3686040"/>
            <a:ext cx="1295280" cy="129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gradFill rotWithShape="0">
            <a:gsLst>
              <a:gs pos="0">
                <a:srgbClr val="0000C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Mengapa?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2" name="CustomShape 6"/>
          <p:cNvSpPr/>
          <p:nvPr/>
        </p:nvSpPr>
        <p:spPr>
          <a:xfrm>
            <a:off x="4724280" y="3686040"/>
            <a:ext cx="1295640" cy="129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gradFill rotWithShape="0">
            <a:gsLst>
              <a:gs pos="0">
                <a:srgbClr val="0000C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Mengapa?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3" name="CustomShape 7"/>
          <p:cNvSpPr/>
          <p:nvPr/>
        </p:nvSpPr>
        <p:spPr>
          <a:xfrm>
            <a:off x="6210360" y="3686040"/>
            <a:ext cx="1295280" cy="129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gradFill rotWithShape="0">
            <a:gsLst>
              <a:gs pos="0">
                <a:srgbClr val="0000C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Mengapa?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04" name="CustomShape 8"/>
          <p:cNvSpPr/>
          <p:nvPr/>
        </p:nvSpPr>
        <p:spPr>
          <a:xfrm>
            <a:off x="7696080" y="3686040"/>
            <a:ext cx="1295640" cy="12956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10800" y="0"/>
                </a:moveTo>
                <a:lnTo>
                  <a:pt x="21600" y="10800"/>
                </a:lnTo>
                <a:lnTo>
                  <a:pt x="10800" y="21600"/>
                </a:lnTo>
                <a:lnTo>
                  <a:pt x="0" y="10800"/>
                </a:lnTo>
                <a:lnTo>
                  <a:pt x="10800" y="0"/>
                </a:lnTo>
                <a:close/>
              </a:path>
            </a:pathLst>
          </a:custGeom>
          <a:gradFill rotWithShape="0">
            <a:gsLst>
              <a:gs pos="0">
                <a:srgbClr val="0000CE"/>
              </a:gs>
              <a:gs pos="100000">
                <a:srgbClr val="CCEC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Mengapa?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05" name="Line 9"/>
          <p:cNvCxnSpPr>
            <a:stCxn id="200" idx="3"/>
            <a:endCxn id="201" idx="1"/>
          </p:cNvCxnSpPr>
          <p:nvPr/>
        </p:nvCxnSpPr>
        <p:spPr>
          <a:xfrm>
            <a:off x="3047760" y="4333680"/>
            <a:ext cx="19116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</p:cxnSp>
      <p:cxnSp>
        <p:nvCxnSpPr>
          <p:cNvPr id="206" name="Line 10"/>
          <p:cNvCxnSpPr>
            <a:stCxn id="201" idx="3"/>
            <a:endCxn id="202" idx="1"/>
          </p:cNvCxnSpPr>
          <p:nvPr/>
        </p:nvCxnSpPr>
        <p:spPr>
          <a:xfrm>
            <a:off x="4533480" y="4333680"/>
            <a:ext cx="19116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</p:cxnSp>
      <p:cxnSp>
        <p:nvCxnSpPr>
          <p:cNvPr id="207" name="Line 11"/>
          <p:cNvCxnSpPr>
            <a:stCxn id="202" idx="3"/>
            <a:endCxn id="203" idx="1"/>
          </p:cNvCxnSpPr>
          <p:nvPr/>
        </p:nvCxnSpPr>
        <p:spPr>
          <a:xfrm>
            <a:off x="6019560" y="4333680"/>
            <a:ext cx="19116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</p:cxnSp>
      <p:cxnSp>
        <p:nvCxnSpPr>
          <p:cNvPr id="208" name="Line 12"/>
          <p:cNvCxnSpPr>
            <a:stCxn id="203" idx="3"/>
            <a:endCxn id="204" idx="1"/>
          </p:cNvCxnSpPr>
          <p:nvPr/>
        </p:nvCxnSpPr>
        <p:spPr>
          <a:xfrm>
            <a:off x="7505280" y="4333680"/>
            <a:ext cx="19116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</p:cxnSp>
      <p:sp>
        <p:nvSpPr>
          <p:cNvPr id="209" name="CustomShape 13"/>
          <p:cNvSpPr/>
          <p:nvPr/>
        </p:nvSpPr>
        <p:spPr>
          <a:xfrm>
            <a:off x="76320" y="3686040"/>
            <a:ext cx="1447560" cy="1295640"/>
          </a:xfrm>
          <a:custGeom>
            <a:avLst/>
            <a:gdLst/>
            <a:ahLst/>
            <a:cxnLst/>
            <a:rect l="0" t="0" r="r" b="b"/>
            <a:pathLst>
              <a:path w="4023" h="3601">
                <a:moveTo>
                  <a:pt x="1005" y="0"/>
                </a:moveTo>
                <a:lnTo>
                  <a:pt x="4022" y="0"/>
                </a:lnTo>
                <a:lnTo>
                  <a:pt x="3016" y="3600"/>
                </a:lnTo>
                <a:lnTo>
                  <a:pt x="0" y="3600"/>
                </a:lnTo>
                <a:lnTo>
                  <a:pt x="1005" y="0"/>
                </a:lnTo>
              </a:path>
            </a:pathLst>
          </a:custGeom>
          <a:gradFill rotWithShape="0">
            <a:gsLst>
              <a:gs pos="0">
                <a:srgbClr val="A50021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strike="noStrike" spc="-1">
                <a:solidFill>
                  <a:srgbClr val="000000"/>
                </a:solidFill>
                <a:latin typeface="Arial Narrow"/>
              </a:rPr>
              <a:t>Tingkat pergantian karyawan terus meningkat.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10" name="Line 14"/>
          <p:cNvCxnSpPr>
            <a:stCxn id="209" idx="2"/>
            <a:endCxn id="200" idx="1"/>
          </p:cNvCxnSpPr>
          <p:nvPr/>
        </p:nvCxnSpPr>
        <p:spPr>
          <a:xfrm>
            <a:off x="1342800" y="4333680"/>
            <a:ext cx="41004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</p:cxnSp>
      <p:sp>
        <p:nvSpPr>
          <p:cNvPr id="211" name="Line 15"/>
          <p:cNvSpPr/>
          <p:nvPr/>
        </p:nvSpPr>
        <p:spPr>
          <a:xfrm>
            <a:off x="2400480" y="495288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2" name="Line 16"/>
          <p:cNvSpPr/>
          <p:nvPr/>
        </p:nvSpPr>
        <p:spPr>
          <a:xfrm>
            <a:off x="3887640" y="495288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3" name="Line 17"/>
          <p:cNvSpPr/>
          <p:nvPr/>
        </p:nvSpPr>
        <p:spPr>
          <a:xfrm>
            <a:off x="5369040" y="495288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4" name="Line 18"/>
          <p:cNvSpPr/>
          <p:nvPr/>
        </p:nvSpPr>
        <p:spPr>
          <a:xfrm>
            <a:off x="6856560" y="495288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5" name="Line 19"/>
          <p:cNvSpPr/>
          <p:nvPr/>
        </p:nvSpPr>
        <p:spPr>
          <a:xfrm>
            <a:off x="8344080" y="4952880"/>
            <a:ext cx="0" cy="381240"/>
          </a:xfrm>
          <a:prstGeom prst="line">
            <a:avLst/>
          </a:prstGeom>
          <a:ln w="284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16" name="CustomShape 20"/>
          <p:cNvSpPr/>
          <p:nvPr/>
        </p:nvSpPr>
        <p:spPr>
          <a:xfrm>
            <a:off x="1619280" y="5397480"/>
            <a:ext cx="150480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Para karyawan meninggalkan perusahaan untuk mencari pekerjaan lain.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7" name="CustomShape 21"/>
          <p:cNvSpPr/>
          <p:nvPr/>
        </p:nvSpPr>
        <p:spPr>
          <a:xfrm>
            <a:off x="3143160" y="5397480"/>
            <a:ext cx="150516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Karyawan tidak puas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8" name="CustomShape 22"/>
          <p:cNvSpPr/>
          <p:nvPr/>
        </p:nvSpPr>
        <p:spPr>
          <a:xfrm>
            <a:off x="4591080" y="5397480"/>
            <a:ext cx="150480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Para karyawan merasa bahwa mereka digaji terlalu rendah.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19" name="CustomShape 23"/>
          <p:cNvSpPr/>
          <p:nvPr/>
        </p:nvSpPr>
        <p:spPr>
          <a:xfrm>
            <a:off x="6114960" y="5397480"/>
            <a:ext cx="150516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Perusahaan lain membayar gaji yang lebih tinggi.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0" name="CustomShape 24"/>
          <p:cNvSpPr/>
          <p:nvPr/>
        </p:nvSpPr>
        <p:spPr>
          <a:xfrm>
            <a:off x="7639200" y="5397480"/>
            <a:ext cx="1504800" cy="94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Permintaan terhadap karyawan seperti itu telah meningkat di pasaran.  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72DE8DB-F052-42B4-B692-E81015009ECB}" type="slidenum">
              <a:rPr lang="en-US" sz="1600" b="1" strike="noStrike" spc="-1">
                <a:latin typeface="Arial"/>
              </a:rPr>
              <a:t>14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2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Teknik Analisis Akar Penyebab –</a:t>
            </a:r>
            <a:r>
              <a:rPr lang="en-US" sz="2800" b="0" i="1" strike="noStrike" spc="-1">
                <a:solidFill>
                  <a:srgbClr val="FFFFFF"/>
                </a:solidFill>
                <a:latin typeface="Arial"/>
              </a:rPr>
              <a:t>Diagram Tulang Ikan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CustomShape 3"/>
          <p:cNvSpPr/>
          <p:nvPr/>
        </p:nvSpPr>
        <p:spPr>
          <a:xfrm>
            <a:off x="498600" y="5622840"/>
            <a:ext cx="8153280" cy="100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00"/>
                </a:solidFill>
                <a:latin typeface="Arial"/>
              </a:rPr>
              <a:t>Nilai dari</a:t>
            </a:r>
            <a:r>
              <a:rPr lang="en-US" sz="2000" b="1" i="1" strike="noStrike" spc="-1">
                <a:solidFill>
                  <a:srgbClr val="0000CE"/>
                </a:solidFill>
                <a:latin typeface="Arial"/>
              </a:rPr>
              <a:t>Diagram Tulang Ikan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</a:rPr>
              <a:t>Keunggulannya adalah menyediakan metode untuk mengkategorikan berbagai potensi penyebab masalah atau isu secara teratur dan untuk mengidentifikasi akar penyebabnya.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24" name="Line 4"/>
          <p:cNvSpPr/>
          <p:nvPr/>
        </p:nvSpPr>
        <p:spPr>
          <a:xfrm>
            <a:off x="762120" y="4191120"/>
            <a:ext cx="7162560" cy="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5" name="Line 5"/>
          <p:cNvSpPr/>
          <p:nvPr/>
        </p:nvSpPr>
        <p:spPr>
          <a:xfrm flipV="1">
            <a:off x="2590920" y="3200400"/>
            <a:ext cx="1828800" cy="99072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6" name="Line 6"/>
          <p:cNvSpPr/>
          <p:nvPr/>
        </p:nvSpPr>
        <p:spPr>
          <a:xfrm>
            <a:off x="2590920" y="4191120"/>
            <a:ext cx="1828800" cy="121896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7" name="Line 7"/>
          <p:cNvSpPr/>
          <p:nvPr/>
        </p:nvSpPr>
        <p:spPr>
          <a:xfrm>
            <a:off x="3429000" y="3733920"/>
            <a:ext cx="1676520" cy="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8" name="Line 8"/>
          <p:cNvSpPr/>
          <p:nvPr/>
        </p:nvSpPr>
        <p:spPr>
          <a:xfrm>
            <a:off x="3429000" y="4753080"/>
            <a:ext cx="1676520" cy="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29" name="CustomShape 9"/>
          <p:cNvSpPr/>
          <p:nvPr/>
        </p:nvSpPr>
        <p:spPr>
          <a:xfrm>
            <a:off x="3349080" y="3090960"/>
            <a:ext cx="6181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Menyebabkan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0" name="CustomShape 10"/>
          <p:cNvSpPr/>
          <p:nvPr/>
        </p:nvSpPr>
        <p:spPr>
          <a:xfrm>
            <a:off x="4445280" y="3387600"/>
            <a:ext cx="5785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Detail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1" name="CustomShape 11"/>
          <p:cNvSpPr/>
          <p:nvPr/>
        </p:nvSpPr>
        <p:spPr>
          <a:xfrm>
            <a:off x="3342960" y="5173560"/>
            <a:ext cx="6181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Menyebabkan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2" name="CustomShape 12"/>
          <p:cNvSpPr/>
          <p:nvPr/>
        </p:nvSpPr>
        <p:spPr>
          <a:xfrm>
            <a:off x="4439160" y="4818240"/>
            <a:ext cx="5785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Detail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3" name="Line 13"/>
          <p:cNvSpPr/>
          <p:nvPr/>
        </p:nvSpPr>
        <p:spPr>
          <a:xfrm flipV="1">
            <a:off x="4883040" y="3195360"/>
            <a:ext cx="1828800" cy="99036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4" name="Line 14"/>
          <p:cNvSpPr/>
          <p:nvPr/>
        </p:nvSpPr>
        <p:spPr>
          <a:xfrm>
            <a:off x="4883040" y="4186080"/>
            <a:ext cx="1828800" cy="121932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5" name="Line 15"/>
          <p:cNvSpPr/>
          <p:nvPr/>
        </p:nvSpPr>
        <p:spPr>
          <a:xfrm>
            <a:off x="5721480" y="3728880"/>
            <a:ext cx="1676160" cy="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6" name="Line 16"/>
          <p:cNvSpPr/>
          <p:nvPr/>
        </p:nvSpPr>
        <p:spPr>
          <a:xfrm>
            <a:off x="5721480" y="4748040"/>
            <a:ext cx="1676160" cy="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37" name="CustomShape 17"/>
          <p:cNvSpPr/>
          <p:nvPr/>
        </p:nvSpPr>
        <p:spPr>
          <a:xfrm>
            <a:off x="5641560" y="3086280"/>
            <a:ext cx="6181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Menyebabkan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8" name="CustomShape 18"/>
          <p:cNvSpPr/>
          <p:nvPr/>
        </p:nvSpPr>
        <p:spPr>
          <a:xfrm>
            <a:off x="6737760" y="3382920"/>
            <a:ext cx="5785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Detail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9" name="CustomShape 19"/>
          <p:cNvSpPr/>
          <p:nvPr/>
        </p:nvSpPr>
        <p:spPr>
          <a:xfrm>
            <a:off x="5635080" y="5168880"/>
            <a:ext cx="6181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Menyebabkan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0" name="CustomShape 20"/>
          <p:cNvSpPr/>
          <p:nvPr/>
        </p:nvSpPr>
        <p:spPr>
          <a:xfrm>
            <a:off x="6731280" y="4813200"/>
            <a:ext cx="57852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Detail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1" name="CustomShape 21"/>
          <p:cNvSpPr/>
          <p:nvPr/>
        </p:nvSpPr>
        <p:spPr>
          <a:xfrm>
            <a:off x="500040" y="1949400"/>
            <a:ext cx="8153280" cy="100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"/>
              </a:rPr>
              <a:t>Diagram Tulang Ikan (juga dikenal sebagai Diagram Sebab Akibat)</a:t>
            </a:r>
            <a:r>
              <a:rPr lang="en-US" sz="2000" b="1" i="1" strike="noStrike" spc="-1">
                <a:solidFill>
                  <a:srgbClr val="000000"/>
                </a:solidFill>
                <a:latin typeface="Arial"/>
              </a:rPr>
              <a:t>adalah alat analisis yang menyediakan cara sistematis untuk melihat efek dan penyebab yang menciptakan atau berkontribusi pada efek tersebut.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2" name="CustomShape 22"/>
          <p:cNvSpPr/>
          <p:nvPr/>
        </p:nvSpPr>
        <p:spPr>
          <a:xfrm>
            <a:off x="687240" y="3809880"/>
            <a:ext cx="135108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Hasil (Masalah)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A3CD33-90A0-4239-8705-831CEC5E6458}" type="slidenum">
              <a:rPr lang="en-US" sz="1600" b="1" strike="noStrike" spc="-1">
                <a:latin typeface="Arial"/>
              </a:rPr>
              <a:t>15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44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Teknik Analisis Akar Penyebab Lainnya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Medan Gaya – Menunjukkan secara visual gaya-gaya yang memengaruhi masalah atau isu Anda.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Diagram Sebar – Menggambarkan hubungan antara dua variabel – mengukur korelasi, menunjukkan bagaimana satu variabel memengaruhi variabel lainnya.   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Pemetaan Proses – Memetakan alur aktivitas "sebagaimana adanya" yang membentuk suatu proses – mencari perpindahan tugas yang berlebihan, redundansi, dan akar penyebab inefisiensi lainnya.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Benchmarking – Membandingkan kinerja yang ada dengan sumber internal atau eksternal lainnya, mengidentifikasi masalah yang tidak terungkap melalui teknik lain.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2F6AD02-1D8C-4F48-BBA1-61BC1FC6EB82}" type="slidenum">
              <a:rPr lang="en-US" sz="1600" b="1" strike="noStrike" spc="-1">
                <a:latin typeface="Arial"/>
              </a:rPr>
              <a:t>16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47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Pertanyaan-pertanyaan Dasar yang Harus Diajukan dalam Mendefinisikan Masalah (terlepas dari teknik yang digunakan)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8" name="TextShape 3"/>
          <p:cNvSpPr txBox="1"/>
          <p:nvPr/>
        </p:nvSpPr>
        <p:spPr>
          <a:xfrm>
            <a:off x="457200" y="2819160"/>
            <a:ext cx="2479680" cy="1198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 lnSpcReduction="10000"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Siapa yang menyebabkan masalah ini?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Siapa bilang ini masalah?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Siapa saja yang terdampak oleh masalah ini?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9" name="CustomShape 4"/>
          <p:cNvSpPr/>
          <p:nvPr/>
        </p:nvSpPr>
        <p:spPr>
          <a:xfrm>
            <a:off x="457200" y="2133720"/>
            <a:ext cx="2438280" cy="53316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Siapa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0" name="CustomShape 5"/>
          <p:cNvSpPr/>
          <p:nvPr/>
        </p:nvSpPr>
        <p:spPr>
          <a:xfrm>
            <a:off x="3429000" y="2133720"/>
            <a:ext cx="2438280" cy="53316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Apa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1" name="CustomShape 6"/>
          <p:cNvSpPr/>
          <p:nvPr/>
        </p:nvSpPr>
        <p:spPr>
          <a:xfrm>
            <a:off x="6400800" y="2133720"/>
            <a:ext cx="2438280" cy="53316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Di mana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2" name="CustomShape 7"/>
          <p:cNvSpPr/>
          <p:nvPr/>
        </p:nvSpPr>
        <p:spPr>
          <a:xfrm>
            <a:off x="457200" y="4267080"/>
            <a:ext cx="2438280" cy="53352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Kapan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3" name="CustomShape 8"/>
          <p:cNvSpPr/>
          <p:nvPr/>
        </p:nvSpPr>
        <p:spPr>
          <a:xfrm>
            <a:off x="3429000" y="4267080"/>
            <a:ext cx="2438280" cy="53352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Mengapa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4" name="CustomShape 9"/>
          <p:cNvSpPr/>
          <p:nvPr/>
        </p:nvSpPr>
        <p:spPr>
          <a:xfrm>
            <a:off x="6400800" y="4267080"/>
            <a:ext cx="2438280" cy="53352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FFCC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 Narrow"/>
              </a:rPr>
              <a:t>Bagaimana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5" name="CustomShape 10"/>
          <p:cNvSpPr/>
          <p:nvPr/>
        </p:nvSpPr>
        <p:spPr>
          <a:xfrm>
            <a:off x="3429000" y="2819520"/>
            <a:ext cx="2479680" cy="1198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Apa yang akan terjadi jika masalah ini tidak terselesaikan?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Apa saja gejalanya?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Apa saja dampaknya?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6" name="CustomShape 11"/>
          <p:cNvSpPr/>
          <p:nvPr/>
        </p:nvSpPr>
        <p:spPr>
          <a:xfrm>
            <a:off x="6435720" y="2819520"/>
            <a:ext cx="2479680" cy="94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Di mana masalah ini terjadi?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Di mana permasalahan ini berdampak?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7" name="CustomShape 12"/>
          <p:cNvSpPr/>
          <p:nvPr/>
        </p:nvSpPr>
        <p:spPr>
          <a:xfrm>
            <a:off x="457200" y="4952880"/>
            <a:ext cx="2479680" cy="941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Kapan masalah ini terjadi?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Kapan masalah ini pertama kali muncul?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8" name="CustomShape 13"/>
          <p:cNvSpPr/>
          <p:nvPr/>
        </p:nvSpPr>
        <p:spPr>
          <a:xfrm>
            <a:off x="3429000" y="4952880"/>
            <a:ext cx="2479680" cy="985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Mengapa masalah ini terjadi?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Mengapa?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Mengapa?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9" name="CustomShape 14"/>
          <p:cNvSpPr/>
          <p:nvPr/>
        </p:nvSpPr>
        <p:spPr>
          <a:xfrm>
            <a:off x="6435720" y="4952880"/>
            <a:ext cx="2479680" cy="1154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Bagaimana seharusnya proses atau sistem tersebut bekerja?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Bagaimana orang-orang saat ini menangani masalah ini?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349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FF46A5F-47E7-4189-9965-94435124D5C1}" type="slidenum">
              <a:rPr lang="en-US" sz="1600" b="1" strike="noStrike" spc="-1">
                <a:latin typeface="Arial"/>
              </a:rPr>
              <a:t>17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63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i="1" strike="noStrike" spc="-1">
                <a:solidFill>
                  <a:srgbClr val="FFFFFF"/>
                </a:solidFill>
                <a:latin typeface="Arial"/>
              </a:rPr>
              <a:t>Diagram Masalah</a:t>
            </a: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merupakan metode yang efektif untuk memecah masalah dan merumuskan hipotesis.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4" name="CustomShape 3"/>
          <p:cNvSpPr/>
          <p:nvPr/>
        </p:nvSpPr>
        <p:spPr>
          <a:xfrm>
            <a:off x="609480" y="4495680"/>
            <a:ext cx="1447920" cy="3812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5" name="CustomShape 4"/>
          <p:cNvSpPr/>
          <p:nvPr/>
        </p:nvSpPr>
        <p:spPr>
          <a:xfrm>
            <a:off x="2514600" y="297180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6" name="CustomShape 5"/>
          <p:cNvSpPr/>
          <p:nvPr/>
        </p:nvSpPr>
        <p:spPr>
          <a:xfrm>
            <a:off x="2514600" y="4495680"/>
            <a:ext cx="1447920" cy="3812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67" name="CustomShape 6"/>
          <p:cNvSpPr/>
          <p:nvPr/>
        </p:nvSpPr>
        <p:spPr>
          <a:xfrm>
            <a:off x="2514600" y="601992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68" name="Line 7"/>
          <p:cNvCxnSpPr>
            <a:stCxn id="264" idx="3"/>
            <a:endCxn id="265" idx="1"/>
          </p:cNvCxnSpPr>
          <p:nvPr/>
        </p:nvCxnSpPr>
        <p:spPr>
          <a:xfrm flipV="1">
            <a:off x="2057400" y="3161880"/>
            <a:ext cx="457920" cy="15249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69" name="Line 8"/>
          <p:cNvCxnSpPr>
            <a:stCxn id="264" idx="3"/>
            <a:endCxn id="266" idx="1"/>
          </p:cNvCxnSpPr>
          <p:nvPr/>
        </p:nvCxnSpPr>
        <p:spPr>
          <a:xfrm>
            <a:off x="2057400" y="4686120"/>
            <a:ext cx="45792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70" name="Line 9"/>
          <p:cNvCxnSpPr>
            <a:stCxn id="264" idx="3"/>
            <a:endCxn id="267" idx="1"/>
          </p:cNvCxnSpPr>
          <p:nvPr/>
        </p:nvCxnSpPr>
        <p:spPr>
          <a:xfrm>
            <a:off x="2057400" y="4686120"/>
            <a:ext cx="457920" cy="15246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271" name="CustomShape 10"/>
          <p:cNvSpPr/>
          <p:nvPr/>
        </p:nvSpPr>
        <p:spPr>
          <a:xfrm>
            <a:off x="4495680" y="198108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2" name="CustomShape 11"/>
          <p:cNvSpPr/>
          <p:nvPr/>
        </p:nvSpPr>
        <p:spPr>
          <a:xfrm>
            <a:off x="4495680" y="264168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#1B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3" name="CustomShape 12"/>
          <p:cNvSpPr/>
          <p:nvPr/>
        </p:nvSpPr>
        <p:spPr>
          <a:xfrm>
            <a:off x="4495680" y="330192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#1C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4" name="CustomShape 13"/>
          <p:cNvSpPr/>
          <p:nvPr/>
        </p:nvSpPr>
        <p:spPr>
          <a:xfrm>
            <a:off x="4495680" y="396252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#1D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75" name="Line 14"/>
          <p:cNvCxnSpPr>
            <a:stCxn id="265" idx="3"/>
            <a:endCxn id="271" idx="1"/>
          </p:cNvCxnSpPr>
          <p:nvPr/>
        </p:nvCxnSpPr>
        <p:spPr>
          <a:xfrm flipV="1">
            <a:off x="3962160" y="2171160"/>
            <a:ext cx="533880" cy="99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76" name="Line 15"/>
          <p:cNvCxnSpPr>
            <a:stCxn id="265" idx="3"/>
            <a:endCxn id="272" idx="1"/>
          </p:cNvCxnSpPr>
          <p:nvPr/>
        </p:nvCxnSpPr>
        <p:spPr>
          <a:xfrm flipV="1">
            <a:off x="3962160" y="2831400"/>
            <a:ext cx="533880" cy="3308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77" name="Line 16"/>
          <p:cNvCxnSpPr>
            <a:stCxn id="265" idx="3"/>
            <a:endCxn id="273" idx="1"/>
          </p:cNvCxnSpPr>
          <p:nvPr/>
        </p:nvCxnSpPr>
        <p:spPr>
          <a:xfrm>
            <a:off x="3962160" y="3161880"/>
            <a:ext cx="533880" cy="3308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78" name="Line 17"/>
          <p:cNvCxnSpPr>
            <a:stCxn id="265" idx="3"/>
            <a:endCxn id="274" idx="1"/>
          </p:cNvCxnSpPr>
          <p:nvPr/>
        </p:nvCxnSpPr>
        <p:spPr>
          <a:xfrm>
            <a:off x="3962160" y="3162240"/>
            <a:ext cx="533880" cy="9914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279" name="CustomShape 18"/>
          <p:cNvSpPr/>
          <p:nvPr/>
        </p:nvSpPr>
        <p:spPr>
          <a:xfrm>
            <a:off x="6477120" y="2514600"/>
            <a:ext cx="182880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Pertanyaan Kunci #1C-a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0" name="CustomShape 19"/>
          <p:cNvSpPr/>
          <p:nvPr/>
        </p:nvSpPr>
        <p:spPr>
          <a:xfrm>
            <a:off x="6477120" y="3048120"/>
            <a:ext cx="182880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Pertanyaan Kunci #1C-b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1" name="CustomShape 20"/>
          <p:cNvSpPr/>
          <p:nvPr/>
        </p:nvSpPr>
        <p:spPr>
          <a:xfrm>
            <a:off x="6477120" y="3581280"/>
            <a:ext cx="1828800" cy="3812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Pertanyaan Kunci #1C-c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2" name="CustomShape 21"/>
          <p:cNvSpPr/>
          <p:nvPr/>
        </p:nvSpPr>
        <p:spPr>
          <a:xfrm>
            <a:off x="6477120" y="4191120"/>
            <a:ext cx="182880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Pertanyaan Kunci #1C-d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283" name="Line 22"/>
          <p:cNvCxnSpPr>
            <a:stCxn id="273" idx="3"/>
            <a:endCxn id="279" idx="1"/>
          </p:cNvCxnSpPr>
          <p:nvPr/>
        </p:nvCxnSpPr>
        <p:spPr>
          <a:xfrm flipV="1">
            <a:off x="5943600" y="2704320"/>
            <a:ext cx="534240" cy="7880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84" name="Line 23"/>
          <p:cNvCxnSpPr>
            <a:stCxn id="273" idx="3"/>
            <a:endCxn id="280" idx="1"/>
          </p:cNvCxnSpPr>
          <p:nvPr/>
        </p:nvCxnSpPr>
        <p:spPr>
          <a:xfrm flipV="1">
            <a:off x="5943600" y="3237840"/>
            <a:ext cx="534240" cy="2545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85" name="Line 24"/>
          <p:cNvCxnSpPr>
            <a:stCxn id="273" idx="3"/>
            <a:endCxn id="281" idx="1"/>
          </p:cNvCxnSpPr>
          <p:nvPr/>
        </p:nvCxnSpPr>
        <p:spPr>
          <a:xfrm>
            <a:off x="5943600" y="3492000"/>
            <a:ext cx="534240" cy="2804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286" name="Line 25"/>
          <p:cNvCxnSpPr>
            <a:stCxn id="273" idx="3"/>
            <a:endCxn id="282" idx="1"/>
          </p:cNvCxnSpPr>
          <p:nvPr/>
        </p:nvCxnSpPr>
        <p:spPr>
          <a:xfrm>
            <a:off x="5943600" y="3492360"/>
            <a:ext cx="534240" cy="8899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FFFC7D0-965D-4CB8-8153-453D9F1F13CB}" type="slidenum">
              <a:rPr lang="en-US" sz="1600" b="1" strike="noStrike" spc="-1">
                <a:latin typeface="Arial"/>
              </a:rPr>
              <a:t>18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8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Komponen Utama Diagram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9" name="CustomShape 3"/>
          <p:cNvSpPr/>
          <p:nvPr/>
        </p:nvSpPr>
        <p:spPr>
          <a:xfrm>
            <a:off x="533520" y="2514600"/>
            <a:ext cx="2590560" cy="762120"/>
          </a:xfrm>
          <a:prstGeom prst="ellipse">
            <a:avLst/>
          </a:prstGeom>
          <a:gradFill rotWithShape="0">
            <a:gsLst>
              <a:gs pos="0">
                <a:srgbClr val="B2B2B2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0" name="CustomShape 4"/>
          <p:cNvSpPr/>
          <p:nvPr/>
        </p:nvSpPr>
        <p:spPr>
          <a:xfrm>
            <a:off x="533520" y="3848040"/>
            <a:ext cx="2590560" cy="762120"/>
          </a:xfrm>
          <a:prstGeom prst="ellipse">
            <a:avLst/>
          </a:prstGeom>
          <a:gradFill rotWithShape="0">
            <a:gsLst>
              <a:gs pos="0">
                <a:srgbClr val="B2B2B2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00"/>
                </a:solidFill>
                <a:latin typeface="Arial Narrow"/>
              </a:rPr>
              <a:t>Hipotesis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1" name="CustomShape 5"/>
          <p:cNvSpPr/>
          <p:nvPr/>
        </p:nvSpPr>
        <p:spPr>
          <a:xfrm>
            <a:off x="533520" y="5181480"/>
            <a:ext cx="2590560" cy="762120"/>
          </a:xfrm>
          <a:prstGeom prst="ellipse">
            <a:avLst/>
          </a:prstGeom>
          <a:gradFill rotWithShape="0">
            <a:gsLst>
              <a:gs pos="0">
                <a:srgbClr val="B2B2B2"/>
              </a:gs>
              <a:gs pos="100000">
                <a:srgbClr val="3366FF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00"/>
                </a:solidFill>
                <a:latin typeface="Arial Narrow"/>
              </a:rPr>
              <a:t>Pertanyaan Kunci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2" name="CustomShape 6"/>
          <p:cNvSpPr/>
          <p:nvPr/>
        </p:nvSpPr>
        <p:spPr>
          <a:xfrm>
            <a:off x="3276720" y="2781360"/>
            <a:ext cx="1371600" cy="228600"/>
          </a:xfrm>
          <a:custGeom>
            <a:avLst/>
            <a:gdLst/>
            <a:ahLst/>
            <a:cxnLst/>
            <a:rect l="0" t="0" r="r" b="b"/>
            <a:pathLst>
              <a:path w="3812" h="637">
                <a:moveTo>
                  <a:pt x="0" y="159"/>
                </a:moveTo>
                <a:lnTo>
                  <a:pt x="2858" y="159"/>
                </a:lnTo>
                <a:lnTo>
                  <a:pt x="2858" y="0"/>
                </a:lnTo>
                <a:lnTo>
                  <a:pt x="3811" y="318"/>
                </a:lnTo>
                <a:lnTo>
                  <a:pt x="2858" y="636"/>
                </a:lnTo>
                <a:lnTo>
                  <a:pt x="2858" y="477"/>
                </a:lnTo>
                <a:lnTo>
                  <a:pt x="0" y="477"/>
                </a:lnTo>
                <a:lnTo>
                  <a:pt x="0" y="159"/>
                </a:lnTo>
              </a:path>
            </a:pathLst>
          </a:custGeom>
          <a:gradFill rotWithShape="0">
            <a:gsLst>
              <a:gs pos="0">
                <a:srgbClr val="FF3300"/>
              </a:gs>
              <a:gs pos="100000">
                <a:srgbClr val="FFCC66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3" name="CustomShape 7"/>
          <p:cNvSpPr/>
          <p:nvPr/>
        </p:nvSpPr>
        <p:spPr>
          <a:xfrm>
            <a:off x="3276720" y="4114800"/>
            <a:ext cx="1371600" cy="228600"/>
          </a:xfrm>
          <a:custGeom>
            <a:avLst/>
            <a:gdLst/>
            <a:ahLst/>
            <a:cxnLst/>
            <a:rect l="0" t="0" r="r" b="b"/>
            <a:pathLst>
              <a:path w="3812" h="637">
                <a:moveTo>
                  <a:pt x="0" y="159"/>
                </a:moveTo>
                <a:lnTo>
                  <a:pt x="2858" y="159"/>
                </a:lnTo>
                <a:lnTo>
                  <a:pt x="2858" y="0"/>
                </a:lnTo>
                <a:lnTo>
                  <a:pt x="3811" y="318"/>
                </a:lnTo>
                <a:lnTo>
                  <a:pt x="2858" y="636"/>
                </a:lnTo>
                <a:lnTo>
                  <a:pt x="2858" y="477"/>
                </a:lnTo>
                <a:lnTo>
                  <a:pt x="0" y="477"/>
                </a:lnTo>
                <a:lnTo>
                  <a:pt x="0" y="159"/>
                </a:lnTo>
              </a:path>
            </a:pathLst>
          </a:custGeom>
          <a:gradFill rotWithShape="0">
            <a:gsLst>
              <a:gs pos="0">
                <a:srgbClr val="FF3300"/>
              </a:gs>
              <a:gs pos="100000">
                <a:srgbClr val="FFCC66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4" name="CustomShape 8"/>
          <p:cNvSpPr/>
          <p:nvPr/>
        </p:nvSpPr>
        <p:spPr>
          <a:xfrm>
            <a:off x="3276720" y="5448240"/>
            <a:ext cx="1371600" cy="228600"/>
          </a:xfrm>
          <a:custGeom>
            <a:avLst/>
            <a:gdLst/>
            <a:ahLst/>
            <a:cxnLst/>
            <a:rect l="0" t="0" r="r" b="b"/>
            <a:pathLst>
              <a:path w="3812" h="637">
                <a:moveTo>
                  <a:pt x="0" y="159"/>
                </a:moveTo>
                <a:lnTo>
                  <a:pt x="2858" y="159"/>
                </a:lnTo>
                <a:lnTo>
                  <a:pt x="2858" y="0"/>
                </a:lnTo>
                <a:lnTo>
                  <a:pt x="3811" y="318"/>
                </a:lnTo>
                <a:lnTo>
                  <a:pt x="2858" y="636"/>
                </a:lnTo>
                <a:lnTo>
                  <a:pt x="2858" y="477"/>
                </a:lnTo>
                <a:lnTo>
                  <a:pt x="0" y="477"/>
                </a:lnTo>
                <a:lnTo>
                  <a:pt x="0" y="159"/>
                </a:lnTo>
              </a:path>
            </a:pathLst>
          </a:custGeom>
          <a:gradFill rotWithShape="0">
            <a:gsLst>
              <a:gs pos="0">
                <a:srgbClr val="FF3300"/>
              </a:gs>
              <a:gs pos="100000">
                <a:srgbClr val="FFCC66"/>
              </a:gs>
            </a:gsLst>
            <a:lin ang="108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95" name="CustomShape 9"/>
          <p:cNvSpPr/>
          <p:nvPr/>
        </p:nvSpPr>
        <p:spPr>
          <a:xfrm>
            <a:off x="4800600" y="2438280"/>
            <a:ext cx="3962520" cy="916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1" strike="noStrike" spc="-1">
                <a:solidFill>
                  <a:srgbClr val="A50021"/>
                </a:solidFill>
                <a:latin typeface="Arial Narrow"/>
              </a:rPr>
              <a:t>Pertanyaan-pertanyaan yang perlu dijawab atau topik-topik yang perlu dieksplorasi untuk memecahkan suatu masalah.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6" name="CustomShape 10"/>
          <p:cNvSpPr/>
          <p:nvPr/>
        </p:nvSpPr>
        <p:spPr>
          <a:xfrm>
            <a:off x="4800600" y="3733920"/>
            <a:ext cx="3962520" cy="916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1" strike="noStrike" spc="-1">
                <a:solidFill>
                  <a:srgbClr val="A50021"/>
                </a:solidFill>
                <a:latin typeface="Arial Narrow"/>
              </a:rPr>
              <a:t>Jawaban spekulatif untuk isu-isu yang dirumuskan sebagai pertanyaan dan/atau area eksplorasi untuk isu yang dirumuskan sebagai topik.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97" name="CustomShape 11"/>
          <p:cNvSpPr/>
          <p:nvPr/>
        </p:nvSpPr>
        <p:spPr>
          <a:xfrm>
            <a:off x="4800600" y="5103720"/>
            <a:ext cx="3962520" cy="9169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1" strike="noStrike" spc="-1">
                <a:solidFill>
                  <a:srgbClr val="A50021"/>
                </a:solidFill>
                <a:latin typeface="Arial Narrow"/>
              </a:rPr>
              <a:t>Pertanyaan-pertanyaan yang menguji hipotesis dan mendorong penelitian utama yang diperlukan untuk memecahkan masalah.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ADD75D6-3930-471F-BA9D-DAA752582353}" type="slidenum">
              <a:rPr lang="en-US" sz="1600" b="1" strike="noStrike" spc="-1">
                <a:latin typeface="Arial"/>
              </a:rPr>
              <a:t>19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29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Mengidentifikasi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0" name="CustomShape 3"/>
          <p:cNvSpPr/>
          <p:nvPr/>
        </p:nvSpPr>
        <p:spPr>
          <a:xfrm>
            <a:off x="380880" y="4697280"/>
            <a:ext cx="1447920" cy="3812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1" name="CustomShape 4"/>
          <p:cNvSpPr/>
          <p:nvPr/>
        </p:nvSpPr>
        <p:spPr>
          <a:xfrm>
            <a:off x="3886200" y="356724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2" name="CustomShape 5"/>
          <p:cNvSpPr/>
          <p:nvPr/>
        </p:nvSpPr>
        <p:spPr>
          <a:xfrm>
            <a:off x="3886200" y="4697280"/>
            <a:ext cx="1447920" cy="3812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3" name="CustomShape 6"/>
          <p:cNvSpPr/>
          <p:nvPr/>
        </p:nvSpPr>
        <p:spPr>
          <a:xfrm>
            <a:off x="3886200" y="588024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04" name="Line 7"/>
          <p:cNvCxnSpPr>
            <a:stCxn id="300" idx="3"/>
            <a:endCxn id="301" idx="1"/>
          </p:cNvCxnSpPr>
          <p:nvPr/>
        </p:nvCxnSpPr>
        <p:spPr>
          <a:xfrm flipV="1">
            <a:off x="1828440" y="3757320"/>
            <a:ext cx="2057760" cy="11311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05" name="Line 8"/>
          <p:cNvCxnSpPr>
            <a:stCxn id="300" idx="3"/>
            <a:endCxn id="302" idx="1"/>
          </p:cNvCxnSpPr>
          <p:nvPr/>
        </p:nvCxnSpPr>
        <p:spPr>
          <a:xfrm>
            <a:off x="1828440" y="4887720"/>
            <a:ext cx="205776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06" name="Line 9"/>
          <p:cNvCxnSpPr>
            <a:stCxn id="300" idx="3"/>
            <a:endCxn id="303" idx="1"/>
          </p:cNvCxnSpPr>
          <p:nvPr/>
        </p:nvCxnSpPr>
        <p:spPr>
          <a:xfrm>
            <a:off x="1828440" y="4887720"/>
            <a:ext cx="2057760" cy="11833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07" name="CustomShape 10"/>
          <p:cNvSpPr/>
          <p:nvPr/>
        </p:nvSpPr>
        <p:spPr>
          <a:xfrm>
            <a:off x="152280" y="2965320"/>
            <a:ext cx="1981440" cy="13107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Klien ingin memutuskan apakah mereka harus melepaskan bisnis manufaktur widget X mereka.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08" name="CustomShape 11"/>
          <p:cNvSpPr/>
          <p:nvPr/>
        </p:nvSpPr>
        <p:spPr>
          <a:xfrm>
            <a:off x="838080" y="4280040"/>
            <a:ext cx="533520" cy="304560"/>
          </a:xfrm>
          <a:custGeom>
            <a:avLst/>
            <a:gdLst/>
            <a:ahLst/>
            <a:cxnLst/>
            <a:rect l="0" t="0" r="r" b="b"/>
            <a:pathLst>
              <a:path w="1484" h="848">
                <a:moveTo>
                  <a:pt x="370" y="847"/>
                </a:moveTo>
                <a:lnTo>
                  <a:pt x="370" y="211"/>
                </a:lnTo>
                <a:lnTo>
                  <a:pt x="0" y="211"/>
                </a:lnTo>
                <a:lnTo>
                  <a:pt x="741" y="0"/>
                </a:lnTo>
                <a:lnTo>
                  <a:pt x="1483" y="211"/>
                </a:lnTo>
                <a:lnTo>
                  <a:pt x="1112" y="211"/>
                </a:lnTo>
                <a:lnTo>
                  <a:pt x="1112" y="847"/>
                </a:lnTo>
                <a:lnTo>
                  <a:pt x="370" y="84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09" name="CustomShape 12"/>
          <p:cNvSpPr/>
          <p:nvPr/>
        </p:nvSpPr>
        <p:spPr>
          <a:xfrm>
            <a:off x="5981760" y="3406680"/>
            <a:ext cx="243828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Apakah ada pasar untuk melepas aset bisnis ini?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0" name="CustomShape 13"/>
          <p:cNvSpPr/>
          <p:nvPr/>
        </p:nvSpPr>
        <p:spPr>
          <a:xfrm>
            <a:off x="5562720" y="3529080"/>
            <a:ext cx="304560" cy="457200"/>
          </a:xfrm>
          <a:custGeom>
            <a:avLst/>
            <a:gdLst/>
            <a:ahLst/>
            <a:cxnLst/>
            <a:rect l="0" t="0" r="r" b="b"/>
            <a:pathLst>
              <a:path w="848" h="1272">
                <a:moveTo>
                  <a:pt x="0" y="317"/>
                </a:moveTo>
                <a:lnTo>
                  <a:pt x="635" y="317"/>
                </a:lnTo>
                <a:lnTo>
                  <a:pt x="635" y="0"/>
                </a:lnTo>
                <a:lnTo>
                  <a:pt x="847" y="635"/>
                </a:lnTo>
                <a:lnTo>
                  <a:pt x="635" y="1271"/>
                </a:lnTo>
                <a:lnTo>
                  <a:pt x="635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1" name="CustomShape 14"/>
          <p:cNvSpPr/>
          <p:nvPr/>
        </p:nvSpPr>
        <p:spPr>
          <a:xfrm>
            <a:off x="5981760" y="4597560"/>
            <a:ext cx="243828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Apakah ini solusi yang hemat biaya bagi klien?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2" name="CustomShape 15"/>
          <p:cNvSpPr/>
          <p:nvPr/>
        </p:nvSpPr>
        <p:spPr>
          <a:xfrm>
            <a:off x="5562720" y="4659480"/>
            <a:ext cx="304560" cy="457200"/>
          </a:xfrm>
          <a:custGeom>
            <a:avLst/>
            <a:gdLst/>
            <a:ahLst/>
            <a:cxnLst/>
            <a:rect l="0" t="0" r="r" b="b"/>
            <a:pathLst>
              <a:path w="848" h="1272">
                <a:moveTo>
                  <a:pt x="0" y="317"/>
                </a:moveTo>
                <a:lnTo>
                  <a:pt x="635" y="317"/>
                </a:lnTo>
                <a:lnTo>
                  <a:pt x="635" y="0"/>
                </a:lnTo>
                <a:lnTo>
                  <a:pt x="847" y="635"/>
                </a:lnTo>
                <a:lnTo>
                  <a:pt x="635" y="1271"/>
                </a:lnTo>
                <a:lnTo>
                  <a:pt x="635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3" name="CustomShape 16"/>
          <p:cNvSpPr/>
          <p:nvPr/>
        </p:nvSpPr>
        <p:spPr>
          <a:xfrm>
            <a:off x="5981760" y="5651640"/>
            <a:ext cx="2438280" cy="82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Apa dampak yang akan dirasakan oleh karyawan yang kehilangan pekerjaan?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4" name="CustomShape 17"/>
          <p:cNvSpPr/>
          <p:nvPr/>
        </p:nvSpPr>
        <p:spPr>
          <a:xfrm>
            <a:off x="5562720" y="5805360"/>
            <a:ext cx="304560" cy="457200"/>
          </a:xfrm>
          <a:custGeom>
            <a:avLst/>
            <a:gdLst/>
            <a:ahLst/>
            <a:cxnLst/>
            <a:rect l="0" t="0" r="r" b="b"/>
            <a:pathLst>
              <a:path w="848" h="1272">
                <a:moveTo>
                  <a:pt x="0" y="317"/>
                </a:moveTo>
                <a:lnTo>
                  <a:pt x="635" y="317"/>
                </a:lnTo>
                <a:lnTo>
                  <a:pt x="635" y="0"/>
                </a:lnTo>
                <a:lnTo>
                  <a:pt x="847" y="635"/>
                </a:lnTo>
                <a:lnTo>
                  <a:pt x="635" y="1271"/>
                </a:lnTo>
                <a:lnTo>
                  <a:pt x="635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15" name="CustomShape 18"/>
          <p:cNvSpPr/>
          <p:nvPr/>
        </p:nvSpPr>
        <p:spPr>
          <a:xfrm>
            <a:off x="5410080" y="1828800"/>
            <a:ext cx="3581640" cy="1143000"/>
          </a:xfrm>
          <a:prstGeom prst="ellipse">
            <a:avLst/>
          </a:prstGeom>
          <a:solidFill>
            <a:srgbClr val="FF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1" strike="noStrike" spc="-1">
                <a:solidFill>
                  <a:srgbClr val="FFFF00"/>
                </a:solidFill>
                <a:latin typeface="Arial Narrow"/>
              </a:rPr>
              <a:t>Topik-topik kunci apa yang harus kita eksplorasi untuk membantu klien memecahkan masalah ini?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6" name="Line 19"/>
          <p:cNvSpPr/>
          <p:nvPr/>
        </p:nvSpPr>
        <p:spPr>
          <a:xfrm>
            <a:off x="7201080" y="3048120"/>
            <a:ext cx="0" cy="39348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D97D90F-7C87-426D-B38A-7945B439095B}" type="slidenum">
              <a:rPr lang="en-US" sz="1600" b="1" strike="noStrike" spc="-1">
                <a:latin typeface="Arial"/>
              </a:rPr>
              <a:t>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Garis Besar Kursus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828800" y="2362320"/>
            <a:ext cx="5257800" cy="304776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2057400" y="2514600"/>
            <a:ext cx="4724280" cy="35812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normAutofit/>
          </a:bodyPr>
          <a:lstStyle/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Proses Keseluruhan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Mendefinisikan Masalah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Merumuskan Hipotesis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Mengumpulkan Fakta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Melakukan Analisis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  <a:p>
            <a:pPr marL="711000" indent="-711000" algn="l" rtl="0">
              <a:lnSpc>
                <a:spcPct val="100000"/>
              </a:lnSpc>
              <a:spcBef>
                <a:spcPts val="598"/>
              </a:spcBef>
              <a:buClr>
                <a:srgbClr val="000000"/>
              </a:buClr>
              <a:buFont typeface="Arial"/>
              <a:buAutoNum type="romanU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Mengembangkan Solusi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E2A7776-D56A-4D96-8EC8-89870358EE4E}" type="slidenum">
              <a:rPr lang="en-US" sz="1600" b="1" strike="noStrike" spc="-1">
                <a:latin typeface="Arial"/>
              </a:rPr>
              <a:t>20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31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Kunci untuk Mengidentifikasi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9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533160" indent="-533160" algn="l" rtl="0">
              <a:spcBef>
                <a:spcPts val="697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Buatlah daftar lengkap semua kemungkinan masalah yang terkait dengan permasalahan tersebut.</a:t>
            </a:r>
          </a:p>
          <a:p>
            <a:pPr marL="533160" indent="-533160" algn="l" rtl="0">
              <a:spcBef>
                <a:spcPts val="697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Persingkat daftar lengkap dengan menghilangkan duplikat dan menggabungkan isu-isu yang tumpang tindih.</a:t>
            </a:r>
          </a:p>
          <a:p>
            <a:pPr marL="533160" indent="-533160" algn="l" rtl="0">
              <a:spcBef>
                <a:spcPts val="697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Dengan menggunakan metode membangun konsensus, tentukan "daftar isu utama" (biasanya dua hingga lima isu).</a:t>
            </a:r>
          </a:p>
          <a:p>
            <a:pPr marL="533160" indent="-53316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DDE93F6-38EF-4B18-8BAE-8DCB2F9C238B}" type="slidenum">
              <a:rPr lang="en-US" sz="1600" b="1" strike="noStrike" spc="-1">
                <a:latin typeface="Arial"/>
              </a:rPr>
              <a:t>21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321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Merumuskan Hipotesis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2" name="CustomShape 3"/>
          <p:cNvSpPr/>
          <p:nvPr/>
        </p:nvSpPr>
        <p:spPr>
          <a:xfrm>
            <a:off x="152280" y="4114800"/>
            <a:ext cx="1447920" cy="380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3" name="CustomShape 4"/>
          <p:cNvSpPr/>
          <p:nvPr/>
        </p:nvSpPr>
        <p:spPr>
          <a:xfrm>
            <a:off x="2057400" y="2476440"/>
            <a:ext cx="1447920" cy="3812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4" name="CustomShape 5"/>
          <p:cNvSpPr/>
          <p:nvPr/>
        </p:nvSpPr>
        <p:spPr>
          <a:xfrm>
            <a:off x="2057400" y="411480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5" name="CustomShape 6"/>
          <p:cNvSpPr/>
          <p:nvPr/>
        </p:nvSpPr>
        <p:spPr>
          <a:xfrm>
            <a:off x="2057400" y="5781600"/>
            <a:ext cx="1447920" cy="3812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26" name="Line 7"/>
          <p:cNvCxnSpPr>
            <a:stCxn id="322" idx="3"/>
            <a:endCxn id="323" idx="1"/>
          </p:cNvCxnSpPr>
          <p:nvPr/>
        </p:nvCxnSpPr>
        <p:spPr>
          <a:xfrm flipV="1">
            <a:off x="1600200" y="2666160"/>
            <a:ext cx="457920" cy="1639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27" name="Line 8"/>
          <p:cNvCxnSpPr>
            <a:stCxn id="322" idx="3"/>
            <a:endCxn id="324" idx="1"/>
          </p:cNvCxnSpPr>
          <p:nvPr/>
        </p:nvCxnSpPr>
        <p:spPr>
          <a:xfrm>
            <a:off x="1600200" y="4304880"/>
            <a:ext cx="45792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28" name="Line 9"/>
          <p:cNvCxnSpPr>
            <a:stCxn id="322" idx="3"/>
            <a:endCxn id="325" idx="1"/>
          </p:cNvCxnSpPr>
          <p:nvPr/>
        </p:nvCxnSpPr>
        <p:spPr>
          <a:xfrm>
            <a:off x="1600200" y="4305240"/>
            <a:ext cx="457920" cy="16675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29" name="CustomShape 10"/>
          <p:cNvSpPr/>
          <p:nvPr/>
        </p:nvSpPr>
        <p:spPr>
          <a:xfrm>
            <a:off x="4038480" y="190512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0" name="CustomShape 11"/>
          <p:cNvSpPr/>
          <p:nvPr/>
        </p:nvSpPr>
        <p:spPr>
          <a:xfrm>
            <a:off x="4038480" y="247644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#1B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31" name="Line 12"/>
          <p:cNvCxnSpPr>
            <a:stCxn id="323" idx="3"/>
            <a:endCxn id="329" idx="1"/>
          </p:cNvCxnSpPr>
          <p:nvPr/>
        </p:nvCxnSpPr>
        <p:spPr>
          <a:xfrm flipV="1">
            <a:off x="3504960" y="2094840"/>
            <a:ext cx="533880" cy="5720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32" name="Line 13"/>
          <p:cNvCxnSpPr>
            <a:stCxn id="323" idx="3"/>
            <a:endCxn id="330" idx="1"/>
          </p:cNvCxnSpPr>
          <p:nvPr/>
        </p:nvCxnSpPr>
        <p:spPr>
          <a:xfrm>
            <a:off x="3504960" y="2666520"/>
            <a:ext cx="53388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33" name="CustomShape 14"/>
          <p:cNvSpPr/>
          <p:nvPr/>
        </p:nvSpPr>
        <p:spPr>
          <a:xfrm>
            <a:off x="4038480" y="356220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#2A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4" name="CustomShape 15"/>
          <p:cNvSpPr/>
          <p:nvPr/>
        </p:nvSpPr>
        <p:spPr>
          <a:xfrm>
            <a:off x="4038480" y="411480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#2B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35" name="Line 16"/>
          <p:cNvCxnSpPr>
            <a:stCxn id="324" idx="3"/>
            <a:endCxn id="333" idx="1"/>
          </p:cNvCxnSpPr>
          <p:nvPr/>
        </p:nvCxnSpPr>
        <p:spPr>
          <a:xfrm flipV="1">
            <a:off x="3504960" y="3752640"/>
            <a:ext cx="533880" cy="5529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36" name="Line 17"/>
          <p:cNvCxnSpPr>
            <a:stCxn id="324" idx="3"/>
            <a:endCxn id="334" idx="1"/>
          </p:cNvCxnSpPr>
          <p:nvPr/>
        </p:nvCxnSpPr>
        <p:spPr>
          <a:xfrm>
            <a:off x="3504960" y="4304880"/>
            <a:ext cx="53388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37" name="CustomShape 18"/>
          <p:cNvSpPr/>
          <p:nvPr/>
        </p:nvSpPr>
        <p:spPr>
          <a:xfrm>
            <a:off x="4038480" y="521964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#3A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38" name="CustomShape 19"/>
          <p:cNvSpPr/>
          <p:nvPr/>
        </p:nvSpPr>
        <p:spPr>
          <a:xfrm>
            <a:off x="4038480" y="578160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Hipotesis #3B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39" name="Line 20"/>
          <p:cNvCxnSpPr>
            <a:stCxn id="325" idx="3"/>
            <a:endCxn id="337" idx="1"/>
          </p:cNvCxnSpPr>
          <p:nvPr/>
        </p:nvCxnSpPr>
        <p:spPr>
          <a:xfrm flipV="1">
            <a:off x="3504960" y="5409360"/>
            <a:ext cx="533880" cy="5626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40" name="Line 21"/>
          <p:cNvCxnSpPr>
            <a:stCxn id="325" idx="3"/>
            <a:endCxn id="338" idx="1"/>
          </p:cNvCxnSpPr>
          <p:nvPr/>
        </p:nvCxnSpPr>
        <p:spPr>
          <a:xfrm>
            <a:off x="3504960" y="5971680"/>
            <a:ext cx="53388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41" name="CustomShape 22"/>
          <p:cNvSpPr/>
          <p:nvPr/>
        </p:nvSpPr>
        <p:spPr>
          <a:xfrm>
            <a:off x="2057400" y="2133720"/>
            <a:ext cx="1523880" cy="33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Minat Pasar?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2" name="CustomShape 23"/>
          <p:cNvSpPr/>
          <p:nvPr/>
        </p:nvSpPr>
        <p:spPr>
          <a:xfrm>
            <a:off x="2057400" y="3454560"/>
            <a:ext cx="144792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Efektivitas Biaya?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3" name="CustomShape 24"/>
          <p:cNvSpPr/>
          <p:nvPr/>
        </p:nvSpPr>
        <p:spPr>
          <a:xfrm>
            <a:off x="2057400" y="5159520"/>
            <a:ext cx="144792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Dampak pada Karyawan?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44" name="CustomShape 25"/>
          <p:cNvSpPr/>
          <p:nvPr/>
        </p:nvSpPr>
        <p:spPr>
          <a:xfrm>
            <a:off x="4038480" y="300996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Dll.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45" name="Line 26"/>
          <p:cNvCxnSpPr>
            <a:stCxn id="323" idx="3"/>
            <a:endCxn id="344" idx="1"/>
          </p:cNvCxnSpPr>
          <p:nvPr/>
        </p:nvCxnSpPr>
        <p:spPr>
          <a:xfrm>
            <a:off x="3504960" y="2666880"/>
            <a:ext cx="533880" cy="5342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46" name="CustomShape 27"/>
          <p:cNvSpPr/>
          <p:nvPr/>
        </p:nvSpPr>
        <p:spPr>
          <a:xfrm>
            <a:off x="4038480" y="4667400"/>
            <a:ext cx="144792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Dll.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47" name="Line 28"/>
          <p:cNvCxnSpPr>
            <a:stCxn id="324" idx="3"/>
            <a:endCxn id="346" idx="1"/>
          </p:cNvCxnSpPr>
          <p:nvPr/>
        </p:nvCxnSpPr>
        <p:spPr>
          <a:xfrm>
            <a:off x="3504960" y="4304880"/>
            <a:ext cx="533880" cy="5533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48" name="CustomShape 29"/>
          <p:cNvSpPr/>
          <p:nvPr/>
        </p:nvSpPr>
        <p:spPr>
          <a:xfrm>
            <a:off x="4038480" y="6324480"/>
            <a:ext cx="144792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 Narrow"/>
              </a:rPr>
              <a:t>Dll.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49" name="Line 30"/>
          <p:cNvCxnSpPr>
            <a:stCxn id="325" idx="3"/>
            <a:endCxn id="348" idx="1"/>
          </p:cNvCxnSpPr>
          <p:nvPr/>
        </p:nvCxnSpPr>
        <p:spPr>
          <a:xfrm>
            <a:off x="3504960" y="5971680"/>
            <a:ext cx="533880" cy="5439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50" name="CustomShape 31"/>
          <p:cNvSpPr/>
          <p:nvPr/>
        </p:nvSpPr>
        <p:spPr>
          <a:xfrm>
            <a:off x="152280" y="3505320"/>
            <a:ext cx="144792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Apakah Widget X Business sebaiknya dilepas?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1" name="CustomShape 32"/>
          <p:cNvSpPr/>
          <p:nvPr/>
        </p:nvSpPr>
        <p:spPr>
          <a:xfrm>
            <a:off x="6095880" y="1949400"/>
            <a:ext cx="2438640" cy="33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Pasarnya besar.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2" name="CustomShape 33"/>
          <p:cNvSpPr/>
          <p:nvPr/>
        </p:nvSpPr>
        <p:spPr>
          <a:xfrm>
            <a:off x="5715000" y="1905120"/>
            <a:ext cx="304920" cy="457200"/>
          </a:xfrm>
          <a:custGeom>
            <a:avLst/>
            <a:gdLst/>
            <a:ahLst/>
            <a:cxnLst/>
            <a:rect l="0" t="0" r="r" b="b"/>
            <a:pathLst>
              <a:path w="849" h="1272">
                <a:moveTo>
                  <a:pt x="0" y="317"/>
                </a:moveTo>
                <a:lnTo>
                  <a:pt x="636" y="317"/>
                </a:lnTo>
                <a:lnTo>
                  <a:pt x="636" y="0"/>
                </a:lnTo>
                <a:lnTo>
                  <a:pt x="848" y="635"/>
                </a:lnTo>
                <a:lnTo>
                  <a:pt x="636" y="1271"/>
                </a:lnTo>
                <a:lnTo>
                  <a:pt x="636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3" name="CustomShape 34"/>
          <p:cNvSpPr/>
          <p:nvPr/>
        </p:nvSpPr>
        <p:spPr>
          <a:xfrm>
            <a:off x="5715000" y="3581280"/>
            <a:ext cx="3124080" cy="1143000"/>
          </a:xfrm>
          <a:prstGeom prst="ellipse">
            <a:avLst/>
          </a:prstGeom>
          <a:solidFill>
            <a:srgbClr val="FF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i="1" strike="noStrike" spc="-1">
                <a:solidFill>
                  <a:srgbClr val="FFFF00"/>
                </a:solidFill>
                <a:latin typeface="Arial Narrow"/>
              </a:rPr>
              <a:t>Apa saja kemungkinan jawaban atas permasalahan tersebut?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4" name="Line 35"/>
          <p:cNvSpPr/>
          <p:nvPr/>
        </p:nvSpPr>
        <p:spPr>
          <a:xfrm>
            <a:off x="7277040" y="4863960"/>
            <a:ext cx="0" cy="39384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5" name="Line 36"/>
          <p:cNvSpPr/>
          <p:nvPr/>
        </p:nvSpPr>
        <p:spPr>
          <a:xfrm flipV="1">
            <a:off x="7277040" y="3047760"/>
            <a:ext cx="0" cy="39348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56" name="CustomShape 37"/>
          <p:cNvSpPr/>
          <p:nvPr/>
        </p:nvSpPr>
        <p:spPr>
          <a:xfrm>
            <a:off x="6095880" y="5302080"/>
            <a:ext cx="2438640" cy="82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Sebagian besar karyawan kemungkinan akan pensiun dalam dua tahun.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7" name="CustomShape 38"/>
          <p:cNvSpPr/>
          <p:nvPr/>
        </p:nvSpPr>
        <p:spPr>
          <a:xfrm>
            <a:off x="5715000" y="5257800"/>
            <a:ext cx="304920" cy="457200"/>
          </a:xfrm>
          <a:custGeom>
            <a:avLst/>
            <a:gdLst/>
            <a:ahLst/>
            <a:cxnLst/>
            <a:rect l="0" t="0" r="r" b="b"/>
            <a:pathLst>
              <a:path w="849" h="1272">
                <a:moveTo>
                  <a:pt x="0" y="317"/>
                </a:moveTo>
                <a:lnTo>
                  <a:pt x="636" y="317"/>
                </a:lnTo>
                <a:lnTo>
                  <a:pt x="636" y="0"/>
                </a:lnTo>
                <a:lnTo>
                  <a:pt x="848" y="635"/>
                </a:lnTo>
                <a:lnTo>
                  <a:pt x="636" y="1271"/>
                </a:lnTo>
                <a:lnTo>
                  <a:pt x="636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957A2D-5D3A-462A-B94F-38BDB79572BE}" type="slidenum">
              <a:rPr lang="en-US" sz="1600" b="1" strike="noStrike" spc="-1">
                <a:latin typeface="Arial"/>
              </a:rPr>
              <a:t>22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35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Merumuskan Pertanyaan-Pertanyaan Kunci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0" name="CustomShape 3"/>
          <p:cNvSpPr/>
          <p:nvPr/>
        </p:nvSpPr>
        <p:spPr>
          <a:xfrm>
            <a:off x="228600" y="4149720"/>
            <a:ext cx="1447920" cy="38088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1" name="CustomShape 4"/>
          <p:cNvSpPr/>
          <p:nvPr/>
        </p:nvSpPr>
        <p:spPr>
          <a:xfrm>
            <a:off x="1981080" y="274320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2" name="CustomShape 5"/>
          <p:cNvSpPr/>
          <p:nvPr/>
        </p:nvSpPr>
        <p:spPr>
          <a:xfrm>
            <a:off x="1981080" y="414972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3" name="CustomShape 6"/>
          <p:cNvSpPr/>
          <p:nvPr/>
        </p:nvSpPr>
        <p:spPr>
          <a:xfrm>
            <a:off x="1981080" y="5896080"/>
            <a:ext cx="1447920" cy="38088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64" name="Line 7"/>
          <p:cNvCxnSpPr>
            <a:stCxn id="360" idx="3"/>
            <a:endCxn id="361" idx="1"/>
          </p:cNvCxnSpPr>
          <p:nvPr/>
        </p:nvCxnSpPr>
        <p:spPr>
          <a:xfrm flipV="1">
            <a:off x="1676520" y="2932920"/>
            <a:ext cx="305280" cy="14072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65" name="Line 8"/>
          <p:cNvCxnSpPr>
            <a:stCxn id="360" idx="3"/>
            <a:endCxn id="362" idx="1"/>
          </p:cNvCxnSpPr>
          <p:nvPr/>
        </p:nvCxnSpPr>
        <p:spPr>
          <a:xfrm>
            <a:off x="1676520" y="4339800"/>
            <a:ext cx="30528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66" name="Line 9"/>
          <p:cNvCxnSpPr>
            <a:stCxn id="360" idx="3"/>
            <a:endCxn id="363" idx="1"/>
          </p:cNvCxnSpPr>
          <p:nvPr/>
        </p:nvCxnSpPr>
        <p:spPr>
          <a:xfrm>
            <a:off x="1676520" y="4339800"/>
            <a:ext cx="305280" cy="1747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67" name="CustomShape 10"/>
          <p:cNvSpPr/>
          <p:nvPr/>
        </p:nvSpPr>
        <p:spPr>
          <a:xfrm>
            <a:off x="3772080" y="2476440"/>
            <a:ext cx="1447560" cy="3812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#1A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68" name="CustomShape 11"/>
          <p:cNvSpPr/>
          <p:nvPr/>
        </p:nvSpPr>
        <p:spPr>
          <a:xfrm>
            <a:off x="3772080" y="3048120"/>
            <a:ext cx="144756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#1B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69" name="Line 12"/>
          <p:cNvCxnSpPr>
            <a:stCxn id="361" idx="3"/>
            <a:endCxn id="367" idx="1"/>
          </p:cNvCxnSpPr>
          <p:nvPr/>
        </p:nvCxnSpPr>
        <p:spPr>
          <a:xfrm flipV="1">
            <a:off x="3428640" y="2666520"/>
            <a:ext cx="343800" cy="2671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70" name="Line 13"/>
          <p:cNvCxnSpPr>
            <a:stCxn id="361" idx="3"/>
            <a:endCxn id="368" idx="1"/>
          </p:cNvCxnSpPr>
          <p:nvPr/>
        </p:nvCxnSpPr>
        <p:spPr>
          <a:xfrm>
            <a:off x="3428640" y="2933280"/>
            <a:ext cx="343800" cy="3056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71" name="CustomShape 14"/>
          <p:cNvSpPr/>
          <p:nvPr/>
        </p:nvSpPr>
        <p:spPr>
          <a:xfrm>
            <a:off x="3772080" y="3902040"/>
            <a:ext cx="144756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#2A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2" name="CustomShape 15"/>
          <p:cNvSpPr/>
          <p:nvPr/>
        </p:nvSpPr>
        <p:spPr>
          <a:xfrm>
            <a:off x="3772080" y="4454640"/>
            <a:ext cx="144756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#2B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73" name="Line 16"/>
          <p:cNvCxnSpPr>
            <a:stCxn id="362" idx="3"/>
            <a:endCxn id="371" idx="1"/>
          </p:cNvCxnSpPr>
          <p:nvPr/>
        </p:nvCxnSpPr>
        <p:spPr>
          <a:xfrm flipV="1">
            <a:off x="3428640" y="4092120"/>
            <a:ext cx="343800" cy="2484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74" name="Line 17"/>
          <p:cNvCxnSpPr>
            <a:stCxn id="362" idx="3"/>
            <a:endCxn id="372" idx="1"/>
          </p:cNvCxnSpPr>
          <p:nvPr/>
        </p:nvCxnSpPr>
        <p:spPr>
          <a:xfrm>
            <a:off x="3428640" y="4339800"/>
            <a:ext cx="343800" cy="3056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75" name="CustomShape 18"/>
          <p:cNvSpPr/>
          <p:nvPr/>
        </p:nvSpPr>
        <p:spPr>
          <a:xfrm>
            <a:off x="3772080" y="5610240"/>
            <a:ext cx="144756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#3A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76" name="CustomShape 19"/>
          <p:cNvSpPr/>
          <p:nvPr/>
        </p:nvSpPr>
        <p:spPr>
          <a:xfrm>
            <a:off x="3772080" y="6172200"/>
            <a:ext cx="1447560" cy="3808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Hipotesis #3B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77" name="Line 20"/>
          <p:cNvCxnSpPr>
            <a:stCxn id="363" idx="3"/>
            <a:endCxn id="375" idx="1"/>
          </p:cNvCxnSpPr>
          <p:nvPr/>
        </p:nvCxnSpPr>
        <p:spPr>
          <a:xfrm flipV="1">
            <a:off x="3428640" y="5800320"/>
            <a:ext cx="343800" cy="2865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78" name="Line 21"/>
          <p:cNvCxnSpPr>
            <a:stCxn id="363" idx="3"/>
            <a:endCxn id="376" idx="1"/>
          </p:cNvCxnSpPr>
          <p:nvPr/>
        </p:nvCxnSpPr>
        <p:spPr>
          <a:xfrm>
            <a:off x="3428640" y="6086160"/>
            <a:ext cx="343800" cy="2768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79" name="CustomShape 22"/>
          <p:cNvSpPr/>
          <p:nvPr/>
        </p:nvSpPr>
        <p:spPr>
          <a:xfrm>
            <a:off x="1981080" y="2400480"/>
            <a:ext cx="1524240" cy="27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Minat Pasar?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0" name="CustomShape 23"/>
          <p:cNvSpPr/>
          <p:nvPr/>
        </p:nvSpPr>
        <p:spPr>
          <a:xfrm>
            <a:off x="1981080" y="3763800"/>
            <a:ext cx="1447920" cy="27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Efektivitas Biaya?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1" name="CustomShape 24"/>
          <p:cNvSpPr/>
          <p:nvPr/>
        </p:nvSpPr>
        <p:spPr>
          <a:xfrm>
            <a:off x="1981080" y="5372280"/>
            <a:ext cx="1447920" cy="45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Dampak pada Karyawan?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2" name="CustomShape 25"/>
          <p:cNvSpPr/>
          <p:nvPr/>
        </p:nvSpPr>
        <p:spPr>
          <a:xfrm>
            <a:off x="228600" y="3632040"/>
            <a:ext cx="1447920" cy="459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Apakah Widget X Business sebaiknya dilepas?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3" name="CustomShape 26"/>
          <p:cNvSpPr/>
          <p:nvPr/>
        </p:nvSpPr>
        <p:spPr>
          <a:xfrm>
            <a:off x="3467160" y="2133720"/>
            <a:ext cx="2057400" cy="276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Pasarnya besar.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4" name="CustomShape 27"/>
          <p:cNvSpPr/>
          <p:nvPr/>
        </p:nvSpPr>
        <p:spPr>
          <a:xfrm>
            <a:off x="5943600" y="4114800"/>
            <a:ext cx="3124080" cy="762120"/>
          </a:xfrm>
          <a:prstGeom prst="ellipse">
            <a:avLst/>
          </a:prstGeom>
          <a:solidFill>
            <a:srgbClr val="FF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FFFF00"/>
                </a:solidFill>
                <a:latin typeface="Arial Narrow"/>
              </a:rPr>
              <a:t>Pertanyaan apa saja yang perlu dijawab untuk membuktikan/menyangkal hipotesis tersebut?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5" name="Line 28"/>
          <p:cNvSpPr/>
          <p:nvPr/>
        </p:nvSpPr>
        <p:spPr>
          <a:xfrm>
            <a:off x="8229600" y="4940280"/>
            <a:ext cx="0" cy="31752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6" name="Line 29"/>
          <p:cNvSpPr/>
          <p:nvPr/>
        </p:nvSpPr>
        <p:spPr>
          <a:xfrm flipV="1">
            <a:off x="8229600" y="3733920"/>
            <a:ext cx="0" cy="30456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87" name="CustomShape 30"/>
          <p:cNvSpPr/>
          <p:nvPr/>
        </p:nvSpPr>
        <p:spPr>
          <a:xfrm>
            <a:off x="3505320" y="4952880"/>
            <a:ext cx="1904760" cy="641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A50021"/>
                </a:solidFill>
                <a:latin typeface="Arial Narrow"/>
              </a:rPr>
              <a:t>Sebagian besar karyawan kemungkinan akan pensiun dalam dua tahun.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8" name="CustomShape 31"/>
          <p:cNvSpPr/>
          <p:nvPr/>
        </p:nvSpPr>
        <p:spPr>
          <a:xfrm>
            <a:off x="5562720" y="190512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9" name="CustomShape 32"/>
          <p:cNvSpPr/>
          <p:nvPr/>
        </p:nvSpPr>
        <p:spPr>
          <a:xfrm>
            <a:off x="5562720" y="2476440"/>
            <a:ext cx="1523880" cy="3812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90" name="Line 33"/>
          <p:cNvCxnSpPr>
            <a:stCxn id="367" idx="3"/>
            <a:endCxn id="388" idx="1"/>
          </p:cNvCxnSpPr>
          <p:nvPr/>
        </p:nvCxnSpPr>
        <p:spPr>
          <a:xfrm flipV="1">
            <a:off x="5219280" y="2094840"/>
            <a:ext cx="343800" cy="5720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391" name="Line 34"/>
          <p:cNvCxnSpPr>
            <a:stCxn id="367" idx="3"/>
            <a:endCxn id="389" idx="1"/>
          </p:cNvCxnSpPr>
          <p:nvPr/>
        </p:nvCxnSpPr>
        <p:spPr>
          <a:xfrm>
            <a:off x="5219280" y="2666520"/>
            <a:ext cx="34380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92" name="CustomShape 35"/>
          <p:cNvSpPr/>
          <p:nvPr/>
        </p:nvSpPr>
        <p:spPr>
          <a:xfrm>
            <a:off x="5562720" y="304812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#1A-c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393" name="Line 36"/>
          <p:cNvCxnSpPr>
            <a:stCxn id="367" idx="3"/>
            <a:endCxn id="392" idx="1"/>
          </p:cNvCxnSpPr>
          <p:nvPr/>
        </p:nvCxnSpPr>
        <p:spPr>
          <a:xfrm>
            <a:off x="5219280" y="2666880"/>
            <a:ext cx="343800" cy="5724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394" name="CustomShape 37"/>
          <p:cNvSpPr/>
          <p:nvPr/>
        </p:nvSpPr>
        <p:spPr>
          <a:xfrm>
            <a:off x="7543800" y="1752480"/>
            <a:ext cx="152388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Ada berapa banyak pemain di pasar ini?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5" name="CustomShape 38"/>
          <p:cNvSpPr/>
          <p:nvPr/>
        </p:nvSpPr>
        <p:spPr>
          <a:xfrm>
            <a:off x="7238880" y="190512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6" name="CustomShape 39"/>
          <p:cNvSpPr/>
          <p:nvPr/>
        </p:nvSpPr>
        <p:spPr>
          <a:xfrm>
            <a:off x="7543800" y="2790720"/>
            <a:ext cx="1523880" cy="94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Berapa banyak yang cukup besar untuk menangani bisnis klien?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7" name="CustomShape 40"/>
          <p:cNvSpPr/>
          <p:nvPr/>
        </p:nvSpPr>
        <p:spPr>
          <a:xfrm>
            <a:off x="7238880" y="304812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98" name="CustomShape 41"/>
          <p:cNvSpPr/>
          <p:nvPr/>
        </p:nvSpPr>
        <p:spPr>
          <a:xfrm>
            <a:off x="5562720" y="504504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9" name="CustomShape 42"/>
          <p:cNvSpPr/>
          <p:nvPr/>
        </p:nvSpPr>
        <p:spPr>
          <a:xfrm>
            <a:off x="5562720" y="561672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00" name="Line 43"/>
          <p:cNvCxnSpPr>
            <a:endCxn id="398" idx="1"/>
          </p:cNvCxnSpPr>
          <p:nvPr/>
        </p:nvCxnSpPr>
        <p:spPr>
          <a:xfrm flipV="1">
            <a:off x="5219280" y="5235120"/>
            <a:ext cx="343800" cy="5724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401" name="Line 44"/>
          <p:cNvCxnSpPr>
            <a:endCxn id="399" idx="1"/>
          </p:cNvCxnSpPr>
          <p:nvPr/>
        </p:nvCxnSpPr>
        <p:spPr>
          <a:xfrm>
            <a:off x="5219280" y="5806800"/>
            <a:ext cx="343800" cy="108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02" name="CustomShape 45"/>
          <p:cNvSpPr/>
          <p:nvPr/>
        </p:nvSpPr>
        <p:spPr>
          <a:xfrm>
            <a:off x="5562720" y="618804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#3A-c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03" name="Line 46"/>
          <p:cNvCxnSpPr>
            <a:endCxn id="402" idx="1"/>
          </p:cNvCxnSpPr>
          <p:nvPr/>
        </p:nvCxnSpPr>
        <p:spPr>
          <a:xfrm>
            <a:off x="5219280" y="5806800"/>
            <a:ext cx="343800" cy="5720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04" name="CustomShape 47"/>
          <p:cNvSpPr/>
          <p:nvPr/>
        </p:nvSpPr>
        <p:spPr>
          <a:xfrm>
            <a:off x="7543800" y="5442120"/>
            <a:ext cx="1523880" cy="1159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Berapa banyak karyawan yang berusia 50 tahun atau lebih dan berminat untuk pensiun?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5" name="CustomShape 48"/>
          <p:cNvSpPr/>
          <p:nvPr/>
        </p:nvSpPr>
        <p:spPr>
          <a:xfrm>
            <a:off x="7238880" y="557856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EDB4806C-CF68-4054-BD87-5CC4D9199CBA}" type="slidenum">
              <a:rPr lang="en-US" sz="1600" b="1" strike="noStrike" spc="-1">
                <a:latin typeface="Arial"/>
              </a:rPr>
              <a:t>23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07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Kesalahan Umum dalam Membuat Diagram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8" name="CustomShape 3"/>
          <p:cNvSpPr/>
          <p:nvPr/>
        </p:nvSpPr>
        <p:spPr>
          <a:xfrm>
            <a:off x="1371600" y="2057400"/>
            <a:ext cx="6553080" cy="4419720"/>
          </a:xfrm>
          <a:prstGeom prst="rect">
            <a:avLst/>
          </a:prstGeom>
          <a:solidFill>
            <a:srgbClr val="CCECFF"/>
          </a:solidFill>
          <a:ln w="0">
            <a:noFill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09" name="Line 4"/>
          <p:cNvSpPr/>
          <p:nvPr/>
        </p:nvSpPr>
        <p:spPr>
          <a:xfrm>
            <a:off x="3657600" y="2057400"/>
            <a:ext cx="0" cy="441972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0" name="Line 5"/>
          <p:cNvSpPr/>
          <p:nvPr/>
        </p:nvSpPr>
        <p:spPr>
          <a:xfrm>
            <a:off x="1371600" y="3641760"/>
            <a:ext cx="6553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1" name="Line 6"/>
          <p:cNvSpPr/>
          <p:nvPr/>
        </p:nvSpPr>
        <p:spPr>
          <a:xfrm>
            <a:off x="1371600" y="5029200"/>
            <a:ext cx="65530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12" name="CustomShape 7"/>
          <p:cNvSpPr/>
          <p:nvPr/>
        </p:nvSpPr>
        <p:spPr>
          <a:xfrm>
            <a:off x="1447920" y="2590920"/>
            <a:ext cx="2133360" cy="429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strike="noStrike" spc="-1">
                <a:solidFill>
                  <a:srgbClr val="A50021"/>
                </a:solidFill>
                <a:latin typeface="Arial Narrow"/>
              </a:rPr>
              <a:t>Masalah</a:t>
            </a:r>
            <a:endParaRPr lang="en-US" sz="2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3" name="CustomShape 8"/>
          <p:cNvSpPr/>
          <p:nvPr/>
        </p:nvSpPr>
        <p:spPr>
          <a:xfrm>
            <a:off x="1447920" y="4189320"/>
            <a:ext cx="2133360" cy="429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strike="noStrike" spc="-1">
                <a:solidFill>
                  <a:srgbClr val="A50021"/>
                </a:solidFill>
                <a:latin typeface="Arial Narrow"/>
              </a:rPr>
              <a:t>Hipotesis</a:t>
            </a:r>
            <a:endParaRPr lang="en-US" sz="2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4" name="CustomShape 9"/>
          <p:cNvSpPr/>
          <p:nvPr/>
        </p:nvSpPr>
        <p:spPr>
          <a:xfrm>
            <a:off x="1447920" y="5576760"/>
            <a:ext cx="2133360" cy="4291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200" b="1" strike="noStrike" spc="-1">
                <a:solidFill>
                  <a:srgbClr val="A50021"/>
                </a:solidFill>
                <a:latin typeface="Arial Narrow"/>
              </a:rPr>
              <a:t>Pertanyaan Kunci</a:t>
            </a:r>
            <a:endParaRPr lang="en-US" sz="2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5" name="CustomShape 10"/>
          <p:cNvSpPr/>
          <p:nvPr/>
        </p:nvSpPr>
        <p:spPr>
          <a:xfrm>
            <a:off x="3733920" y="2104920"/>
            <a:ext cx="4114800" cy="14634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231480" indent="-231480"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strike="noStrike" spc="-1">
                <a:solidFill>
                  <a:srgbClr val="A50021"/>
                </a:solidFill>
                <a:latin typeface="Arial Narrow"/>
              </a:rPr>
              <a:t>Isu-isu yang meliputi: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Terlalu luas, yang melampaui tujuan yang telah ditetapkan.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Terlalu sempit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Terlalu banyak untuk mudah diingat.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Beratnya tidak merata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Tidak diurutkan secara efektif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6" name="CustomShape 11"/>
          <p:cNvSpPr/>
          <p:nvPr/>
        </p:nvSpPr>
        <p:spPr>
          <a:xfrm>
            <a:off x="3733920" y="3718080"/>
            <a:ext cx="4114800" cy="1235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231480" indent="-231480"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strike="noStrike" spc="-1">
                <a:solidFill>
                  <a:srgbClr val="A50021"/>
                </a:solidFill>
                <a:latin typeface="Arial Narrow"/>
              </a:rPr>
              <a:t>Hipotesis yang dimaksud adalah: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Jumlahnya terlalu sedikit untuk mengatasi masalah ini.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Terlalu banyak untuk mudah diingat.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Tidak didukung oleh data.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Tidak relevan secara langsung dengan masalah tersebut.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17" name="CustomShape 12"/>
          <p:cNvSpPr/>
          <p:nvPr/>
        </p:nvSpPr>
        <p:spPr>
          <a:xfrm>
            <a:off x="3733920" y="5181480"/>
            <a:ext cx="4114800" cy="12351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231480" indent="-231480"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strike="noStrike" spc="-1">
                <a:solidFill>
                  <a:srgbClr val="A50021"/>
                </a:solidFill>
                <a:latin typeface="Arial Narrow"/>
              </a:rPr>
              <a:t>Pertanyaan-pertanyaan kuncinya adalah: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Jumlahnya terlalu sedikit untuk menguji hipotesis.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Terlalu banyak untuk mudah diingat.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Tidak relevan dengan hipotesis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i="1" strike="noStrike" spc="-1">
                <a:solidFill>
                  <a:srgbClr val="0000CE"/>
                </a:solidFill>
                <a:latin typeface="Arial Narrow"/>
              </a:rPr>
              <a:t>Tidak dapat dijawab dengan data.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4C0BA6-C716-4CE6-884F-82F833F3FAB3}" type="slidenum">
              <a:rPr lang="en-US" sz="1600" b="1" strike="noStrike" spc="-1">
                <a:latin typeface="Arial"/>
              </a:rPr>
              <a:t>24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1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Pesan-pesan Utama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0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Diagram masalah menyediakan kerangka kerja untuk bertukar pikiran dan mendokumentasikan masalah yang mendorong permasalahan tersebut, serta mengidentifikasi fakta (yaitu data) yang diperlukan untuk mendukung kesimpulan dan solusi yang direkomendasikan.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Hipotesis dan pertanyaan kunci akan membantu membentuk persyaratan pengumpulan data dan memastikan bahwa hanya data yang relevan yang dikumpulkan.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Perumusan hipotesis dan pertanyaan kunci adalah proses yang terus berkembang – hipotesis dan pertanyaan tersebut perlu direvisi seiring dengan munculnya wawasan dan penemuan baru.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8EEF21E-4A82-4E2A-A573-467A67BBA1C7}" type="slidenum">
              <a:rPr lang="en-US" sz="1600" b="1" strike="noStrike" spc="-1">
                <a:latin typeface="Arial"/>
              </a:rPr>
              <a:t>25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2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Brainstorming – Sebuah Metode untuk Mengidentifikasi Masalah dan Merumuskan Hipotesis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3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Sesi curah pendapat bermanfaat ketika terdapat beragam kemungkinan masalah dan solusi.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Brainstorming tidak tepat untuk menguji sebuah ide; metode ini digunakan untuk</a:t>
            </a:r>
            <a:r>
              <a:rPr lang="en-US" sz="2400" b="0" u="sng" strike="noStrike" spc="-1">
                <a:solidFill>
                  <a:srgbClr val="000000"/>
                </a:solidFill>
                <a:uFillTx/>
                <a:latin typeface="Arial"/>
              </a:rPr>
              <a:t>menghasilkan</a:t>
            </a: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ide-ide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Terdapat berbagai teknik brainstorming, termasuk brainstorming kelompok, brainstorming individu, dan pembuatan storyboard.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Sesi curah pendapat individual biasanya tidak disarankan kecuali jika waktu terlalu terbatas, peserta jarang tersedia, kelompok terlalu besar, dan sebagainya.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Sesi curah pendapat dapat bermanfaat untuk Analisis Medan Gaya – mengidentifikasi semua gaya yang memengaruhi masalah tersebut.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5FEE65C-CCBE-46C1-AE27-105073EC9FF6}" type="slidenum">
              <a:rPr lang="en-US" sz="1600" b="1" strike="noStrike" spc="-1">
                <a:latin typeface="Arial"/>
              </a:rPr>
              <a:t>26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2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Tips untuk Melakukan Brainstorming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6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Nyatakan tujuan dan sasaran sesi brainstorming sejak awal.</a:t>
            </a:r>
          </a:p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Tetapkan aturan dasar bagi peserta.</a:t>
            </a:r>
          </a:p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Berikan kesempatan kepada semua orang untuk berpartisipasi.</a:t>
            </a:r>
          </a:p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Mintalah semua ide dan pendapat – tidak ada yang ditolak sampai tercapai konsensus.</a:t>
            </a:r>
          </a:p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Setelah mempertimbangkan semua ide, singkirkan ide-ide tertentu, misalnya yang tidak relevan, duplikat, dan lain sebagainya.</a:t>
            </a:r>
          </a:p>
          <a:p>
            <a:pPr marL="533160" indent="-533160" algn="l" rtl="0">
              <a:spcBef>
                <a:spcPts val="598"/>
              </a:spcBef>
              <a:buClr>
                <a:srgbClr val="000000"/>
              </a:buClr>
              <a:buFont typeface="Arial"/>
              <a:buAutoNum type="arabicPeriod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Finalisasikan hasil proses brainstorming melalui konsensus: Prioritas Tertinggi, Pemberian Poin, dll.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TextShape 1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ctr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ALAT DAN TEKNIK</a:t>
            </a:r>
            <a:r>
              <a:t/>
            </a:r>
            <a:br/>
            <a:r>
              <a:t/>
            </a:r>
            <a:br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UNTUK</a:t>
            </a:r>
            <a:r>
              <a:t/>
            </a:r>
            <a:br/>
            <a:r>
              <a:t/>
            </a:r>
            <a:br/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"MENGUMPULKAN FAKTA"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8" name="TextShape 2"/>
          <p:cNvSpPr txBox="1"/>
          <p:nvPr/>
        </p:nvSpPr>
        <p:spPr>
          <a:xfrm>
            <a:off x="0" y="0"/>
            <a:ext cx="1440" cy="1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ctr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CC614C8-C4A3-4040-B94C-0C766E705CD4}" type="slidenum">
              <a:rPr lang="en-US" sz="1600" b="1" strike="noStrike" spc="-1">
                <a:latin typeface="Arial"/>
              </a:rPr>
              <a:t>28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30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Mengungkap Fakta-Fakta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1" name="TextShape 3"/>
          <p:cNvSpPr txBox="1"/>
          <p:nvPr/>
        </p:nvSpPr>
        <p:spPr>
          <a:xfrm>
            <a:off x="360360" y="1114208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Untuk menjawab pertanyaan-pertanyaan kunci dan memvalidasi hipotesis (yang disajikan pada langkah-langkah sebelumnya), pengumpulan informasi faktual sangat diperlukan.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Langkah-langkah penting pertama adalah mengidentifikasi informasi apa, yaitu elemen data, yang dibutuhkan dan mengembangkan pendekatan/teknik pengumpulan data.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Tergantung pada jenis masalah yang sedang dipecahkan, teknik pengumpulan data yang berbeda dapat digunakan.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Menggabungkan sejumlah teknik yang berbeda memungkinkan kita untuk melihat masalah dari berbagai perspektif.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Pengumpulan data merupakan tahap penting dalam pemecahan masalah - jika pengumpulan data bersifat dangkal, bias, atau tidak lengkap, analisis data akan menjadi sulit.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2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DE1AC5B-1B21-4B3A-819F-D449A6BA7C1F}" type="slidenum">
              <a:rPr lang="en-US" sz="1600" b="1" strike="noStrike" spc="-1">
                <a:latin typeface="Arial"/>
              </a:rPr>
              <a:t>29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33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Menggunakan Diagram Masalah untuk mengidentifikasi kebutuhan data dan informasi.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4" name="CustomShape 3"/>
          <p:cNvSpPr/>
          <p:nvPr/>
        </p:nvSpPr>
        <p:spPr>
          <a:xfrm>
            <a:off x="76320" y="4321080"/>
            <a:ext cx="574560" cy="1508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5" name="CustomShape 4"/>
          <p:cNvSpPr/>
          <p:nvPr/>
        </p:nvSpPr>
        <p:spPr>
          <a:xfrm>
            <a:off x="771480" y="3763800"/>
            <a:ext cx="57456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6" name="CustomShape 5"/>
          <p:cNvSpPr/>
          <p:nvPr/>
        </p:nvSpPr>
        <p:spPr>
          <a:xfrm>
            <a:off x="771480" y="4321080"/>
            <a:ext cx="57456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7" name="CustomShape 6"/>
          <p:cNvSpPr/>
          <p:nvPr/>
        </p:nvSpPr>
        <p:spPr>
          <a:xfrm>
            <a:off x="771480" y="5014800"/>
            <a:ext cx="57456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38" name="Line 7"/>
          <p:cNvCxnSpPr>
            <a:stCxn id="434" idx="3"/>
            <a:endCxn id="435" idx="1"/>
          </p:cNvCxnSpPr>
          <p:nvPr/>
        </p:nvCxnSpPr>
        <p:spPr>
          <a:xfrm flipV="1">
            <a:off x="650520" y="3838680"/>
            <a:ext cx="121320" cy="5590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39" name="Line 8"/>
          <p:cNvCxnSpPr>
            <a:stCxn id="434" idx="3"/>
            <a:endCxn id="436" idx="1"/>
          </p:cNvCxnSpPr>
          <p:nvPr/>
        </p:nvCxnSpPr>
        <p:spPr>
          <a:xfrm>
            <a:off x="650520" y="4397040"/>
            <a:ext cx="121320" cy="10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0" name="Line 9"/>
          <p:cNvCxnSpPr>
            <a:stCxn id="434" idx="3"/>
            <a:endCxn id="437" idx="1"/>
          </p:cNvCxnSpPr>
          <p:nvPr/>
        </p:nvCxnSpPr>
        <p:spPr>
          <a:xfrm>
            <a:off x="650520" y="4397040"/>
            <a:ext cx="121320" cy="6930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441" name="CustomShape 10"/>
          <p:cNvSpPr/>
          <p:nvPr/>
        </p:nvSpPr>
        <p:spPr>
          <a:xfrm>
            <a:off x="1482840" y="365760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#1A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2" name="CustomShape 11"/>
          <p:cNvSpPr/>
          <p:nvPr/>
        </p:nvSpPr>
        <p:spPr>
          <a:xfrm>
            <a:off x="1482840" y="388476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#1B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43" name="Line 12"/>
          <p:cNvCxnSpPr>
            <a:stCxn id="435" idx="3"/>
            <a:endCxn id="441" idx="1"/>
          </p:cNvCxnSpPr>
          <p:nvPr/>
        </p:nvCxnSpPr>
        <p:spPr>
          <a:xfrm flipV="1">
            <a:off x="1346040" y="3733200"/>
            <a:ext cx="137520" cy="1054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4" name="Line 13"/>
          <p:cNvCxnSpPr>
            <a:stCxn id="435" idx="3"/>
            <a:endCxn id="442" idx="1"/>
          </p:cNvCxnSpPr>
          <p:nvPr/>
        </p:nvCxnSpPr>
        <p:spPr>
          <a:xfrm>
            <a:off x="1346040" y="3838320"/>
            <a:ext cx="137520" cy="12132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445" name="CustomShape 14"/>
          <p:cNvSpPr/>
          <p:nvPr/>
        </p:nvSpPr>
        <p:spPr>
          <a:xfrm>
            <a:off x="1482840" y="4222800"/>
            <a:ext cx="574560" cy="1522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#2A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6" name="CustomShape 15"/>
          <p:cNvSpPr/>
          <p:nvPr/>
        </p:nvSpPr>
        <p:spPr>
          <a:xfrm>
            <a:off x="1482840" y="4441680"/>
            <a:ext cx="574560" cy="1526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#2B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47" name="Line 16"/>
          <p:cNvCxnSpPr>
            <a:stCxn id="436" idx="3"/>
            <a:endCxn id="445" idx="1"/>
          </p:cNvCxnSpPr>
          <p:nvPr/>
        </p:nvCxnSpPr>
        <p:spPr>
          <a:xfrm flipV="1">
            <a:off x="1346040" y="4298400"/>
            <a:ext cx="137520" cy="990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48" name="Line 17"/>
          <p:cNvCxnSpPr>
            <a:stCxn id="436" idx="3"/>
            <a:endCxn id="446" idx="1"/>
          </p:cNvCxnSpPr>
          <p:nvPr/>
        </p:nvCxnSpPr>
        <p:spPr>
          <a:xfrm>
            <a:off x="1346040" y="4397040"/>
            <a:ext cx="137520" cy="12132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449" name="CustomShape 18"/>
          <p:cNvSpPr/>
          <p:nvPr/>
        </p:nvSpPr>
        <p:spPr>
          <a:xfrm>
            <a:off x="1482840" y="4900680"/>
            <a:ext cx="574560" cy="1522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#3A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0" name="CustomShape 19"/>
          <p:cNvSpPr/>
          <p:nvPr/>
        </p:nvSpPr>
        <p:spPr>
          <a:xfrm>
            <a:off x="1482840" y="512460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#3B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51" name="Line 20"/>
          <p:cNvCxnSpPr>
            <a:stCxn id="437" idx="3"/>
            <a:endCxn id="449" idx="1"/>
          </p:cNvCxnSpPr>
          <p:nvPr/>
        </p:nvCxnSpPr>
        <p:spPr>
          <a:xfrm flipV="1">
            <a:off x="1346040" y="4976280"/>
            <a:ext cx="137520" cy="11376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452" name="Line 21"/>
          <p:cNvCxnSpPr>
            <a:stCxn id="437" idx="3"/>
            <a:endCxn id="450" idx="1"/>
          </p:cNvCxnSpPr>
          <p:nvPr/>
        </p:nvCxnSpPr>
        <p:spPr>
          <a:xfrm>
            <a:off x="1346040" y="5089680"/>
            <a:ext cx="137520" cy="11016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453" name="CustomShape 22"/>
          <p:cNvSpPr/>
          <p:nvPr/>
        </p:nvSpPr>
        <p:spPr>
          <a:xfrm>
            <a:off x="4267080" y="3962520"/>
            <a:ext cx="2895840" cy="761760"/>
          </a:xfrm>
          <a:prstGeom prst="ellipse">
            <a:avLst/>
          </a:prstGeom>
          <a:solidFill>
            <a:srgbClr val="FF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FFFF00"/>
                </a:solidFill>
                <a:latin typeface="Arial Narrow"/>
              </a:rPr>
              <a:t>Informasi atau data apa yang perlu dikumpulkan untuk menjawab pertanyaan-pertanyaan ini?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4" name="Line 23"/>
          <p:cNvSpPr/>
          <p:nvPr/>
        </p:nvSpPr>
        <p:spPr>
          <a:xfrm>
            <a:off x="6477120" y="4800600"/>
            <a:ext cx="228600" cy="22860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5" name="Line 24"/>
          <p:cNvSpPr/>
          <p:nvPr/>
        </p:nvSpPr>
        <p:spPr>
          <a:xfrm flipV="1">
            <a:off x="6476400" y="3733560"/>
            <a:ext cx="228600" cy="15228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56" name="CustomShape 25"/>
          <p:cNvSpPr/>
          <p:nvPr/>
        </p:nvSpPr>
        <p:spPr>
          <a:xfrm>
            <a:off x="2514600" y="297180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7" name="CustomShape 26"/>
          <p:cNvSpPr/>
          <p:nvPr/>
        </p:nvSpPr>
        <p:spPr>
          <a:xfrm>
            <a:off x="2514600" y="3535200"/>
            <a:ext cx="1523880" cy="3812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58" name="Line 27"/>
          <p:cNvCxnSpPr>
            <a:stCxn id="441" idx="3"/>
            <a:endCxn id="456" idx="1"/>
          </p:cNvCxnSpPr>
          <p:nvPr/>
        </p:nvCxnSpPr>
        <p:spPr>
          <a:xfrm flipV="1">
            <a:off x="2057400" y="3161880"/>
            <a:ext cx="457920" cy="5724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459" name="Line 28"/>
          <p:cNvCxnSpPr>
            <a:stCxn id="441" idx="3"/>
            <a:endCxn id="457" idx="1"/>
          </p:cNvCxnSpPr>
          <p:nvPr/>
        </p:nvCxnSpPr>
        <p:spPr>
          <a:xfrm flipV="1">
            <a:off x="2057400" y="3725640"/>
            <a:ext cx="457920" cy="86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60" name="CustomShape 29"/>
          <p:cNvSpPr/>
          <p:nvPr/>
        </p:nvSpPr>
        <p:spPr>
          <a:xfrm>
            <a:off x="2514600" y="409896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#1A-c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61" name="Line 30"/>
          <p:cNvCxnSpPr>
            <a:stCxn id="441" idx="3"/>
            <a:endCxn id="460" idx="1"/>
          </p:cNvCxnSpPr>
          <p:nvPr/>
        </p:nvCxnSpPr>
        <p:spPr>
          <a:xfrm>
            <a:off x="2057400" y="3733560"/>
            <a:ext cx="457920" cy="5562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62" name="CustomShape 31"/>
          <p:cNvSpPr/>
          <p:nvPr/>
        </p:nvSpPr>
        <p:spPr>
          <a:xfrm>
            <a:off x="4191120" y="297180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63" name="CustomShape 32"/>
          <p:cNvSpPr/>
          <p:nvPr/>
        </p:nvSpPr>
        <p:spPr>
          <a:xfrm>
            <a:off x="4495680" y="2743200"/>
            <a:ext cx="1524240" cy="94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Berapa banyak yang cukup besar untuk menangani bisnis klien?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4" name="CustomShape 33"/>
          <p:cNvSpPr/>
          <p:nvPr/>
        </p:nvSpPr>
        <p:spPr>
          <a:xfrm>
            <a:off x="2514600" y="4662360"/>
            <a:ext cx="1523880" cy="38124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5" name="CustomShape 34"/>
          <p:cNvSpPr/>
          <p:nvPr/>
        </p:nvSpPr>
        <p:spPr>
          <a:xfrm>
            <a:off x="2514600" y="522612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#3A-b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66" name="Line 35"/>
          <p:cNvCxnSpPr>
            <a:stCxn id="450" idx="3"/>
            <a:endCxn id="464" idx="1"/>
          </p:cNvCxnSpPr>
          <p:nvPr/>
        </p:nvCxnSpPr>
        <p:spPr>
          <a:xfrm flipV="1">
            <a:off x="2057400" y="4852800"/>
            <a:ext cx="457920" cy="3477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467" name="Line 36"/>
          <p:cNvCxnSpPr>
            <a:stCxn id="450" idx="3"/>
            <a:endCxn id="465" idx="1"/>
          </p:cNvCxnSpPr>
          <p:nvPr/>
        </p:nvCxnSpPr>
        <p:spPr>
          <a:xfrm>
            <a:off x="2057400" y="5200560"/>
            <a:ext cx="457920" cy="2167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68" name="CustomShape 37"/>
          <p:cNvSpPr/>
          <p:nvPr/>
        </p:nvSpPr>
        <p:spPr>
          <a:xfrm>
            <a:off x="2514600" y="5791320"/>
            <a:ext cx="1523880" cy="38088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Pertanyaan Kunci #3A-c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469" name="Line 38"/>
          <p:cNvCxnSpPr>
            <a:stCxn id="450" idx="3"/>
            <a:endCxn id="468" idx="1"/>
          </p:cNvCxnSpPr>
          <p:nvPr/>
        </p:nvCxnSpPr>
        <p:spPr>
          <a:xfrm>
            <a:off x="2057400" y="5200560"/>
            <a:ext cx="457920" cy="7819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470" name="CustomShape 39"/>
          <p:cNvSpPr/>
          <p:nvPr/>
        </p:nvSpPr>
        <p:spPr>
          <a:xfrm>
            <a:off x="4495680" y="5029200"/>
            <a:ext cx="1524240" cy="1159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Berapa banyak karyawan yang berusia 50 tahun atau lebih dan berminat untuk pensiun?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1" name="CustomShape 40"/>
          <p:cNvSpPr/>
          <p:nvPr/>
        </p:nvSpPr>
        <p:spPr>
          <a:xfrm>
            <a:off x="4191120" y="518148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2" name="CustomShape 41"/>
          <p:cNvSpPr/>
          <p:nvPr/>
        </p:nvSpPr>
        <p:spPr>
          <a:xfrm>
            <a:off x="6248520" y="297180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3" name="CustomShape 42"/>
          <p:cNvSpPr/>
          <p:nvPr/>
        </p:nvSpPr>
        <p:spPr>
          <a:xfrm>
            <a:off x="6248520" y="5181480"/>
            <a:ext cx="228600" cy="457200"/>
          </a:xfrm>
          <a:custGeom>
            <a:avLst/>
            <a:gdLst/>
            <a:ahLst/>
            <a:cxnLst/>
            <a:rect l="0" t="0" r="r" b="b"/>
            <a:pathLst>
              <a:path w="637" h="1272">
                <a:moveTo>
                  <a:pt x="0" y="317"/>
                </a:moveTo>
                <a:lnTo>
                  <a:pt x="477" y="317"/>
                </a:lnTo>
                <a:lnTo>
                  <a:pt x="477" y="0"/>
                </a:lnTo>
                <a:lnTo>
                  <a:pt x="636" y="635"/>
                </a:lnTo>
                <a:lnTo>
                  <a:pt x="477" y="1271"/>
                </a:lnTo>
                <a:lnTo>
                  <a:pt x="477" y="953"/>
                </a:lnTo>
                <a:lnTo>
                  <a:pt x="0" y="953"/>
                </a:lnTo>
                <a:lnTo>
                  <a:pt x="0" y="317"/>
                </a:lnTo>
              </a:path>
            </a:pathLst>
          </a:custGeom>
          <a:solidFill>
            <a:srgbClr val="3366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4" name="CustomShape 43"/>
          <p:cNvSpPr/>
          <p:nvPr/>
        </p:nvSpPr>
        <p:spPr>
          <a:xfrm>
            <a:off x="6858000" y="2362320"/>
            <a:ext cx="1676520" cy="1371600"/>
          </a:xfrm>
          <a:prstGeom prst="foldedCorner">
            <a:avLst>
              <a:gd name="adj" fmla="val 12500"/>
            </a:avLst>
          </a:prstGeom>
          <a:solidFill>
            <a:srgbClr val="FFCC66"/>
          </a:solidFill>
          <a:ln w="0">
            <a:noFill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5" name="CustomShape 44"/>
          <p:cNvSpPr/>
          <p:nvPr/>
        </p:nvSpPr>
        <p:spPr>
          <a:xfrm>
            <a:off x="6934320" y="2362320"/>
            <a:ext cx="1523880" cy="1323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Jumlah perusahaan di industri ini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Pendapatan selama 5 tahun terakhir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6" name="CustomShape 45"/>
          <p:cNvSpPr/>
          <p:nvPr/>
        </p:nvSpPr>
        <p:spPr>
          <a:xfrm>
            <a:off x="6858000" y="4724280"/>
            <a:ext cx="1676520" cy="1371600"/>
          </a:xfrm>
          <a:prstGeom prst="foldedCorner">
            <a:avLst>
              <a:gd name="adj" fmla="val 12500"/>
            </a:avLst>
          </a:prstGeom>
          <a:solidFill>
            <a:srgbClr val="FFCC66"/>
          </a:solidFill>
          <a:ln w="0">
            <a:noFill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77" name="CustomShape 46"/>
          <p:cNvSpPr/>
          <p:nvPr/>
        </p:nvSpPr>
        <p:spPr>
          <a:xfrm>
            <a:off x="6934320" y="4818240"/>
            <a:ext cx="1523880" cy="11250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Usia para karyawan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Tingkat minat karyawan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Aft>
                <a:spcPts val="162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300" b="1" strike="noStrike" spc="-1">
                <a:solidFill>
                  <a:srgbClr val="A50021"/>
                </a:solidFill>
                <a:latin typeface="Arial Narrow"/>
              </a:rPr>
              <a:t>Dll.</a:t>
            </a:r>
            <a:endParaRPr lang="en-US" sz="13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9D5ED71-3B8B-4B20-AD90-6E42130F2165}" type="slidenum">
              <a:rPr lang="en-US" sz="1600" b="1" strike="noStrike" spc="-1">
                <a:latin typeface="Arial"/>
              </a:rPr>
              <a:t>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Tujuan Kursus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Memberikan pemahaman mendasar tentang cara kerja berpikir analitis.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Identifikasi alat dan teknik spesifik yang dapat digunakan konsultan selama siklus pemecahan masalah.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Berikan kerangka kerja lengkap kepada konsultan untuk mengelola masalah proyek – mulai dari identifikasi hingga penyelesaian.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6107DDD-4B23-4C9F-BCBC-BE9673DEC2AA}" type="slidenum">
              <a:rPr lang="en-US" sz="1600" b="1" strike="noStrike" spc="-1">
                <a:latin typeface="Arial"/>
              </a:rPr>
              <a:t>30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47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Teknik Pengumpulan Data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80" name="CustomShape 3"/>
          <p:cNvSpPr/>
          <p:nvPr/>
        </p:nvSpPr>
        <p:spPr>
          <a:xfrm>
            <a:off x="609480" y="2514600"/>
            <a:ext cx="2286000" cy="68580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61700"/>
              </a:gs>
            </a:gsLst>
            <a:lin ang="5400000"/>
          </a:gradFill>
          <a:ln w="0">
            <a:noFill/>
          </a:ln>
          <a:effectLst>
            <a:outerShdw dist="71785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 Narrow"/>
              </a:rPr>
              <a:t>Menggunakan Informasi yang Tersedia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1" name="CustomShape 4"/>
          <p:cNvSpPr/>
          <p:nvPr/>
        </p:nvSpPr>
        <p:spPr>
          <a:xfrm>
            <a:off x="609480" y="3359160"/>
            <a:ext cx="2286000" cy="68580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61700"/>
              </a:gs>
            </a:gsLst>
            <a:lin ang="5400000"/>
          </a:gradFill>
          <a:ln w="0">
            <a:noFill/>
          </a:ln>
          <a:effectLst>
            <a:outerShdw dist="71785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 Narrow"/>
              </a:rPr>
              <a:t>Mengamati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2" name="CustomShape 5"/>
          <p:cNvSpPr/>
          <p:nvPr/>
        </p:nvSpPr>
        <p:spPr>
          <a:xfrm>
            <a:off x="609480" y="4191120"/>
            <a:ext cx="2286000" cy="68580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61700"/>
              </a:gs>
            </a:gsLst>
            <a:lin ang="5400000"/>
          </a:gradFill>
          <a:ln w="0">
            <a:noFill/>
          </a:ln>
          <a:effectLst>
            <a:outerShdw dist="71785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 Narrow"/>
              </a:rPr>
              <a:t>Wawancara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3" name="CustomShape 6"/>
          <p:cNvSpPr/>
          <p:nvPr/>
        </p:nvSpPr>
        <p:spPr>
          <a:xfrm>
            <a:off x="609480" y="5008680"/>
            <a:ext cx="2286000" cy="68580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61700"/>
              </a:gs>
            </a:gsLst>
            <a:lin ang="5400000"/>
          </a:gradFill>
          <a:ln w="0">
            <a:noFill/>
          </a:ln>
          <a:effectLst>
            <a:outerShdw dist="71785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 Narrow"/>
              </a:rPr>
              <a:t>Memberikan Kuesioner Tertulis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4" name="CustomShape 7"/>
          <p:cNvSpPr/>
          <p:nvPr/>
        </p:nvSpPr>
        <p:spPr>
          <a:xfrm>
            <a:off x="609480" y="5827680"/>
            <a:ext cx="2286000" cy="685800"/>
          </a:xfrm>
          <a:prstGeom prst="rect">
            <a:avLst/>
          </a:prstGeom>
          <a:gradFill rotWithShape="0">
            <a:gsLst>
              <a:gs pos="0">
                <a:srgbClr val="FF3300"/>
              </a:gs>
              <a:gs pos="100000">
                <a:srgbClr val="761700"/>
              </a:gs>
            </a:gsLst>
            <a:lin ang="5400000"/>
          </a:gradFill>
          <a:ln w="0">
            <a:noFill/>
          </a:ln>
          <a:effectLst>
            <a:outerShdw dist="71785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000000"/>
                </a:solidFill>
                <a:latin typeface="Arial Narrow"/>
              </a:rPr>
              <a:t>Melakukan Diskusi Kelompok Fokus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5" name="CustomShape 8"/>
          <p:cNvSpPr/>
          <p:nvPr/>
        </p:nvSpPr>
        <p:spPr>
          <a:xfrm>
            <a:off x="3048120" y="259884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Menggunakan data yang telah dikumpulkan oleh pihak lain.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6" name="CustomShape 9"/>
          <p:cNvSpPr/>
          <p:nvPr/>
        </p:nvSpPr>
        <p:spPr>
          <a:xfrm>
            <a:off x="3048120" y="3230640"/>
            <a:ext cx="2743200" cy="9464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Memilih, mengamati, dan mencatat perilaku serta karakteristik orang, objek, atau peristiwa secara sistematis.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7" name="CustomShape 10"/>
          <p:cNvSpPr/>
          <p:nvPr/>
        </p:nvSpPr>
        <p:spPr>
          <a:xfrm>
            <a:off x="3048120" y="427500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Wawancara lisan dengan responden, baik secara individu maupun kelompok.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8" name="CustomShape 11"/>
          <p:cNvSpPr/>
          <p:nvPr/>
        </p:nvSpPr>
        <p:spPr>
          <a:xfrm>
            <a:off x="3048120" y="4984920"/>
            <a:ext cx="274320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Mengumpulkan data berdasarkan jawaban yang diberikan oleh responden dalam bentuk tertulis.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89" name="CustomShape 12"/>
          <p:cNvSpPr/>
          <p:nvPr/>
        </p:nvSpPr>
        <p:spPr>
          <a:xfrm>
            <a:off x="3048120" y="5805360"/>
            <a:ext cx="2743200" cy="733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Memfasilitasi diskusi bebas tentang topik-topik tertentu dengan kelompok peserta terpilih.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0" name="Line 13"/>
          <p:cNvSpPr/>
          <p:nvPr/>
        </p:nvSpPr>
        <p:spPr>
          <a:xfrm>
            <a:off x="533520" y="3276720"/>
            <a:ext cx="8001000" cy="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1" name="Line 14"/>
          <p:cNvSpPr/>
          <p:nvPr/>
        </p:nvSpPr>
        <p:spPr>
          <a:xfrm>
            <a:off x="533520" y="4114800"/>
            <a:ext cx="8001000" cy="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2" name="Line 15"/>
          <p:cNvSpPr/>
          <p:nvPr/>
        </p:nvSpPr>
        <p:spPr>
          <a:xfrm>
            <a:off x="533520" y="4952880"/>
            <a:ext cx="8001000" cy="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3" name="Line 16"/>
          <p:cNvSpPr/>
          <p:nvPr/>
        </p:nvSpPr>
        <p:spPr>
          <a:xfrm>
            <a:off x="533520" y="5791320"/>
            <a:ext cx="8001000" cy="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4" name="Line 17"/>
          <p:cNvSpPr/>
          <p:nvPr/>
        </p:nvSpPr>
        <p:spPr>
          <a:xfrm flipH="1">
            <a:off x="3048120" y="2057400"/>
            <a:ext cx="1440" cy="457200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5" name="Line 18"/>
          <p:cNvSpPr/>
          <p:nvPr/>
        </p:nvSpPr>
        <p:spPr>
          <a:xfrm>
            <a:off x="533520" y="2438280"/>
            <a:ext cx="8001000" cy="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6" name="CustomShape 19"/>
          <p:cNvSpPr/>
          <p:nvPr/>
        </p:nvSpPr>
        <p:spPr>
          <a:xfrm>
            <a:off x="609480" y="2025720"/>
            <a:ext cx="236232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Teknik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7" name="Line 20"/>
          <p:cNvSpPr/>
          <p:nvPr/>
        </p:nvSpPr>
        <p:spPr>
          <a:xfrm flipH="1">
            <a:off x="5789160" y="2057400"/>
            <a:ext cx="1800" cy="4572000"/>
          </a:xfrm>
          <a:prstGeom prst="line">
            <a:avLst/>
          </a:prstGeom>
          <a:ln w="9360" cap="rnd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98" name="CustomShape 21"/>
          <p:cNvSpPr/>
          <p:nvPr/>
        </p:nvSpPr>
        <p:spPr>
          <a:xfrm>
            <a:off x="5791320" y="259884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Daftar Periksa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Formulir kompilasi data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99" name="CustomShape 22"/>
          <p:cNvSpPr/>
          <p:nvPr/>
        </p:nvSpPr>
        <p:spPr>
          <a:xfrm>
            <a:off x="3048120" y="2025720"/>
            <a:ext cx="266688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Keterangan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0" name="CustomShape 23"/>
          <p:cNvSpPr/>
          <p:nvPr/>
        </p:nvSpPr>
        <p:spPr>
          <a:xfrm>
            <a:off x="5791320" y="2025720"/>
            <a:ext cx="266688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Peralatan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1" name="CustomShape 24"/>
          <p:cNvSpPr/>
          <p:nvPr/>
        </p:nvSpPr>
        <p:spPr>
          <a:xfrm>
            <a:off x="5791320" y="344340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Mata dan telinga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Formulir kompilasi data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2" name="CustomShape 25"/>
          <p:cNvSpPr/>
          <p:nvPr/>
        </p:nvSpPr>
        <p:spPr>
          <a:xfrm>
            <a:off x="5791320" y="427500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Panduan wawancara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Formulir kompilasi data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3" name="CustomShape 26"/>
          <p:cNvSpPr/>
          <p:nvPr/>
        </p:nvSpPr>
        <p:spPr>
          <a:xfrm>
            <a:off x="5791320" y="5091120"/>
            <a:ext cx="27432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Survei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Daftar pertanyaan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4" name="CustomShape 27"/>
          <p:cNvSpPr/>
          <p:nvPr/>
        </p:nvSpPr>
        <p:spPr>
          <a:xfrm>
            <a:off x="5791320" y="5911920"/>
            <a:ext cx="2743200" cy="3070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marL="174600" indent="-174600"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0000CE"/>
                </a:solidFill>
                <a:latin typeface="Arial Narrow"/>
              </a:rPr>
              <a:t>Papan flip chart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54D4B3-F932-4247-BE38-33DC7016EF54}" type="slidenum">
              <a:rPr lang="en-US" sz="1600" b="1" strike="noStrike" spc="-1">
                <a:latin typeface="Arial"/>
              </a:rPr>
              <a:t>31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50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Pentingnya Menggabungkan Berbagai Teknik Pengumpulan Data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7" name="TextShape 3"/>
          <p:cNvSpPr txBox="1"/>
          <p:nvPr/>
        </p:nvSpPr>
        <p:spPr>
          <a:xfrm>
            <a:off x="304920" y="5866920"/>
            <a:ext cx="8534160" cy="7318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algn="ctr" rtl="0">
              <a:lnSpc>
                <a:spcPct val="10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CE"/>
                </a:solidFill>
                <a:latin typeface="Arial Narrow"/>
              </a:rPr>
              <a:t>Penggunaan kombinasi teknik kualitatif dan kuantitatif yang terampil akan memberikan pemahaman yang lebih komprehensif tentang topik tersebut.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8" name="CustomShape 4"/>
          <p:cNvSpPr/>
          <p:nvPr/>
        </p:nvSpPr>
        <p:spPr>
          <a:xfrm>
            <a:off x="457200" y="2133720"/>
            <a:ext cx="3581280" cy="838080"/>
          </a:xfrm>
          <a:prstGeom prst="ellipse">
            <a:avLst/>
          </a:prstGeom>
          <a:gradFill rotWithShape="0">
            <a:gsLst>
              <a:gs pos="0">
                <a:srgbClr val="808000"/>
              </a:gs>
              <a:gs pos="50000">
                <a:srgbClr val="3B3B00"/>
              </a:gs>
              <a:gs pos="100000">
                <a:srgbClr val="808000"/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b="1" i="1" strike="noStrike" spc="-1">
                <a:solidFill>
                  <a:srgbClr val="FFFF00"/>
                </a:solidFill>
                <a:latin typeface="Arial Narrow"/>
              </a:rPr>
              <a:t>Teknik Kualitatif</a:t>
            </a:r>
            <a:endParaRPr lang="en-US" sz="1900" b="0" strike="noStrike" spc="-1">
              <a:solidFill>
                <a:srgbClr val="000000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b="1" i="1" strike="noStrike" spc="-1">
                <a:solidFill>
                  <a:srgbClr val="FFFF00"/>
                </a:solidFill>
                <a:latin typeface="Arial Narrow"/>
              </a:rPr>
              <a:t>(Fleksibel)</a:t>
            </a:r>
            <a:endParaRPr lang="en-US" sz="19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09" name="CustomShape 5"/>
          <p:cNvSpPr/>
          <p:nvPr/>
        </p:nvSpPr>
        <p:spPr>
          <a:xfrm>
            <a:off x="5029200" y="2133720"/>
            <a:ext cx="3581280" cy="838080"/>
          </a:xfrm>
          <a:prstGeom prst="ellipse">
            <a:avLst/>
          </a:prstGeom>
          <a:gradFill rotWithShape="0">
            <a:gsLst>
              <a:gs pos="0">
                <a:srgbClr val="808000"/>
              </a:gs>
              <a:gs pos="50000">
                <a:srgbClr val="3B3B00"/>
              </a:gs>
              <a:gs pos="100000">
                <a:srgbClr val="808000"/>
              </a:gs>
            </a:gsLst>
            <a:lin ang="5400000"/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b="1" i="1" strike="noStrike" spc="-1">
                <a:solidFill>
                  <a:srgbClr val="FFFF00"/>
                </a:solidFill>
                <a:latin typeface="Arial Narrow"/>
              </a:rPr>
              <a:t>Teknik Kuantitatif</a:t>
            </a:r>
            <a:endParaRPr lang="en-US" sz="1900" b="0" strike="noStrike" spc="-1">
              <a:solidFill>
                <a:srgbClr val="000000"/>
              </a:solidFill>
              <a:latin typeface="Times New Roman"/>
            </a:endParaRPr>
          </a:p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900" b="1" i="1" strike="noStrike" spc="-1">
                <a:solidFill>
                  <a:srgbClr val="FFFF00"/>
                </a:solidFill>
                <a:latin typeface="Arial Narrow"/>
              </a:rPr>
              <a:t>(Kurang Fleksibel)</a:t>
            </a:r>
            <a:endParaRPr lang="en-US" sz="19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0" name="CustomShape 6"/>
          <p:cNvSpPr/>
          <p:nvPr/>
        </p:nvSpPr>
        <p:spPr>
          <a:xfrm>
            <a:off x="4191120" y="2324160"/>
            <a:ext cx="685800" cy="459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0000CE"/>
                </a:solidFill>
                <a:latin typeface="Arial Narrow"/>
              </a:rPr>
              <a:t>VS.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1" name="CustomShape 7"/>
          <p:cNvSpPr/>
          <p:nvPr/>
        </p:nvSpPr>
        <p:spPr>
          <a:xfrm>
            <a:off x="533520" y="3130560"/>
            <a:ext cx="3504960" cy="2444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Menghasilkan data kualitatif yang sering kali dicatat dalam bentuk naratif.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Berguna dalam menjawab pertanyaan "mengapa", "apa", dan "bagaimana".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Biasanya meliputi: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566640" lvl="1" indent="-2206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Wawancara dengan struktur longgar menggunakan pertanyaan terbuka.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566640" lvl="1" indent="-2206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Diskusi kelompok fokus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566640" lvl="1" indent="-2206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–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Pengamatan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2" name="CustomShape 8"/>
          <p:cNvSpPr/>
          <p:nvPr/>
        </p:nvSpPr>
        <p:spPr>
          <a:xfrm>
            <a:off x="5105520" y="3124080"/>
            <a:ext cx="3504960" cy="204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Kuesioner terstruktur yang dirancang untuk mengukur jawaban yang telah dikategorikan sebelum atau sesudah terhadap pertanyaan.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Berguna untuk menjawab pertanyaan "berapa banyak", "seberapa sering", "seberapa signifikan", dan lain sebagainya.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231480" indent="-231480" algn="l" rtl="0">
              <a:lnSpc>
                <a:spcPct val="100000"/>
              </a:lnSpc>
              <a:spcAft>
                <a:spcPts val="400"/>
              </a:spcAft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Jawaban atas pertanyaan dapat dihitung dan dinyatakan secara numerik.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CA2AE1E6-922F-4DA7-A0EF-B705FB25E14F}" type="slidenum">
              <a:rPr lang="en-US" sz="1600" b="1" strike="noStrike" spc="-1">
                <a:latin typeface="Arial"/>
              </a:rPr>
              <a:t>32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51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Melakukan Analisis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7" name="TextShape 3"/>
          <p:cNvSpPr txBox="1"/>
          <p:nvPr/>
        </p:nvSpPr>
        <p:spPr>
          <a:xfrm>
            <a:off x="380880" y="1904760"/>
            <a:ext cx="8423280" cy="205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Langkah selanjutnya dalam pemecahan masalah adalah "memahami" informasi yang dikumpulkan pada langkah sebelumnya.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Terdapat banyak sekali teknik analitis yang dapat diterapkan untuk memahami:</a:t>
            </a:r>
          </a:p>
        </p:txBody>
      </p:sp>
      <p:sp>
        <p:nvSpPr>
          <p:cNvPr id="518" name="CustomShape 4"/>
          <p:cNvSpPr/>
          <p:nvPr/>
        </p:nvSpPr>
        <p:spPr>
          <a:xfrm>
            <a:off x="228600" y="4114800"/>
            <a:ext cx="464832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Apa saja isu-isu terpenting?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19" name="CustomShape 5"/>
          <p:cNvSpPr/>
          <p:nvPr/>
        </p:nvSpPr>
        <p:spPr>
          <a:xfrm>
            <a:off x="5638680" y="4114800"/>
            <a:ext cx="243864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Analisis Pareto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0" name="CustomShape 6"/>
          <p:cNvSpPr/>
          <p:nvPr/>
        </p:nvSpPr>
        <p:spPr>
          <a:xfrm rot="5400000">
            <a:off x="5139360" y="4156920"/>
            <a:ext cx="236520" cy="304560"/>
          </a:xfrm>
          <a:custGeom>
            <a:avLst/>
            <a:gdLst/>
            <a:ahLst/>
            <a:cxnLst/>
            <a:rect l="0" t="0" r="r" b="b"/>
            <a:pathLst>
              <a:path w="659" h="848">
                <a:moveTo>
                  <a:pt x="329" y="0"/>
                </a:moveTo>
                <a:lnTo>
                  <a:pt x="658" y="847"/>
                </a:lnTo>
                <a:lnTo>
                  <a:pt x="0" y="847"/>
                </a:lnTo>
                <a:lnTo>
                  <a:pt x="329" y="0"/>
                </a:lnTo>
              </a:path>
            </a:pathLst>
          </a:custGeom>
          <a:gradFill rotWithShape="0">
            <a:gsLst>
              <a:gs pos="0">
                <a:srgbClr val="2F4675"/>
              </a:gs>
              <a:gs pos="100000">
                <a:srgbClr val="6699FF"/>
              </a:gs>
            </a:gsLst>
            <a:lin ang="10800000"/>
          </a:gra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1" name="CustomShape 7"/>
          <p:cNvSpPr/>
          <p:nvPr/>
        </p:nvSpPr>
        <p:spPr>
          <a:xfrm>
            <a:off x="228600" y="5943600"/>
            <a:ext cx="472428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Faktor apa saja yang dapat memengaruhi masalah ini?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2" name="CustomShape 8"/>
          <p:cNvSpPr/>
          <p:nvPr/>
        </p:nvSpPr>
        <p:spPr>
          <a:xfrm>
            <a:off x="228600" y="5334120"/>
            <a:ext cx="464832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Apa saja kompetensi inti klien?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3" name="CustomShape 9"/>
          <p:cNvSpPr/>
          <p:nvPr/>
        </p:nvSpPr>
        <p:spPr>
          <a:xfrm>
            <a:off x="228600" y="4724280"/>
            <a:ext cx="464832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Bidang kinerja mana yang lemah?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4" name="CustomShape 10"/>
          <p:cNvSpPr/>
          <p:nvPr/>
        </p:nvSpPr>
        <p:spPr>
          <a:xfrm>
            <a:off x="5638680" y="5943600"/>
            <a:ext cx="243864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Analisis Medan Gaya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5" name="CustomShape 11"/>
          <p:cNvSpPr/>
          <p:nvPr/>
        </p:nvSpPr>
        <p:spPr>
          <a:xfrm>
            <a:off x="5638680" y="5334120"/>
            <a:ext cx="243864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KERJA KERAS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6" name="CustomShape 12"/>
          <p:cNvSpPr/>
          <p:nvPr/>
        </p:nvSpPr>
        <p:spPr>
          <a:xfrm>
            <a:off x="5638680" y="4724280"/>
            <a:ext cx="2438640" cy="33732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Pembandingan kinerja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7" name="CustomShape 13"/>
          <p:cNvSpPr/>
          <p:nvPr/>
        </p:nvSpPr>
        <p:spPr>
          <a:xfrm rot="5400000">
            <a:off x="5215320" y="5985720"/>
            <a:ext cx="236520" cy="304920"/>
          </a:xfrm>
          <a:custGeom>
            <a:avLst/>
            <a:gdLst/>
            <a:ahLst/>
            <a:cxnLst/>
            <a:rect l="0" t="0" r="r" b="b"/>
            <a:pathLst>
              <a:path w="659" h="849">
                <a:moveTo>
                  <a:pt x="329" y="0"/>
                </a:moveTo>
                <a:lnTo>
                  <a:pt x="658" y="848"/>
                </a:lnTo>
                <a:lnTo>
                  <a:pt x="0" y="848"/>
                </a:lnTo>
                <a:lnTo>
                  <a:pt x="329" y="0"/>
                </a:lnTo>
              </a:path>
            </a:pathLst>
          </a:custGeom>
          <a:gradFill rotWithShape="0">
            <a:gsLst>
              <a:gs pos="0">
                <a:srgbClr val="2F4675"/>
              </a:gs>
              <a:gs pos="100000">
                <a:srgbClr val="6699FF"/>
              </a:gs>
            </a:gsLst>
            <a:lin ang="10800000"/>
          </a:gra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8" name="CustomShape 14"/>
          <p:cNvSpPr/>
          <p:nvPr/>
        </p:nvSpPr>
        <p:spPr>
          <a:xfrm rot="5400000">
            <a:off x="5215320" y="4766400"/>
            <a:ext cx="236520" cy="304920"/>
          </a:xfrm>
          <a:custGeom>
            <a:avLst/>
            <a:gdLst/>
            <a:ahLst/>
            <a:cxnLst/>
            <a:rect l="0" t="0" r="r" b="b"/>
            <a:pathLst>
              <a:path w="659" h="849">
                <a:moveTo>
                  <a:pt x="329" y="0"/>
                </a:moveTo>
                <a:lnTo>
                  <a:pt x="658" y="848"/>
                </a:lnTo>
                <a:lnTo>
                  <a:pt x="0" y="848"/>
                </a:lnTo>
                <a:lnTo>
                  <a:pt x="329" y="0"/>
                </a:lnTo>
              </a:path>
            </a:pathLst>
          </a:custGeom>
          <a:gradFill rotWithShape="0">
            <a:gsLst>
              <a:gs pos="0">
                <a:srgbClr val="2F4675"/>
              </a:gs>
              <a:gs pos="100000">
                <a:srgbClr val="6699FF"/>
              </a:gs>
            </a:gsLst>
            <a:lin ang="10800000"/>
          </a:gra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29" name="CustomShape 15"/>
          <p:cNvSpPr/>
          <p:nvPr/>
        </p:nvSpPr>
        <p:spPr>
          <a:xfrm rot="5400000">
            <a:off x="5215320" y="5375880"/>
            <a:ext cx="236520" cy="304920"/>
          </a:xfrm>
          <a:custGeom>
            <a:avLst/>
            <a:gdLst/>
            <a:ahLst/>
            <a:cxnLst/>
            <a:rect l="0" t="0" r="r" b="b"/>
            <a:pathLst>
              <a:path w="659" h="849">
                <a:moveTo>
                  <a:pt x="329" y="0"/>
                </a:moveTo>
                <a:lnTo>
                  <a:pt x="658" y="848"/>
                </a:lnTo>
                <a:lnTo>
                  <a:pt x="0" y="848"/>
                </a:lnTo>
                <a:lnTo>
                  <a:pt x="329" y="0"/>
                </a:lnTo>
              </a:path>
            </a:pathLst>
          </a:custGeom>
          <a:gradFill rotWithShape="0">
            <a:gsLst>
              <a:gs pos="0">
                <a:srgbClr val="2F4675"/>
              </a:gs>
              <a:gs pos="100000">
                <a:srgbClr val="6699FF"/>
              </a:gs>
            </a:gsLst>
            <a:lin ang="10800000"/>
          </a:gra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0CDC9D3-886B-4008-8329-BBD2E49794D1}" type="slidenum">
              <a:rPr lang="en-US" sz="1600" b="1" strike="noStrike" spc="-1">
                <a:latin typeface="Arial"/>
              </a:rPr>
              <a:t>33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531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Langkah-langkah Berurutan Spesifik yang mengarah ke Analisis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2" name="CustomShape 3"/>
          <p:cNvSpPr/>
          <p:nvPr/>
        </p:nvSpPr>
        <p:spPr>
          <a:xfrm>
            <a:off x="1447920" y="2438280"/>
            <a:ext cx="7315200" cy="825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A50021"/>
                </a:solidFill>
                <a:latin typeface="Arial Narrow"/>
              </a:rPr>
              <a:t>Pastikan Anda tahu apa yang ingin Anda selesaikan – Masalah atau pertanyaan yang didefinisikan dengan jelas akan memandu analisis!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3" name="CustomShape 4"/>
          <p:cNvSpPr/>
          <p:nvPr/>
        </p:nvSpPr>
        <p:spPr>
          <a:xfrm>
            <a:off x="533520" y="2514600"/>
            <a:ext cx="685800" cy="609480"/>
          </a:xfrm>
          <a:prstGeom prst="ellipse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4" name="CustomShape 5"/>
          <p:cNvSpPr/>
          <p:nvPr/>
        </p:nvSpPr>
        <p:spPr>
          <a:xfrm>
            <a:off x="609480" y="2590920"/>
            <a:ext cx="53352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FFFF"/>
                </a:solidFill>
                <a:latin typeface="Times New Roman"/>
              </a:rPr>
              <a:t>1</a:t>
            </a:r>
            <a:endParaRPr lang="en-US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5" name="CustomShape 6"/>
          <p:cNvSpPr/>
          <p:nvPr/>
        </p:nvSpPr>
        <p:spPr>
          <a:xfrm>
            <a:off x="533520" y="3657600"/>
            <a:ext cx="685800" cy="609480"/>
          </a:xfrm>
          <a:prstGeom prst="ellipse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6" name="CustomShape 7"/>
          <p:cNvSpPr/>
          <p:nvPr/>
        </p:nvSpPr>
        <p:spPr>
          <a:xfrm>
            <a:off x="609480" y="3733920"/>
            <a:ext cx="53352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FFFF"/>
                </a:solidFill>
                <a:latin typeface="Times New Roman"/>
              </a:rPr>
              <a:t>2</a:t>
            </a:r>
            <a:endParaRPr lang="en-US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7" name="CustomShape 8"/>
          <p:cNvSpPr/>
          <p:nvPr/>
        </p:nvSpPr>
        <p:spPr>
          <a:xfrm>
            <a:off x="609480" y="4876920"/>
            <a:ext cx="685800" cy="609480"/>
          </a:xfrm>
          <a:prstGeom prst="ellipse">
            <a:avLst/>
          </a:prstGeom>
          <a:solidFill>
            <a:srgbClr val="800000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38" name="CustomShape 9"/>
          <p:cNvSpPr/>
          <p:nvPr/>
        </p:nvSpPr>
        <p:spPr>
          <a:xfrm>
            <a:off x="685800" y="4952880"/>
            <a:ext cx="533520" cy="520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spcBef>
                <a:spcPts val="174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FFFF"/>
                </a:solidFill>
                <a:latin typeface="Times New Roman"/>
              </a:rPr>
              <a:t>3</a:t>
            </a:r>
            <a:endParaRPr lang="en-US" sz="2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9" name="CustomShape 10"/>
          <p:cNvSpPr/>
          <p:nvPr/>
        </p:nvSpPr>
        <p:spPr>
          <a:xfrm>
            <a:off x="1447920" y="4800600"/>
            <a:ext cx="7315200" cy="825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A50021"/>
                </a:solidFill>
                <a:latin typeface="Arial Narrow"/>
              </a:rPr>
              <a:t>Setelah Anda mencocokkan alat analisis dengan pertanyaan atau masalah yang ada, kemudian keluarlah dan kumpulkan fakta-faktanya.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0" name="CustomShape 11"/>
          <p:cNvSpPr/>
          <p:nvPr/>
        </p:nvSpPr>
        <p:spPr>
          <a:xfrm>
            <a:off x="1447920" y="3581280"/>
            <a:ext cx="7315200" cy="8254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i="1" strike="noStrike" spc="-1">
                <a:solidFill>
                  <a:srgbClr val="A50021"/>
                </a:solidFill>
                <a:latin typeface="Arial Narrow"/>
              </a:rPr>
              <a:t>Cocokkan pertanyaan atau isu yang telah didefinisikan dengan jelas dengan alat analisis yang sesuai.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FACD08A-47AB-4DE7-A2BF-EE6EC506FD89}" type="slidenum">
              <a:rPr lang="en-US" sz="1600" b="1" strike="noStrike" spc="-1">
                <a:latin typeface="Arial"/>
              </a:rPr>
              <a:t>34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542" name="CustomShape 2"/>
          <p:cNvSpPr/>
          <p:nvPr/>
        </p:nvSpPr>
        <p:spPr>
          <a:xfrm>
            <a:off x="6705720" y="3429000"/>
            <a:ext cx="1371600" cy="380880"/>
          </a:xfrm>
          <a:prstGeom prst="foldedCorner">
            <a:avLst>
              <a:gd name="adj" fmla="val 12500"/>
            </a:avLst>
          </a:prstGeom>
          <a:solidFill>
            <a:srgbClr val="FFCC66"/>
          </a:solidFill>
          <a:ln w="0">
            <a:noFill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43" name="TextShape 3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Terapkan alat analisis dan telusuri kembali ke hulu.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4" name="CustomShape 4"/>
          <p:cNvSpPr/>
          <p:nvPr/>
        </p:nvSpPr>
        <p:spPr>
          <a:xfrm>
            <a:off x="228600" y="4122720"/>
            <a:ext cx="574560" cy="150840"/>
          </a:xfrm>
          <a:prstGeom prst="rect">
            <a:avLst/>
          </a:prstGeom>
          <a:solidFill>
            <a:srgbClr val="FFFF99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Masalah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5" name="CustomShape 5"/>
          <p:cNvSpPr/>
          <p:nvPr/>
        </p:nvSpPr>
        <p:spPr>
          <a:xfrm>
            <a:off x="923760" y="3565440"/>
            <a:ext cx="57492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#1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6" name="CustomShape 6"/>
          <p:cNvSpPr/>
          <p:nvPr/>
        </p:nvSpPr>
        <p:spPr>
          <a:xfrm>
            <a:off x="923760" y="4122720"/>
            <a:ext cx="57492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#2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7" name="CustomShape 7"/>
          <p:cNvSpPr/>
          <p:nvPr/>
        </p:nvSpPr>
        <p:spPr>
          <a:xfrm>
            <a:off x="923760" y="4816440"/>
            <a:ext cx="574920" cy="150840"/>
          </a:xfrm>
          <a:prstGeom prst="rect">
            <a:avLst/>
          </a:prstGeom>
          <a:solidFill>
            <a:srgbClr val="FFCC66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Edisi #3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48" name="Line 8"/>
          <p:cNvCxnSpPr>
            <a:stCxn id="544" idx="3"/>
            <a:endCxn id="545" idx="1"/>
          </p:cNvCxnSpPr>
          <p:nvPr/>
        </p:nvCxnSpPr>
        <p:spPr>
          <a:xfrm flipV="1">
            <a:off x="802800" y="3639240"/>
            <a:ext cx="121320" cy="5598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49" name="Line 9"/>
          <p:cNvCxnSpPr>
            <a:stCxn id="544" idx="3"/>
            <a:endCxn id="546" idx="1"/>
          </p:cNvCxnSpPr>
          <p:nvPr/>
        </p:nvCxnSpPr>
        <p:spPr>
          <a:xfrm>
            <a:off x="802800" y="4198680"/>
            <a:ext cx="121320" cy="10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50" name="Line 10"/>
          <p:cNvCxnSpPr>
            <a:stCxn id="544" idx="3"/>
            <a:endCxn id="547" idx="1"/>
          </p:cNvCxnSpPr>
          <p:nvPr/>
        </p:nvCxnSpPr>
        <p:spPr>
          <a:xfrm>
            <a:off x="802800" y="4199040"/>
            <a:ext cx="121320" cy="69264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51" name="CustomShape 11"/>
          <p:cNvSpPr/>
          <p:nvPr/>
        </p:nvSpPr>
        <p:spPr>
          <a:xfrm>
            <a:off x="1635120" y="345924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#1A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2" name="CustomShape 12"/>
          <p:cNvSpPr/>
          <p:nvPr/>
        </p:nvSpPr>
        <p:spPr>
          <a:xfrm>
            <a:off x="1635120" y="368604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#1B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53" name="Line 13"/>
          <p:cNvCxnSpPr>
            <a:stCxn id="545" idx="3"/>
            <a:endCxn id="551" idx="1"/>
          </p:cNvCxnSpPr>
          <p:nvPr/>
        </p:nvCxnSpPr>
        <p:spPr>
          <a:xfrm flipV="1">
            <a:off x="1498320" y="3534480"/>
            <a:ext cx="137160" cy="1054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54" name="Line 14"/>
          <p:cNvCxnSpPr>
            <a:stCxn id="545" idx="3"/>
            <a:endCxn id="552" idx="1"/>
          </p:cNvCxnSpPr>
          <p:nvPr/>
        </p:nvCxnSpPr>
        <p:spPr>
          <a:xfrm>
            <a:off x="1498320" y="3639960"/>
            <a:ext cx="137160" cy="1216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55" name="CustomShape 15"/>
          <p:cNvSpPr/>
          <p:nvPr/>
        </p:nvSpPr>
        <p:spPr>
          <a:xfrm>
            <a:off x="1635120" y="4024440"/>
            <a:ext cx="574560" cy="1522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#2A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56" name="CustomShape 16"/>
          <p:cNvSpPr/>
          <p:nvPr/>
        </p:nvSpPr>
        <p:spPr>
          <a:xfrm>
            <a:off x="1635120" y="4243320"/>
            <a:ext cx="574560" cy="1526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#2B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57" name="Line 17"/>
          <p:cNvCxnSpPr>
            <a:stCxn id="546" idx="3"/>
            <a:endCxn id="555" idx="1"/>
          </p:cNvCxnSpPr>
          <p:nvPr/>
        </p:nvCxnSpPr>
        <p:spPr>
          <a:xfrm flipV="1">
            <a:off x="1498320" y="4100040"/>
            <a:ext cx="137160" cy="9936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58" name="Line 18"/>
          <p:cNvCxnSpPr>
            <a:stCxn id="546" idx="3"/>
            <a:endCxn id="556" idx="1"/>
          </p:cNvCxnSpPr>
          <p:nvPr/>
        </p:nvCxnSpPr>
        <p:spPr>
          <a:xfrm>
            <a:off x="1498320" y="4198680"/>
            <a:ext cx="137160" cy="12132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59" name="CustomShape 19"/>
          <p:cNvSpPr/>
          <p:nvPr/>
        </p:nvSpPr>
        <p:spPr>
          <a:xfrm>
            <a:off x="1635120" y="4702320"/>
            <a:ext cx="574560" cy="15228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#3A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0" name="CustomShape 20"/>
          <p:cNvSpPr/>
          <p:nvPr/>
        </p:nvSpPr>
        <p:spPr>
          <a:xfrm>
            <a:off x="1635120" y="4929120"/>
            <a:ext cx="574560" cy="150840"/>
          </a:xfrm>
          <a:prstGeom prst="rect">
            <a:avLst/>
          </a:prstGeom>
          <a:solidFill>
            <a:srgbClr val="FF6600"/>
          </a:solidFill>
          <a:ln w="9360">
            <a:solidFill>
              <a:srgbClr val="000000"/>
            </a:solidFill>
            <a:miter/>
          </a:ln>
          <a:effectLst>
            <a:outerShdw dist="53966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Hipotesis #3B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61" name="Line 21"/>
          <p:cNvCxnSpPr>
            <a:stCxn id="547" idx="3"/>
            <a:endCxn id="559" idx="1"/>
          </p:cNvCxnSpPr>
          <p:nvPr/>
        </p:nvCxnSpPr>
        <p:spPr>
          <a:xfrm flipV="1">
            <a:off x="1498320" y="4777560"/>
            <a:ext cx="137160" cy="1134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62" name="Line 22"/>
          <p:cNvCxnSpPr>
            <a:stCxn id="547" idx="3"/>
            <a:endCxn id="560" idx="1"/>
          </p:cNvCxnSpPr>
          <p:nvPr/>
        </p:nvCxnSpPr>
        <p:spPr>
          <a:xfrm>
            <a:off x="1498320" y="4892400"/>
            <a:ext cx="137160" cy="1134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63" name="CustomShape 23"/>
          <p:cNvSpPr/>
          <p:nvPr/>
        </p:nvSpPr>
        <p:spPr>
          <a:xfrm>
            <a:off x="4114800" y="3886200"/>
            <a:ext cx="2743200" cy="762120"/>
          </a:xfrm>
          <a:prstGeom prst="ellipse">
            <a:avLst/>
          </a:prstGeom>
          <a:solidFill>
            <a:srgbClr val="FF33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i="1" strike="noStrike" spc="-1">
                <a:solidFill>
                  <a:srgbClr val="FFFF00"/>
                </a:solidFill>
                <a:latin typeface="Arial Narrow"/>
              </a:rPr>
              <a:t>Analisis apa yang perlu dilakukan untuk menjawab pertanyaan ini?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4" name="CustomShape 24"/>
          <p:cNvSpPr/>
          <p:nvPr/>
        </p:nvSpPr>
        <p:spPr>
          <a:xfrm>
            <a:off x="2400480" y="3249720"/>
            <a:ext cx="838080" cy="13320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#1A-a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65" name="CustomShape 25"/>
          <p:cNvSpPr/>
          <p:nvPr/>
        </p:nvSpPr>
        <p:spPr>
          <a:xfrm>
            <a:off x="2400480" y="3468600"/>
            <a:ext cx="838080" cy="13356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#1A-b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66" name="Line 26"/>
          <p:cNvCxnSpPr>
            <a:stCxn id="551" idx="3"/>
            <a:endCxn id="564" idx="1"/>
          </p:cNvCxnSpPr>
          <p:nvPr/>
        </p:nvCxnSpPr>
        <p:spPr>
          <a:xfrm flipV="1">
            <a:off x="2209680" y="3315960"/>
            <a:ext cx="191520" cy="21960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67" name="Line 27"/>
          <p:cNvCxnSpPr>
            <a:stCxn id="551" idx="3"/>
            <a:endCxn id="565" idx="1"/>
          </p:cNvCxnSpPr>
          <p:nvPr/>
        </p:nvCxnSpPr>
        <p:spPr>
          <a:xfrm>
            <a:off x="2209680" y="3534840"/>
            <a:ext cx="191520" cy="108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68" name="CustomShape 28"/>
          <p:cNvSpPr/>
          <p:nvPr/>
        </p:nvSpPr>
        <p:spPr>
          <a:xfrm>
            <a:off x="2400480" y="3687840"/>
            <a:ext cx="838080" cy="13320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#1A-c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69" name="Line 29"/>
          <p:cNvCxnSpPr>
            <a:stCxn id="551" idx="3"/>
            <a:endCxn id="568" idx="1"/>
          </p:cNvCxnSpPr>
          <p:nvPr/>
        </p:nvCxnSpPr>
        <p:spPr>
          <a:xfrm>
            <a:off x="2209680" y="3534840"/>
            <a:ext cx="191520" cy="21996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70" name="CustomShape 30"/>
          <p:cNvSpPr/>
          <p:nvPr/>
        </p:nvSpPr>
        <p:spPr>
          <a:xfrm>
            <a:off x="2057400" y="2514600"/>
            <a:ext cx="1523880" cy="6415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0000CE"/>
                </a:solidFill>
                <a:latin typeface="Arial Narrow"/>
              </a:rPr>
              <a:t>Berapa banyak yang cukup besar untuk menangani bisnis klien?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1" name="CustomShape 31"/>
          <p:cNvSpPr/>
          <p:nvPr/>
        </p:nvSpPr>
        <p:spPr>
          <a:xfrm>
            <a:off x="2400480" y="4754520"/>
            <a:ext cx="838080" cy="13356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#3A-a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2" name="CustomShape 32"/>
          <p:cNvSpPr/>
          <p:nvPr/>
        </p:nvSpPr>
        <p:spPr>
          <a:xfrm>
            <a:off x="2400480" y="4944960"/>
            <a:ext cx="838080" cy="13356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#3A-b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73" name="Line 33"/>
          <p:cNvCxnSpPr>
            <a:stCxn id="560" idx="3"/>
            <a:endCxn id="571" idx="1"/>
          </p:cNvCxnSpPr>
          <p:nvPr/>
        </p:nvCxnSpPr>
        <p:spPr>
          <a:xfrm flipV="1">
            <a:off x="2209680" y="4820760"/>
            <a:ext cx="191520" cy="18504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574" name="Line 34"/>
          <p:cNvCxnSpPr>
            <a:stCxn id="560" idx="3"/>
            <a:endCxn id="572" idx="1"/>
          </p:cNvCxnSpPr>
          <p:nvPr/>
        </p:nvCxnSpPr>
        <p:spPr>
          <a:xfrm>
            <a:off x="2209680" y="5005080"/>
            <a:ext cx="191520" cy="684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75" name="CustomShape 35"/>
          <p:cNvSpPr/>
          <p:nvPr/>
        </p:nvSpPr>
        <p:spPr>
          <a:xfrm>
            <a:off x="2400480" y="5135400"/>
            <a:ext cx="838080" cy="133560"/>
          </a:xfrm>
          <a:prstGeom prst="rect">
            <a:avLst/>
          </a:prstGeom>
          <a:solidFill>
            <a:srgbClr val="FF3300"/>
          </a:solidFill>
          <a:ln w="9360">
            <a:solidFill>
              <a:srgbClr val="000000"/>
            </a:solidFill>
            <a:miter/>
          </a:ln>
          <a:effectLst>
            <a:outerShdw dist="40186" dir="1096358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" b="1" strike="noStrike" spc="-1">
                <a:solidFill>
                  <a:srgbClr val="000000"/>
                </a:solidFill>
                <a:latin typeface="Arial Narrow"/>
              </a:rPr>
              <a:t>Pertanyaan Kunci #3A-c</a:t>
            </a:r>
            <a:endParaRPr lang="en-US" sz="6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76" name="Line 36"/>
          <p:cNvCxnSpPr>
            <a:stCxn id="560" idx="3"/>
            <a:endCxn id="575" idx="1"/>
          </p:cNvCxnSpPr>
          <p:nvPr/>
        </p:nvCxnSpPr>
        <p:spPr>
          <a:xfrm>
            <a:off x="2209680" y="5005080"/>
            <a:ext cx="191520" cy="197640"/>
          </a:xfrm>
          <a:prstGeom prst="bentConnector3">
            <a:avLst/>
          </a:prstGeom>
          <a:ln w="12600">
            <a:solidFill>
              <a:srgbClr val="000000"/>
            </a:solidFill>
            <a:miter/>
          </a:ln>
        </p:spPr>
      </p:cxnSp>
      <p:sp>
        <p:nvSpPr>
          <p:cNvPr id="577" name="CustomShape 37"/>
          <p:cNvSpPr/>
          <p:nvPr/>
        </p:nvSpPr>
        <p:spPr>
          <a:xfrm>
            <a:off x="2057400" y="5288040"/>
            <a:ext cx="1523880" cy="82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1" i="1" strike="noStrike" spc="-1">
                <a:solidFill>
                  <a:srgbClr val="0000CE"/>
                </a:solidFill>
                <a:latin typeface="Arial Narrow"/>
              </a:rPr>
              <a:t>Berapa banyak karyawan yang berusia 50 tahun atau lebih dan berminat untuk pensiun?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8" name="CustomShape 38"/>
          <p:cNvSpPr/>
          <p:nvPr/>
        </p:nvSpPr>
        <p:spPr>
          <a:xfrm>
            <a:off x="3733920" y="2819520"/>
            <a:ext cx="1523880" cy="380880"/>
          </a:xfrm>
          <a:prstGeom prst="rect">
            <a:avLst/>
          </a:prstGeom>
          <a:solidFill>
            <a:srgbClr val="A50021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00"/>
                </a:solidFill>
                <a:latin typeface="Arial Narrow"/>
              </a:rPr>
              <a:t>jumlah perusahaan di industri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79" name="CustomShape 39"/>
          <p:cNvSpPr/>
          <p:nvPr/>
        </p:nvSpPr>
        <p:spPr>
          <a:xfrm>
            <a:off x="3733920" y="3382920"/>
            <a:ext cx="1523880" cy="380880"/>
          </a:xfrm>
          <a:prstGeom prst="rect">
            <a:avLst/>
          </a:prstGeom>
          <a:solidFill>
            <a:srgbClr val="A50021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00"/>
                </a:solidFill>
                <a:latin typeface="Arial Narrow"/>
              </a:rPr>
              <a:t>Pendapatan selama 5 tahun terakhir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80" name="Line 40"/>
          <p:cNvCxnSpPr>
            <a:stCxn id="564" idx="3"/>
            <a:endCxn id="578" idx="1"/>
          </p:cNvCxnSpPr>
          <p:nvPr/>
        </p:nvCxnSpPr>
        <p:spPr>
          <a:xfrm flipV="1">
            <a:off x="3238560" y="3009600"/>
            <a:ext cx="496080" cy="30672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581" name="Line 41"/>
          <p:cNvCxnSpPr>
            <a:stCxn id="564" idx="3"/>
            <a:endCxn id="579" idx="1"/>
          </p:cNvCxnSpPr>
          <p:nvPr/>
        </p:nvCxnSpPr>
        <p:spPr>
          <a:xfrm>
            <a:off x="3238560" y="3316320"/>
            <a:ext cx="496080" cy="25776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582" name="CustomShape 42"/>
          <p:cNvSpPr/>
          <p:nvPr/>
        </p:nvSpPr>
        <p:spPr>
          <a:xfrm>
            <a:off x="3772080" y="4724280"/>
            <a:ext cx="1523880" cy="381240"/>
          </a:xfrm>
          <a:prstGeom prst="rect">
            <a:avLst/>
          </a:prstGeom>
          <a:solidFill>
            <a:srgbClr val="A50021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00"/>
                </a:solidFill>
                <a:latin typeface="Arial Narrow"/>
              </a:rPr>
              <a:t>Usia karyawan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3" name="CustomShape 43"/>
          <p:cNvSpPr/>
          <p:nvPr/>
        </p:nvSpPr>
        <p:spPr>
          <a:xfrm>
            <a:off x="3772080" y="5288040"/>
            <a:ext cx="1523880" cy="380880"/>
          </a:xfrm>
          <a:prstGeom prst="rect">
            <a:avLst/>
          </a:prstGeom>
          <a:solidFill>
            <a:srgbClr val="A50021"/>
          </a:solidFill>
          <a:ln w="9360">
            <a:solidFill>
              <a:srgbClr val="000000"/>
            </a:solidFill>
            <a:miter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b="0" strike="noStrike" spc="-1">
                <a:solidFill>
                  <a:srgbClr val="FFFF00"/>
                </a:solidFill>
                <a:latin typeface="Arial Narrow"/>
              </a:rPr>
              <a:t>Tingkat minat karyawan untuk pensiun</a:t>
            </a:r>
            <a:endParaRPr lang="en-US" sz="1200" b="0" strike="noStrike" spc="-1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584" name="Line 44"/>
          <p:cNvCxnSpPr>
            <a:stCxn id="575" idx="3"/>
            <a:endCxn id="582" idx="1"/>
          </p:cNvCxnSpPr>
          <p:nvPr/>
        </p:nvCxnSpPr>
        <p:spPr>
          <a:xfrm flipV="1">
            <a:off x="3238560" y="4914720"/>
            <a:ext cx="534240" cy="28800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cxnSp>
        <p:nvCxnSpPr>
          <p:cNvPr id="585" name="Line 45"/>
          <p:cNvCxnSpPr>
            <a:stCxn id="575" idx="3"/>
            <a:endCxn id="583" idx="1"/>
          </p:cNvCxnSpPr>
          <p:nvPr/>
        </p:nvCxnSpPr>
        <p:spPr>
          <a:xfrm>
            <a:off x="3238560" y="5202000"/>
            <a:ext cx="534240" cy="276840"/>
          </a:xfrm>
          <a:prstGeom prst="bentConnector3">
            <a:avLst/>
          </a:prstGeom>
          <a:ln w="28440">
            <a:solidFill>
              <a:srgbClr val="000000"/>
            </a:solidFill>
            <a:miter/>
          </a:ln>
        </p:spPr>
      </p:cxnSp>
      <p:sp>
        <p:nvSpPr>
          <p:cNvPr id="586" name="CustomShape 46"/>
          <p:cNvSpPr/>
          <p:nvPr/>
        </p:nvSpPr>
        <p:spPr>
          <a:xfrm>
            <a:off x="3733920" y="1828800"/>
            <a:ext cx="4343400" cy="33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1. Mulailah dengan isu atau pertanyaan yang didefinisikan dengan jelas.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7" name="Line 47"/>
          <p:cNvSpPr/>
          <p:nvPr/>
        </p:nvSpPr>
        <p:spPr>
          <a:xfrm flipH="1">
            <a:off x="3593160" y="2203560"/>
            <a:ext cx="633240" cy="40284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88" name="CustomShape 48"/>
          <p:cNvSpPr/>
          <p:nvPr/>
        </p:nvSpPr>
        <p:spPr>
          <a:xfrm>
            <a:off x="5638680" y="2514600"/>
            <a:ext cx="3048120" cy="3373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2. Pilih Alat Analisis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89" name="Line 49"/>
          <p:cNvSpPr/>
          <p:nvPr/>
        </p:nvSpPr>
        <p:spPr>
          <a:xfrm>
            <a:off x="6705720" y="2971800"/>
            <a:ext cx="228600" cy="22860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0" name="CustomShape 50"/>
          <p:cNvSpPr/>
          <p:nvPr/>
        </p:nvSpPr>
        <p:spPr>
          <a:xfrm>
            <a:off x="6705720" y="3429000"/>
            <a:ext cx="1676160" cy="337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spcBef>
                <a:spcPts val="998"/>
              </a:spcBef>
              <a:spcAft>
                <a:spcPts val="198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Pembandingan kinerja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1" name="CustomShape 51"/>
          <p:cNvSpPr/>
          <p:nvPr/>
        </p:nvSpPr>
        <p:spPr>
          <a:xfrm>
            <a:off x="6095880" y="4800600"/>
            <a:ext cx="304812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3. Kumpulkan informasi yang dibutuhkan sesuai dengan Alat Analisis yang dipilih.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2" name="Line 52"/>
          <p:cNvSpPr/>
          <p:nvPr/>
        </p:nvSpPr>
        <p:spPr>
          <a:xfrm>
            <a:off x="7486560" y="3934800"/>
            <a:ext cx="25560" cy="75564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3" name="CustomShape 53"/>
          <p:cNvSpPr/>
          <p:nvPr/>
        </p:nvSpPr>
        <p:spPr>
          <a:xfrm>
            <a:off x="3962520" y="5943600"/>
            <a:ext cx="48006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4. Setelah Anda menyelesaikan analisis Anda, kembalilah ke hulu untuk menjawab pertanyaan kunci yang Anda ajukan di awal.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94" name="Line 54"/>
          <p:cNvSpPr/>
          <p:nvPr/>
        </p:nvSpPr>
        <p:spPr>
          <a:xfrm flipH="1">
            <a:off x="6803640" y="5449680"/>
            <a:ext cx="226080" cy="432360"/>
          </a:xfrm>
          <a:prstGeom prst="line">
            <a:avLst/>
          </a:prstGeom>
          <a:ln w="57240">
            <a:solidFill>
              <a:srgbClr val="000000"/>
            </a:solidFill>
            <a:miter/>
            <a:tailEnd type="triangle" w="lg" len="sm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5" name="Line 55"/>
          <p:cNvSpPr/>
          <p:nvPr/>
        </p:nvSpPr>
        <p:spPr>
          <a:xfrm>
            <a:off x="5257800" y="3048120"/>
            <a:ext cx="60948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6" name="Line 56"/>
          <p:cNvSpPr/>
          <p:nvPr/>
        </p:nvSpPr>
        <p:spPr>
          <a:xfrm>
            <a:off x="5867280" y="3048120"/>
            <a:ext cx="0" cy="53316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97" name="Line 57"/>
          <p:cNvSpPr/>
          <p:nvPr/>
        </p:nvSpPr>
        <p:spPr>
          <a:xfrm>
            <a:off x="5867280" y="3581280"/>
            <a:ext cx="83844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AB94F765-AF16-4010-8A78-4496F55E4722}" type="slidenum">
              <a:rPr lang="en-US" sz="1600" b="1" strike="noStrike" spc="-1">
                <a:latin typeface="Arial"/>
              </a:rPr>
              <a:t>35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59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Teknik Analisis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0" name="TextShape 3"/>
          <p:cNvSpPr txBox="1"/>
          <p:nvPr/>
        </p:nvSpPr>
        <p:spPr>
          <a:xfrm>
            <a:off x="380880" y="19047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5500"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Benchmarking – Membandingkan dan mengukur suatu proses atau aktivitas dengan sumber internal atau eksternal.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SWOT – Penilaian kekuatan, kelemahan, peluang, dan ancaman.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Medan Gaya – Lanskap lingkungan secara keseluruhan dan bagaimana pengaruhnya terhadap subjek.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Biaya Manfaat – Bandingkan total biaya setara (semua kerugian) dengan nilai setara dalam manfaat (semua keuntungan).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Dampak – Analisis tipe "bagaimana jika" untuk menilai dampak perubahan pada suatu lembaga.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Bagan Pareto – Bagan batang untuk mengkategorikan masalah atau atribut lain berdasarkan tingkat kepentingannya.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80CFFF89-6F87-409B-AEDB-36958C771617}" type="slidenum">
              <a:rPr lang="en-US" sz="1600" b="1" strike="noStrike" spc="-1">
                <a:latin typeface="Arial"/>
              </a:rPr>
              <a:t>36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0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Pembandingan kinerja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3" name="TextShape 3"/>
          <p:cNvSpPr txBox="1"/>
          <p:nvPr/>
        </p:nvSpPr>
        <p:spPr>
          <a:xfrm>
            <a:off x="360360" y="1904760"/>
            <a:ext cx="8423280" cy="45925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Mengukur dan membandingkan kinerja Anda dengan aktivitas atau proses serupa lainnya secara internal maupun eksternal.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Perbedaan tersebut mengindikasikan kemungkinan masalah kinerja.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Mungkin sulit untuk mengumpulkan data pengukuran yang sebanding.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Membandingkan kinerja "terbaik di kelasnya" lebih baik daripada membandingkan kinerja rata-rata.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Sumber data terbaik ada di sektor swasta - Hays Benchmarking, Benchmarking Exchange, The Benchmarking Exchange, dll.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5896B54-7FEB-437C-B506-A415986FEF80}" type="slidenum">
              <a:rPr lang="en-US" sz="1600" b="1" strike="noStrike" spc="-1">
                <a:latin typeface="Arial"/>
              </a:rPr>
              <a:t>37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0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Contoh Pembandingan Kinerja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6" name="CustomShape 3"/>
          <p:cNvSpPr/>
          <p:nvPr/>
        </p:nvSpPr>
        <p:spPr>
          <a:xfrm>
            <a:off x="685800" y="2590920"/>
            <a:ext cx="8097840" cy="3581280"/>
          </a:xfrm>
          <a:prstGeom prst="rect">
            <a:avLst/>
          </a:prstGeom>
          <a:solidFill>
            <a:srgbClr val="CCECFF"/>
          </a:solidFill>
          <a:ln w="0">
            <a:noFill/>
          </a:ln>
          <a:effectLst>
            <a:outerShdw dist="107932" dir="2700000">
              <a:srgbClr val="B2B2B2">
                <a:alpha val="5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07" name="CustomShape 4"/>
          <p:cNvSpPr/>
          <p:nvPr/>
        </p:nvSpPr>
        <p:spPr>
          <a:xfrm>
            <a:off x="914400" y="2743200"/>
            <a:ext cx="586728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Angkatan</a:t>
            </a:r>
            <a:r>
              <a:rPr lang="en-US" sz="3600" b="1" strike="noStrike" spc="-1" dirty="0">
                <a:solidFill>
                  <a:srgbClr val="A50021"/>
                </a:solidFill>
                <a:latin typeface="Arial Narrow"/>
              </a:rPr>
              <a:t> </a:t>
            </a: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Udara</a:t>
            </a:r>
            <a:r>
              <a:rPr lang="en-US" sz="3600" b="1" strike="noStrike" spc="-1" dirty="0">
                <a:solidFill>
                  <a:srgbClr val="A50021"/>
                </a:solidFill>
                <a:latin typeface="Arial Narrow"/>
              </a:rPr>
              <a:t> . . . . . . . . . . . 75 </a:t>
            </a: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Hari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8" name="CustomShape 5"/>
          <p:cNvSpPr/>
          <p:nvPr/>
        </p:nvSpPr>
        <p:spPr>
          <a:xfrm>
            <a:off x="914400" y="3581280"/>
            <a:ext cx="594360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>
                <a:solidFill>
                  <a:srgbClr val="A50021"/>
                </a:solidFill>
                <a:latin typeface="Arial Narrow"/>
              </a:rPr>
              <a:t>Tentara . . . . . . . . . . . . . . . 96 Hari</a:t>
            </a:r>
            <a:endParaRPr lang="en-US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09" name="CustomShape 6"/>
          <p:cNvSpPr/>
          <p:nvPr/>
        </p:nvSpPr>
        <p:spPr>
          <a:xfrm>
            <a:off x="914400" y="5334120"/>
            <a:ext cx="601992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>
                <a:solidFill>
                  <a:srgbClr val="A50021"/>
                </a:solidFill>
                <a:latin typeface="Arial Narrow"/>
              </a:rPr>
              <a:t>Tentara Kanada . . . . . . 145 Hari</a:t>
            </a:r>
            <a:endParaRPr lang="en-US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0" name="CustomShape 7"/>
          <p:cNvSpPr/>
          <p:nvPr/>
        </p:nvSpPr>
        <p:spPr>
          <a:xfrm>
            <a:off x="914400" y="4495680"/>
            <a:ext cx="601992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Angkatan</a:t>
            </a:r>
            <a:r>
              <a:rPr lang="en-US" sz="3600" b="1" strike="noStrike" spc="-1" dirty="0">
                <a:solidFill>
                  <a:srgbClr val="A50021"/>
                </a:solidFill>
                <a:latin typeface="Arial Narrow"/>
              </a:rPr>
              <a:t> </a:t>
            </a: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Laut</a:t>
            </a:r>
            <a:r>
              <a:rPr lang="en-US" sz="3600" b="1" strike="noStrike" spc="-1" dirty="0">
                <a:solidFill>
                  <a:srgbClr val="A50021"/>
                </a:solidFill>
                <a:latin typeface="Arial Narrow"/>
              </a:rPr>
              <a:t> . . . . . . . . . . . . . . 116 </a:t>
            </a:r>
            <a:r>
              <a:rPr lang="en-US" sz="3600" b="1" strike="noStrike" spc="-1" dirty="0" err="1">
                <a:solidFill>
                  <a:srgbClr val="A50021"/>
                </a:solidFill>
                <a:latin typeface="Arial Narrow"/>
              </a:rPr>
              <a:t>Hari</a:t>
            </a:r>
            <a:endParaRPr lang="en-US" sz="3600" b="0" strike="noStrike" spc="-1" dirty="0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1" name="CustomShape 8"/>
          <p:cNvSpPr/>
          <p:nvPr/>
        </p:nvSpPr>
        <p:spPr>
          <a:xfrm>
            <a:off x="609480" y="1905120"/>
            <a:ext cx="7010640" cy="6426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strike="noStrike" spc="-1">
                <a:solidFill>
                  <a:srgbClr val="663300"/>
                </a:solidFill>
                <a:latin typeface="Arial Narrow"/>
              </a:rPr>
              <a:t>Rata-rata Hari untuk Seleksi Sumber</a:t>
            </a:r>
            <a:endParaRPr lang="en-US" sz="36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2D74C6A-DA6B-4480-880F-5159DEAD3999}" type="slidenum">
              <a:rPr lang="en-US" sz="1600" b="1" strike="noStrike" spc="-1">
                <a:latin typeface="Arial"/>
              </a:rPr>
              <a:t>38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13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SWOT – Kekuatan Kelemahan Peluang Ancaman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4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Mengidentifikasi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Kekuatan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Kelemahan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Peluang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dan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Ancaman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dengan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mengajukan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pertanyaan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: Hal-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hal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kita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kuasai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hal-hal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tidak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kita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kuasai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hal-hal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mungkin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kita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lakukan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dan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hal-hal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sebaiknya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tidak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kita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  <a:ea typeface="Times New Roman"/>
              </a:rPr>
              <a:t>lakukan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  <a:ea typeface="Times New Roman"/>
              </a:rPr>
              <a:t>?</a:t>
            </a:r>
            <a:endParaRPr lang="en-US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Mungkin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merupakan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alat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analisis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yang paling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umum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digunakan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untuk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perencanaan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strategis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Agak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subjektif</a:t>
            </a:r>
            <a:endParaRPr lang="en-US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Mudah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dipahami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diikuti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Sangat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berguna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untuk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mengidentifikasi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kompetensi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inti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dari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organisasi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mana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pun.</a:t>
            </a:r>
          </a:p>
          <a:p>
            <a:pPr marL="533160" indent="-53316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2A5CE054-AE34-4D04-A477-0F1AA2856C72}" type="slidenum">
              <a:rPr lang="en-US" sz="1600" b="1" strike="noStrike" spc="-1">
                <a:latin typeface="Arial"/>
              </a:rPr>
              <a:t>39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1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Contoh Analisis SWOT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7" name="CustomShape 3"/>
          <p:cNvSpPr/>
          <p:nvPr/>
        </p:nvSpPr>
        <p:spPr>
          <a:xfrm>
            <a:off x="228600" y="1905120"/>
            <a:ext cx="8458200" cy="38088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FFFF00"/>
                </a:solidFill>
                <a:latin typeface="Arial Narrow"/>
              </a:rPr>
              <a:t>Penilaian internal terhadap organisasi, orang-orangnya, layanan, kompetensi, dan lain sebagainya.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8" name="CustomShape 4"/>
          <p:cNvSpPr/>
          <p:nvPr/>
        </p:nvSpPr>
        <p:spPr>
          <a:xfrm>
            <a:off x="304920" y="4114800"/>
            <a:ext cx="8458200" cy="38088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FFFF00"/>
                </a:solidFill>
                <a:latin typeface="Arial Narrow"/>
              </a:rPr>
              <a:t>Penilaian Eksternal terhadap kekuatan langsung dan tidak langsung, sosial, ekonomi, politik, dll.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9" name="CustomShape 5"/>
          <p:cNvSpPr/>
          <p:nvPr/>
        </p:nvSpPr>
        <p:spPr>
          <a:xfrm>
            <a:off x="304920" y="274320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Klien memiliki infrastruktur global untuk melayani semua jenis pelanggan.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0" name="CustomShape 6"/>
          <p:cNvSpPr/>
          <p:nvPr/>
        </p:nvSpPr>
        <p:spPr>
          <a:xfrm>
            <a:off x="838080" y="2362320"/>
            <a:ext cx="236232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Kekuatan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1" name="CustomShape 7"/>
          <p:cNvSpPr/>
          <p:nvPr/>
        </p:nvSpPr>
        <p:spPr>
          <a:xfrm>
            <a:off x="5181480" y="2362320"/>
            <a:ext cx="236232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Kelemahan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2" name="CustomShape 8"/>
          <p:cNvSpPr/>
          <p:nvPr/>
        </p:nvSpPr>
        <p:spPr>
          <a:xfrm>
            <a:off x="304920" y="335268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Jasa sangat dibutuhkan di sebagian besar wilayah di dunia.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3" name="CustomShape 9"/>
          <p:cNvSpPr/>
          <p:nvPr/>
        </p:nvSpPr>
        <p:spPr>
          <a:xfrm>
            <a:off x="4724280" y="274320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Klien memiliki sumber daya terbatas untuk memperluas jangkauan globalnya.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4" name="CustomShape 10"/>
          <p:cNvSpPr/>
          <p:nvPr/>
        </p:nvSpPr>
        <p:spPr>
          <a:xfrm>
            <a:off x="4724280" y="3352680"/>
            <a:ext cx="403884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Proses-proses kunci tidak terlalu kompetitif dari segi biaya jika dibandingkan dengan penyedia layanan lainnya.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5" name="CustomShape 11"/>
          <p:cNvSpPr/>
          <p:nvPr/>
        </p:nvSpPr>
        <p:spPr>
          <a:xfrm>
            <a:off x="304920" y="502920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Permintaan yang belum terpenuhi ada di hampir separuh dunia.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6" name="CustomShape 12"/>
          <p:cNvSpPr/>
          <p:nvPr/>
        </p:nvSpPr>
        <p:spPr>
          <a:xfrm>
            <a:off x="304920" y="579132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Teknologi baru memungkinkan perluasan jangkauan layanan.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7" name="CustomShape 13"/>
          <p:cNvSpPr/>
          <p:nvPr/>
        </p:nvSpPr>
        <p:spPr>
          <a:xfrm>
            <a:off x="4876920" y="5029200"/>
            <a:ext cx="3429000" cy="5806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Klien lainnya berinvestasi dalam teknologi yang lebih baru.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8" name="CustomShape 14"/>
          <p:cNvSpPr/>
          <p:nvPr/>
        </p:nvSpPr>
        <p:spPr>
          <a:xfrm>
            <a:off x="4876920" y="5791320"/>
            <a:ext cx="3429000" cy="82404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Beberapa klien menjalin kemitraan strategis untuk memperluas jangkauan global mereka.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29" name="CustomShape 15"/>
          <p:cNvSpPr/>
          <p:nvPr/>
        </p:nvSpPr>
        <p:spPr>
          <a:xfrm>
            <a:off x="5334120" y="4572000"/>
            <a:ext cx="236196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Ancaman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0" name="CustomShape 16"/>
          <p:cNvSpPr/>
          <p:nvPr/>
        </p:nvSpPr>
        <p:spPr>
          <a:xfrm>
            <a:off x="838080" y="4572000"/>
            <a:ext cx="236232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Peluang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3AFE4588-1541-41B8-9AE5-4547312336C8}" type="slidenum">
              <a:rPr lang="en-US" sz="1600" b="1" strike="noStrike" spc="-1">
                <a:latin typeface="Arial"/>
              </a:rPr>
              <a:t>4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91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Di akhir sesi ini, peserta diharapkan mampu….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Memahami proses pemecahan masalah secara sistematis.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Tetapkan masalah sebagai titik awal proyek Anda.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Fokuslah pada "faktor pendorong" di balik masalah Anda.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Pahami cara menerapkan teknik-teknik spesifik, seperti brainstorming, analisis akar penyebab, dan SWOT.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Pahami cara menguji solusi yang Anda usulkan sebelum diserahkan kepada klien.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700" b="0" strike="noStrike" spc="-1">
                <a:solidFill>
                  <a:srgbClr val="000000"/>
                </a:solidFill>
                <a:latin typeface="Arial"/>
              </a:rPr>
              <a:t>Ketahui cara menyajikan solusi yang layak untuk memecahkan masalah-masalah kritis.   </a:t>
            </a:r>
          </a:p>
          <a:p>
            <a:pPr marL="342720" indent="-342720" algn="l" rtl="0">
              <a:lnSpc>
                <a:spcPct val="90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7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551DCC0-0680-4034-B5E4-76EBA94EC2CF}" type="slidenum">
              <a:rPr lang="en-US" sz="1600" b="1" strike="noStrike" spc="-1">
                <a:latin typeface="Arial"/>
              </a:rPr>
              <a:t>40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3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Medan Gaya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3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Secara visual menunjukkan kekuatan-kekuatan signifikan yang memengaruhi masalah tersebut.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Kekuatan cenderung merupakan faktor-faktor yang mendorong atau menghambat solusi terhadap suatu masalah.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Prioritaskan kekuatan antara langsung (lebih penting) dan tidak langsung (kurang penting).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Mungkin perlu melakukan brainstorming untuk menghasilkan ide-ide guna membuat daftar semua kekuatan.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81EE196-866F-464F-BC47-DAA2E91BFA02}" type="slidenum">
              <a:rPr lang="en-US" sz="1600" b="1" strike="noStrike" spc="-1">
                <a:latin typeface="Arial"/>
              </a:rPr>
              <a:t>41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3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Contoh Medan Gaya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6" name="CustomShape 3"/>
          <p:cNvSpPr/>
          <p:nvPr/>
        </p:nvSpPr>
        <p:spPr>
          <a:xfrm>
            <a:off x="380880" y="3809880"/>
            <a:ext cx="3505320" cy="20995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Departemen Pertahanan sedang mempromosikan Balanced Scorecard.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3366FF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3366FF"/>
                </a:solidFill>
                <a:latin typeface="Arial Narrow"/>
              </a:rPr>
              <a:t>Sektor Publik Federal memiliki mandat seperti GPRA.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Instansi tingkat bawah telah menerapkan balanced scorecard.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3366FF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3366FF"/>
                </a:solidFill>
                <a:latin typeface="Arial Narrow"/>
              </a:rPr>
              <a:t>Perencanaan strategis semakin penting di seluruh sektor publik.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7" name="CustomShape 4"/>
          <p:cNvSpPr/>
          <p:nvPr/>
        </p:nvSpPr>
        <p:spPr>
          <a:xfrm>
            <a:off x="1600200" y="6248520"/>
            <a:ext cx="6400800" cy="3682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spcBef>
                <a:spcPts val="1123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1" strike="noStrike" spc="-1">
                <a:solidFill>
                  <a:srgbClr val="A50021"/>
                </a:solidFill>
                <a:latin typeface="Times New Roman"/>
              </a:rPr>
              <a:t>Langsung – Lebih Penting</a:t>
            </a:r>
            <a:r>
              <a:rPr lang="en-US" sz="1800" b="0" strike="noStrike" spc="-1">
                <a:solidFill>
                  <a:srgbClr val="000000"/>
                </a:solidFill>
                <a:latin typeface="Times New Roman"/>
              </a:rPr>
              <a:t>       </a:t>
            </a:r>
            <a:r>
              <a:rPr lang="en-US" sz="1800" b="1" strike="noStrike" spc="-1">
                <a:solidFill>
                  <a:srgbClr val="3366FF"/>
                </a:solidFill>
                <a:latin typeface="Times New Roman"/>
              </a:rPr>
              <a:t>Tidak Langsung – Kurang Penting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8" name="CustomShape 5"/>
          <p:cNvSpPr/>
          <p:nvPr/>
        </p:nvSpPr>
        <p:spPr>
          <a:xfrm>
            <a:off x="914400" y="2895480"/>
            <a:ext cx="2438280" cy="58068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Kekuatan Positif – Mendorong Solusi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39" name="CustomShape 6"/>
          <p:cNvSpPr/>
          <p:nvPr/>
        </p:nvSpPr>
        <p:spPr>
          <a:xfrm>
            <a:off x="1295280" y="2133720"/>
            <a:ext cx="6629400" cy="39888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000000"/>
                </a:solidFill>
                <a:latin typeface="Arial"/>
              </a:rPr>
              <a:t>Masalah: Lembaga tersebut tidak berfokus secara strategis.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0" name="CustomShape 7"/>
          <p:cNvSpPr/>
          <p:nvPr/>
        </p:nvSpPr>
        <p:spPr>
          <a:xfrm>
            <a:off x="5410080" y="2895480"/>
            <a:ext cx="2438640" cy="580680"/>
          </a:xfrm>
          <a:prstGeom prst="rect">
            <a:avLst/>
          </a:prstGeom>
          <a:solidFill>
            <a:srgbClr val="FFCC66"/>
          </a:solidFill>
          <a:ln w="0">
            <a:noFill/>
          </a:ln>
          <a:effectLst>
            <a:outerShdw dist="71785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000000"/>
                </a:solidFill>
                <a:latin typeface="Arial"/>
              </a:rPr>
              <a:t>Kekuatan Negatif – Menghambat Solusi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1" name="CustomShape 8"/>
          <p:cNvSpPr/>
          <p:nvPr/>
        </p:nvSpPr>
        <p:spPr>
          <a:xfrm>
            <a:off x="5105520" y="3809880"/>
            <a:ext cx="3504960" cy="2048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>
            <a:spAutoFit/>
          </a:bodyPr>
          <a:lstStyle/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3366FF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3366FF"/>
                </a:solidFill>
                <a:latin typeface="Arial Narrow"/>
              </a:rPr>
              <a:t>Mandat sektor publik kurang memiliki kekuatan penegakan hukum – tidak ada urgensi besar untuk berfokus secara strategis.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Lembaga ini tidak memiliki sumber daya yang cukup untuk mengembangkan rencana strategis dan melaksanakan isu-isu non-strategis.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  <a:p>
            <a:pPr marL="174600" indent="-174600" algn="l" rtl="0">
              <a:lnSpc>
                <a:spcPct val="100000"/>
              </a:lnSpc>
              <a:spcBef>
                <a:spcPts val="400"/>
              </a:spcBef>
              <a:buClr>
                <a:srgbClr val="A50021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A50021"/>
                </a:solidFill>
                <a:latin typeface="Arial Narrow"/>
              </a:rPr>
              <a:t>Agensi tersebut memiliki terlalu banyak inisiatif perubahan lain yang sedang berjalan.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2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E26E238-BECC-4714-B6B8-60EC98090621}" type="slidenum">
              <a:rPr lang="en-US" sz="1600" b="1" strike="noStrike" spc="-1">
                <a:latin typeface="Arial"/>
              </a:rPr>
              <a:t>42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43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Analisis Biaya dan Manfaat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4" name="TextShape 3"/>
          <p:cNvSpPr txBox="1"/>
          <p:nvPr/>
        </p:nvSpPr>
        <p:spPr>
          <a:xfrm>
            <a:off x="360360" y="2133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Identifikasi semua biaya dan manfaat yang diharapkan untuk memastikan keputusan tersebut memiliki nilai ekonomi.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Biaya mencakup semua pengeluaran nyata (waktu, uang, dll.) dan faktor tidak berwujud/kualitatif yang dapat Anda beri nilai.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Bandingkan menggunakan serangkaian kriteria pengambilan keputusan – jeruk dengan jeruk, apel dengan apel, dan sebagainya.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Perhatikan perubahan bersih antara mengambil keputusan dan tidak mengambil keputusan.</a:t>
            </a:r>
          </a:p>
          <a:p>
            <a:pPr marL="342720" indent="-342720" algn="l" rtl="0">
              <a:lnSpc>
                <a:spcPct val="9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Surat Edaran Kantor Manajemen dan Anggaran A-94 memberikan pedoman tentang cara melakukan analisis biaya manfaat di Sektor Publik Federal.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FB0BCEA-59F7-4E83-B2E9-670741137C6C}" type="slidenum">
              <a:rPr lang="en-US" sz="1600" b="1" strike="noStrike" spc="-1">
                <a:latin typeface="Arial"/>
              </a:rPr>
              <a:t>43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4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Contoh Analisis Biaya-Manfaat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7" name="CustomShape 3"/>
          <p:cNvSpPr/>
          <p:nvPr/>
        </p:nvSpPr>
        <p:spPr>
          <a:xfrm>
            <a:off x="304920" y="2819520"/>
            <a:ext cx="3733560" cy="161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 </a:t>
            </a: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Biaya Lisensi Perangkat Lunak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Tingkatkan kapasitas jaringan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Waktu pengembangan basis data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Pelatihan pengguna akhir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Membutuhkan perawatan rutin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8" name="CustomShape 4"/>
          <p:cNvSpPr/>
          <p:nvPr/>
        </p:nvSpPr>
        <p:spPr>
          <a:xfrm>
            <a:off x="838080" y="2362320"/>
            <a:ext cx="266724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Biaya (minus)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49" name="CustomShape 5"/>
          <p:cNvSpPr/>
          <p:nvPr/>
        </p:nvSpPr>
        <p:spPr>
          <a:xfrm>
            <a:off x="5181480" y="2362320"/>
            <a:ext cx="2667240" cy="39888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663300"/>
                </a:solidFill>
                <a:latin typeface="Arial Narrow"/>
              </a:rPr>
              <a:t>Manfaat (kelebihan)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0" name="CustomShape 6"/>
          <p:cNvSpPr/>
          <p:nvPr/>
        </p:nvSpPr>
        <p:spPr>
          <a:xfrm>
            <a:off x="228600" y="1905120"/>
            <a:ext cx="8458200" cy="38088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FFFF00"/>
                </a:solidFill>
                <a:latin typeface="Arial Narrow"/>
              </a:rPr>
              <a:t>Pilihan A: Solusi yang Diusulkan - Merancang dan mengembangkan sistem basis data daring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1" name="CustomShape 7"/>
          <p:cNvSpPr/>
          <p:nvPr/>
        </p:nvSpPr>
        <p:spPr>
          <a:xfrm>
            <a:off x="4495680" y="2819520"/>
            <a:ext cx="3962520" cy="161856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  </a:t>
            </a: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Pelaporan yang Konsisten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Pengurangan Entri Data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Waktu penyelesaian jauh lebih cepat ketika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  memperbarui catatan utama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Peningkatan akurasi dalam pelaporan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2" name="CustomShape 8"/>
          <p:cNvSpPr/>
          <p:nvPr/>
        </p:nvSpPr>
        <p:spPr>
          <a:xfrm>
            <a:off x="304920" y="4800600"/>
            <a:ext cx="8458200" cy="380880"/>
          </a:xfrm>
          <a:prstGeom prst="rect">
            <a:avLst/>
          </a:prstGeom>
          <a:solidFill>
            <a:srgbClr val="3333CC"/>
          </a:solidFill>
          <a:ln w="0">
            <a:noFill/>
          </a:ln>
          <a:effectLst>
            <a:outerShdw dist="53966" dir="2700000">
              <a:srgbClr val="B2B2B2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FFFF00"/>
                </a:solidFill>
                <a:latin typeface="Arial Narrow"/>
              </a:rPr>
              <a:t>Pilihan B: Tidak Melakukan Apa Pun – Status Quo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3" name="CustomShape 9"/>
          <p:cNvSpPr/>
          <p:nvPr/>
        </p:nvSpPr>
        <p:spPr>
          <a:xfrm>
            <a:off x="380880" y="5334120"/>
            <a:ext cx="3733920" cy="100872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i="1" strike="noStrike" spc="-1">
                <a:solidFill>
                  <a:srgbClr val="0000CE"/>
                </a:solidFill>
                <a:latin typeface="Arial Narrow"/>
              </a:rPr>
              <a:t> </a:t>
            </a: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Biaya Lisensi Perangkat Lunak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Biaya Pemeliharaan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buClr>
                <a:srgbClr val="0000CE"/>
              </a:buClr>
              <a:buFont typeface="Arial Narrow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i="1" strike="noStrike" spc="-1">
                <a:solidFill>
                  <a:srgbClr val="0000CE"/>
                </a:solidFill>
                <a:latin typeface="Arial Narrow"/>
              </a:rPr>
              <a:t> Peningkatan yang Direncanakan</a:t>
            </a:r>
            <a:endParaRPr lang="en-US" sz="20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4" name="CustomShape 10"/>
          <p:cNvSpPr/>
          <p:nvPr/>
        </p:nvSpPr>
        <p:spPr>
          <a:xfrm>
            <a:off x="838080" y="6324480"/>
            <a:ext cx="3353040" cy="322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CFF66"/>
          </a:soli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strike="noStrike" spc="-1">
                <a:solidFill>
                  <a:srgbClr val="000000"/>
                </a:solidFill>
                <a:latin typeface="Arial Narrow"/>
              </a:rPr>
              <a:t>Perubahan Biaya Pilihan A – B = $ 700.000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5" name="CustomShape 11"/>
          <p:cNvSpPr/>
          <p:nvPr/>
        </p:nvSpPr>
        <p:spPr>
          <a:xfrm>
            <a:off x="4572000" y="6324480"/>
            <a:ext cx="3809880" cy="322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CCFF66"/>
          </a:soli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500" b="1" strike="noStrike" spc="-1">
                <a:solidFill>
                  <a:srgbClr val="000000"/>
                </a:solidFill>
                <a:latin typeface="Arial Narrow"/>
              </a:rPr>
              <a:t>Perubahan Manfaat Pilihan A – B = $ 950.000</a:t>
            </a:r>
            <a:endParaRPr lang="en-US" sz="15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56" name="CustomShape 12"/>
          <p:cNvSpPr/>
          <p:nvPr/>
        </p:nvSpPr>
        <p:spPr>
          <a:xfrm rot="16200000">
            <a:off x="4114800" y="5486400"/>
            <a:ext cx="457200" cy="1143000"/>
          </a:xfrm>
          <a:custGeom>
            <a:avLst/>
            <a:gdLst/>
            <a:ahLst/>
            <a:cxnLst/>
            <a:rect l="0" t="0" r="r" b="b"/>
            <a:pathLst>
              <a:path w="1272" h="3177">
                <a:moveTo>
                  <a:pt x="0" y="0"/>
                </a:moveTo>
                <a:cubicBezTo>
                  <a:pt x="317" y="0"/>
                  <a:pt x="635" y="132"/>
                  <a:pt x="635" y="264"/>
                </a:cubicBezTo>
                <a:lnTo>
                  <a:pt x="635" y="1323"/>
                </a:lnTo>
                <a:cubicBezTo>
                  <a:pt x="635" y="1455"/>
                  <a:pt x="953" y="1588"/>
                  <a:pt x="1271" y="1588"/>
                </a:cubicBezTo>
                <a:cubicBezTo>
                  <a:pt x="953" y="1588"/>
                  <a:pt x="635" y="1720"/>
                  <a:pt x="635" y="1852"/>
                </a:cubicBezTo>
                <a:lnTo>
                  <a:pt x="635" y="2911"/>
                </a:lnTo>
                <a:cubicBezTo>
                  <a:pt x="635" y="3043"/>
                  <a:pt x="317" y="3176"/>
                  <a:pt x="0" y="3176"/>
                </a:cubicBezTo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57" name="CustomShape 13"/>
          <p:cNvSpPr/>
          <p:nvPr/>
        </p:nvSpPr>
        <p:spPr>
          <a:xfrm>
            <a:off x="3733920" y="5410080"/>
            <a:ext cx="1143000" cy="520200"/>
          </a:xfrm>
          <a:custGeom>
            <a:avLst/>
            <a:gdLst/>
            <a:ahLst/>
            <a:cxn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0000"/>
              </a:gs>
            </a:gsLst>
            <a:path path="rect">
              <a:fillToRect l="50000" t="50000" r="50000" b="50000"/>
            </a:path>
          </a:gradFill>
          <a:ln w="0">
            <a:noFill/>
          </a:ln>
          <a:effectLst>
            <a:outerShdw dist="53966" dir="2700000">
              <a:srgbClr val="C0C0C0"/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>
            <a:sp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29196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b="1" strike="noStrike" spc="-1">
                <a:solidFill>
                  <a:srgbClr val="000000"/>
                </a:solidFill>
                <a:latin typeface="Arial Narrow"/>
              </a:rPr>
              <a:t>Keuntungan Bersih = $250.000</a:t>
            </a:r>
            <a:endParaRPr lang="en-US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52F9B11-E8EE-4B22-A4A1-2FE855130576}" type="slidenum">
              <a:rPr lang="en-US" sz="1600" b="1" strike="noStrike" spc="-1">
                <a:latin typeface="Arial"/>
              </a:rPr>
              <a:t>44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5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Analisis Dampak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0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Mengidentifikasi dampak atau hasil yang luas dan beragam yang terkait dengan suatu masalah dan/atau solusi yang diusulkan.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Menjawab beberapa pertanyaan: Bagaimana perubahan ini akan berdampak pada lembaga kita? Apa konsekuensi jika kita tidak mengambil tindakan terhadap masalah ini?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Tujuannya adalah untuk meminimalkan dampak buruk atau negatif di masa mendatang.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Sangat berguna dalam menilai risiko dari berbagai solusi yang diusulkan – membantu Anda mencapai solusi yang tepat.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Banyak sekali alat yang dapat digunakan untuk menilai dampak.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D3DD8F16-9D24-417D-B2D7-FD6871794960}" type="slidenum">
              <a:rPr lang="en-US" sz="1600" b="1" strike="noStrike" spc="-1">
                <a:latin typeface="Arial"/>
              </a:rPr>
              <a:t>45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6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Alat Analisis Dampak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3" name="TextShape 3"/>
          <p:cNvSpPr txBox="1"/>
          <p:nvPr/>
        </p:nvSpPr>
        <p:spPr>
          <a:xfrm>
            <a:off x="360360" y="2133720"/>
            <a:ext cx="8423280" cy="44956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Simulasi Skenario – Membuat storyboard tentang bagaimana masa depan akan terungkap di antara alternatif: Tidak Melakukan Apa Pun vs. Solusi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Biaya Manfaat - Digunakan untuk mengukur dampak secara kuantitatif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Analisis Pohon Keputusan – Bangun sebuah pohon dan tetapkan probabilitas untuk setiap alternatif untuk sampai pada solusi yang paling mungkin.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Simulasi – Memodelkan suatu proses dan melihat bagaimana proses tersebut berubah ketika satu atau lebih variabel berubah.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Model Prototipe – Bangun dan uji solusi dalam skala kecil sebelum implementasi untuk menggali pelajaran yang didapat.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5EC53410-19AA-41BD-8F24-609BEFFF2E38}" type="slidenum">
              <a:rPr lang="en-US" sz="1600" b="1" strike="noStrike" spc="-1">
                <a:latin typeface="Arial"/>
              </a:rPr>
              <a:t>46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6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Analisis Pareto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6" name="TextShape 3"/>
          <p:cNvSpPr txBox="1"/>
          <p:nvPr/>
        </p:nvSpPr>
        <p:spPr>
          <a:xfrm>
            <a:off x="360360" y="1981080"/>
            <a:ext cx="8423280" cy="451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Mengukur apa yang paling penting pada grafik – Aturan 80/20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Memfokuskan perhatian pada masalah atau isu-isu penting.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Masalah atau isu harus dikelompokkan berdasarkan atribut umum dan terukur (seperti pengerjaan ulang, kesalahan, waktu henti, jam kerja, dll.) = Sumbu Vertikal Kiri Bagan Batang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Harus mengkategorikan masalah atau isu – jenisnya apa? (kualitas buruk, waktu tunggu lama, dll.) = Sumbu Horizontal Kanan Bagan Batang</a:t>
            </a:r>
          </a:p>
          <a:p>
            <a:pPr marL="342720" indent="-342720" algn="l" rtl="0"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Buat grafik data dan urutkan berdasarkan frekuensi – urutan menurun dari kiri ke kanan. 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F955E82D-4DEE-4C85-ACDF-609A8A64A6F8}" type="slidenum">
              <a:rPr lang="en-US" sz="1600" b="1" strike="noStrike" spc="-1">
                <a:latin typeface="Arial"/>
              </a:rPr>
              <a:t>47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6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Bagan Pareto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9" name="Line 3"/>
          <p:cNvSpPr/>
          <p:nvPr/>
        </p:nvSpPr>
        <p:spPr>
          <a:xfrm>
            <a:off x="914400" y="2057400"/>
            <a:ext cx="0" cy="380988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0" name="Line 4"/>
          <p:cNvSpPr/>
          <p:nvPr/>
        </p:nvSpPr>
        <p:spPr>
          <a:xfrm>
            <a:off x="914400" y="5867280"/>
            <a:ext cx="67057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1" name="CustomShape 5"/>
          <p:cNvSpPr/>
          <p:nvPr/>
        </p:nvSpPr>
        <p:spPr>
          <a:xfrm>
            <a:off x="1378080" y="2521080"/>
            <a:ext cx="749160" cy="3340080"/>
          </a:xfrm>
          <a:prstGeom prst="rect">
            <a:avLst/>
          </a:prstGeom>
          <a:solidFill>
            <a:srgbClr val="0099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2" name="CustomShape 6"/>
          <p:cNvSpPr/>
          <p:nvPr/>
        </p:nvSpPr>
        <p:spPr>
          <a:xfrm>
            <a:off x="2825640" y="4578480"/>
            <a:ext cx="749520" cy="128268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3" name="CustomShape 7"/>
          <p:cNvSpPr/>
          <p:nvPr/>
        </p:nvSpPr>
        <p:spPr>
          <a:xfrm>
            <a:off x="4273560" y="5340240"/>
            <a:ext cx="749160" cy="52092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4" name="CustomShape 8"/>
          <p:cNvSpPr/>
          <p:nvPr/>
        </p:nvSpPr>
        <p:spPr>
          <a:xfrm>
            <a:off x="5721480" y="5568840"/>
            <a:ext cx="749160" cy="29232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5" name="CustomShape 9"/>
          <p:cNvSpPr/>
          <p:nvPr/>
        </p:nvSpPr>
        <p:spPr>
          <a:xfrm>
            <a:off x="7016760" y="5721480"/>
            <a:ext cx="749160" cy="139680"/>
          </a:xfrm>
          <a:prstGeom prst="rect">
            <a:avLst/>
          </a:prstGeom>
          <a:solidFill>
            <a:srgbClr val="0099FF"/>
          </a:solidFill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6" name="CustomShape 10"/>
          <p:cNvSpPr/>
          <p:nvPr/>
        </p:nvSpPr>
        <p:spPr>
          <a:xfrm rot="16140000">
            <a:off x="-286200" y="3284280"/>
            <a:ext cx="1484640" cy="45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360" tIns="44280" rIns="90360" bIns="4428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Book Antiqua"/>
              </a:rPr>
              <a:t>Ukuran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7" name="Line 11"/>
          <p:cNvSpPr/>
          <p:nvPr/>
        </p:nvSpPr>
        <p:spPr>
          <a:xfrm>
            <a:off x="914400" y="2057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8" name="Line 12"/>
          <p:cNvSpPr/>
          <p:nvPr/>
        </p:nvSpPr>
        <p:spPr>
          <a:xfrm>
            <a:off x="914400" y="243828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79" name="Line 13"/>
          <p:cNvSpPr/>
          <p:nvPr/>
        </p:nvSpPr>
        <p:spPr>
          <a:xfrm>
            <a:off x="914400" y="281952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0" name="Line 14"/>
          <p:cNvSpPr/>
          <p:nvPr/>
        </p:nvSpPr>
        <p:spPr>
          <a:xfrm>
            <a:off x="914400" y="3200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1" name="Line 15"/>
          <p:cNvSpPr/>
          <p:nvPr/>
        </p:nvSpPr>
        <p:spPr>
          <a:xfrm>
            <a:off x="914400" y="358128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2" name="Line 16"/>
          <p:cNvSpPr/>
          <p:nvPr/>
        </p:nvSpPr>
        <p:spPr>
          <a:xfrm>
            <a:off x="914400" y="396252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3" name="Line 17"/>
          <p:cNvSpPr/>
          <p:nvPr/>
        </p:nvSpPr>
        <p:spPr>
          <a:xfrm>
            <a:off x="914400" y="4343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4" name="Line 18"/>
          <p:cNvSpPr/>
          <p:nvPr/>
        </p:nvSpPr>
        <p:spPr>
          <a:xfrm>
            <a:off x="914400" y="472428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5" name="Line 19"/>
          <p:cNvSpPr/>
          <p:nvPr/>
        </p:nvSpPr>
        <p:spPr>
          <a:xfrm>
            <a:off x="914400" y="510552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6" name="Line 20"/>
          <p:cNvSpPr/>
          <p:nvPr/>
        </p:nvSpPr>
        <p:spPr>
          <a:xfrm>
            <a:off x="914400" y="5486400"/>
            <a:ext cx="304920" cy="0"/>
          </a:xfrm>
          <a:prstGeom prst="line">
            <a:avLst/>
          </a:prstGeom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87" name="CustomShape 21"/>
          <p:cNvSpPr/>
          <p:nvPr/>
        </p:nvSpPr>
        <p:spPr>
          <a:xfrm>
            <a:off x="1938960" y="6157800"/>
            <a:ext cx="1824480" cy="45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360" tIns="44280" rIns="90360" bIns="44280">
            <a:sp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Book Antiqua"/>
              </a:rPr>
              <a:t>Kategori</a:t>
            </a:r>
            <a:endParaRPr lang="en-US" sz="2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8" name="CustomShape 22"/>
          <p:cNvSpPr/>
          <p:nvPr/>
        </p:nvSpPr>
        <p:spPr>
          <a:xfrm>
            <a:off x="4044960" y="6026040"/>
            <a:ext cx="4330800" cy="74952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360" tIns="44280" rIns="90360" bIns="4428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Book Antiqua"/>
              </a:rPr>
              <a:t>Penyebab, Produk, Lini Manufaktur, Operator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Book Antiqua"/>
              </a:rPr>
              <a:t>Mesin, Jenis Cacat, dll.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89" name="CustomShape 23"/>
          <p:cNvSpPr/>
          <p:nvPr/>
        </p:nvSpPr>
        <p:spPr>
          <a:xfrm rot="16200000">
            <a:off x="-803160" y="5070240"/>
            <a:ext cx="2355840" cy="74916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360" tIns="44280" rIns="90360" bIns="44280" anchor="ctr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Book Antiqua"/>
              </a:rPr>
              <a:t>Waktu Henti, Kesalahan,  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b="0" strike="noStrike" spc="-1">
                <a:solidFill>
                  <a:srgbClr val="000000"/>
                </a:solidFill>
                <a:latin typeface="Book Antiqua"/>
              </a:rPr>
              <a:t>Jumlah Karyawan, dll.</a:t>
            </a:r>
            <a:endParaRPr lang="en-US" sz="18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76032FAE-3D9D-4204-98CD-3799EC10FB59}" type="slidenum">
              <a:rPr lang="en-US" sz="1600" b="1" strike="noStrike" spc="-1">
                <a:latin typeface="Arial"/>
              </a:rPr>
              <a:t>48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91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Pesan-pesan Utama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2" name="TextShape 3"/>
          <p:cNvSpPr txBox="1"/>
          <p:nvPr/>
        </p:nvSpPr>
        <p:spPr>
          <a:xfrm>
            <a:off x="360360" y="1080360"/>
            <a:ext cx="8423280" cy="4516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 lnSpcReduction="2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Jangan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terburu-buru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mengumpulkan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informasi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sampai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mengetahui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alat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analisis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perlu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gunakan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setiap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alat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memiliki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kebutuhan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informasinya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sendiri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Gunakan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kombinasi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alat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untuk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mencakup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semua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aspek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Semua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keputusan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melibatkan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beberapa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asumsi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jadi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tidak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pernah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memiliki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semua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fakta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Analisis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adalah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proses yang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didorong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oleh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penemuan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, proses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ini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bergerak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secara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bertahap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selangkah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demi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selangkah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–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belajar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menyesuaikan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melalui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banyak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iterasi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hingga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memiliki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wawasan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;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yaitu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,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Anda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sekarang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dapat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mengambil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tindakan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terhadap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masalah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 </a:t>
            </a:r>
            <a:r>
              <a:rPr lang="en-US" sz="2800" b="0" strike="noStrike" spc="-1" dirty="0" err="1">
                <a:solidFill>
                  <a:srgbClr val="000000"/>
                </a:solidFill>
                <a:latin typeface="Arial"/>
              </a:rPr>
              <a:t>tersebut</a:t>
            </a:r>
            <a:r>
              <a:rPr lang="en-US" sz="2800" b="0" strike="noStrike" spc="-1" dirty="0">
                <a:solidFill>
                  <a:srgbClr val="000000"/>
                </a:solidFill>
                <a:latin typeface="Arial"/>
              </a:rPr>
              <a:t>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41CE7DD3-E4D7-473A-B83E-9AEE5E2D37EC}" type="slidenum">
              <a:rPr lang="en-US" sz="1600" b="1" strike="noStrike" spc="-1">
                <a:latin typeface="Arial"/>
              </a:rPr>
              <a:t>49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9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Konsep Dasar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7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Pilih dan rencanakan solusi yang memiliki dampak terbesar dalam menyelesaikan masalah.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Gunakan matriks peringkat solusi untuk menimbang berbagai solusi berdasarkan kriteria pemilihan (biaya, probabilitas keberhasilan, kemudahan implementasi).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Solusi yang diberikan harus didukung oleh analisis sebelumnya yang dapat Anda komunikasikan dengan jelas kepada klien.</a:t>
            </a:r>
          </a:p>
          <a:p>
            <a:pPr marL="342720" indent="-342720" algn="l" rtl="0">
              <a:lnSpc>
                <a:spcPct val="90000"/>
              </a:lnSpc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Uji solusi Anda sebanyak mungkin – gunakan beberapa Alat Analisis Dampak. 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2CD499D-1956-446E-8AED-F986C896CF75}" type="slidenum">
              <a:rPr lang="en-US" sz="1600" b="1" strike="noStrike" spc="-1">
                <a:latin typeface="Arial"/>
              </a:rPr>
              <a:t>5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strike="noStrike" spc="-1">
                <a:solidFill>
                  <a:srgbClr val="FFFFFF"/>
                </a:solidFill>
                <a:latin typeface="Arial"/>
              </a:rPr>
              <a:t>Berpikir Analitis mengikuti pendekatan ilmiah dalam pemecahan masalah.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2362320" y="2133720"/>
            <a:ext cx="4238640" cy="4238640"/>
          </a:xfrm>
          <a:prstGeom prst="ellipse">
            <a:avLst/>
          </a:prstGeom>
          <a:solidFill>
            <a:srgbClr val="FFFF6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8" name="CustomShape 4"/>
          <p:cNvSpPr/>
          <p:nvPr/>
        </p:nvSpPr>
        <p:spPr>
          <a:xfrm>
            <a:off x="2639880" y="2411280"/>
            <a:ext cx="3683160" cy="3683160"/>
          </a:xfrm>
          <a:prstGeom prst="ellipse">
            <a:avLst/>
          </a:prstGeom>
          <a:solidFill>
            <a:srgbClr val="CC6600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9" name="CustomShape 5"/>
          <p:cNvSpPr/>
          <p:nvPr/>
        </p:nvSpPr>
        <p:spPr>
          <a:xfrm>
            <a:off x="3960720" y="2759040"/>
            <a:ext cx="1041480" cy="903240"/>
          </a:xfrm>
          <a:custGeom>
            <a:avLst/>
            <a:gdLst/>
            <a:ahLst/>
            <a:cxnLst/>
            <a:rect l="0" t="0" r="r" b="b"/>
            <a:pathLst>
              <a:path w="2895" h="2511">
                <a:moveTo>
                  <a:pt x="735" y="0"/>
                </a:moveTo>
                <a:lnTo>
                  <a:pt x="2158" y="0"/>
                </a:lnTo>
                <a:lnTo>
                  <a:pt x="2894" y="735"/>
                </a:lnTo>
                <a:lnTo>
                  <a:pt x="2894" y="1774"/>
                </a:lnTo>
                <a:lnTo>
                  <a:pt x="2158" y="2510"/>
                </a:lnTo>
                <a:lnTo>
                  <a:pt x="735" y="2510"/>
                </a:lnTo>
                <a:lnTo>
                  <a:pt x="0" y="1774"/>
                </a:lnTo>
                <a:lnTo>
                  <a:pt x="0" y="735"/>
                </a:lnTo>
                <a:lnTo>
                  <a:pt x="735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FF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Masalah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0" name="CustomShape 6"/>
          <p:cNvSpPr/>
          <p:nvPr/>
        </p:nvSpPr>
        <p:spPr>
          <a:xfrm>
            <a:off x="5002200" y="3522600"/>
            <a:ext cx="1042920" cy="903240"/>
          </a:xfrm>
          <a:custGeom>
            <a:avLst/>
            <a:gdLst/>
            <a:ahLst/>
            <a:cxnLst/>
            <a:rect l="0" t="0" r="r" b="b"/>
            <a:pathLst>
              <a:path w="2898" h="2511">
                <a:moveTo>
                  <a:pt x="735" y="0"/>
                </a:moveTo>
                <a:lnTo>
                  <a:pt x="2162" y="0"/>
                </a:lnTo>
                <a:lnTo>
                  <a:pt x="2897" y="735"/>
                </a:lnTo>
                <a:lnTo>
                  <a:pt x="2897" y="1774"/>
                </a:lnTo>
                <a:lnTo>
                  <a:pt x="2162" y="2510"/>
                </a:lnTo>
                <a:lnTo>
                  <a:pt x="735" y="2510"/>
                </a:lnTo>
                <a:lnTo>
                  <a:pt x="0" y="1774"/>
                </a:lnTo>
                <a:lnTo>
                  <a:pt x="0" y="735"/>
                </a:lnTo>
                <a:lnTo>
                  <a:pt x="735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FF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Hipotesa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4586400" y="4668840"/>
            <a:ext cx="1041120" cy="903240"/>
          </a:xfrm>
          <a:custGeom>
            <a:avLst/>
            <a:gdLst/>
            <a:ahLst/>
            <a:cxnLst/>
            <a:rect l="0" t="0" r="r" b="b"/>
            <a:pathLst>
              <a:path w="2894" h="2511">
                <a:moveTo>
                  <a:pt x="735" y="0"/>
                </a:moveTo>
                <a:lnTo>
                  <a:pt x="2157" y="0"/>
                </a:lnTo>
                <a:lnTo>
                  <a:pt x="2893" y="735"/>
                </a:lnTo>
                <a:lnTo>
                  <a:pt x="2893" y="1774"/>
                </a:lnTo>
                <a:lnTo>
                  <a:pt x="2157" y="2510"/>
                </a:lnTo>
                <a:lnTo>
                  <a:pt x="735" y="2510"/>
                </a:lnTo>
                <a:lnTo>
                  <a:pt x="0" y="1774"/>
                </a:lnTo>
                <a:lnTo>
                  <a:pt x="0" y="735"/>
                </a:lnTo>
                <a:lnTo>
                  <a:pt x="735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FF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Fakta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2" name="CustomShape 8"/>
          <p:cNvSpPr/>
          <p:nvPr/>
        </p:nvSpPr>
        <p:spPr>
          <a:xfrm>
            <a:off x="3335400" y="4668840"/>
            <a:ext cx="1041480" cy="903240"/>
          </a:xfrm>
          <a:custGeom>
            <a:avLst/>
            <a:gdLst/>
            <a:ahLst/>
            <a:cxnLst/>
            <a:rect l="0" t="0" r="r" b="b"/>
            <a:pathLst>
              <a:path w="2895" h="2511">
                <a:moveTo>
                  <a:pt x="735" y="0"/>
                </a:moveTo>
                <a:lnTo>
                  <a:pt x="2158" y="0"/>
                </a:lnTo>
                <a:lnTo>
                  <a:pt x="2894" y="735"/>
                </a:lnTo>
                <a:lnTo>
                  <a:pt x="2894" y="1774"/>
                </a:lnTo>
                <a:lnTo>
                  <a:pt x="2158" y="2510"/>
                </a:lnTo>
                <a:lnTo>
                  <a:pt x="735" y="2510"/>
                </a:lnTo>
                <a:lnTo>
                  <a:pt x="0" y="1774"/>
                </a:lnTo>
                <a:lnTo>
                  <a:pt x="0" y="735"/>
                </a:lnTo>
                <a:lnTo>
                  <a:pt x="735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FF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Analisa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3" name="CustomShape 9"/>
          <p:cNvSpPr/>
          <p:nvPr/>
        </p:nvSpPr>
        <p:spPr>
          <a:xfrm>
            <a:off x="2987640" y="3522600"/>
            <a:ext cx="1041480" cy="903240"/>
          </a:xfrm>
          <a:custGeom>
            <a:avLst/>
            <a:gdLst/>
            <a:ahLst/>
            <a:cxnLst/>
            <a:rect l="0" t="0" r="r" b="b"/>
            <a:pathLst>
              <a:path w="2895" h="2511">
                <a:moveTo>
                  <a:pt x="735" y="0"/>
                </a:moveTo>
                <a:lnTo>
                  <a:pt x="2158" y="0"/>
                </a:lnTo>
                <a:lnTo>
                  <a:pt x="2894" y="735"/>
                </a:lnTo>
                <a:lnTo>
                  <a:pt x="2894" y="1774"/>
                </a:lnTo>
                <a:lnTo>
                  <a:pt x="2158" y="2510"/>
                </a:lnTo>
                <a:lnTo>
                  <a:pt x="735" y="2510"/>
                </a:lnTo>
                <a:lnTo>
                  <a:pt x="0" y="1774"/>
                </a:lnTo>
                <a:lnTo>
                  <a:pt x="0" y="735"/>
                </a:lnTo>
                <a:lnTo>
                  <a:pt x="735" y="0"/>
                </a:lnTo>
              </a:path>
            </a:pathLst>
          </a:custGeom>
          <a:gradFill rotWithShape="0">
            <a:gsLst>
              <a:gs pos="0">
                <a:srgbClr val="FFFFFF"/>
              </a:gs>
              <a:gs pos="100000">
                <a:srgbClr val="CCFF66"/>
              </a:gs>
            </a:gsLst>
            <a:path path="rect">
              <a:fillToRect l="50000" t="50000" r="50000" b="50000"/>
            </a:path>
          </a:gra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6800" rIns="90000" bIns="46800" anchor="ctr">
            <a:noAutofit/>
          </a:bodyPr>
          <a:lstStyle/>
          <a:p>
            <a:pPr algn="ctr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600" b="1" strike="noStrike" spc="-1">
                <a:solidFill>
                  <a:srgbClr val="A50021"/>
                </a:solidFill>
                <a:latin typeface="Arial Narrow"/>
              </a:rPr>
              <a:t>Larutan</a:t>
            </a:r>
            <a:endParaRPr lang="en-US" sz="16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4" name="CustomShape 10"/>
          <p:cNvSpPr/>
          <p:nvPr/>
        </p:nvSpPr>
        <p:spPr>
          <a:xfrm rot="18000000">
            <a:off x="5306040" y="2896200"/>
            <a:ext cx="138240" cy="625320"/>
          </a:xfrm>
          <a:custGeom>
            <a:avLst/>
            <a:gdLst/>
            <a:ahLst/>
            <a:cxnLst/>
            <a:rect l="0" t="0" r="r" b="b"/>
            <a:pathLst>
              <a:path w="387" h="1704">
                <a:moveTo>
                  <a:pt x="0" y="0"/>
                </a:moveTo>
                <a:lnTo>
                  <a:pt x="21" y="1"/>
                </a:lnTo>
                <a:lnTo>
                  <a:pt x="40" y="4"/>
                </a:lnTo>
                <a:lnTo>
                  <a:pt x="61" y="7"/>
                </a:lnTo>
                <a:lnTo>
                  <a:pt x="81" y="14"/>
                </a:lnTo>
                <a:lnTo>
                  <a:pt x="101" y="22"/>
                </a:lnTo>
                <a:lnTo>
                  <a:pt x="120" y="31"/>
                </a:lnTo>
                <a:lnTo>
                  <a:pt x="139" y="40"/>
                </a:lnTo>
                <a:lnTo>
                  <a:pt x="158" y="54"/>
                </a:lnTo>
                <a:lnTo>
                  <a:pt x="176" y="66"/>
                </a:lnTo>
                <a:lnTo>
                  <a:pt x="194" y="81"/>
                </a:lnTo>
                <a:lnTo>
                  <a:pt x="211" y="98"/>
                </a:lnTo>
                <a:lnTo>
                  <a:pt x="227" y="117"/>
                </a:lnTo>
                <a:lnTo>
                  <a:pt x="242" y="135"/>
                </a:lnTo>
                <a:lnTo>
                  <a:pt x="259" y="157"/>
                </a:lnTo>
                <a:lnTo>
                  <a:pt x="273" y="179"/>
                </a:lnTo>
                <a:lnTo>
                  <a:pt x="286" y="201"/>
                </a:lnTo>
                <a:lnTo>
                  <a:pt x="300" y="226"/>
                </a:lnTo>
                <a:lnTo>
                  <a:pt x="312" y="251"/>
                </a:lnTo>
                <a:lnTo>
                  <a:pt x="323" y="278"/>
                </a:lnTo>
                <a:lnTo>
                  <a:pt x="334" y="304"/>
                </a:lnTo>
                <a:lnTo>
                  <a:pt x="343" y="332"/>
                </a:lnTo>
                <a:lnTo>
                  <a:pt x="353" y="361"/>
                </a:lnTo>
                <a:lnTo>
                  <a:pt x="360" y="391"/>
                </a:lnTo>
                <a:lnTo>
                  <a:pt x="367" y="421"/>
                </a:lnTo>
                <a:lnTo>
                  <a:pt x="373" y="452"/>
                </a:lnTo>
                <a:lnTo>
                  <a:pt x="378" y="482"/>
                </a:lnTo>
                <a:lnTo>
                  <a:pt x="381" y="514"/>
                </a:lnTo>
                <a:lnTo>
                  <a:pt x="384" y="545"/>
                </a:lnTo>
                <a:lnTo>
                  <a:pt x="385" y="576"/>
                </a:lnTo>
                <a:lnTo>
                  <a:pt x="386" y="608"/>
                </a:lnTo>
                <a:lnTo>
                  <a:pt x="386" y="956"/>
                </a:lnTo>
                <a:lnTo>
                  <a:pt x="385" y="986"/>
                </a:lnTo>
                <a:lnTo>
                  <a:pt x="384" y="1018"/>
                </a:lnTo>
                <a:lnTo>
                  <a:pt x="380" y="1049"/>
                </a:lnTo>
                <a:lnTo>
                  <a:pt x="377" y="1079"/>
                </a:lnTo>
                <a:lnTo>
                  <a:pt x="373" y="1110"/>
                </a:lnTo>
                <a:lnTo>
                  <a:pt x="368" y="1139"/>
                </a:lnTo>
                <a:lnTo>
                  <a:pt x="360" y="1170"/>
                </a:lnTo>
                <a:lnTo>
                  <a:pt x="354" y="1198"/>
                </a:lnTo>
                <a:lnTo>
                  <a:pt x="346" y="1227"/>
                </a:lnTo>
                <a:lnTo>
                  <a:pt x="335" y="1255"/>
                </a:lnTo>
                <a:lnTo>
                  <a:pt x="326" y="1280"/>
                </a:lnTo>
                <a:lnTo>
                  <a:pt x="314" y="1306"/>
                </a:lnTo>
                <a:lnTo>
                  <a:pt x="302" y="1332"/>
                </a:lnTo>
                <a:lnTo>
                  <a:pt x="291" y="1356"/>
                </a:lnTo>
                <a:lnTo>
                  <a:pt x="277" y="1379"/>
                </a:lnTo>
                <a:lnTo>
                  <a:pt x="263" y="1401"/>
                </a:lnTo>
                <a:lnTo>
                  <a:pt x="248" y="1422"/>
                </a:lnTo>
                <a:lnTo>
                  <a:pt x="233" y="1441"/>
                </a:lnTo>
                <a:lnTo>
                  <a:pt x="216" y="1459"/>
                </a:lnTo>
                <a:lnTo>
                  <a:pt x="200" y="1475"/>
                </a:lnTo>
                <a:lnTo>
                  <a:pt x="183" y="1492"/>
                </a:lnTo>
                <a:lnTo>
                  <a:pt x="165" y="1506"/>
                </a:lnTo>
                <a:lnTo>
                  <a:pt x="147" y="1518"/>
                </a:lnTo>
                <a:lnTo>
                  <a:pt x="129" y="1529"/>
                </a:lnTo>
                <a:lnTo>
                  <a:pt x="129" y="1703"/>
                </a:lnTo>
                <a:lnTo>
                  <a:pt x="0" y="1391"/>
                </a:lnTo>
                <a:lnTo>
                  <a:pt x="128" y="1008"/>
                </a:lnTo>
                <a:lnTo>
                  <a:pt x="129" y="1181"/>
                </a:lnTo>
                <a:lnTo>
                  <a:pt x="148" y="1170"/>
                </a:lnTo>
                <a:lnTo>
                  <a:pt x="166" y="1158"/>
                </a:lnTo>
                <a:lnTo>
                  <a:pt x="184" y="1144"/>
                </a:lnTo>
                <a:lnTo>
                  <a:pt x="202" y="1128"/>
                </a:lnTo>
                <a:lnTo>
                  <a:pt x="219" y="1111"/>
                </a:lnTo>
                <a:lnTo>
                  <a:pt x="234" y="1092"/>
                </a:lnTo>
                <a:lnTo>
                  <a:pt x="249" y="1071"/>
                </a:lnTo>
                <a:lnTo>
                  <a:pt x="265" y="1051"/>
                </a:lnTo>
                <a:lnTo>
                  <a:pt x="279" y="1028"/>
                </a:lnTo>
                <a:lnTo>
                  <a:pt x="293" y="1005"/>
                </a:lnTo>
                <a:lnTo>
                  <a:pt x="306" y="980"/>
                </a:lnTo>
                <a:lnTo>
                  <a:pt x="318" y="954"/>
                </a:lnTo>
                <a:lnTo>
                  <a:pt x="329" y="927"/>
                </a:lnTo>
                <a:lnTo>
                  <a:pt x="338" y="900"/>
                </a:lnTo>
                <a:lnTo>
                  <a:pt x="347" y="872"/>
                </a:lnTo>
                <a:lnTo>
                  <a:pt x="356" y="842"/>
                </a:lnTo>
                <a:lnTo>
                  <a:pt x="364" y="814"/>
                </a:lnTo>
                <a:lnTo>
                  <a:pt x="370" y="782"/>
                </a:lnTo>
                <a:lnTo>
                  <a:pt x="370" y="782"/>
                </a:lnTo>
                <a:lnTo>
                  <a:pt x="364" y="752"/>
                </a:lnTo>
                <a:lnTo>
                  <a:pt x="357" y="724"/>
                </a:lnTo>
                <a:lnTo>
                  <a:pt x="349" y="694"/>
                </a:lnTo>
                <a:lnTo>
                  <a:pt x="340" y="668"/>
                </a:lnTo>
                <a:lnTo>
                  <a:pt x="330" y="639"/>
                </a:lnTo>
                <a:lnTo>
                  <a:pt x="318" y="613"/>
                </a:lnTo>
                <a:lnTo>
                  <a:pt x="308" y="589"/>
                </a:lnTo>
                <a:lnTo>
                  <a:pt x="296" y="564"/>
                </a:lnTo>
                <a:lnTo>
                  <a:pt x="282" y="541"/>
                </a:lnTo>
                <a:lnTo>
                  <a:pt x="268" y="519"/>
                </a:lnTo>
                <a:lnTo>
                  <a:pt x="254" y="497"/>
                </a:lnTo>
                <a:lnTo>
                  <a:pt x="239" y="478"/>
                </a:lnTo>
                <a:lnTo>
                  <a:pt x="222" y="459"/>
                </a:lnTo>
                <a:lnTo>
                  <a:pt x="206" y="441"/>
                </a:lnTo>
                <a:lnTo>
                  <a:pt x="189" y="426"/>
                </a:lnTo>
                <a:lnTo>
                  <a:pt x="172" y="412"/>
                </a:lnTo>
                <a:lnTo>
                  <a:pt x="154" y="398"/>
                </a:lnTo>
                <a:lnTo>
                  <a:pt x="136" y="387"/>
                </a:lnTo>
                <a:lnTo>
                  <a:pt x="118" y="377"/>
                </a:lnTo>
                <a:lnTo>
                  <a:pt x="99" y="367"/>
                </a:lnTo>
                <a:lnTo>
                  <a:pt x="79" y="360"/>
                </a:lnTo>
                <a:lnTo>
                  <a:pt x="59" y="354"/>
                </a:lnTo>
                <a:lnTo>
                  <a:pt x="40" y="351"/>
                </a:lnTo>
                <a:lnTo>
                  <a:pt x="21" y="349"/>
                </a:lnTo>
                <a:lnTo>
                  <a:pt x="1" y="348"/>
                </a:lnTo>
                <a:lnTo>
                  <a:pt x="0" y="0"/>
                </a:lnTo>
                <a:moveTo>
                  <a:pt x="0" y="0"/>
                </a:moveTo>
                <a:lnTo>
                  <a:pt x="21" y="1"/>
                </a:lnTo>
                <a:lnTo>
                  <a:pt x="40" y="4"/>
                </a:lnTo>
                <a:lnTo>
                  <a:pt x="61" y="7"/>
                </a:lnTo>
                <a:lnTo>
                  <a:pt x="81" y="14"/>
                </a:lnTo>
                <a:lnTo>
                  <a:pt x="101" y="22"/>
                </a:lnTo>
                <a:lnTo>
                  <a:pt x="120" y="31"/>
                </a:lnTo>
                <a:lnTo>
                  <a:pt x="139" y="40"/>
                </a:lnTo>
                <a:lnTo>
                  <a:pt x="158" y="54"/>
                </a:lnTo>
                <a:lnTo>
                  <a:pt x="176" y="66"/>
                </a:lnTo>
                <a:lnTo>
                  <a:pt x="194" y="81"/>
                </a:lnTo>
                <a:lnTo>
                  <a:pt x="211" y="98"/>
                </a:lnTo>
                <a:lnTo>
                  <a:pt x="227" y="117"/>
                </a:lnTo>
                <a:lnTo>
                  <a:pt x="242" y="135"/>
                </a:lnTo>
                <a:lnTo>
                  <a:pt x="259" y="157"/>
                </a:lnTo>
                <a:lnTo>
                  <a:pt x="273" y="179"/>
                </a:lnTo>
                <a:lnTo>
                  <a:pt x="286" y="201"/>
                </a:lnTo>
                <a:lnTo>
                  <a:pt x="300" y="226"/>
                </a:lnTo>
                <a:lnTo>
                  <a:pt x="312" y="251"/>
                </a:lnTo>
                <a:lnTo>
                  <a:pt x="323" y="278"/>
                </a:lnTo>
                <a:lnTo>
                  <a:pt x="334" y="304"/>
                </a:lnTo>
                <a:lnTo>
                  <a:pt x="343" y="332"/>
                </a:lnTo>
                <a:lnTo>
                  <a:pt x="353" y="361"/>
                </a:lnTo>
                <a:lnTo>
                  <a:pt x="360" y="391"/>
                </a:lnTo>
                <a:lnTo>
                  <a:pt x="367" y="421"/>
                </a:lnTo>
                <a:lnTo>
                  <a:pt x="373" y="452"/>
                </a:lnTo>
                <a:lnTo>
                  <a:pt x="378" y="482"/>
                </a:lnTo>
                <a:lnTo>
                  <a:pt x="381" y="514"/>
                </a:lnTo>
                <a:lnTo>
                  <a:pt x="384" y="545"/>
                </a:lnTo>
                <a:lnTo>
                  <a:pt x="385" y="576"/>
                </a:lnTo>
                <a:lnTo>
                  <a:pt x="386" y="608"/>
                </a:lnTo>
                <a:lnTo>
                  <a:pt x="386" y="956"/>
                </a:lnTo>
                <a:lnTo>
                  <a:pt x="386" y="944"/>
                </a:lnTo>
                <a:lnTo>
                  <a:pt x="386" y="932"/>
                </a:lnTo>
                <a:lnTo>
                  <a:pt x="385" y="920"/>
                </a:lnTo>
                <a:lnTo>
                  <a:pt x="385" y="909"/>
                </a:lnTo>
                <a:lnTo>
                  <a:pt x="384" y="897"/>
                </a:lnTo>
                <a:lnTo>
                  <a:pt x="383" y="886"/>
                </a:lnTo>
                <a:lnTo>
                  <a:pt x="382" y="873"/>
                </a:lnTo>
                <a:lnTo>
                  <a:pt x="381" y="863"/>
                </a:lnTo>
                <a:lnTo>
                  <a:pt x="379" y="851"/>
                </a:lnTo>
                <a:lnTo>
                  <a:pt x="379" y="838"/>
                </a:lnTo>
                <a:lnTo>
                  <a:pt x="377" y="828"/>
                </a:lnTo>
                <a:lnTo>
                  <a:pt x="376" y="817"/>
                </a:lnTo>
                <a:lnTo>
                  <a:pt x="373" y="805"/>
                </a:lnTo>
                <a:lnTo>
                  <a:pt x="372" y="794"/>
                </a:lnTo>
                <a:lnTo>
                  <a:pt x="370" y="782"/>
                </a:lnTo>
                <a:lnTo>
                  <a:pt x="370" y="782"/>
                </a:lnTo>
                <a:lnTo>
                  <a:pt x="364" y="752"/>
                </a:lnTo>
                <a:lnTo>
                  <a:pt x="357" y="724"/>
                </a:lnTo>
                <a:lnTo>
                  <a:pt x="349" y="694"/>
                </a:lnTo>
                <a:lnTo>
                  <a:pt x="340" y="668"/>
                </a:lnTo>
                <a:lnTo>
                  <a:pt x="330" y="639"/>
                </a:lnTo>
                <a:lnTo>
                  <a:pt x="318" y="613"/>
                </a:lnTo>
                <a:lnTo>
                  <a:pt x="308" y="589"/>
                </a:lnTo>
                <a:lnTo>
                  <a:pt x="296" y="564"/>
                </a:lnTo>
                <a:lnTo>
                  <a:pt x="282" y="541"/>
                </a:lnTo>
                <a:lnTo>
                  <a:pt x="268" y="519"/>
                </a:lnTo>
                <a:lnTo>
                  <a:pt x="254" y="497"/>
                </a:lnTo>
                <a:lnTo>
                  <a:pt x="239" y="478"/>
                </a:lnTo>
                <a:lnTo>
                  <a:pt x="222" y="459"/>
                </a:lnTo>
                <a:lnTo>
                  <a:pt x="206" y="441"/>
                </a:lnTo>
                <a:lnTo>
                  <a:pt x="189" y="426"/>
                </a:lnTo>
                <a:lnTo>
                  <a:pt x="172" y="412"/>
                </a:lnTo>
                <a:lnTo>
                  <a:pt x="154" y="398"/>
                </a:lnTo>
                <a:lnTo>
                  <a:pt x="136" y="387"/>
                </a:lnTo>
                <a:lnTo>
                  <a:pt x="118" y="377"/>
                </a:lnTo>
                <a:lnTo>
                  <a:pt x="99" y="367"/>
                </a:lnTo>
                <a:lnTo>
                  <a:pt x="79" y="360"/>
                </a:lnTo>
                <a:lnTo>
                  <a:pt x="59" y="354"/>
                </a:lnTo>
                <a:lnTo>
                  <a:pt x="40" y="351"/>
                </a:lnTo>
                <a:lnTo>
                  <a:pt x="21" y="349"/>
                </a:lnTo>
                <a:lnTo>
                  <a:pt x="1" y="348"/>
                </a:lnTo>
                <a:lnTo>
                  <a:pt x="0" y="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5" name="CustomShape 11"/>
          <p:cNvSpPr/>
          <p:nvPr/>
        </p:nvSpPr>
        <p:spPr>
          <a:xfrm rot="900000">
            <a:off x="5767200" y="4425480"/>
            <a:ext cx="137880" cy="625680"/>
          </a:xfrm>
          <a:custGeom>
            <a:avLst/>
            <a:gdLst/>
            <a:ahLst/>
            <a:cxnLst/>
            <a:rect l="0" t="0" r="r" b="b"/>
            <a:pathLst>
              <a:path w="386" h="1705">
                <a:moveTo>
                  <a:pt x="0" y="0"/>
                </a:moveTo>
                <a:lnTo>
                  <a:pt x="21" y="0"/>
                </a:lnTo>
                <a:lnTo>
                  <a:pt x="40" y="2"/>
                </a:lnTo>
                <a:lnTo>
                  <a:pt x="61" y="6"/>
                </a:lnTo>
                <a:lnTo>
                  <a:pt x="80" y="12"/>
                </a:lnTo>
                <a:lnTo>
                  <a:pt x="100" y="21"/>
                </a:lnTo>
                <a:lnTo>
                  <a:pt x="120" y="30"/>
                </a:lnTo>
                <a:lnTo>
                  <a:pt x="138" y="39"/>
                </a:lnTo>
                <a:lnTo>
                  <a:pt x="156" y="52"/>
                </a:lnTo>
                <a:lnTo>
                  <a:pt x="174" y="66"/>
                </a:lnTo>
                <a:lnTo>
                  <a:pt x="193" y="81"/>
                </a:lnTo>
                <a:lnTo>
                  <a:pt x="210" y="98"/>
                </a:lnTo>
                <a:lnTo>
                  <a:pt x="227" y="115"/>
                </a:lnTo>
                <a:lnTo>
                  <a:pt x="242" y="135"/>
                </a:lnTo>
                <a:lnTo>
                  <a:pt x="257" y="155"/>
                </a:lnTo>
                <a:lnTo>
                  <a:pt x="272" y="177"/>
                </a:lnTo>
                <a:lnTo>
                  <a:pt x="286" y="201"/>
                </a:lnTo>
                <a:lnTo>
                  <a:pt x="298" y="224"/>
                </a:lnTo>
                <a:lnTo>
                  <a:pt x="312" y="251"/>
                </a:lnTo>
                <a:lnTo>
                  <a:pt x="323" y="277"/>
                </a:lnTo>
                <a:lnTo>
                  <a:pt x="333" y="304"/>
                </a:lnTo>
                <a:lnTo>
                  <a:pt x="343" y="331"/>
                </a:lnTo>
                <a:lnTo>
                  <a:pt x="351" y="360"/>
                </a:lnTo>
                <a:lnTo>
                  <a:pt x="358" y="389"/>
                </a:lnTo>
                <a:lnTo>
                  <a:pt x="365" y="420"/>
                </a:lnTo>
                <a:lnTo>
                  <a:pt x="371" y="451"/>
                </a:lnTo>
                <a:lnTo>
                  <a:pt x="377" y="482"/>
                </a:lnTo>
                <a:lnTo>
                  <a:pt x="380" y="513"/>
                </a:lnTo>
                <a:lnTo>
                  <a:pt x="383" y="543"/>
                </a:lnTo>
                <a:lnTo>
                  <a:pt x="383" y="575"/>
                </a:lnTo>
                <a:lnTo>
                  <a:pt x="385" y="608"/>
                </a:lnTo>
                <a:lnTo>
                  <a:pt x="385" y="956"/>
                </a:lnTo>
                <a:lnTo>
                  <a:pt x="383" y="986"/>
                </a:lnTo>
                <a:lnTo>
                  <a:pt x="382" y="1017"/>
                </a:lnTo>
                <a:lnTo>
                  <a:pt x="379" y="1048"/>
                </a:lnTo>
                <a:lnTo>
                  <a:pt x="376" y="1079"/>
                </a:lnTo>
                <a:lnTo>
                  <a:pt x="372" y="1109"/>
                </a:lnTo>
                <a:lnTo>
                  <a:pt x="367" y="1140"/>
                </a:lnTo>
                <a:lnTo>
                  <a:pt x="360" y="1169"/>
                </a:lnTo>
                <a:lnTo>
                  <a:pt x="352" y="1198"/>
                </a:lnTo>
                <a:lnTo>
                  <a:pt x="344" y="1226"/>
                </a:lnTo>
                <a:lnTo>
                  <a:pt x="335" y="1255"/>
                </a:lnTo>
                <a:lnTo>
                  <a:pt x="325" y="1281"/>
                </a:lnTo>
                <a:lnTo>
                  <a:pt x="314" y="1308"/>
                </a:lnTo>
                <a:lnTo>
                  <a:pt x="302" y="1333"/>
                </a:lnTo>
                <a:lnTo>
                  <a:pt x="289" y="1356"/>
                </a:lnTo>
                <a:lnTo>
                  <a:pt x="276" y="1379"/>
                </a:lnTo>
                <a:lnTo>
                  <a:pt x="263" y="1401"/>
                </a:lnTo>
                <a:lnTo>
                  <a:pt x="247" y="1421"/>
                </a:lnTo>
                <a:lnTo>
                  <a:pt x="232" y="1442"/>
                </a:lnTo>
                <a:lnTo>
                  <a:pt x="216" y="1459"/>
                </a:lnTo>
                <a:lnTo>
                  <a:pt x="199" y="1477"/>
                </a:lnTo>
                <a:lnTo>
                  <a:pt x="182" y="1491"/>
                </a:lnTo>
                <a:lnTo>
                  <a:pt x="164" y="1505"/>
                </a:lnTo>
                <a:lnTo>
                  <a:pt x="146" y="1519"/>
                </a:lnTo>
                <a:lnTo>
                  <a:pt x="128" y="1530"/>
                </a:lnTo>
                <a:lnTo>
                  <a:pt x="128" y="1704"/>
                </a:lnTo>
                <a:lnTo>
                  <a:pt x="0" y="1391"/>
                </a:lnTo>
                <a:lnTo>
                  <a:pt x="128" y="1008"/>
                </a:lnTo>
                <a:lnTo>
                  <a:pt x="128" y="1181"/>
                </a:lnTo>
                <a:lnTo>
                  <a:pt x="148" y="1169"/>
                </a:lnTo>
                <a:lnTo>
                  <a:pt x="165" y="1156"/>
                </a:lnTo>
                <a:lnTo>
                  <a:pt x="183" y="1142"/>
                </a:lnTo>
                <a:lnTo>
                  <a:pt x="200" y="1126"/>
                </a:lnTo>
                <a:lnTo>
                  <a:pt x="218" y="1109"/>
                </a:lnTo>
                <a:lnTo>
                  <a:pt x="233" y="1090"/>
                </a:lnTo>
                <a:lnTo>
                  <a:pt x="250" y="1071"/>
                </a:lnTo>
                <a:lnTo>
                  <a:pt x="265" y="1049"/>
                </a:lnTo>
                <a:lnTo>
                  <a:pt x="278" y="1027"/>
                </a:lnTo>
                <a:lnTo>
                  <a:pt x="292" y="1003"/>
                </a:lnTo>
                <a:lnTo>
                  <a:pt x="305" y="978"/>
                </a:lnTo>
                <a:lnTo>
                  <a:pt x="317" y="953"/>
                </a:lnTo>
                <a:lnTo>
                  <a:pt x="327" y="927"/>
                </a:lnTo>
                <a:lnTo>
                  <a:pt x="337" y="899"/>
                </a:lnTo>
                <a:lnTo>
                  <a:pt x="346" y="871"/>
                </a:lnTo>
                <a:lnTo>
                  <a:pt x="354" y="842"/>
                </a:lnTo>
                <a:lnTo>
                  <a:pt x="363" y="813"/>
                </a:lnTo>
                <a:lnTo>
                  <a:pt x="369" y="782"/>
                </a:lnTo>
                <a:lnTo>
                  <a:pt x="369" y="782"/>
                </a:lnTo>
                <a:lnTo>
                  <a:pt x="362" y="752"/>
                </a:lnTo>
                <a:lnTo>
                  <a:pt x="355" y="722"/>
                </a:lnTo>
                <a:lnTo>
                  <a:pt x="347" y="693"/>
                </a:lnTo>
                <a:lnTo>
                  <a:pt x="338" y="667"/>
                </a:lnTo>
                <a:lnTo>
                  <a:pt x="329" y="638"/>
                </a:lnTo>
                <a:lnTo>
                  <a:pt x="317" y="612"/>
                </a:lnTo>
                <a:lnTo>
                  <a:pt x="307" y="587"/>
                </a:lnTo>
                <a:lnTo>
                  <a:pt x="294" y="564"/>
                </a:lnTo>
                <a:lnTo>
                  <a:pt x="281" y="539"/>
                </a:lnTo>
                <a:lnTo>
                  <a:pt x="267" y="517"/>
                </a:lnTo>
                <a:lnTo>
                  <a:pt x="252" y="496"/>
                </a:lnTo>
                <a:lnTo>
                  <a:pt x="237" y="476"/>
                </a:lnTo>
                <a:lnTo>
                  <a:pt x="221" y="458"/>
                </a:lnTo>
                <a:lnTo>
                  <a:pt x="205" y="441"/>
                </a:lnTo>
                <a:lnTo>
                  <a:pt x="188" y="424"/>
                </a:lnTo>
                <a:lnTo>
                  <a:pt x="171" y="410"/>
                </a:lnTo>
                <a:lnTo>
                  <a:pt x="153" y="397"/>
                </a:lnTo>
                <a:lnTo>
                  <a:pt x="136" y="386"/>
                </a:lnTo>
                <a:lnTo>
                  <a:pt x="116" y="375"/>
                </a:lnTo>
                <a:lnTo>
                  <a:pt x="97" y="367"/>
                </a:lnTo>
                <a:lnTo>
                  <a:pt x="79" y="360"/>
                </a:lnTo>
                <a:lnTo>
                  <a:pt x="60" y="353"/>
                </a:lnTo>
                <a:lnTo>
                  <a:pt x="40" y="349"/>
                </a:lnTo>
                <a:lnTo>
                  <a:pt x="21" y="347"/>
                </a:lnTo>
                <a:lnTo>
                  <a:pt x="1" y="346"/>
                </a:lnTo>
                <a:lnTo>
                  <a:pt x="0" y="0"/>
                </a:lnTo>
                <a:moveTo>
                  <a:pt x="0" y="0"/>
                </a:moveTo>
                <a:lnTo>
                  <a:pt x="21" y="0"/>
                </a:lnTo>
                <a:lnTo>
                  <a:pt x="40" y="2"/>
                </a:lnTo>
                <a:lnTo>
                  <a:pt x="61" y="6"/>
                </a:lnTo>
                <a:lnTo>
                  <a:pt x="80" y="12"/>
                </a:lnTo>
                <a:lnTo>
                  <a:pt x="100" y="21"/>
                </a:lnTo>
                <a:lnTo>
                  <a:pt x="120" y="30"/>
                </a:lnTo>
                <a:lnTo>
                  <a:pt x="138" y="39"/>
                </a:lnTo>
                <a:lnTo>
                  <a:pt x="156" y="52"/>
                </a:lnTo>
                <a:lnTo>
                  <a:pt x="174" y="66"/>
                </a:lnTo>
                <a:lnTo>
                  <a:pt x="193" y="81"/>
                </a:lnTo>
                <a:lnTo>
                  <a:pt x="210" y="98"/>
                </a:lnTo>
                <a:lnTo>
                  <a:pt x="227" y="115"/>
                </a:lnTo>
                <a:lnTo>
                  <a:pt x="242" y="135"/>
                </a:lnTo>
                <a:lnTo>
                  <a:pt x="257" y="155"/>
                </a:lnTo>
                <a:lnTo>
                  <a:pt x="272" y="177"/>
                </a:lnTo>
                <a:lnTo>
                  <a:pt x="286" y="201"/>
                </a:lnTo>
                <a:lnTo>
                  <a:pt x="298" y="224"/>
                </a:lnTo>
                <a:lnTo>
                  <a:pt x="312" y="251"/>
                </a:lnTo>
                <a:lnTo>
                  <a:pt x="323" y="277"/>
                </a:lnTo>
                <a:lnTo>
                  <a:pt x="333" y="304"/>
                </a:lnTo>
                <a:lnTo>
                  <a:pt x="343" y="331"/>
                </a:lnTo>
                <a:lnTo>
                  <a:pt x="351" y="360"/>
                </a:lnTo>
                <a:lnTo>
                  <a:pt x="358" y="389"/>
                </a:lnTo>
                <a:lnTo>
                  <a:pt x="365" y="420"/>
                </a:lnTo>
                <a:lnTo>
                  <a:pt x="371" y="451"/>
                </a:lnTo>
                <a:lnTo>
                  <a:pt x="377" y="482"/>
                </a:lnTo>
                <a:lnTo>
                  <a:pt x="380" y="513"/>
                </a:lnTo>
                <a:lnTo>
                  <a:pt x="383" y="543"/>
                </a:lnTo>
                <a:lnTo>
                  <a:pt x="383" y="575"/>
                </a:lnTo>
                <a:lnTo>
                  <a:pt x="385" y="608"/>
                </a:lnTo>
                <a:lnTo>
                  <a:pt x="385" y="956"/>
                </a:lnTo>
                <a:lnTo>
                  <a:pt x="384" y="943"/>
                </a:lnTo>
                <a:lnTo>
                  <a:pt x="384" y="932"/>
                </a:lnTo>
                <a:lnTo>
                  <a:pt x="383" y="921"/>
                </a:lnTo>
                <a:lnTo>
                  <a:pt x="383" y="908"/>
                </a:lnTo>
                <a:lnTo>
                  <a:pt x="382" y="896"/>
                </a:lnTo>
                <a:lnTo>
                  <a:pt x="381" y="884"/>
                </a:lnTo>
                <a:lnTo>
                  <a:pt x="380" y="873"/>
                </a:lnTo>
                <a:lnTo>
                  <a:pt x="379" y="862"/>
                </a:lnTo>
                <a:lnTo>
                  <a:pt x="379" y="850"/>
                </a:lnTo>
                <a:lnTo>
                  <a:pt x="377" y="839"/>
                </a:lnTo>
                <a:lnTo>
                  <a:pt x="376" y="827"/>
                </a:lnTo>
                <a:lnTo>
                  <a:pt x="375" y="815"/>
                </a:lnTo>
                <a:lnTo>
                  <a:pt x="373" y="804"/>
                </a:lnTo>
                <a:lnTo>
                  <a:pt x="371" y="793"/>
                </a:lnTo>
                <a:lnTo>
                  <a:pt x="369" y="782"/>
                </a:lnTo>
                <a:lnTo>
                  <a:pt x="369" y="782"/>
                </a:lnTo>
                <a:lnTo>
                  <a:pt x="362" y="752"/>
                </a:lnTo>
                <a:lnTo>
                  <a:pt x="355" y="722"/>
                </a:lnTo>
                <a:lnTo>
                  <a:pt x="347" y="693"/>
                </a:lnTo>
                <a:lnTo>
                  <a:pt x="338" y="667"/>
                </a:lnTo>
                <a:lnTo>
                  <a:pt x="329" y="638"/>
                </a:lnTo>
                <a:lnTo>
                  <a:pt x="317" y="612"/>
                </a:lnTo>
                <a:lnTo>
                  <a:pt x="307" y="587"/>
                </a:lnTo>
                <a:lnTo>
                  <a:pt x="294" y="564"/>
                </a:lnTo>
                <a:lnTo>
                  <a:pt x="281" y="539"/>
                </a:lnTo>
                <a:lnTo>
                  <a:pt x="267" y="517"/>
                </a:lnTo>
                <a:lnTo>
                  <a:pt x="252" y="496"/>
                </a:lnTo>
                <a:lnTo>
                  <a:pt x="237" y="476"/>
                </a:lnTo>
                <a:lnTo>
                  <a:pt x="221" y="458"/>
                </a:lnTo>
                <a:lnTo>
                  <a:pt x="205" y="441"/>
                </a:lnTo>
                <a:lnTo>
                  <a:pt x="188" y="424"/>
                </a:lnTo>
                <a:lnTo>
                  <a:pt x="171" y="410"/>
                </a:lnTo>
                <a:lnTo>
                  <a:pt x="153" y="397"/>
                </a:lnTo>
                <a:lnTo>
                  <a:pt x="136" y="386"/>
                </a:lnTo>
                <a:lnTo>
                  <a:pt x="116" y="375"/>
                </a:lnTo>
                <a:lnTo>
                  <a:pt x="97" y="367"/>
                </a:lnTo>
                <a:lnTo>
                  <a:pt x="79" y="360"/>
                </a:lnTo>
                <a:lnTo>
                  <a:pt x="60" y="353"/>
                </a:lnTo>
                <a:lnTo>
                  <a:pt x="40" y="349"/>
                </a:lnTo>
                <a:lnTo>
                  <a:pt x="21" y="347"/>
                </a:lnTo>
                <a:lnTo>
                  <a:pt x="1" y="346"/>
                </a:lnTo>
                <a:lnTo>
                  <a:pt x="0" y="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6" name="CustomShape 12"/>
          <p:cNvSpPr/>
          <p:nvPr/>
        </p:nvSpPr>
        <p:spPr>
          <a:xfrm rot="5400000">
            <a:off x="4411080" y="5329080"/>
            <a:ext cx="139680" cy="625320"/>
          </a:xfrm>
          <a:custGeom>
            <a:avLst/>
            <a:gdLst/>
            <a:ahLst/>
            <a:cxnLst/>
            <a:rect l="0" t="0" r="r" b="b"/>
            <a:pathLst>
              <a:path w="390" h="1704">
                <a:moveTo>
                  <a:pt x="0" y="0"/>
                </a:moveTo>
                <a:lnTo>
                  <a:pt x="20" y="1"/>
                </a:lnTo>
                <a:lnTo>
                  <a:pt x="41" y="3"/>
                </a:lnTo>
                <a:lnTo>
                  <a:pt x="61" y="7"/>
                </a:lnTo>
                <a:lnTo>
                  <a:pt x="81" y="13"/>
                </a:lnTo>
                <a:lnTo>
                  <a:pt x="101" y="21"/>
                </a:lnTo>
                <a:lnTo>
                  <a:pt x="120" y="30"/>
                </a:lnTo>
                <a:lnTo>
                  <a:pt x="139" y="40"/>
                </a:lnTo>
                <a:lnTo>
                  <a:pt x="158" y="53"/>
                </a:lnTo>
                <a:lnTo>
                  <a:pt x="177" y="66"/>
                </a:lnTo>
                <a:lnTo>
                  <a:pt x="195" y="81"/>
                </a:lnTo>
                <a:lnTo>
                  <a:pt x="212" y="98"/>
                </a:lnTo>
                <a:lnTo>
                  <a:pt x="229" y="116"/>
                </a:lnTo>
                <a:lnTo>
                  <a:pt x="245" y="135"/>
                </a:lnTo>
                <a:lnTo>
                  <a:pt x="260" y="156"/>
                </a:lnTo>
                <a:lnTo>
                  <a:pt x="275" y="178"/>
                </a:lnTo>
                <a:lnTo>
                  <a:pt x="289" y="201"/>
                </a:lnTo>
                <a:lnTo>
                  <a:pt x="302" y="225"/>
                </a:lnTo>
                <a:lnTo>
                  <a:pt x="315" y="251"/>
                </a:lnTo>
                <a:lnTo>
                  <a:pt x="326" y="277"/>
                </a:lnTo>
                <a:lnTo>
                  <a:pt x="337" y="304"/>
                </a:lnTo>
                <a:lnTo>
                  <a:pt x="347" y="332"/>
                </a:lnTo>
                <a:lnTo>
                  <a:pt x="355" y="361"/>
                </a:lnTo>
                <a:lnTo>
                  <a:pt x="363" y="390"/>
                </a:lnTo>
                <a:lnTo>
                  <a:pt x="370" y="420"/>
                </a:lnTo>
                <a:lnTo>
                  <a:pt x="376" y="451"/>
                </a:lnTo>
                <a:lnTo>
                  <a:pt x="380" y="482"/>
                </a:lnTo>
                <a:lnTo>
                  <a:pt x="384" y="513"/>
                </a:lnTo>
                <a:lnTo>
                  <a:pt x="387" y="544"/>
                </a:lnTo>
                <a:lnTo>
                  <a:pt x="388" y="576"/>
                </a:lnTo>
                <a:lnTo>
                  <a:pt x="389" y="608"/>
                </a:lnTo>
                <a:lnTo>
                  <a:pt x="389" y="955"/>
                </a:lnTo>
                <a:lnTo>
                  <a:pt x="388" y="986"/>
                </a:lnTo>
                <a:lnTo>
                  <a:pt x="387" y="1017"/>
                </a:lnTo>
                <a:lnTo>
                  <a:pt x="384" y="1048"/>
                </a:lnTo>
                <a:lnTo>
                  <a:pt x="381" y="1079"/>
                </a:lnTo>
                <a:lnTo>
                  <a:pt x="376" y="1109"/>
                </a:lnTo>
                <a:lnTo>
                  <a:pt x="371" y="1139"/>
                </a:lnTo>
                <a:lnTo>
                  <a:pt x="364" y="1169"/>
                </a:lnTo>
                <a:lnTo>
                  <a:pt x="357" y="1198"/>
                </a:lnTo>
                <a:lnTo>
                  <a:pt x="348" y="1226"/>
                </a:lnTo>
                <a:lnTo>
                  <a:pt x="339" y="1254"/>
                </a:lnTo>
                <a:lnTo>
                  <a:pt x="329" y="1281"/>
                </a:lnTo>
                <a:lnTo>
                  <a:pt x="317" y="1307"/>
                </a:lnTo>
                <a:lnTo>
                  <a:pt x="305" y="1332"/>
                </a:lnTo>
                <a:lnTo>
                  <a:pt x="293" y="1356"/>
                </a:lnTo>
                <a:lnTo>
                  <a:pt x="279" y="1379"/>
                </a:lnTo>
                <a:lnTo>
                  <a:pt x="265" y="1400"/>
                </a:lnTo>
                <a:lnTo>
                  <a:pt x="250" y="1421"/>
                </a:lnTo>
                <a:lnTo>
                  <a:pt x="234" y="1440"/>
                </a:lnTo>
                <a:lnTo>
                  <a:pt x="218" y="1459"/>
                </a:lnTo>
                <a:lnTo>
                  <a:pt x="201" y="1475"/>
                </a:lnTo>
                <a:lnTo>
                  <a:pt x="184" y="1491"/>
                </a:lnTo>
                <a:lnTo>
                  <a:pt x="166" y="1505"/>
                </a:lnTo>
                <a:lnTo>
                  <a:pt x="148" y="1518"/>
                </a:lnTo>
                <a:lnTo>
                  <a:pt x="129" y="1529"/>
                </a:lnTo>
                <a:lnTo>
                  <a:pt x="129" y="1703"/>
                </a:lnTo>
                <a:lnTo>
                  <a:pt x="0" y="1390"/>
                </a:lnTo>
                <a:lnTo>
                  <a:pt x="129" y="1008"/>
                </a:lnTo>
                <a:lnTo>
                  <a:pt x="129" y="1182"/>
                </a:lnTo>
                <a:lnTo>
                  <a:pt x="148" y="1170"/>
                </a:lnTo>
                <a:lnTo>
                  <a:pt x="167" y="1157"/>
                </a:lnTo>
                <a:lnTo>
                  <a:pt x="185" y="1143"/>
                </a:lnTo>
                <a:lnTo>
                  <a:pt x="203" y="1127"/>
                </a:lnTo>
                <a:lnTo>
                  <a:pt x="220" y="1110"/>
                </a:lnTo>
                <a:lnTo>
                  <a:pt x="236" y="1091"/>
                </a:lnTo>
                <a:lnTo>
                  <a:pt x="252" y="1071"/>
                </a:lnTo>
                <a:lnTo>
                  <a:pt x="267" y="1050"/>
                </a:lnTo>
                <a:lnTo>
                  <a:pt x="282" y="1028"/>
                </a:lnTo>
                <a:lnTo>
                  <a:pt x="295" y="1004"/>
                </a:lnTo>
                <a:lnTo>
                  <a:pt x="308" y="979"/>
                </a:lnTo>
                <a:lnTo>
                  <a:pt x="320" y="954"/>
                </a:lnTo>
                <a:lnTo>
                  <a:pt x="331" y="927"/>
                </a:lnTo>
                <a:lnTo>
                  <a:pt x="341" y="900"/>
                </a:lnTo>
                <a:lnTo>
                  <a:pt x="351" y="871"/>
                </a:lnTo>
                <a:lnTo>
                  <a:pt x="359" y="842"/>
                </a:lnTo>
                <a:lnTo>
                  <a:pt x="366" y="813"/>
                </a:lnTo>
                <a:lnTo>
                  <a:pt x="373" y="782"/>
                </a:lnTo>
                <a:lnTo>
                  <a:pt x="373" y="782"/>
                </a:lnTo>
                <a:lnTo>
                  <a:pt x="367" y="752"/>
                </a:lnTo>
                <a:lnTo>
                  <a:pt x="360" y="723"/>
                </a:lnTo>
                <a:lnTo>
                  <a:pt x="351" y="694"/>
                </a:lnTo>
                <a:lnTo>
                  <a:pt x="342" y="667"/>
                </a:lnTo>
                <a:lnTo>
                  <a:pt x="333" y="640"/>
                </a:lnTo>
                <a:lnTo>
                  <a:pt x="322" y="613"/>
                </a:lnTo>
                <a:lnTo>
                  <a:pt x="310" y="588"/>
                </a:lnTo>
                <a:lnTo>
                  <a:pt x="298" y="564"/>
                </a:lnTo>
                <a:lnTo>
                  <a:pt x="284" y="540"/>
                </a:lnTo>
                <a:lnTo>
                  <a:pt x="271" y="518"/>
                </a:lnTo>
                <a:lnTo>
                  <a:pt x="256" y="497"/>
                </a:lnTo>
                <a:lnTo>
                  <a:pt x="240" y="477"/>
                </a:lnTo>
                <a:lnTo>
                  <a:pt x="224" y="458"/>
                </a:lnTo>
                <a:lnTo>
                  <a:pt x="208" y="441"/>
                </a:lnTo>
                <a:lnTo>
                  <a:pt x="191" y="425"/>
                </a:lnTo>
                <a:lnTo>
                  <a:pt x="173" y="411"/>
                </a:lnTo>
                <a:lnTo>
                  <a:pt x="155" y="397"/>
                </a:lnTo>
                <a:lnTo>
                  <a:pt x="137" y="386"/>
                </a:lnTo>
                <a:lnTo>
                  <a:pt x="118" y="376"/>
                </a:lnTo>
                <a:lnTo>
                  <a:pt x="99" y="367"/>
                </a:lnTo>
                <a:lnTo>
                  <a:pt x="79" y="360"/>
                </a:lnTo>
                <a:lnTo>
                  <a:pt x="60" y="354"/>
                </a:lnTo>
                <a:lnTo>
                  <a:pt x="40" y="350"/>
                </a:lnTo>
                <a:lnTo>
                  <a:pt x="20" y="348"/>
                </a:lnTo>
                <a:lnTo>
                  <a:pt x="0" y="347"/>
                </a:lnTo>
                <a:lnTo>
                  <a:pt x="0" y="0"/>
                </a:lnTo>
                <a:moveTo>
                  <a:pt x="0" y="0"/>
                </a:moveTo>
                <a:lnTo>
                  <a:pt x="20" y="1"/>
                </a:lnTo>
                <a:lnTo>
                  <a:pt x="41" y="3"/>
                </a:lnTo>
                <a:lnTo>
                  <a:pt x="61" y="7"/>
                </a:lnTo>
                <a:lnTo>
                  <a:pt x="81" y="13"/>
                </a:lnTo>
                <a:lnTo>
                  <a:pt x="101" y="21"/>
                </a:lnTo>
                <a:lnTo>
                  <a:pt x="120" y="30"/>
                </a:lnTo>
                <a:lnTo>
                  <a:pt x="139" y="40"/>
                </a:lnTo>
                <a:lnTo>
                  <a:pt x="158" y="53"/>
                </a:lnTo>
                <a:lnTo>
                  <a:pt x="177" y="66"/>
                </a:lnTo>
                <a:lnTo>
                  <a:pt x="195" y="81"/>
                </a:lnTo>
                <a:lnTo>
                  <a:pt x="212" y="98"/>
                </a:lnTo>
                <a:lnTo>
                  <a:pt x="229" y="116"/>
                </a:lnTo>
                <a:lnTo>
                  <a:pt x="245" y="135"/>
                </a:lnTo>
                <a:lnTo>
                  <a:pt x="260" y="156"/>
                </a:lnTo>
                <a:lnTo>
                  <a:pt x="275" y="178"/>
                </a:lnTo>
                <a:lnTo>
                  <a:pt x="289" y="201"/>
                </a:lnTo>
                <a:lnTo>
                  <a:pt x="302" y="225"/>
                </a:lnTo>
                <a:lnTo>
                  <a:pt x="315" y="251"/>
                </a:lnTo>
                <a:lnTo>
                  <a:pt x="326" y="277"/>
                </a:lnTo>
                <a:lnTo>
                  <a:pt x="337" y="304"/>
                </a:lnTo>
                <a:lnTo>
                  <a:pt x="347" y="332"/>
                </a:lnTo>
                <a:lnTo>
                  <a:pt x="355" y="361"/>
                </a:lnTo>
                <a:lnTo>
                  <a:pt x="363" y="390"/>
                </a:lnTo>
                <a:lnTo>
                  <a:pt x="370" y="420"/>
                </a:lnTo>
                <a:lnTo>
                  <a:pt x="376" y="451"/>
                </a:lnTo>
                <a:lnTo>
                  <a:pt x="380" y="482"/>
                </a:lnTo>
                <a:lnTo>
                  <a:pt x="384" y="513"/>
                </a:lnTo>
                <a:lnTo>
                  <a:pt x="387" y="544"/>
                </a:lnTo>
                <a:lnTo>
                  <a:pt x="388" y="576"/>
                </a:lnTo>
                <a:lnTo>
                  <a:pt x="389" y="608"/>
                </a:lnTo>
                <a:lnTo>
                  <a:pt x="389" y="955"/>
                </a:lnTo>
                <a:lnTo>
                  <a:pt x="389" y="943"/>
                </a:lnTo>
                <a:lnTo>
                  <a:pt x="389" y="932"/>
                </a:lnTo>
                <a:lnTo>
                  <a:pt x="388" y="920"/>
                </a:lnTo>
                <a:lnTo>
                  <a:pt x="388" y="908"/>
                </a:lnTo>
                <a:lnTo>
                  <a:pt x="387" y="896"/>
                </a:lnTo>
                <a:lnTo>
                  <a:pt x="386" y="885"/>
                </a:lnTo>
                <a:lnTo>
                  <a:pt x="385" y="873"/>
                </a:lnTo>
                <a:lnTo>
                  <a:pt x="384" y="862"/>
                </a:lnTo>
                <a:lnTo>
                  <a:pt x="383" y="850"/>
                </a:lnTo>
                <a:lnTo>
                  <a:pt x="382" y="839"/>
                </a:lnTo>
                <a:lnTo>
                  <a:pt x="380" y="827"/>
                </a:lnTo>
                <a:lnTo>
                  <a:pt x="379" y="816"/>
                </a:lnTo>
                <a:lnTo>
                  <a:pt x="377" y="804"/>
                </a:lnTo>
                <a:lnTo>
                  <a:pt x="375" y="793"/>
                </a:lnTo>
                <a:lnTo>
                  <a:pt x="373" y="782"/>
                </a:lnTo>
                <a:lnTo>
                  <a:pt x="373" y="782"/>
                </a:lnTo>
                <a:lnTo>
                  <a:pt x="367" y="752"/>
                </a:lnTo>
                <a:lnTo>
                  <a:pt x="360" y="723"/>
                </a:lnTo>
                <a:lnTo>
                  <a:pt x="351" y="694"/>
                </a:lnTo>
                <a:lnTo>
                  <a:pt x="342" y="667"/>
                </a:lnTo>
                <a:lnTo>
                  <a:pt x="333" y="640"/>
                </a:lnTo>
                <a:lnTo>
                  <a:pt x="322" y="613"/>
                </a:lnTo>
                <a:lnTo>
                  <a:pt x="310" y="588"/>
                </a:lnTo>
                <a:lnTo>
                  <a:pt x="298" y="564"/>
                </a:lnTo>
                <a:lnTo>
                  <a:pt x="284" y="540"/>
                </a:lnTo>
                <a:lnTo>
                  <a:pt x="271" y="518"/>
                </a:lnTo>
                <a:lnTo>
                  <a:pt x="256" y="497"/>
                </a:lnTo>
                <a:lnTo>
                  <a:pt x="240" y="477"/>
                </a:lnTo>
                <a:lnTo>
                  <a:pt x="224" y="458"/>
                </a:lnTo>
                <a:lnTo>
                  <a:pt x="208" y="441"/>
                </a:lnTo>
                <a:lnTo>
                  <a:pt x="191" y="425"/>
                </a:lnTo>
                <a:lnTo>
                  <a:pt x="173" y="411"/>
                </a:lnTo>
                <a:lnTo>
                  <a:pt x="155" y="397"/>
                </a:lnTo>
                <a:lnTo>
                  <a:pt x="137" y="386"/>
                </a:lnTo>
                <a:lnTo>
                  <a:pt x="118" y="376"/>
                </a:lnTo>
                <a:lnTo>
                  <a:pt x="99" y="367"/>
                </a:lnTo>
                <a:lnTo>
                  <a:pt x="79" y="360"/>
                </a:lnTo>
                <a:lnTo>
                  <a:pt x="60" y="354"/>
                </a:lnTo>
                <a:lnTo>
                  <a:pt x="40" y="350"/>
                </a:lnTo>
                <a:lnTo>
                  <a:pt x="20" y="348"/>
                </a:lnTo>
                <a:lnTo>
                  <a:pt x="0" y="347"/>
                </a:lnTo>
                <a:lnTo>
                  <a:pt x="0" y="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7" name="CustomShape 13"/>
          <p:cNvSpPr/>
          <p:nvPr/>
        </p:nvSpPr>
        <p:spPr>
          <a:xfrm rot="9900000">
            <a:off x="3057120" y="4425840"/>
            <a:ext cx="138240" cy="625680"/>
          </a:xfrm>
          <a:custGeom>
            <a:avLst/>
            <a:gdLst/>
            <a:ahLst/>
            <a:cxnLst/>
            <a:rect l="0" t="0" r="r" b="b"/>
            <a:pathLst>
              <a:path w="387" h="1705">
                <a:moveTo>
                  <a:pt x="1" y="0"/>
                </a:moveTo>
                <a:lnTo>
                  <a:pt x="21" y="1"/>
                </a:lnTo>
                <a:lnTo>
                  <a:pt x="41" y="3"/>
                </a:lnTo>
                <a:lnTo>
                  <a:pt x="60" y="7"/>
                </a:lnTo>
                <a:lnTo>
                  <a:pt x="81" y="13"/>
                </a:lnTo>
                <a:lnTo>
                  <a:pt x="101" y="21"/>
                </a:lnTo>
                <a:lnTo>
                  <a:pt x="120" y="29"/>
                </a:lnTo>
                <a:lnTo>
                  <a:pt x="139" y="40"/>
                </a:lnTo>
                <a:lnTo>
                  <a:pt x="158" y="53"/>
                </a:lnTo>
                <a:lnTo>
                  <a:pt x="176" y="66"/>
                </a:lnTo>
                <a:lnTo>
                  <a:pt x="194" y="81"/>
                </a:lnTo>
                <a:lnTo>
                  <a:pt x="211" y="98"/>
                </a:lnTo>
                <a:lnTo>
                  <a:pt x="227" y="116"/>
                </a:lnTo>
                <a:lnTo>
                  <a:pt x="242" y="135"/>
                </a:lnTo>
                <a:lnTo>
                  <a:pt x="259" y="156"/>
                </a:lnTo>
                <a:lnTo>
                  <a:pt x="272" y="178"/>
                </a:lnTo>
                <a:lnTo>
                  <a:pt x="287" y="201"/>
                </a:lnTo>
                <a:lnTo>
                  <a:pt x="300" y="225"/>
                </a:lnTo>
                <a:lnTo>
                  <a:pt x="312" y="251"/>
                </a:lnTo>
                <a:lnTo>
                  <a:pt x="323" y="277"/>
                </a:lnTo>
                <a:lnTo>
                  <a:pt x="334" y="304"/>
                </a:lnTo>
                <a:lnTo>
                  <a:pt x="344" y="332"/>
                </a:lnTo>
                <a:lnTo>
                  <a:pt x="353" y="361"/>
                </a:lnTo>
                <a:lnTo>
                  <a:pt x="359" y="390"/>
                </a:lnTo>
                <a:lnTo>
                  <a:pt x="367" y="420"/>
                </a:lnTo>
                <a:lnTo>
                  <a:pt x="373" y="451"/>
                </a:lnTo>
                <a:lnTo>
                  <a:pt x="378" y="482"/>
                </a:lnTo>
                <a:lnTo>
                  <a:pt x="380" y="512"/>
                </a:lnTo>
                <a:lnTo>
                  <a:pt x="383" y="544"/>
                </a:lnTo>
                <a:lnTo>
                  <a:pt x="385" y="576"/>
                </a:lnTo>
                <a:lnTo>
                  <a:pt x="386" y="608"/>
                </a:lnTo>
                <a:lnTo>
                  <a:pt x="386" y="956"/>
                </a:lnTo>
                <a:lnTo>
                  <a:pt x="385" y="987"/>
                </a:lnTo>
                <a:lnTo>
                  <a:pt x="384" y="1017"/>
                </a:lnTo>
                <a:lnTo>
                  <a:pt x="381" y="1049"/>
                </a:lnTo>
                <a:lnTo>
                  <a:pt x="377" y="1080"/>
                </a:lnTo>
                <a:lnTo>
                  <a:pt x="373" y="1111"/>
                </a:lnTo>
                <a:lnTo>
                  <a:pt x="367" y="1140"/>
                </a:lnTo>
                <a:lnTo>
                  <a:pt x="361" y="1170"/>
                </a:lnTo>
                <a:lnTo>
                  <a:pt x="354" y="1199"/>
                </a:lnTo>
                <a:lnTo>
                  <a:pt x="345" y="1227"/>
                </a:lnTo>
                <a:lnTo>
                  <a:pt x="336" y="1255"/>
                </a:lnTo>
                <a:lnTo>
                  <a:pt x="325" y="1282"/>
                </a:lnTo>
                <a:lnTo>
                  <a:pt x="314" y="1307"/>
                </a:lnTo>
                <a:lnTo>
                  <a:pt x="302" y="1333"/>
                </a:lnTo>
                <a:lnTo>
                  <a:pt x="291" y="1357"/>
                </a:lnTo>
                <a:lnTo>
                  <a:pt x="276" y="1380"/>
                </a:lnTo>
                <a:lnTo>
                  <a:pt x="263" y="1402"/>
                </a:lnTo>
                <a:lnTo>
                  <a:pt x="248" y="1422"/>
                </a:lnTo>
                <a:lnTo>
                  <a:pt x="233" y="1442"/>
                </a:lnTo>
                <a:lnTo>
                  <a:pt x="217" y="1460"/>
                </a:lnTo>
                <a:lnTo>
                  <a:pt x="200" y="1476"/>
                </a:lnTo>
                <a:lnTo>
                  <a:pt x="183" y="1492"/>
                </a:lnTo>
                <a:lnTo>
                  <a:pt x="166" y="1507"/>
                </a:lnTo>
                <a:lnTo>
                  <a:pt x="148" y="1519"/>
                </a:lnTo>
                <a:lnTo>
                  <a:pt x="128" y="1530"/>
                </a:lnTo>
                <a:lnTo>
                  <a:pt x="128" y="1704"/>
                </a:lnTo>
                <a:lnTo>
                  <a:pt x="1" y="1391"/>
                </a:lnTo>
                <a:lnTo>
                  <a:pt x="129" y="1008"/>
                </a:lnTo>
                <a:lnTo>
                  <a:pt x="129" y="1181"/>
                </a:lnTo>
                <a:lnTo>
                  <a:pt x="147" y="1169"/>
                </a:lnTo>
                <a:lnTo>
                  <a:pt x="165" y="1157"/>
                </a:lnTo>
                <a:lnTo>
                  <a:pt x="184" y="1143"/>
                </a:lnTo>
                <a:lnTo>
                  <a:pt x="201" y="1127"/>
                </a:lnTo>
                <a:lnTo>
                  <a:pt x="218" y="1110"/>
                </a:lnTo>
                <a:lnTo>
                  <a:pt x="235" y="1091"/>
                </a:lnTo>
                <a:lnTo>
                  <a:pt x="250" y="1070"/>
                </a:lnTo>
                <a:lnTo>
                  <a:pt x="264" y="1050"/>
                </a:lnTo>
                <a:lnTo>
                  <a:pt x="280" y="1028"/>
                </a:lnTo>
                <a:lnTo>
                  <a:pt x="293" y="1005"/>
                </a:lnTo>
                <a:lnTo>
                  <a:pt x="306" y="979"/>
                </a:lnTo>
                <a:lnTo>
                  <a:pt x="318" y="954"/>
                </a:lnTo>
                <a:lnTo>
                  <a:pt x="328" y="927"/>
                </a:lnTo>
                <a:lnTo>
                  <a:pt x="339" y="900"/>
                </a:lnTo>
                <a:lnTo>
                  <a:pt x="347" y="871"/>
                </a:lnTo>
                <a:lnTo>
                  <a:pt x="355" y="842"/>
                </a:lnTo>
                <a:lnTo>
                  <a:pt x="364" y="813"/>
                </a:lnTo>
                <a:lnTo>
                  <a:pt x="369" y="782"/>
                </a:lnTo>
                <a:lnTo>
                  <a:pt x="369" y="782"/>
                </a:lnTo>
                <a:lnTo>
                  <a:pt x="364" y="752"/>
                </a:lnTo>
                <a:lnTo>
                  <a:pt x="357" y="723"/>
                </a:lnTo>
                <a:lnTo>
                  <a:pt x="348" y="694"/>
                </a:lnTo>
                <a:lnTo>
                  <a:pt x="340" y="667"/>
                </a:lnTo>
                <a:lnTo>
                  <a:pt x="330" y="639"/>
                </a:lnTo>
                <a:lnTo>
                  <a:pt x="318" y="613"/>
                </a:lnTo>
                <a:lnTo>
                  <a:pt x="307" y="588"/>
                </a:lnTo>
                <a:lnTo>
                  <a:pt x="295" y="564"/>
                </a:lnTo>
                <a:lnTo>
                  <a:pt x="282" y="540"/>
                </a:lnTo>
                <a:lnTo>
                  <a:pt x="269" y="518"/>
                </a:lnTo>
                <a:lnTo>
                  <a:pt x="254" y="497"/>
                </a:lnTo>
                <a:lnTo>
                  <a:pt x="239" y="477"/>
                </a:lnTo>
                <a:lnTo>
                  <a:pt x="223" y="458"/>
                </a:lnTo>
                <a:lnTo>
                  <a:pt x="207" y="441"/>
                </a:lnTo>
                <a:lnTo>
                  <a:pt x="190" y="425"/>
                </a:lnTo>
                <a:lnTo>
                  <a:pt x="172" y="411"/>
                </a:lnTo>
                <a:lnTo>
                  <a:pt x="154" y="397"/>
                </a:lnTo>
                <a:lnTo>
                  <a:pt x="136" y="386"/>
                </a:lnTo>
                <a:lnTo>
                  <a:pt x="117" y="375"/>
                </a:lnTo>
                <a:lnTo>
                  <a:pt x="99" y="366"/>
                </a:lnTo>
                <a:lnTo>
                  <a:pt x="79" y="360"/>
                </a:lnTo>
                <a:lnTo>
                  <a:pt x="59" y="354"/>
                </a:lnTo>
                <a:lnTo>
                  <a:pt x="40" y="350"/>
                </a:lnTo>
                <a:lnTo>
                  <a:pt x="21" y="348"/>
                </a:lnTo>
                <a:lnTo>
                  <a:pt x="0" y="346"/>
                </a:lnTo>
                <a:lnTo>
                  <a:pt x="1" y="0"/>
                </a:lnTo>
                <a:moveTo>
                  <a:pt x="1" y="0"/>
                </a:moveTo>
                <a:lnTo>
                  <a:pt x="21" y="1"/>
                </a:lnTo>
                <a:lnTo>
                  <a:pt x="41" y="3"/>
                </a:lnTo>
                <a:lnTo>
                  <a:pt x="60" y="7"/>
                </a:lnTo>
                <a:lnTo>
                  <a:pt x="81" y="13"/>
                </a:lnTo>
                <a:lnTo>
                  <a:pt x="101" y="21"/>
                </a:lnTo>
                <a:lnTo>
                  <a:pt x="120" y="29"/>
                </a:lnTo>
                <a:lnTo>
                  <a:pt x="139" y="40"/>
                </a:lnTo>
                <a:lnTo>
                  <a:pt x="158" y="53"/>
                </a:lnTo>
                <a:lnTo>
                  <a:pt x="176" y="66"/>
                </a:lnTo>
                <a:lnTo>
                  <a:pt x="194" y="81"/>
                </a:lnTo>
                <a:lnTo>
                  <a:pt x="211" y="98"/>
                </a:lnTo>
                <a:lnTo>
                  <a:pt x="227" y="116"/>
                </a:lnTo>
                <a:lnTo>
                  <a:pt x="242" y="135"/>
                </a:lnTo>
                <a:lnTo>
                  <a:pt x="259" y="156"/>
                </a:lnTo>
                <a:lnTo>
                  <a:pt x="272" y="178"/>
                </a:lnTo>
                <a:lnTo>
                  <a:pt x="287" y="201"/>
                </a:lnTo>
                <a:lnTo>
                  <a:pt x="300" y="225"/>
                </a:lnTo>
                <a:lnTo>
                  <a:pt x="312" y="251"/>
                </a:lnTo>
                <a:lnTo>
                  <a:pt x="323" y="277"/>
                </a:lnTo>
                <a:lnTo>
                  <a:pt x="334" y="304"/>
                </a:lnTo>
                <a:lnTo>
                  <a:pt x="344" y="332"/>
                </a:lnTo>
                <a:lnTo>
                  <a:pt x="353" y="361"/>
                </a:lnTo>
                <a:lnTo>
                  <a:pt x="359" y="390"/>
                </a:lnTo>
                <a:lnTo>
                  <a:pt x="367" y="420"/>
                </a:lnTo>
                <a:lnTo>
                  <a:pt x="373" y="451"/>
                </a:lnTo>
                <a:lnTo>
                  <a:pt x="378" y="482"/>
                </a:lnTo>
                <a:lnTo>
                  <a:pt x="380" y="512"/>
                </a:lnTo>
                <a:lnTo>
                  <a:pt x="383" y="544"/>
                </a:lnTo>
                <a:lnTo>
                  <a:pt x="385" y="576"/>
                </a:lnTo>
                <a:lnTo>
                  <a:pt x="386" y="608"/>
                </a:lnTo>
                <a:lnTo>
                  <a:pt x="386" y="956"/>
                </a:lnTo>
                <a:lnTo>
                  <a:pt x="386" y="944"/>
                </a:lnTo>
                <a:lnTo>
                  <a:pt x="386" y="932"/>
                </a:lnTo>
                <a:lnTo>
                  <a:pt x="385" y="921"/>
                </a:lnTo>
                <a:lnTo>
                  <a:pt x="385" y="909"/>
                </a:lnTo>
                <a:lnTo>
                  <a:pt x="384" y="897"/>
                </a:lnTo>
                <a:lnTo>
                  <a:pt x="383" y="885"/>
                </a:lnTo>
                <a:lnTo>
                  <a:pt x="382" y="874"/>
                </a:lnTo>
                <a:lnTo>
                  <a:pt x="381" y="862"/>
                </a:lnTo>
                <a:lnTo>
                  <a:pt x="380" y="850"/>
                </a:lnTo>
                <a:lnTo>
                  <a:pt x="379" y="839"/>
                </a:lnTo>
                <a:lnTo>
                  <a:pt x="377" y="827"/>
                </a:lnTo>
                <a:lnTo>
                  <a:pt x="376" y="815"/>
                </a:lnTo>
                <a:lnTo>
                  <a:pt x="374" y="804"/>
                </a:lnTo>
                <a:lnTo>
                  <a:pt x="372" y="793"/>
                </a:lnTo>
                <a:lnTo>
                  <a:pt x="369" y="782"/>
                </a:lnTo>
                <a:lnTo>
                  <a:pt x="369" y="782"/>
                </a:lnTo>
                <a:lnTo>
                  <a:pt x="364" y="752"/>
                </a:lnTo>
                <a:lnTo>
                  <a:pt x="357" y="723"/>
                </a:lnTo>
                <a:lnTo>
                  <a:pt x="348" y="694"/>
                </a:lnTo>
                <a:lnTo>
                  <a:pt x="340" y="667"/>
                </a:lnTo>
                <a:lnTo>
                  <a:pt x="330" y="639"/>
                </a:lnTo>
                <a:lnTo>
                  <a:pt x="318" y="613"/>
                </a:lnTo>
                <a:lnTo>
                  <a:pt x="307" y="588"/>
                </a:lnTo>
                <a:lnTo>
                  <a:pt x="295" y="564"/>
                </a:lnTo>
                <a:lnTo>
                  <a:pt x="282" y="540"/>
                </a:lnTo>
                <a:lnTo>
                  <a:pt x="269" y="518"/>
                </a:lnTo>
                <a:lnTo>
                  <a:pt x="254" y="497"/>
                </a:lnTo>
                <a:lnTo>
                  <a:pt x="239" y="477"/>
                </a:lnTo>
                <a:lnTo>
                  <a:pt x="223" y="458"/>
                </a:lnTo>
                <a:lnTo>
                  <a:pt x="207" y="441"/>
                </a:lnTo>
                <a:lnTo>
                  <a:pt x="190" y="425"/>
                </a:lnTo>
                <a:lnTo>
                  <a:pt x="172" y="411"/>
                </a:lnTo>
                <a:lnTo>
                  <a:pt x="154" y="397"/>
                </a:lnTo>
                <a:lnTo>
                  <a:pt x="136" y="386"/>
                </a:lnTo>
                <a:lnTo>
                  <a:pt x="117" y="375"/>
                </a:lnTo>
                <a:lnTo>
                  <a:pt x="99" y="366"/>
                </a:lnTo>
                <a:lnTo>
                  <a:pt x="79" y="360"/>
                </a:lnTo>
                <a:lnTo>
                  <a:pt x="59" y="354"/>
                </a:lnTo>
                <a:lnTo>
                  <a:pt x="40" y="350"/>
                </a:lnTo>
                <a:lnTo>
                  <a:pt x="21" y="348"/>
                </a:lnTo>
                <a:lnTo>
                  <a:pt x="0" y="346"/>
                </a:lnTo>
                <a:lnTo>
                  <a:pt x="1" y="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8" name="CustomShape 14"/>
          <p:cNvSpPr/>
          <p:nvPr/>
        </p:nvSpPr>
        <p:spPr>
          <a:xfrm rot="13500000">
            <a:off x="3578760" y="2862360"/>
            <a:ext cx="137880" cy="625320"/>
          </a:xfrm>
          <a:custGeom>
            <a:avLst/>
            <a:gdLst/>
            <a:ahLst/>
            <a:cxnLst/>
            <a:rect l="0" t="0" r="r" b="b"/>
            <a:pathLst>
              <a:path w="385" h="1703">
                <a:moveTo>
                  <a:pt x="0" y="0"/>
                </a:moveTo>
                <a:lnTo>
                  <a:pt x="20" y="1"/>
                </a:lnTo>
                <a:lnTo>
                  <a:pt x="40" y="3"/>
                </a:lnTo>
                <a:lnTo>
                  <a:pt x="60" y="7"/>
                </a:lnTo>
                <a:lnTo>
                  <a:pt x="80" y="13"/>
                </a:lnTo>
                <a:lnTo>
                  <a:pt x="99" y="21"/>
                </a:lnTo>
                <a:lnTo>
                  <a:pt x="119" y="29"/>
                </a:lnTo>
                <a:lnTo>
                  <a:pt x="138" y="40"/>
                </a:lnTo>
                <a:lnTo>
                  <a:pt x="157" y="53"/>
                </a:lnTo>
                <a:lnTo>
                  <a:pt x="174" y="65"/>
                </a:lnTo>
                <a:lnTo>
                  <a:pt x="192" y="81"/>
                </a:lnTo>
                <a:lnTo>
                  <a:pt x="209" y="98"/>
                </a:lnTo>
                <a:lnTo>
                  <a:pt x="226" y="116"/>
                </a:lnTo>
                <a:lnTo>
                  <a:pt x="241" y="135"/>
                </a:lnTo>
                <a:lnTo>
                  <a:pt x="257" y="156"/>
                </a:lnTo>
                <a:lnTo>
                  <a:pt x="272" y="178"/>
                </a:lnTo>
                <a:lnTo>
                  <a:pt x="285" y="201"/>
                </a:lnTo>
                <a:lnTo>
                  <a:pt x="298" y="225"/>
                </a:lnTo>
                <a:lnTo>
                  <a:pt x="311" y="251"/>
                </a:lnTo>
                <a:lnTo>
                  <a:pt x="322" y="276"/>
                </a:lnTo>
                <a:lnTo>
                  <a:pt x="333" y="304"/>
                </a:lnTo>
                <a:lnTo>
                  <a:pt x="342" y="331"/>
                </a:lnTo>
                <a:lnTo>
                  <a:pt x="351" y="360"/>
                </a:lnTo>
                <a:lnTo>
                  <a:pt x="358" y="390"/>
                </a:lnTo>
                <a:lnTo>
                  <a:pt x="365" y="420"/>
                </a:lnTo>
                <a:lnTo>
                  <a:pt x="371" y="451"/>
                </a:lnTo>
                <a:lnTo>
                  <a:pt x="376" y="481"/>
                </a:lnTo>
                <a:lnTo>
                  <a:pt x="379" y="512"/>
                </a:lnTo>
                <a:lnTo>
                  <a:pt x="382" y="544"/>
                </a:lnTo>
                <a:lnTo>
                  <a:pt x="383" y="576"/>
                </a:lnTo>
                <a:lnTo>
                  <a:pt x="384" y="608"/>
                </a:lnTo>
                <a:lnTo>
                  <a:pt x="384" y="955"/>
                </a:lnTo>
                <a:lnTo>
                  <a:pt x="383" y="986"/>
                </a:lnTo>
                <a:lnTo>
                  <a:pt x="382" y="1017"/>
                </a:lnTo>
                <a:lnTo>
                  <a:pt x="379" y="1048"/>
                </a:lnTo>
                <a:lnTo>
                  <a:pt x="376" y="1079"/>
                </a:lnTo>
                <a:lnTo>
                  <a:pt x="371" y="1108"/>
                </a:lnTo>
                <a:lnTo>
                  <a:pt x="366" y="1139"/>
                </a:lnTo>
                <a:lnTo>
                  <a:pt x="359" y="1169"/>
                </a:lnTo>
                <a:lnTo>
                  <a:pt x="352" y="1198"/>
                </a:lnTo>
                <a:lnTo>
                  <a:pt x="344" y="1226"/>
                </a:lnTo>
                <a:lnTo>
                  <a:pt x="335" y="1253"/>
                </a:lnTo>
                <a:lnTo>
                  <a:pt x="324" y="1280"/>
                </a:lnTo>
                <a:lnTo>
                  <a:pt x="314" y="1306"/>
                </a:lnTo>
                <a:lnTo>
                  <a:pt x="302" y="1330"/>
                </a:lnTo>
                <a:lnTo>
                  <a:pt x="289" y="1355"/>
                </a:lnTo>
                <a:lnTo>
                  <a:pt x="275" y="1378"/>
                </a:lnTo>
                <a:lnTo>
                  <a:pt x="262" y="1400"/>
                </a:lnTo>
                <a:lnTo>
                  <a:pt x="247" y="1420"/>
                </a:lnTo>
                <a:lnTo>
                  <a:pt x="232" y="1439"/>
                </a:lnTo>
                <a:lnTo>
                  <a:pt x="215" y="1458"/>
                </a:lnTo>
                <a:lnTo>
                  <a:pt x="198" y="1475"/>
                </a:lnTo>
                <a:lnTo>
                  <a:pt x="182" y="1491"/>
                </a:lnTo>
                <a:lnTo>
                  <a:pt x="164" y="1505"/>
                </a:lnTo>
                <a:lnTo>
                  <a:pt x="146" y="1517"/>
                </a:lnTo>
                <a:lnTo>
                  <a:pt x="128" y="1528"/>
                </a:lnTo>
                <a:lnTo>
                  <a:pt x="128" y="1702"/>
                </a:lnTo>
                <a:lnTo>
                  <a:pt x="0" y="1390"/>
                </a:lnTo>
                <a:lnTo>
                  <a:pt x="128" y="1008"/>
                </a:lnTo>
                <a:lnTo>
                  <a:pt x="128" y="1181"/>
                </a:lnTo>
                <a:lnTo>
                  <a:pt x="147" y="1170"/>
                </a:lnTo>
                <a:lnTo>
                  <a:pt x="165" y="1157"/>
                </a:lnTo>
                <a:lnTo>
                  <a:pt x="183" y="1142"/>
                </a:lnTo>
                <a:lnTo>
                  <a:pt x="200" y="1127"/>
                </a:lnTo>
                <a:lnTo>
                  <a:pt x="217" y="1108"/>
                </a:lnTo>
                <a:lnTo>
                  <a:pt x="233" y="1091"/>
                </a:lnTo>
                <a:lnTo>
                  <a:pt x="248" y="1071"/>
                </a:lnTo>
                <a:lnTo>
                  <a:pt x="264" y="1050"/>
                </a:lnTo>
                <a:lnTo>
                  <a:pt x="278" y="1027"/>
                </a:lnTo>
                <a:lnTo>
                  <a:pt x="292" y="1004"/>
                </a:lnTo>
                <a:lnTo>
                  <a:pt x="304" y="979"/>
                </a:lnTo>
                <a:lnTo>
                  <a:pt x="316" y="953"/>
                </a:lnTo>
                <a:lnTo>
                  <a:pt x="326" y="927"/>
                </a:lnTo>
                <a:lnTo>
                  <a:pt x="337" y="899"/>
                </a:lnTo>
                <a:lnTo>
                  <a:pt x="345" y="871"/>
                </a:lnTo>
                <a:lnTo>
                  <a:pt x="354" y="841"/>
                </a:lnTo>
                <a:lnTo>
                  <a:pt x="362" y="813"/>
                </a:lnTo>
                <a:lnTo>
                  <a:pt x="368" y="782"/>
                </a:lnTo>
                <a:lnTo>
                  <a:pt x="368" y="782"/>
                </a:lnTo>
                <a:lnTo>
                  <a:pt x="362" y="751"/>
                </a:lnTo>
                <a:lnTo>
                  <a:pt x="355" y="723"/>
                </a:lnTo>
                <a:lnTo>
                  <a:pt x="347" y="694"/>
                </a:lnTo>
                <a:lnTo>
                  <a:pt x="338" y="666"/>
                </a:lnTo>
                <a:lnTo>
                  <a:pt x="328" y="639"/>
                </a:lnTo>
                <a:lnTo>
                  <a:pt x="318" y="613"/>
                </a:lnTo>
                <a:lnTo>
                  <a:pt x="306" y="588"/>
                </a:lnTo>
                <a:lnTo>
                  <a:pt x="294" y="563"/>
                </a:lnTo>
                <a:lnTo>
                  <a:pt x="281" y="539"/>
                </a:lnTo>
                <a:lnTo>
                  <a:pt x="267" y="518"/>
                </a:lnTo>
                <a:lnTo>
                  <a:pt x="253" y="497"/>
                </a:lnTo>
                <a:lnTo>
                  <a:pt x="237" y="477"/>
                </a:lnTo>
                <a:lnTo>
                  <a:pt x="222" y="458"/>
                </a:lnTo>
                <a:lnTo>
                  <a:pt x="205" y="441"/>
                </a:lnTo>
                <a:lnTo>
                  <a:pt x="188" y="425"/>
                </a:lnTo>
                <a:lnTo>
                  <a:pt x="171" y="411"/>
                </a:lnTo>
                <a:lnTo>
                  <a:pt x="153" y="397"/>
                </a:lnTo>
                <a:lnTo>
                  <a:pt x="135" y="386"/>
                </a:lnTo>
                <a:lnTo>
                  <a:pt x="116" y="376"/>
                </a:lnTo>
                <a:lnTo>
                  <a:pt x="97" y="367"/>
                </a:lnTo>
                <a:lnTo>
                  <a:pt x="77" y="360"/>
                </a:lnTo>
                <a:lnTo>
                  <a:pt x="59" y="354"/>
                </a:lnTo>
                <a:lnTo>
                  <a:pt x="39" y="350"/>
                </a:lnTo>
                <a:lnTo>
                  <a:pt x="20" y="348"/>
                </a:lnTo>
                <a:lnTo>
                  <a:pt x="0" y="347"/>
                </a:lnTo>
                <a:lnTo>
                  <a:pt x="0" y="0"/>
                </a:lnTo>
                <a:moveTo>
                  <a:pt x="0" y="0"/>
                </a:moveTo>
                <a:lnTo>
                  <a:pt x="20" y="1"/>
                </a:lnTo>
                <a:lnTo>
                  <a:pt x="40" y="3"/>
                </a:lnTo>
                <a:lnTo>
                  <a:pt x="60" y="7"/>
                </a:lnTo>
                <a:lnTo>
                  <a:pt x="80" y="13"/>
                </a:lnTo>
                <a:lnTo>
                  <a:pt x="99" y="21"/>
                </a:lnTo>
                <a:lnTo>
                  <a:pt x="119" y="29"/>
                </a:lnTo>
                <a:lnTo>
                  <a:pt x="138" y="40"/>
                </a:lnTo>
                <a:lnTo>
                  <a:pt x="157" y="53"/>
                </a:lnTo>
                <a:lnTo>
                  <a:pt x="174" y="65"/>
                </a:lnTo>
                <a:lnTo>
                  <a:pt x="192" y="81"/>
                </a:lnTo>
                <a:lnTo>
                  <a:pt x="209" y="98"/>
                </a:lnTo>
                <a:lnTo>
                  <a:pt x="226" y="116"/>
                </a:lnTo>
                <a:lnTo>
                  <a:pt x="241" y="135"/>
                </a:lnTo>
                <a:lnTo>
                  <a:pt x="257" y="156"/>
                </a:lnTo>
                <a:lnTo>
                  <a:pt x="272" y="178"/>
                </a:lnTo>
                <a:lnTo>
                  <a:pt x="285" y="201"/>
                </a:lnTo>
                <a:lnTo>
                  <a:pt x="298" y="225"/>
                </a:lnTo>
                <a:lnTo>
                  <a:pt x="311" y="251"/>
                </a:lnTo>
                <a:lnTo>
                  <a:pt x="322" y="276"/>
                </a:lnTo>
                <a:lnTo>
                  <a:pt x="333" y="304"/>
                </a:lnTo>
                <a:lnTo>
                  <a:pt x="342" y="331"/>
                </a:lnTo>
                <a:lnTo>
                  <a:pt x="351" y="360"/>
                </a:lnTo>
                <a:lnTo>
                  <a:pt x="358" y="390"/>
                </a:lnTo>
                <a:lnTo>
                  <a:pt x="365" y="420"/>
                </a:lnTo>
                <a:lnTo>
                  <a:pt x="371" y="451"/>
                </a:lnTo>
                <a:lnTo>
                  <a:pt x="376" y="481"/>
                </a:lnTo>
                <a:lnTo>
                  <a:pt x="379" y="512"/>
                </a:lnTo>
                <a:lnTo>
                  <a:pt x="382" y="544"/>
                </a:lnTo>
                <a:lnTo>
                  <a:pt x="383" y="576"/>
                </a:lnTo>
                <a:lnTo>
                  <a:pt x="384" y="608"/>
                </a:lnTo>
                <a:lnTo>
                  <a:pt x="384" y="955"/>
                </a:lnTo>
                <a:lnTo>
                  <a:pt x="384" y="943"/>
                </a:lnTo>
                <a:lnTo>
                  <a:pt x="384" y="932"/>
                </a:lnTo>
                <a:lnTo>
                  <a:pt x="383" y="920"/>
                </a:lnTo>
                <a:lnTo>
                  <a:pt x="383" y="908"/>
                </a:lnTo>
                <a:lnTo>
                  <a:pt x="381" y="896"/>
                </a:lnTo>
                <a:lnTo>
                  <a:pt x="381" y="885"/>
                </a:lnTo>
                <a:lnTo>
                  <a:pt x="381" y="872"/>
                </a:lnTo>
                <a:lnTo>
                  <a:pt x="379" y="862"/>
                </a:lnTo>
                <a:lnTo>
                  <a:pt x="378" y="850"/>
                </a:lnTo>
                <a:lnTo>
                  <a:pt x="377" y="838"/>
                </a:lnTo>
                <a:lnTo>
                  <a:pt x="375" y="827"/>
                </a:lnTo>
                <a:lnTo>
                  <a:pt x="374" y="816"/>
                </a:lnTo>
                <a:lnTo>
                  <a:pt x="372" y="804"/>
                </a:lnTo>
                <a:lnTo>
                  <a:pt x="370" y="792"/>
                </a:lnTo>
                <a:lnTo>
                  <a:pt x="368" y="782"/>
                </a:lnTo>
                <a:lnTo>
                  <a:pt x="368" y="782"/>
                </a:lnTo>
                <a:lnTo>
                  <a:pt x="362" y="751"/>
                </a:lnTo>
                <a:lnTo>
                  <a:pt x="355" y="723"/>
                </a:lnTo>
                <a:lnTo>
                  <a:pt x="347" y="694"/>
                </a:lnTo>
                <a:lnTo>
                  <a:pt x="338" y="666"/>
                </a:lnTo>
                <a:lnTo>
                  <a:pt x="328" y="639"/>
                </a:lnTo>
                <a:lnTo>
                  <a:pt x="318" y="613"/>
                </a:lnTo>
                <a:lnTo>
                  <a:pt x="306" y="588"/>
                </a:lnTo>
                <a:lnTo>
                  <a:pt x="294" y="563"/>
                </a:lnTo>
                <a:lnTo>
                  <a:pt x="281" y="539"/>
                </a:lnTo>
                <a:lnTo>
                  <a:pt x="267" y="518"/>
                </a:lnTo>
                <a:lnTo>
                  <a:pt x="253" y="497"/>
                </a:lnTo>
                <a:lnTo>
                  <a:pt x="237" y="477"/>
                </a:lnTo>
                <a:lnTo>
                  <a:pt x="222" y="458"/>
                </a:lnTo>
                <a:lnTo>
                  <a:pt x="205" y="441"/>
                </a:lnTo>
                <a:lnTo>
                  <a:pt x="188" y="425"/>
                </a:lnTo>
                <a:lnTo>
                  <a:pt x="171" y="411"/>
                </a:lnTo>
                <a:lnTo>
                  <a:pt x="153" y="397"/>
                </a:lnTo>
                <a:lnTo>
                  <a:pt x="135" y="386"/>
                </a:lnTo>
                <a:lnTo>
                  <a:pt x="116" y="376"/>
                </a:lnTo>
                <a:lnTo>
                  <a:pt x="97" y="367"/>
                </a:lnTo>
                <a:lnTo>
                  <a:pt x="77" y="360"/>
                </a:lnTo>
                <a:lnTo>
                  <a:pt x="59" y="354"/>
                </a:lnTo>
                <a:lnTo>
                  <a:pt x="39" y="350"/>
                </a:lnTo>
                <a:lnTo>
                  <a:pt x="20" y="348"/>
                </a:lnTo>
                <a:lnTo>
                  <a:pt x="0" y="347"/>
                </a:lnTo>
                <a:lnTo>
                  <a:pt x="0" y="0"/>
                </a:lnTo>
              </a:path>
            </a:pathLst>
          </a:cu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08BFFF4-0705-43BF-90FE-5BC1A36118E8}" type="slidenum">
              <a:rPr lang="en-US" sz="1600" b="1" strike="noStrike" spc="-1">
                <a:latin typeface="Arial"/>
              </a:rPr>
              <a:t>50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699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Pesan-pesan Utama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0" name="TextShape 3"/>
          <p:cNvSpPr txBox="1"/>
          <p:nvPr/>
        </p:nvSpPr>
        <p:spPr>
          <a:xfrm>
            <a:off x="360360" y="1981080"/>
            <a:ext cx="8423280" cy="4648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Solusi yang 100% siap pakai itu tidak ada.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Tidak ada solusi yang menjamin keberhasilan – bersikaplah fleksibel dalam implementasi dan bersedia untuk meninjau kembali persyaratan Anda.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Solusi jarang berhasil kecuali Anda mendapatkan dukungan dan komitmen dari klien – jika klien menolak untuk menerima solusi tersebut, maka solusi itu tidak akan berhasil!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Siapkan rencana implementasi untuk mendukung solusi Anda, lengkap dengan tahapan-tahapan penting untuk mengukur kinerja.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BCD0B731-7020-4743-B1F6-AF6C87BCACA1}" type="slidenum">
              <a:rPr lang="en-US" sz="1600" b="1" strike="noStrike" spc="-1">
                <a:latin typeface="Arial"/>
              </a:rPr>
              <a:t>51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70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Jebakan Umum yang Menghancurkan Pemikiran Analitis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3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Setelah masalah didefinisikan, Konsultan Profesional harus memiliki kemampuan untuk mengembangkan solusi yang memungkinkan. Jika Konsultan memiliki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tidak ada kendali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untuk memberikan rekomendasi terkait suatu masalah, maka masalah tersebut telah didefinisikan.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di luar cakupan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dari proyek tersebut.</a:t>
            </a:r>
          </a:p>
          <a:p>
            <a:pPr marL="342720" indent="-342720" algn="l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Itu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definisi klien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dari masalah tersebut mungkin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bukan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menjadi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benar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Klien mungkin kurang memiliki pengetahuan dan pengalaman yang dimiliki oleh Konsultan Profesional.</a:t>
            </a:r>
          </a:p>
          <a:p>
            <a:pPr marL="342720" indent="-342720" algn="l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Karena sebagian besar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masalah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adalah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tidak unik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Konsultan profesional mungkin dapat memvalidasi masalah dan solusi yang mungkin dengan membandingkannya dengan sumber lain (proyek sebelumnya, pakar lain, dll.).</a:t>
            </a:r>
          </a:p>
          <a:p>
            <a:pPr marL="342720" indent="-342720" algn="l" rtl="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Itu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solusi terbaik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suatu masalah seringkali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terlalu sulit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untuk klien</a:t>
            </a:r>
            <a:r>
              <a:rPr lang="en-US" sz="2000" b="1" strike="noStrike" spc="-1">
                <a:solidFill>
                  <a:srgbClr val="0000FF"/>
                </a:solidFill>
                <a:latin typeface="Arial"/>
              </a:rPr>
              <a:t>untuk menerapkan</a:t>
            </a: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Oleh karena itu, berhati-hatilah dalam merekomendasikan solusi optimal untuk suatu masalah. Sebagian besar solusi memerlukan beberapa kompromi dalam implementasinya.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0431E567-7C61-4C80-8725-D3A0C345EC56}" type="slidenum">
              <a:rPr lang="en-US" sz="1600" b="1" strike="noStrike" spc="-1">
                <a:latin typeface="Arial"/>
              </a:rPr>
              <a:t>52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705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Ringkasan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6" name="TextShape 3"/>
          <p:cNvSpPr txBox="1"/>
          <p:nvPr/>
        </p:nvSpPr>
        <p:spPr>
          <a:xfrm>
            <a:off x="360360" y="1981080"/>
            <a:ext cx="8423280" cy="4648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/>
          </a:bodyPr>
          <a:lstStyle/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Berpikir Analitis mengikuti Pendekatan Ilmiah</a:t>
            </a:r>
          </a:p>
          <a:p>
            <a:pPr marL="342720" indent="-342720" algn="l" rtl="0">
              <a:spcBef>
                <a:spcPts val="697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Proses Lima Langkah untuk Konsultan:</a:t>
            </a:r>
          </a:p>
          <a:p>
            <a:pPr marL="342720" indent="-342720" algn="l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	- Mendefinisikan Masalah</a:t>
            </a:r>
          </a:p>
          <a:p>
            <a:pPr marL="342720" indent="-342720" algn="l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	- Pengujian dalam bentuk Hipotesis</a:t>
            </a:r>
          </a:p>
          <a:p>
            <a:pPr marL="342720" indent="-342720" algn="l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	- Fokus pada Fakta</a:t>
            </a:r>
          </a:p>
          <a:p>
            <a:pPr marL="342720" indent="-342720" algn="l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	- Analisis (Berbagai Alat Analisis)</a:t>
            </a:r>
          </a:p>
          <a:p>
            <a:pPr marL="342720" indent="-342720" algn="l" rtl="0">
              <a:spcBef>
                <a:spcPts val="697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000000"/>
                </a:solidFill>
                <a:latin typeface="Arial"/>
              </a:rPr>
              <a:t>	- Merekomendasikan Solusi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F9FEC40-F581-49C6-BCDE-1B66C08F20D8}" type="slidenum">
              <a:rPr lang="en-US" sz="1600" b="1" strike="noStrike" spc="-1">
                <a:latin typeface="Arial"/>
              </a:rPr>
              <a:t>53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70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Pertanyaan dan Komentar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9" name="CustomShape 3"/>
          <p:cNvSpPr/>
          <p:nvPr/>
        </p:nvSpPr>
        <p:spPr>
          <a:xfrm>
            <a:off x="1447920" y="2514600"/>
            <a:ext cx="6945120" cy="2971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6800" rIns="90000" bIns="46800" anchor="ctr">
            <a:noAutofit/>
          </a:bodyPr>
          <a:lstStyle/>
          <a:p>
            <a:pPr algn="l" rtl="0">
              <a:lnSpc>
                <a:spcPct val="100000"/>
              </a:lnSpc>
              <a:spcAft>
                <a:spcPts val="2999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400" b="1" strike="noStrike" spc="-1">
                <a:solidFill>
                  <a:srgbClr val="FF0000"/>
                </a:solidFill>
                <a:latin typeface="Arial"/>
              </a:rPr>
              <a:t>Terima kasih atas</a:t>
            </a:r>
            <a:r>
              <a:t/>
            </a:r>
            <a:br/>
            <a:r>
              <a:rPr lang="en-US" sz="4400" b="1" strike="noStrike" spc="-1">
                <a:solidFill>
                  <a:srgbClr val="FF0000"/>
                </a:solidFill>
                <a:latin typeface="Arial"/>
              </a:rPr>
              <a:t>partisipasi Anda!</a:t>
            </a:r>
            <a:r>
              <a:t/>
            </a:r>
            <a:br/>
            <a:endParaRPr lang="en-US" sz="4400" b="0" strike="noStrike" spc="-1">
              <a:solidFill>
                <a:srgbClr val="000000"/>
              </a:solidFill>
              <a:latin typeface="Times New Roman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664DD4B9-15EA-4B01-AD31-F13F08BD6449}" type="slidenum">
              <a:rPr lang="en-US" sz="1600" b="1" strike="noStrike" spc="-1">
                <a:latin typeface="Arial"/>
              </a:rPr>
              <a:t>6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Mendefinisikan Masalah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1" name="TextShape 3"/>
          <p:cNvSpPr txBox="1"/>
          <p:nvPr/>
        </p:nvSpPr>
        <p:spPr>
          <a:xfrm>
            <a:off x="360360" y="1904760"/>
            <a:ext cx="8423280" cy="48006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/>
          </a:bodyPr>
          <a:lstStyle/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Definisi: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Masalah adalah situasi yang dinilai sebagai sesuatu yang perlu diperbaiki – menyiratkan bahwa keadaan "kesempurnaan" tidak ada.</a:t>
            </a:r>
          </a:p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Pentingnya: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Tugas kita adalah memastikan kita menyelesaikan masalah yang tepat – mungkin bukan masalah yang diajukan klien kepada kita. Apa yang sebenarnya perlu kita selesaikan?</a:t>
            </a:r>
          </a:p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Konsep Dasar: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Sebagian besar masalah awalnya diidentifikasi oleh klien kami.</a:t>
            </a: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Mendefinisikan masalah dengan jelas meningkatkan fokus – hal ini mendorong proses analitis.</a:t>
            </a: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Menemukan dan mendefinisikan masalah secara jelas seringkali didorong oleh proses penemuan – Mulailah dengan definisi konseptual dan melalui analisis (akar penyebab, analisis dampak, dll.) Anda membentuk dan mendefinisikan ulang masalah tersebut dalam hal isu-isu.</a:t>
            </a:r>
          </a:p>
        </p:txBody>
      </p:sp>
      <p:grpSp>
        <p:nvGrpSpPr>
          <p:cNvPr id="112" name="Group 4"/>
          <p:cNvGrpSpPr/>
          <p:nvPr/>
        </p:nvGrpSpPr>
        <p:grpSpPr>
          <a:xfrm>
            <a:off x="7467480" y="152280"/>
            <a:ext cx="1524240" cy="1524240"/>
            <a:chOff x="7467480" y="152280"/>
            <a:chExt cx="1524240" cy="1524240"/>
          </a:xfrm>
        </p:grpSpPr>
        <p:sp>
          <p:nvSpPr>
            <p:cNvPr id="113" name="CustomShape 5"/>
            <p:cNvSpPr/>
            <p:nvPr/>
          </p:nvSpPr>
          <p:spPr>
            <a:xfrm>
              <a:off x="7467480" y="152280"/>
              <a:ext cx="1524240" cy="1524240"/>
            </a:xfrm>
            <a:prstGeom prst="ellipse">
              <a:avLst/>
            </a:prstGeom>
            <a:solidFill>
              <a:srgbClr val="FFFF6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4" name="CustomShape 6"/>
            <p:cNvSpPr/>
            <p:nvPr/>
          </p:nvSpPr>
          <p:spPr>
            <a:xfrm>
              <a:off x="7567200" y="252000"/>
              <a:ext cx="1324440" cy="1324440"/>
            </a:xfrm>
            <a:prstGeom prst="ellipse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15" name="CustomShape 7"/>
            <p:cNvSpPr/>
            <p:nvPr/>
          </p:nvSpPr>
          <p:spPr>
            <a:xfrm>
              <a:off x="8042040" y="37692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CC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Masalah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16" name="CustomShape 8"/>
            <p:cNvSpPr/>
            <p:nvPr/>
          </p:nvSpPr>
          <p:spPr>
            <a:xfrm>
              <a:off x="8416800" y="651600"/>
              <a:ext cx="374760" cy="324720"/>
            </a:xfrm>
            <a:custGeom>
              <a:avLst/>
              <a:gdLst/>
              <a:ahLst/>
              <a:cxnLst/>
              <a:rect l="0" t="0" r="r" b="b"/>
              <a:pathLst>
                <a:path w="1043" h="904">
                  <a:moveTo>
                    <a:pt x="264" y="0"/>
                  </a:moveTo>
                  <a:lnTo>
                    <a:pt x="777" y="0"/>
                  </a:lnTo>
                  <a:lnTo>
                    <a:pt x="1042" y="264"/>
                  </a:lnTo>
                  <a:lnTo>
                    <a:pt x="1042" y="638"/>
                  </a:lnTo>
                  <a:lnTo>
                    <a:pt x="777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Hipotesa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17" name="CustomShape 9"/>
            <p:cNvSpPr/>
            <p:nvPr/>
          </p:nvSpPr>
          <p:spPr>
            <a:xfrm>
              <a:off x="826704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Fakta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18" name="CustomShape 10"/>
            <p:cNvSpPr/>
            <p:nvPr/>
          </p:nvSpPr>
          <p:spPr>
            <a:xfrm>
              <a:off x="781740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Analisa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19" name="CustomShape 11"/>
            <p:cNvSpPr/>
            <p:nvPr/>
          </p:nvSpPr>
          <p:spPr>
            <a:xfrm>
              <a:off x="7692120" y="6516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Larutan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20" name="CustomShape 12"/>
            <p:cNvSpPr/>
            <p:nvPr/>
          </p:nvSpPr>
          <p:spPr>
            <a:xfrm rot="18000000">
              <a:off x="8525520" y="426600"/>
              <a:ext cx="4968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54"/>
                  </a:lnTo>
                  <a:lnTo>
                    <a:pt x="138" y="365"/>
                  </a:lnTo>
                  <a:lnTo>
                    <a:pt x="137" y="376"/>
                  </a:lnTo>
                  <a:lnTo>
                    <a:pt x="136" y="388"/>
                  </a:lnTo>
                  <a:lnTo>
                    <a:pt x="134" y="399"/>
                  </a:lnTo>
                  <a:lnTo>
                    <a:pt x="132" y="410"/>
                  </a:lnTo>
                  <a:lnTo>
                    <a:pt x="130" y="420"/>
                  </a:lnTo>
                  <a:lnTo>
                    <a:pt x="127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7" y="460"/>
                  </a:lnTo>
                  <a:lnTo>
                    <a:pt x="113" y="469"/>
                  </a:lnTo>
                  <a:lnTo>
                    <a:pt x="109" y="478"/>
                  </a:lnTo>
                  <a:lnTo>
                    <a:pt x="106" y="488"/>
                  </a:lnTo>
                  <a:lnTo>
                    <a:pt x="100" y="496"/>
                  </a:lnTo>
                  <a:lnTo>
                    <a:pt x="95" y="503"/>
                  </a:lnTo>
                  <a:lnTo>
                    <a:pt x="89" y="510"/>
                  </a:lnTo>
                  <a:lnTo>
                    <a:pt x="84" y="518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6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7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3"/>
                  </a:lnTo>
                  <a:lnTo>
                    <a:pt x="46" y="424"/>
                  </a:lnTo>
                  <a:lnTo>
                    <a:pt x="53" y="421"/>
                  </a:lnTo>
                  <a:lnTo>
                    <a:pt x="59" y="415"/>
                  </a:lnTo>
                  <a:lnTo>
                    <a:pt x="66" y="410"/>
                  </a:lnTo>
                  <a:lnTo>
                    <a:pt x="72" y="404"/>
                  </a:lnTo>
                  <a:lnTo>
                    <a:pt x="78" y="398"/>
                  </a:lnTo>
                  <a:lnTo>
                    <a:pt x="84" y="392"/>
                  </a:lnTo>
                  <a:lnTo>
                    <a:pt x="90" y="385"/>
                  </a:lnTo>
                  <a:lnTo>
                    <a:pt x="95" y="377"/>
                  </a:lnTo>
                  <a:lnTo>
                    <a:pt x="100" y="370"/>
                  </a:lnTo>
                  <a:lnTo>
                    <a:pt x="105" y="361"/>
                  </a:lnTo>
                  <a:lnTo>
                    <a:pt x="110" y="352"/>
                  </a:lnTo>
                  <a:lnTo>
                    <a:pt x="114" y="342"/>
                  </a:lnTo>
                  <a:lnTo>
                    <a:pt x="118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3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39"/>
                  </a:lnTo>
                  <a:lnTo>
                    <a:pt x="139" y="336"/>
                  </a:lnTo>
                  <a:lnTo>
                    <a:pt x="140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9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7" y="306"/>
                  </a:lnTo>
                  <a:lnTo>
                    <a:pt x="136" y="301"/>
                  </a:lnTo>
                  <a:lnTo>
                    <a:pt x="137" y="298"/>
                  </a:lnTo>
                  <a:lnTo>
                    <a:pt x="136" y="294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1" name="CustomShape 13"/>
            <p:cNvSpPr/>
            <p:nvPr/>
          </p:nvSpPr>
          <p:spPr>
            <a:xfrm rot="900000">
              <a:off x="8691840" y="976320"/>
              <a:ext cx="49320" cy="225000"/>
            </a:xfrm>
            <a:custGeom>
              <a:avLst/>
              <a:gdLst/>
              <a:ahLst/>
              <a:cxnLst/>
              <a:rect l="0" t="0" r="r" b="b"/>
              <a:pathLst>
                <a:path w="140" h="614"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7" y="378"/>
                  </a:lnTo>
                  <a:lnTo>
                    <a:pt x="135" y="389"/>
                  </a:lnTo>
                  <a:lnTo>
                    <a:pt x="133" y="401"/>
                  </a:lnTo>
                  <a:lnTo>
                    <a:pt x="133" y="410"/>
                  </a:lnTo>
                  <a:lnTo>
                    <a:pt x="130" y="421"/>
                  </a:lnTo>
                  <a:lnTo>
                    <a:pt x="127" y="431"/>
                  </a:lnTo>
                  <a:lnTo>
                    <a:pt x="125" y="441"/>
                  </a:lnTo>
                  <a:lnTo>
                    <a:pt x="121" y="451"/>
                  </a:lnTo>
                  <a:lnTo>
                    <a:pt x="117" y="461"/>
                  </a:lnTo>
                  <a:lnTo>
                    <a:pt x="114" y="470"/>
                  </a:lnTo>
                  <a:lnTo>
                    <a:pt x="109" y="479"/>
                  </a:lnTo>
                  <a:lnTo>
                    <a:pt x="105" y="488"/>
                  </a:lnTo>
                  <a:lnTo>
                    <a:pt x="100" y="497"/>
                  </a:lnTo>
                  <a:lnTo>
                    <a:pt x="95" y="504"/>
                  </a:lnTo>
                  <a:lnTo>
                    <a:pt x="90" y="512"/>
                  </a:lnTo>
                  <a:lnTo>
                    <a:pt x="84" y="520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5" y="537"/>
                  </a:lnTo>
                  <a:lnTo>
                    <a:pt x="60" y="543"/>
                  </a:lnTo>
                  <a:lnTo>
                    <a:pt x="53" y="546"/>
                  </a:lnTo>
                  <a:lnTo>
                    <a:pt x="46" y="550"/>
                  </a:lnTo>
                  <a:lnTo>
                    <a:pt x="47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7" y="425"/>
                  </a:lnTo>
                  <a:lnTo>
                    <a:pt x="54" y="421"/>
                  </a:lnTo>
                  <a:lnTo>
                    <a:pt x="59" y="417"/>
                  </a:lnTo>
                  <a:lnTo>
                    <a:pt x="67" y="411"/>
                  </a:lnTo>
                  <a:lnTo>
                    <a:pt x="73" y="407"/>
                  </a:lnTo>
                  <a:lnTo>
                    <a:pt x="78" y="399"/>
                  </a:lnTo>
                  <a:lnTo>
                    <a:pt x="85" y="393"/>
                  </a:lnTo>
                  <a:lnTo>
                    <a:pt x="91" y="385"/>
                  </a:lnTo>
                  <a:lnTo>
                    <a:pt x="95" y="379"/>
                  </a:lnTo>
                  <a:lnTo>
                    <a:pt x="100" y="370"/>
                  </a:lnTo>
                  <a:lnTo>
                    <a:pt x="105" y="362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8" y="333"/>
                  </a:lnTo>
                  <a:lnTo>
                    <a:pt x="122" y="323"/>
                  </a:lnTo>
                  <a:lnTo>
                    <a:pt x="125" y="313"/>
                  </a:lnTo>
                  <a:lnTo>
                    <a:pt x="129" y="303"/>
                  </a:lnTo>
                  <a:lnTo>
                    <a:pt x="130" y="293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7" y="323"/>
                  </a:lnTo>
                  <a:lnTo>
                    <a:pt x="137" y="318"/>
                  </a:lnTo>
                  <a:lnTo>
                    <a:pt x="137" y="315"/>
                  </a:lnTo>
                  <a:lnTo>
                    <a:pt x="136" y="310"/>
                  </a:lnTo>
                  <a:lnTo>
                    <a:pt x="137" y="306"/>
                  </a:lnTo>
                  <a:lnTo>
                    <a:pt x="136" y="302"/>
                  </a:lnTo>
                  <a:lnTo>
                    <a:pt x="136" y="298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4" y="286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2" name="CustomShape 14"/>
            <p:cNvSpPr/>
            <p:nvPr/>
          </p:nvSpPr>
          <p:spPr>
            <a:xfrm rot="5400000">
              <a:off x="8204040" y="1301400"/>
              <a:ext cx="5004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54"/>
                  </a:lnTo>
                  <a:lnTo>
                    <a:pt x="139" y="365"/>
                  </a:lnTo>
                  <a:lnTo>
                    <a:pt x="138" y="377"/>
                  </a:lnTo>
                  <a:lnTo>
                    <a:pt x="137" y="388"/>
                  </a:lnTo>
                  <a:lnTo>
                    <a:pt x="135" y="399"/>
                  </a:lnTo>
                  <a:lnTo>
                    <a:pt x="133" y="409"/>
                  </a:lnTo>
                  <a:lnTo>
                    <a:pt x="131" y="420"/>
                  </a:lnTo>
                  <a:lnTo>
                    <a:pt x="128" y="430"/>
                  </a:lnTo>
                  <a:lnTo>
                    <a:pt x="125" y="440"/>
                  </a:lnTo>
                  <a:lnTo>
                    <a:pt x="122" y="450"/>
                  </a:lnTo>
                  <a:lnTo>
                    <a:pt x="118" y="460"/>
                  </a:lnTo>
                  <a:lnTo>
                    <a:pt x="114" y="469"/>
                  </a:lnTo>
                  <a:lnTo>
                    <a:pt x="110" y="478"/>
                  </a:lnTo>
                  <a:lnTo>
                    <a:pt x="105" y="487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5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6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6" y="424"/>
                  </a:lnTo>
                  <a:lnTo>
                    <a:pt x="53" y="420"/>
                  </a:lnTo>
                  <a:lnTo>
                    <a:pt x="60" y="415"/>
                  </a:lnTo>
                  <a:lnTo>
                    <a:pt x="66" y="410"/>
                  </a:lnTo>
                  <a:lnTo>
                    <a:pt x="72" y="405"/>
                  </a:lnTo>
                  <a:lnTo>
                    <a:pt x="79" y="398"/>
                  </a:lnTo>
                  <a:lnTo>
                    <a:pt x="85" y="392"/>
                  </a:lnTo>
                  <a:lnTo>
                    <a:pt x="90" y="385"/>
                  </a:lnTo>
                  <a:lnTo>
                    <a:pt x="96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1" y="352"/>
                  </a:lnTo>
                  <a:lnTo>
                    <a:pt x="115" y="342"/>
                  </a:lnTo>
                  <a:lnTo>
                    <a:pt x="119" y="333"/>
                  </a:lnTo>
                  <a:lnTo>
                    <a:pt x="123" y="323"/>
                  </a:lnTo>
                  <a:lnTo>
                    <a:pt x="126" y="313"/>
                  </a:lnTo>
                  <a:lnTo>
                    <a:pt x="129" y="302"/>
                  </a:lnTo>
                  <a:lnTo>
                    <a:pt x="132" y="292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39"/>
                  </a:lnTo>
                  <a:lnTo>
                    <a:pt x="140" y="335"/>
                  </a:lnTo>
                  <a:lnTo>
                    <a:pt x="140" y="330"/>
                  </a:lnTo>
                  <a:lnTo>
                    <a:pt x="140" y="326"/>
                  </a:lnTo>
                  <a:lnTo>
                    <a:pt x="139" y="322"/>
                  </a:lnTo>
                  <a:lnTo>
                    <a:pt x="139" y="318"/>
                  </a:lnTo>
                  <a:lnTo>
                    <a:pt x="139" y="314"/>
                  </a:lnTo>
                  <a:lnTo>
                    <a:pt x="138" y="310"/>
                  </a:lnTo>
                  <a:lnTo>
                    <a:pt x="138" y="305"/>
                  </a:lnTo>
                  <a:lnTo>
                    <a:pt x="137" y="301"/>
                  </a:lnTo>
                  <a:lnTo>
                    <a:pt x="137" y="297"/>
                  </a:lnTo>
                  <a:lnTo>
                    <a:pt x="136" y="293"/>
                  </a:lnTo>
                  <a:lnTo>
                    <a:pt x="136" y="289"/>
                  </a:lnTo>
                  <a:lnTo>
                    <a:pt x="135" y="285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3" name="CustomShape 15"/>
            <p:cNvSpPr/>
            <p:nvPr/>
          </p:nvSpPr>
          <p:spPr>
            <a:xfrm rot="9900000">
              <a:off x="7716960" y="975960"/>
              <a:ext cx="49680" cy="225000"/>
            </a:xfrm>
            <a:custGeom>
              <a:avLst/>
              <a:gdLst/>
              <a:ahLst/>
              <a:cxnLst/>
              <a:rect l="0" t="0" r="r" b="b"/>
              <a:pathLst>
                <a:path w="141" h="614"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8" y="378"/>
                  </a:lnTo>
                  <a:lnTo>
                    <a:pt x="136" y="389"/>
                  </a:lnTo>
                  <a:lnTo>
                    <a:pt x="134" y="400"/>
                  </a:lnTo>
                  <a:lnTo>
                    <a:pt x="133" y="410"/>
                  </a:lnTo>
                  <a:lnTo>
                    <a:pt x="130" y="422"/>
                  </a:lnTo>
                  <a:lnTo>
                    <a:pt x="128" y="431"/>
                  </a:lnTo>
                  <a:lnTo>
                    <a:pt x="125" y="442"/>
                  </a:lnTo>
                  <a:lnTo>
                    <a:pt x="121" y="452"/>
                  </a:lnTo>
                  <a:lnTo>
                    <a:pt x="118" y="462"/>
                  </a:lnTo>
                  <a:lnTo>
                    <a:pt x="113" y="471"/>
                  </a:lnTo>
                  <a:lnTo>
                    <a:pt x="110" y="480"/>
                  </a:lnTo>
                  <a:lnTo>
                    <a:pt x="105" y="488"/>
                  </a:lnTo>
                  <a:lnTo>
                    <a:pt x="101" y="498"/>
                  </a:lnTo>
                  <a:lnTo>
                    <a:pt x="96" y="504"/>
                  </a:lnTo>
                  <a:lnTo>
                    <a:pt x="90" y="512"/>
                  </a:lnTo>
                  <a:lnTo>
                    <a:pt x="85" y="519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6" y="537"/>
                  </a:lnTo>
                  <a:lnTo>
                    <a:pt x="60" y="542"/>
                  </a:lnTo>
                  <a:lnTo>
                    <a:pt x="53" y="547"/>
                  </a:lnTo>
                  <a:lnTo>
                    <a:pt x="46" y="551"/>
                  </a:lnTo>
                  <a:lnTo>
                    <a:pt x="46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6" y="426"/>
                  </a:lnTo>
                  <a:lnTo>
                    <a:pt x="53" y="421"/>
                  </a:lnTo>
                  <a:lnTo>
                    <a:pt x="60" y="417"/>
                  </a:lnTo>
                  <a:lnTo>
                    <a:pt x="67" y="412"/>
                  </a:lnTo>
                  <a:lnTo>
                    <a:pt x="72" y="406"/>
                  </a:lnTo>
                  <a:lnTo>
                    <a:pt x="79" y="400"/>
                  </a:lnTo>
                  <a:lnTo>
                    <a:pt x="84" y="393"/>
                  </a:lnTo>
                  <a:lnTo>
                    <a:pt x="90" y="386"/>
                  </a:lnTo>
                  <a:lnTo>
                    <a:pt x="96" y="378"/>
                  </a:lnTo>
                  <a:lnTo>
                    <a:pt x="102" y="370"/>
                  </a:lnTo>
                  <a:lnTo>
                    <a:pt x="106" y="361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9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2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8" y="323"/>
                  </a:lnTo>
                  <a:lnTo>
                    <a:pt x="138" y="318"/>
                  </a:lnTo>
                  <a:lnTo>
                    <a:pt x="139" y="314"/>
                  </a:lnTo>
                  <a:lnTo>
                    <a:pt x="137" y="311"/>
                  </a:lnTo>
                  <a:lnTo>
                    <a:pt x="137" y="307"/>
                  </a:lnTo>
                  <a:lnTo>
                    <a:pt x="137" y="302"/>
                  </a:lnTo>
                  <a:lnTo>
                    <a:pt x="137" y="297"/>
                  </a:lnTo>
                  <a:lnTo>
                    <a:pt x="136" y="294"/>
                  </a:lnTo>
                  <a:lnTo>
                    <a:pt x="136" y="290"/>
                  </a:lnTo>
                  <a:lnTo>
                    <a:pt x="135" y="285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24" name="CustomShape 16"/>
            <p:cNvSpPr/>
            <p:nvPr/>
          </p:nvSpPr>
          <p:spPr>
            <a:xfrm rot="13500000">
              <a:off x="7904520" y="414000"/>
              <a:ext cx="49320" cy="224640"/>
            </a:xfrm>
            <a:custGeom>
              <a:avLst/>
              <a:gdLst/>
              <a:ahLst/>
              <a:cxnLst/>
              <a:rect l="0" t="0" r="r" b="b"/>
              <a:pathLst>
                <a:path w="140" h="613"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8" y="354"/>
                  </a:lnTo>
                  <a:lnTo>
                    <a:pt x="138" y="365"/>
                  </a:lnTo>
                  <a:lnTo>
                    <a:pt x="137" y="377"/>
                  </a:lnTo>
                  <a:lnTo>
                    <a:pt x="136" y="387"/>
                  </a:lnTo>
                  <a:lnTo>
                    <a:pt x="133" y="399"/>
                  </a:lnTo>
                  <a:lnTo>
                    <a:pt x="133" y="409"/>
                  </a:lnTo>
                  <a:lnTo>
                    <a:pt x="130" y="420"/>
                  </a:lnTo>
                  <a:lnTo>
                    <a:pt x="128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8" y="461"/>
                  </a:lnTo>
                  <a:lnTo>
                    <a:pt x="114" y="469"/>
                  </a:lnTo>
                  <a:lnTo>
                    <a:pt x="109" y="478"/>
                  </a:lnTo>
                  <a:lnTo>
                    <a:pt x="105" y="486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29"/>
                  </a:lnTo>
                  <a:lnTo>
                    <a:pt x="66" y="536"/>
                  </a:lnTo>
                  <a:lnTo>
                    <a:pt x="60" y="540"/>
                  </a:lnTo>
                  <a:lnTo>
                    <a:pt x="54" y="545"/>
                  </a:lnTo>
                  <a:lnTo>
                    <a:pt x="46" y="549"/>
                  </a:lnTo>
                  <a:lnTo>
                    <a:pt x="47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7" y="424"/>
                  </a:lnTo>
                  <a:lnTo>
                    <a:pt x="54" y="420"/>
                  </a:lnTo>
                  <a:lnTo>
                    <a:pt x="60" y="415"/>
                  </a:lnTo>
                  <a:lnTo>
                    <a:pt x="67" y="410"/>
                  </a:lnTo>
                  <a:lnTo>
                    <a:pt x="73" y="404"/>
                  </a:lnTo>
                  <a:lnTo>
                    <a:pt x="79" y="398"/>
                  </a:lnTo>
                  <a:lnTo>
                    <a:pt x="85" y="391"/>
                  </a:lnTo>
                  <a:lnTo>
                    <a:pt x="90" y="384"/>
                  </a:lnTo>
                  <a:lnTo>
                    <a:pt x="95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0" y="351"/>
                  </a:lnTo>
                  <a:lnTo>
                    <a:pt x="114" y="342"/>
                  </a:lnTo>
                  <a:lnTo>
                    <a:pt x="118" y="333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2"/>
                  </a:lnTo>
                  <a:lnTo>
                    <a:pt x="131" y="292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9" y="339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8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6" y="305"/>
                  </a:lnTo>
                  <a:lnTo>
                    <a:pt x="136" y="302"/>
                  </a:lnTo>
                  <a:lnTo>
                    <a:pt x="136" y="297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3" y="285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1908D6D4-0E1E-4732-8489-6EA347F71236}" type="slidenum">
              <a:rPr lang="en-US" sz="1600" b="1" strike="noStrike" spc="-1">
                <a:latin typeface="Arial"/>
              </a:rPr>
              <a:t>7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26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Merumuskan Hipotesis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7" name="TextShape 3"/>
          <p:cNvSpPr txBox="1"/>
          <p:nvPr/>
        </p:nvSpPr>
        <p:spPr>
          <a:xfrm>
            <a:off x="360360" y="2057400"/>
            <a:ext cx="8423280" cy="4440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Definisi: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Hipotesis adalah penjelasan sementara untuk suatu pengamatan yang dapat diuji (yaitu dibuktikan atau disangkal) melalui penyelidikan lebih lanjut.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Pentingnya: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Mulailah dari akhir - Menemukan solusi untuk masalah tersebut, yaitu "membuat hipotesis", sebelum Anda mulai akan membantu membangun peta jalan untuk mendekati masalah tersebut.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1" strike="noStrike" spc="-1">
                <a:solidFill>
                  <a:srgbClr val="A50021"/>
                </a:solidFill>
                <a:latin typeface="Arial"/>
              </a:rPr>
              <a:t>Konsep Dasar:</a:t>
            </a:r>
            <a:endParaRPr lang="en-US" sz="24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Hipotesis dapat diungkapkan sebagai kemungkinan akar penyebab masalah.</a:t>
            </a:r>
          </a:p>
          <a:p>
            <a:pPr marL="342720" indent="-342720" algn="l" rtl="0">
              <a:lnSpc>
                <a:spcPct val="80000"/>
              </a:lnSpc>
              <a:spcBef>
                <a:spcPts val="598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b="0" strike="noStrike" spc="-1">
                <a:solidFill>
                  <a:srgbClr val="000000"/>
                </a:solidFill>
                <a:latin typeface="Arial"/>
              </a:rPr>
              <a:t>Menguraikan masalah ke dalam pendorong utama (akar penyebab) dapat membantu merumuskan hipotesis.</a:t>
            </a:r>
          </a:p>
        </p:txBody>
      </p:sp>
      <p:grpSp>
        <p:nvGrpSpPr>
          <p:cNvPr id="128" name="Group 4"/>
          <p:cNvGrpSpPr/>
          <p:nvPr/>
        </p:nvGrpSpPr>
        <p:grpSpPr>
          <a:xfrm>
            <a:off x="7467480" y="152280"/>
            <a:ext cx="1524240" cy="1524240"/>
            <a:chOff x="7467480" y="152280"/>
            <a:chExt cx="1524240" cy="1524240"/>
          </a:xfrm>
        </p:grpSpPr>
        <p:sp>
          <p:nvSpPr>
            <p:cNvPr id="129" name="CustomShape 5"/>
            <p:cNvSpPr/>
            <p:nvPr/>
          </p:nvSpPr>
          <p:spPr>
            <a:xfrm>
              <a:off x="7467480" y="152280"/>
              <a:ext cx="1524240" cy="1524240"/>
            </a:xfrm>
            <a:prstGeom prst="ellipse">
              <a:avLst/>
            </a:prstGeom>
            <a:solidFill>
              <a:srgbClr val="FFFF6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0" name="CustomShape 6"/>
            <p:cNvSpPr/>
            <p:nvPr/>
          </p:nvSpPr>
          <p:spPr>
            <a:xfrm>
              <a:off x="7567200" y="252000"/>
              <a:ext cx="1324440" cy="1324440"/>
            </a:xfrm>
            <a:prstGeom prst="ellipse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1" name="CustomShape 7"/>
            <p:cNvSpPr/>
            <p:nvPr/>
          </p:nvSpPr>
          <p:spPr>
            <a:xfrm>
              <a:off x="8042040" y="37692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Masalah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32" name="CustomShape 8"/>
            <p:cNvSpPr/>
            <p:nvPr/>
          </p:nvSpPr>
          <p:spPr>
            <a:xfrm>
              <a:off x="8416800" y="651600"/>
              <a:ext cx="374760" cy="324720"/>
            </a:xfrm>
            <a:custGeom>
              <a:avLst/>
              <a:gdLst/>
              <a:ahLst/>
              <a:cxnLst/>
              <a:rect l="0" t="0" r="r" b="b"/>
              <a:pathLst>
                <a:path w="1043" h="904">
                  <a:moveTo>
                    <a:pt x="264" y="0"/>
                  </a:moveTo>
                  <a:lnTo>
                    <a:pt x="777" y="0"/>
                  </a:lnTo>
                  <a:lnTo>
                    <a:pt x="1042" y="264"/>
                  </a:lnTo>
                  <a:lnTo>
                    <a:pt x="1042" y="638"/>
                  </a:lnTo>
                  <a:lnTo>
                    <a:pt x="777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CC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Hipotesa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33" name="CustomShape 9"/>
            <p:cNvSpPr/>
            <p:nvPr/>
          </p:nvSpPr>
          <p:spPr>
            <a:xfrm>
              <a:off x="826704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Fakta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34" name="CustomShape 10"/>
            <p:cNvSpPr/>
            <p:nvPr/>
          </p:nvSpPr>
          <p:spPr>
            <a:xfrm>
              <a:off x="781740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Analisa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35" name="CustomShape 11"/>
            <p:cNvSpPr/>
            <p:nvPr/>
          </p:nvSpPr>
          <p:spPr>
            <a:xfrm>
              <a:off x="7692120" y="6516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Larutan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36" name="CustomShape 12"/>
            <p:cNvSpPr/>
            <p:nvPr/>
          </p:nvSpPr>
          <p:spPr>
            <a:xfrm rot="18000000">
              <a:off x="8525520" y="426600"/>
              <a:ext cx="4968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54"/>
                  </a:lnTo>
                  <a:lnTo>
                    <a:pt x="138" y="365"/>
                  </a:lnTo>
                  <a:lnTo>
                    <a:pt x="137" y="376"/>
                  </a:lnTo>
                  <a:lnTo>
                    <a:pt x="136" y="388"/>
                  </a:lnTo>
                  <a:lnTo>
                    <a:pt x="134" y="399"/>
                  </a:lnTo>
                  <a:lnTo>
                    <a:pt x="132" y="410"/>
                  </a:lnTo>
                  <a:lnTo>
                    <a:pt x="130" y="420"/>
                  </a:lnTo>
                  <a:lnTo>
                    <a:pt x="127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7" y="460"/>
                  </a:lnTo>
                  <a:lnTo>
                    <a:pt x="113" y="469"/>
                  </a:lnTo>
                  <a:lnTo>
                    <a:pt x="109" y="478"/>
                  </a:lnTo>
                  <a:lnTo>
                    <a:pt x="106" y="488"/>
                  </a:lnTo>
                  <a:lnTo>
                    <a:pt x="100" y="496"/>
                  </a:lnTo>
                  <a:lnTo>
                    <a:pt x="95" y="503"/>
                  </a:lnTo>
                  <a:lnTo>
                    <a:pt x="89" y="510"/>
                  </a:lnTo>
                  <a:lnTo>
                    <a:pt x="84" y="518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6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7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3"/>
                  </a:lnTo>
                  <a:lnTo>
                    <a:pt x="46" y="424"/>
                  </a:lnTo>
                  <a:lnTo>
                    <a:pt x="53" y="421"/>
                  </a:lnTo>
                  <a:lnTo>
                    <a:pt x="59" y="415"/>
                  </a:lnTo>
                  <a:lnTo>
                    <a:pt x="66" y="410"/>
                  </a:lnTo>
                  <a:lnTo>
                    <a:pt x="72" y="404"/>
                  </a:lnTo>
                  <a:lnTo>
                    <a:pt x="78" y="398"/>
                  </a:lnTo>
                  <a:lnTo>
                    <a:pt x="84" y="392"/>
                  </a:lnTo>
                  <a:lnTo>
                    <a:pt x="90" y="385"/>
                  </a:lnTo>
                  <a:lnTo>
                    <a:pt x="95" y="377"/>
                  </a:lnTo>
                  <a:lnTo>
                    <a:pt x="100" y="370"/>
                  </a:lnTo>
                  <a:lnTo>
                    <a:pt x="105" y="361"/>
                  </a:lnTo>
                  <a:lnTo>
                    <a:pt x="110" y="352"/>
                  </a:lnTo>
                  <a:lnTo>
                    <a:pt x="114" y="342"/>
                  </a:lnTo>
                  <a:lnTo>
                    <a:pt x="118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3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39"/>
                  </a:lnTo>
                  <a:lnTo>
                    <a:pt x="139" y="336"/>
                  </a:lnTo>
                  <a:lnTo>
                    <a:pt x="140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9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7" y="306"/>
                  </a:lnTo>
                  <a:lnTo>
                    <a:pt x="136" y="301"/>
                  </a:lnTo>
                  <a:lnTo>
                    <a:pt x="137" y="298"/>
                  </a:lnTo>
                  <a:lnTo>
                    <a:pt x="136" y="294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7" name="CustomShape 13"/>
            <p:cNvSpPr/>
            <p:nvPr/>
          </p:nvSpPr>
          <p:spPr>
            <a:xfrm rot="900000">
              <a:off x="8691840" y="976320"/>
              <a:ext cx="49320" cy="225000"/>
            </a:xfrm>
            <a:custGeom>
              <a:avLst/>
              <a:gdLst/>
              <a:ahLst/>
              <a:cxnLst/>
              <a:rect l="0" t="0" r="r" b="b"/>
              <a:pathLst>
                <a:path w="140" h="614"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7" y="378"/>
                  </a:lnTo>
                  <a:lnTo>
                    <a:pt x="135" y="389"/>
                  </a:lnTo>
                  <a:lnTo>
                    <a:pt x="133" y="401"/>
                  </a:lnTo>
                  <a:lnTo>
                    <a:pt x="133" y="410"/>
                  </a:lnTo>
                  <a:lnTo>
                    <a:pt x="130" y="421"/>
                  </a:lnTo>
                  <a:lnTo>
                    <a:pt x="127" y="431"/>
                  </a:lnTo>
                  <a:lnTo>
                    <a:pt x="125" y="441"/>
                  </a:lnTo>
                  <a:lnTo>
                    <a:pt x="121" y="451"/>
                  </a:lnTo>
                  <a:lnTo>
                    <a:pt x="117" y="461"/>
                  </a:lnTo>
                  <a:lnTo>
                    <a:pt x="114" y="470"/>
                  </a:lnTo>
                  <a:lnTo>
                    <a:pt x="109" y="479"/>
                  </a:lnTo>
                  <a:lnTo>
                    <a:pt x="105" y="488"/>
                  </a:lnTo>
                  <a:lnTo>
                    <a:pt x="100" y="497"/>
                  </a:lnTo>
                  <a:lnTo>
                    <a:pt x="95" y="504"/>
                  </a:lnTo>
                  <a:lnTo>
                    <a:pt x="90" y="512"/>
                  </a:lnTo>
                  <a:lnTo>
                    <a:pt x="84" y="520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5" y="537"/>
                  </a:lnTo>
                  <a:lnTo>
                    <a:pt x="60" y="543"/>
                  </a:lnTo>
                  <a:lnTo>
                    <a:pt x="53" y="546"/>
                  </a:lnTo>
                  <a:lnTo>
                    <a:pt x="46" y="550"/>
                  </a:lnTo>
                  <a:lnTo>
                    <a:pt x="47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7" y="425"/>
                  </a:lnTo>
                  <a:lnTo>
                    <a:pt x="54" y="421"/>
                  </a:lnTo>
                  <a:lnTo>
                    <a:pt x="59" y="417"/>
                  </a:lnTo>
                  <a:lnTo>
                    <a:pt x="67" y="411"/>
                  </a:lnTo>
                  <a:lnTo>
                    <a:pt x="73" y="407"/>
                  </a:lnTo>
                  <a:lnTo>
                    <a:pt x="78" y="399"/>
                  </a:lnTo>
                  <a:lnTo>
                    <a:pt x="85" y="393"/>
                  </a:lnTo>
                  <a:lnTo>
                    <a:pt x="91" y="385"/>
                  </a:lnTo>
                  <a:lnTo>
                    <a:pt x="95" y="379"/>
                  </a:lnTo>
                  <a:lnTo>
                    <a:pt x="100" y="370"/>
                  </a:lnTo>
                  <a:lnTo>
                    <a:pt x="105" y="362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8" y="333"/>
                  </a:lnTo>
                  <a:lnTo>
                    <a:pt x="122" y="323"/>
                  </a:lnTo>
                  <a:lnTo>
                    <a:pt x="125" y="313"/>
                  </a:lnTo>
                  <a:lnTo>
                    <a:pt x="129" y="303"/>
                  </a:lnTo>
                  <a:lnTo>
                    <a:pt x="130" y="293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7" y="323"/>
                  </a:lnTo>
                  <a:lnTo>
                    <a:pt x="137" y="318"/>
                  </a:lnTo>
                  <a:lnTo>
                    <a:pt x="137" y="315"/>
                  </a:lnTo>
                  <a:lnTo>
                    <a:pt x="136" y="310"/>
                  </a:lnTo>
                  <a:lnTo>
                    <a:pt x="137" y="306"/>
                  </a:lnTo>
                  <a:lnTo>
                    <a:pt x="136" y="302"/>
                  </a:lnTo>
                  <a:lnTo>
                    <a:pt x="136" y="298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4" y="286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8" name="CustomShape 14"/>
            <p:cNvSpPr/>
            <p:nvPr/>
          </p:nvSpPr>
          <p:spPr>
            <a:xfrm rot="5400000">
              <a:off x="8204040" y="1301400"/>
              <a:ext cx="5004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54"/>
                  </a:lnTo>
                  <a:lnTo>
                    <a:pt x="139" y="365"/>
                  </a:lnTo>
                  <a:lnTo>
                    <a:pt x="138" y="377"/>
                  </a:lnTo>
                  <a:lnTo>
                    <a:pt x="137" y="388"/>
                  </a:lnTo>
                  <a:lnTo>
                    <a:pt x="135" y="399"/>
                  </a:lnTo>
                  <a:lnTo>
                    <a:pt x="133" y="409"/>
                  </a:lnTo>
                  <a:lnTo>
                    <a:pt x="131" y="420"/>
                  </a:lnTo>
                  <a:lnTo>
                    <a:pt x="128" y="430"/>
                  </a:lnTo>
                  <a:lnTo>
                    <a:pt x="125" y="440"/>
                  </a:lnTo>
                  <a:lnTo>
                    <a:pt x="122" y="450"/>
                  </a:lnTo>
                  <a:lnTo>
                    <a:pt x="118" y="460"/>
                  </a:lnTo>
                  <a:lnTo>
                    <a:pt x="114" y="469"/>
                  </a:lnTo>
                  <a:lnTo>
                    <a:pt x="110" y="478"/>
                  </a:lnTo>
                  <a:lnTo>
                    <a:pt x="105" y="487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5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6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6" y="424"/>
                  </a:lnTo>
                  <a:lnTo>
                    <a:pt x="53" y="420"/>
                  </a:lnTo>
                  <a:lnTo>
                    <a:pt x="60" y="415"/>
                  </a:lnTo>
                  <a:lnTo>
                    <a:pt x="66" y="410"/>
                  </a:lnTo>
                  <a:lnTo>
                    <a:pt x="72" y="405"/>
                  </a:lnTo>
                  <a:lnTo>
                    <a:pt x="79" y="398"/>
                  </a:lnTo>
                  <a:lnTo>
                    <a:pt x="85" y="392"/>
                  </a:lnTo>
                  <a:lnTo>
                    <a:pt x="90" y="385"/>
                  </a:lnTo>
                  <a:lnTo>
                    <a:pt x="96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1" y="352"/>
                  </a:lnTo>
                  <a:lnTo>
                    <a:pt x="115" y="342"/>
                  </a:lnTo>
                  <a:lnTo>
                    <a:pt x="119" y="333"/>
                  </a:lnTo>
                  <a:lnTo>
                    <a:pt x="123" y="323"/>
                  </a:lnTo>
                  <a:lnTo>
                    <a:pt x="126" y="313"/>
                  </a:lnTo>
                  <a:lnTo>
                    <a:pt x="129" y="302"/>
                  </a:lnTo>
                  <a:lnTo>
                    <a:pt x="132" y="292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39"/>
                  </a:lnTo>
                  <a:lnTo>
                    <a:pt x="140" y="335"/>
                  </a:lnTo>
                  <a:lnTo>
                    <a:pt x="140" y="330"/>
                  </a:lnTo>
                  <a:lnTo>
                    <a:pt x="140" y="326"/>
                  </a:lnTo>
                  <a:lnTo>
                    <a:pt x="139" y="322"/>
                  </a:lnTo>
                  <a:lnTo>
                    <a:pt x="139" y="318"/>
                  </a:lnTo>
                  <a:lnTo>
                    <a:pt x="139" y="314"/>
                  </a:lnTo>
                  <a:lnTo>
                    <a:pt x="138" y="310"/>
                  </a:lnTo>
                  <a:lnTo>
                    <a:pt x="138" y="305"/>
                  </a:lnTo>
                  <a:lnTo>
                    <a:pt x="137" y="301"/>
                  </a:lnTo>
                  <a:lnTo>
                    <a:pt x="137" y="297"/>
                  </a:lnTo>
                  <a:lnTo>
                    <a:pt x="136" y="293"/>
                  </a:lnTo>
                  <a:lnTo>
                    <a:pt x="136" y="289"/>
                  </a:lnTo>
                  <a:lnTo>
                    <a:pt x="135" y="285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39" name="CustomShape 15"/>
            <p:cNvSpPr/>
            <p:nvPr/>
          </p:nvSpPr>
          <p:spPr>
            <a:xfrm rot="9900000">
              <a:off x="7716960" y="975960"/>
              <a:ext cx="49680" cy="225000"/>
            </a:xfrm>
            <a:custGeom>
              <a:avLst/>
              <a:gdLst/>
              <a:ahLst/>
              <a:cxnLst/>
              <a:rect l="0" t="0" r="r" b="b"/>
              <a:pathLst>
                <a:path w="141" h="614"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8" y="378"/>
                  </a:lnTo>
                  <a:lnTo>
                    <a:pt x="136" y="389"/>
                  </a:lnTo>
                  <a:lnTo>
                    <a:pt x="134" y="400"/>
                  </a:lnTo>
                  <a:lnTo>
                    <a:pt x="133" y="410"/>
                  </a:lnTo>
                  <a:lnTo>
                    <a:pt x="130" y="422"/>
                  </a:lnTo>
                  <a:lnTo>
                    <a:pt x="128" y="431"/>
                  </a:lnTo>
                  <a:lnTo>
                    <a:pt x="125" y="442"/>
                  </a:lnTo>
                  <a:lnTo>
                    <a:pt x="121" y="452"/>
                  </a:lnTo>
                  <a:lnTo>
                    <a:pt x="118" y="462"/>
                  </a:lnTo>
                  <a:lnTo>
                    <a:pt x="113" y="471"/>
                  </a:lnTo>
                  <a:lnTo>
                    <a:pt x="110" y="480"/>
                  </a:lnTo>
                  <a:lnTo>
                    <a:pt x="105" y="488"/>
                  </a:lnTo>
                  <a:lnTo>
                    <a:pt x="101" y="498"/>
                  </a:lnTo>
                  <a:lnTo>
                    <a:pt x="96" y="504"/>
                  </a:lnTo>
                  <a:lnTo>
                    <a:pt x="90" y="512"/>
                  </a:lnTo>
                  <a:lnTo>
                    <a:pt x="85" y="519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6" y="537"/>
                  </a:lnTo>
                  <a:lnTo>
                    <a:pt x="60" y="542"/>
                  </a:lnTo>
                  <a:lnTo>
                    <a:pt x="53" y="547"/>
                  </a:lnTo>
                  <a:lnTo>
                    <a:pt x="46" y="551"/>
                  </a:lnTo>
                  <a:lnTo>
                    <a:pt x="46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6" y="426"/>
                  </a:lnTo>
                  <a:lnTo>
                    <a:pt x="53" y="421"/>
                  </a:lnTo>
                  <a:lnTo>
                    <a:pt x="60" y="417"/>
                  </a:lnTo>
                  <a:lnTo>
                    <a:pt x="67" y="412"/>
                  </a:lnTo>
                  <a:lnTo>
                    <a:pt x="72" y="406"/>
                  </a:lnTo>
                  <a:lnTo>
                    <a:pt x="79" y="400"/>
                  </a:lnTo>
                  <a:lnTo>
                    <a:pt x="84" y="393"/>
                  </a:lnTo>
                  <a:lnTo>
                    <a:pt x="90" y="386"/>
                  </a:lnTo>
                  <a:lnTo>
                    <a:pt x="96" y="378"/>
                  </a:lnTo>
                  <a:lnTo>
                    <a:pt x="102" y="370"/>
                  </a:lnTo>
                  <a:lnTo>
                    <a:pt x="106" y="361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9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2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8" y="323"/>
                  </a:lnTo>
                  <a:lnTo>
                    <a:pt x="138" y="318"/>
                  </a:lnTo>
                  <a:lnTo>
                    <a:pt x="139" y="314"/>
                  </a:lnTo>
                  <a:lnTo>
                    <a:pt x="137" y="311"/>
                  </a:lnTo>
                  <a:lnTo>
                    <a:pt x="137" y="307"/>
                  </a:lnTo>
                  <a:lnTo>
                    <a:pt x="137" y="302"/>
                  </a:lnTo>
                  <a:lnTo>
                    <a:pt x="137" y="297"/>
                  </a:lnTo>
                  <a:lnTo>
                    <a:pt x="136" y="294"/>
                  </a:lnTo>
                  <a:lnTo>
                    <a:pt x="136" y="290"/>
                  </a:lnTo>
                  <a:lnTo>
                    <a:pt x="135" y="285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0" name="CustomShape 16"/>
            <p:cNvSpPr/>
            <p:nvPr/>
          </p:nvSpPr>
          <p:spPr>
            <a:xfrm rot="13500000">
              <a:off x="7904520" y="414000"/>
              <a:ext cx="49320" cy="224640"/>
            </a:xfrm>
            <a:custGeom>
              <a:avLst/>
              <a:gdLst/>
              <a:ahLst/>
              <a:cxnLst/>
              <a:rect l="0" t="0" r="r" b="b"/>
              <a:pathLst>
                <a:path w="140" h="613"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8" y="354"/>
                  </a:lnTo>
                  <a:lnTo>
                    <a:pt x="138" y="365"/>
                  </a:lnTo>
                  <a:lnTo>
                    <a:pt x="137" y="377"/>
                  </a:lnTo>
                  <a:lnTo>
                    <a:pt x="136" y="387"/>
                  </a:lnTo>
                  <a:lnTo>
                    <a:pt x="133" y="399"/>
                  </a:lnTo>
                  <a:lnTo>
                    <a:pt x="133" y="409"/>
                  </a:lnTo>
                  <a:lnTo>
                    <a:pt x="130" y="420"/>
                  </a:lnTo>
                  <a:lnTo>
                    <a:pt x="128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8" y="461"/>
                  </a:lnTo>
                  <a:lnTo>
                    <a:pt x="114" y="469"/>
                  </a:lnTo>
                  <a:lnTo>
                    <a:pt x="109" y="478"/>
                  </a:lnTo>
                  <a:lnTo>
                    <a:pt x="105" y="486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29"/>
                  </a:lnTo>
                  <a:lnTo>
                    <a:pt x="66" y="536"/>
                  </a:lnTo>
                  <a:lnTo>
                    <a:pt x="60" y="540"/>
                  </a:lnTo>
                  <a:lnTo>
                    <a:pt x="54" y="545"/>
                  </a:lnTo>
                  <a:lnTo>
                    <a:pt x="46" y="549"/>
                  </a:lnTo>
                  <a:lnTo>
                    <a:pt x="47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7" y="424"/>
                  </a:lnTo>
                  <a:lnTo>
                    <a:pt x="54" y="420"/>
                  </a:lnTo>
                  <a:lnTo>
                    <a:pt x="60" y="415"/>
                  </a:lnTo>
                  <a:lnTo>
                    <a:pt x="67" y="410"/>
                  </a:lnTo>
                  <a:lnTo>
                    <a:pt x="73" y="404"/>
                  </a:lnTo>
                  <a:lnTo>
                    <a:pt x="79" y="398"/>
                  </a:lnTo>
                  <a:lnTo>
                    <a:pt x="85" y="391"/>
                  </a:lnTo>
                  <a:lnTo>
                    <a:pt x="90" y="384"/>
                  </a:lnTo>
                  <a:lnTo>
                    <a:pt x="95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0" y="351"/>
                  </a:lnTo>
                  <a:lnTo>
                    <a:pt x="114" y="342"/>
                  </a:lnTo>
                  <a:lnTo>
                    <a:pt x="118" y="333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2"/>
                  </a:lnTo>
                  <a:lnTo>
                    <a:pt x="131" y="292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9" y="339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8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6" y="305"/>
                  </a:lnTo>
                  <a:lnTo>
                    <a:pt x="136" y="302"/>
                  </a:lnTo>
                  <a:lnTo>
                    <a:pt x="136" y="297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3" y="285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E7A1E08-B745-489A-BAFE-1039ACF44D23}" type="slidenum">
              <a:rPr lang="en-US" sz="1600" b="1" strike="noStrike" spc="-1">
                <a:latin typeface="Arial"/>
              </a:rPr>
              <a:t>8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42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Mengumpulkan Fakta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3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fontScale="92500" lnSpcReduction="10000"/>
          </a:bodyPr>
          <a:lstStyle/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Definisi: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Informasi yang bermakna (memiliki nilai – bukan informasi palsu) yang bersifat kualitatif (pendapat ahli) atau kuantitatif (kinerja yang terukur) untuk pengambilan keputusan Anda.</a:t>
            </a:r>
          </a:p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Pentingnya: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Mengumpulkan data dan informasi yang relevan merupakan langkah penting dalam mendukung analisis yang diperlukan untuk membuktikan atau menyangkal hipotesis.</a:t>
            </a:r>
          </a:p>
          <a:p>
            <a:pPr marL="342720" indent="-342720" algn="l" rtl="0"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Konsep Dasar: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Ketahuilah di mana harus menggali</a:t>
            </a: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Ketahui cara menyaring informasi.</a:t>
            </a: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Ketahui cara memverifikasi – Apakah ini pernah terjadi di masa lalu</a:t>
            </a:r>
          </a:p>
          <a:p>
            <a:pPr marL="342720" indent="-342720" algn="l" rtl="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Ketahui cara menerapkannya – Berkaitan dengan masalah yang sedang Anda coba selesaikan.</a:t>
            </a:r>
          </a:p>
        </p:txBody>
      </p:sp>
      <p:grpSp>
        <p:nvGrpSpPr>
          <p:cNvPr id="144" name="Group 4"/>
          <p:cNvGrpSpPr/>
          <p:nvPr/>
        </p:nvGrpSpPr>
        <p:grpSpPr>
          <a:xfrm>
            <a:off x="7467480" y="152280"/>
            <a:ext cx="1524240" cy="1524240"/>
            <a:chOff x="7467480" y="152280"/>
            <a:chExt cx="1524240" cy="1524240"/>
          </a:xfrm>
        </p:grpSpPr>
        <p:sp>
          <p:nvSpPr>
            <p:cNvPr id="145" name="CustomShape 5"/>
            <p:cNvSpPr/>
            <p:nvPr/>
          </p:nvSpPr>
          <p:spPr>
            <a:xfrm>
              <a:off x="7467480" y="152280"/>
              <a:ext cx="1524240" cy="1524240"/>
            </a:xfrm>
            <a:prstGeom prst="ellipse">
              <a:avLst/>
            </a:prstGeom>
            <a:solidFill>
              <a:srgbClr val="FFFF6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6" name="CustomShape 6"/>
            <p:cNvSpPr/>
            <p:nvPr/>
          </p:nvSpPr>
          <p:spPr>
            <a:xfrm>
              <a:off x="7567200" y="252000"/>
              <a:ext cx="1324440" cy="1324440"/>
            </a:xfrm>
            <a:prstGeom prst="ellipse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47" name="CustomShape 7"/>
            <p:cNvSpPr/>
            <p:nvPr/>
          </p:nvSpPr>
          <p:spPr>
            <a:xfrm>
              <a:off x="8042040" y="37692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Masalah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48" name="CustomShape 8"/>
            <p:cNvSpPr/>
            <p:nvPr/>
          </p:nvSpPr>
          <p:spPr>
            <a:xfrm>
              <a:off x="8416800" y="651600"/>
              <a:ext cx="374760" cy="324720"/>
            </a:xfrm>
            <a:custGeom>
              <a:avLst/>
              <a:gdLst/>
              <a:ahLst/>
              <a:cxnLst/>
              <a:rect l="0" t="0" r="r" b="b"/>
              <a:pathLst>
                <a:path w="1043" h="904">
                  <a:moveTo>
                    <a:pt x="264" y="0"/>
                  </a:moveTo>
                  <a:lnTo>
                    <a:pt x="777" y="0"/>
                  </a:lnTo>
                  <a:lnTo>
                    <a:pt x="1042" y="264"/>
                  </a:lnTo>
                  <a:lnTo>
                    <a:pt x="1042" y="638"/>
                  </a:lnTo>
                  <a:lnTo>
                    <a:pt x="777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Hipotesa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49" name="CustomShape 9"/>
            <p:cNvSpPr/>
            <p:nvPr/>
          </p:nvSpPr>
          <p:spPr>
            <a:xfrm>
              <a:off x="826704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CC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Fakta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50" name="CustomShape 10"/>
            <p:cNvSpPr/>
            <p:nvPr/>
          </p:nvSpPr>
          <p:spPr>
            <a:xfrm>
              <a:off x="781740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Analisa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51" name="CustomShape 11"/>
            <p:cNvSpPr/>
            <p:nvPr/>
          </p:nvSpPr>
          <p:spPr>
            <a:xfrm>
              <a:off x="7692120" y="6516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Larutan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52" name="CustomShape 12"/>
            <p:cNvSpPr/>
            <p:nvPr/>
          </p:nvSpPr>
          <p:spPr>
            <a:xfrm rot="18000000">
              <a:off x="8525520" y="426600"/>
              <a:ext cx="4968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54"/>
                  </a:lnTo>
                  <a:lnTo>
                    <a:pt x="138" y="365"/>
                  </a:lnTo>
                  <a:lnTo>
                    <a:pt x="137" y="376"/>
                  </a:lnTo>
                  <a:lnTo>
                    <a:pt x="136" y="388"/>
                  </a:lnTo>
                  <a:lnTo>
                    <a:pt x="134" y="399"/>
                  </a:lnTo>
                  <a:lnTo>
                    <a:pt x="132" y="410"/>
                  </a:lnTo>
                  <a:lnTo>
                    <a:pt x="130" y="420"/>
                  </a:lnTo>
                  <a:lnTo>
                    <a:pt x="127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7" y="460"/>
                  </a:lnTo>
                  <a:lnTo>
                    <a:pt x="113" y="469"/>
                  </a:lnTo>
                  <a:lnTo>
                    <a:pt x="109" y="478"/>
                  </a:lnTo>
                  <a:lnTo>
                    <a:pt x="106" y="488"/>
                  </a:lnTo>
                  <a:lnTo>
                    <a:pt x="100" y="496"/>
                  </a:lnTo>
                  <a:lnTo>
                    <a:pt x="95" y="503"/>
                  </a:lnTo>
                  <a:lnTo>
                    <a:pt x="89" y="510"/>
                  </a:lnTo>
                  <a:lnTo>
                    <a:pt x="84" y="518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6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7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3"/>
                  </a:lnTo>
                  <a:lnTo>
                    <a:pt x="46" y="424"/>
                  </a:lnTo>
                  <a:lnTo>
                    <a:pt x="53" y="421"/>
                  </a:lnTo>
                  <a:lnTo>
                    <a:pt x="59" y="415"/>
                  </a:lnTo>
                  <a:lnTo>
                    <a:pt x="66" y="410"/>
                  </a:lnTo>
                  <a:lnTo>
                    <a:pt x="72" y="404"/>
                  </a:lnTo>
                  <a:lnTo>
                    <a:pt x="78" y="398"/>
                  </a:lnTo>
                  <a:lnTo>
                    <a:pt x="84" y="392"/>
                  </a:lnTo>
                  <a:lnTo>
                    <a:pt x="90" y="385"/>
                  </a:lnTo>
                  <a:lnTo>
                    <a:pt x="95" y="377"/>
                  </a:lnTo>
                  <a:lnTo>
                    <a:pt x="100" y="370"/>
                  </a:lnTo>
                  <a:lnTo>
                    <a:pt x="105" y="361"/>
                  </a:lnTo>
                  <a:lnTo>
                    <a:pt x="110" y="352"/>
                  </a:lnTo>
                  <a:lnTo>
                    <a:pt x="114" y="342"/>
                  </a:lnTo>
                  <a:lnTo>
                    <a:pt x="118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3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39"/>
                  </a:lnTo>
                  <a:lnTo>
                    <a:pt x="139" y="336"/>
                  </a:lnTo>
                  <a:lnTo>
                    <a:pt x="140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9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7" y="306"/>
                  </a:lnTo>
                  <a:lnTo>
                    <a:pt x="136" y="301"/>
                  </a:lnTo>
                  <a:lnTo>
                    <a:pt x="137" y="298"/>
                  </a:lnTo>
                  <a:lnTo>
                    <a:pt x="136" y="294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3" name="CustomShape 13"/>
            <p:cNvSpPr/>
            <p:nvPr/>
          </p:nvSpPr>
          <p:spPr>
            <a:xfrm rot="900000">
              <a:off x="8691840" y="976320"/>
              <a:ext cx="49320" cy="225000"/>
            </a:xfrm>
            <a:custGeom>
              <a:avLst/>
              <a:gdLst/>
              <a:ahLst/>
              <a:cxnLst/>
              <a:rect l="0" t="0" r="r" b="b"/>
              <a:pathLst>
                <a:path w="140" h="614"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7" y="378"/>
                  </a:lnTo>
                  <a:lnTo>
                    <a:pt x="135" y="389"/>
                  </a:lnTo>
                  <a:lnTo>
                    <a:pt x="133" y="401"/>
                  </a:lnTo>
                  <a:lnTo>
                    <a:pt x="133" y="410"/>
                  </a:lnTo>
                  <a:lnTo>
                    <a:pt x="130" y="421"/>
                  </a:lnTo>
                  <a:lnTo>
                    <a:pt x="127" y="431"/>
                  </a:lnTo>
                  <a:lnTo>
                    <a:pt x="125" y="441"/>
                  </a:lnTo>
                  <a:lnTo>
                    <a:pt x="121" y="451"/>
                  </a:lnTo>
                  <a:lnTo>
                    <a:pt x="117" y="461"/>
                  </a:lnTo>
                  <a:lnTo>
                    <a:pt x="114" y="470"/>
                  </a:lnTo>
                  <a:lnTo>
                    <a:pt x="109" y="479"/>
                  </a:lnTo>
                  <a:lnTo>
                    <a:pt x="105" y="488"/>
                  </a:lnTo>
                  <a:lnTo>
                    <a:pt x="100" y="497"/>
                  </a:lnTo>
                  <a:lnTo>
                    <a:pt x="95" y="504"/>
                  </a:lnTo>
                  <a:lnTo>
                    <a:pt x="90" y="512"/>
                  </a:lnTo>
                  <a:lnTo>
                    <a:pt x="84" y="520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5" y="537"/>
                  </a:lnTo>
                  <a:lnTo>
                    <a:pt x="60" y="543"/>
                  </a:lnTo>
                  <a:lnTo>
                    <a:pt x="53" y="546"/>
                  </a:lnTo>
                  <a:lnTo>
                    <a:pt x="46" y="550"/>
                  </a:lnTo>
                  <a:lnTo>
                    <a:pt x="47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7" y="425"/>
                  </a:lnTo>
                  <a:lnTo>
                    <a:pt x="54" y="421"/>
                  </a:lnTo>
                  <a:lnTo>
                    <a:pt x="59" y="417"/>
                  </a:lnTo>
                  <a:lnTo>
                    <a:pt x="67" y="411"/>
                  </a:lnTo>
                  <a:lnTo>
                    <a:pt x="73" y="407"/>
                  </a:lnTo>
                  <a:lnTo>
                    <a:pt x="78" y="399"/>
                  </a:lnTo>
                  <a:lnTo>
                    <a:pt x="85" y="393"/>
                  </a:lnTo>
                  <a:lnTo>
                    <a:pt x="91" y="385"/>
                  </a:lnTo>
                  <a:lnTo>
                    <a:pt x="95" y="379"/>
                  </a:lnTo>
                  <a:lnTo>
                    <a:pt x="100" y="370"/>
                  </a:lnTo>
                  <a:lnTo>
                    <a:pt x="105" y="362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8" y="333"/>
                  </a:lnTo>
                  <a:lnTo>
                    <a:pt x="122" y="323"/>
                  </a:lnTo>
                  <a:lnTo>
                    <a:pt x="125" y="313"/>
                  </a:lnTo>
                  <a:lnTo>
                    <a:pt x="129" y="303"/>
                  </a:lnTo>
                  <a:lnTo>
                    <a:pt x="130" y="293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7" y="323"/>
                  </a:lnTo>
                  <a:lnTo>
                    <a:pt x="137" y="318"/>
                  </a:lnTo>
                  <a:lnTo>
                    <a:pt x="137" y="315"/>
                  </a:lnTo>
                  <a:lnTo>
                    <a:pt x="136" y="310"/>
                  </a:lnTo>
                  <a:lnTo>
                    <a:pt x="137" y="306"/>
                  </a:lnTo>
                  <a:lnTo>
                    <a:pt x="136" y="302"/>
                  </a:lnTo>
                  <a:lnTo>
                    <a:pt x="136" y="298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4" y="286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4" name="CustomShape 14"/>
            <p:cNvSpPr/>
            <p:nvPr/>
          </p:nvSpPr>
          <p:spPr>
            <a:xfrm rot="5400000">
              <a:off x="8204040" y="1301400"/>
              <a:ext cx="5004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54"/>
                  </a:lnTo>
                  <a:lnTo>
                    <a:pt x="139" y="365"/>
                  </a:lnTo>
                  <a:lnTo>
                    <a:pt x="138" y="377"/>
                  </a:lnTo>
                  <a:lnTo>
                    <a:pt x="137" y="388"/>
                  </a:lnTo>
                  <a:lnTo>
                    <a:pt x="135" y="399"/>
                  </a:lnTo>
                  <a:lnTo>
                    <a:pt x="133" y="409"/>
                  </a:lnTo>
                  <a:lnTo>
                    <a:pt x="131" y="420"/>
                  </a:lnTo>
                  <a:lnTo>
                    <a:pt x="128" y="430"/>
                  </a:lnTo>
                  <a:lnTo>
                    <a:pt x="125" y="440"/>
                  </a:lnTo>
                  <a:lnTo>
                    <a:pt x="122" y="450"/>
                  </a:lnTo>
                  <a:lnTo>
                    <a:pt x="118" y="460"/>
                  </a:lnTo>
                  <a:lnTo>
                    <a:pt x="114" y="469"/>
                  </a:lnTo>
                  <a:lnTo>
                    <a:pt x="110" y="478"/>
                  </a:lnTo>
                  <a:lnTo>
                    <a:pt x="105" y="487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5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6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6" y="424"/>
                  </a:lnTo>
                  <a:lnTo>
                    <a:pt x="53" y="420"/>
                  </a:lnTo>
                  <a:lnTo>
                    <a:pt x="60" y="415"/>
                  </a:lnTo>
                  <a:lnTo>
                    <a:pt x="66" y="410"/>
                  </a:lnTo>
                  <a:lnTo>
                    <a:pt x="72" y="405"/>
                  </a:lnTo>
                  <a:lnTo>
                    <a:pt x="79" y="398"/>
                  </a:lnTo>
                  <a:lnTo>
                    <a:pt x="85" y="392"/>
                  </a:lnTo>
                  <a:lnTo>
                    <a:pt x="90" y="385"/>
                  </a:lnTo>
                  <a:lnTo>
                    <a:pt x="96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1" y="352"/>
                  </a:lnTo>
                  <a:lnTo>
                    <a:pt x="115" y="342"/>
                  </a:lnTo>
                  <a:lnTo>
                    <a:pt x="119" y="333"/>
                  </a:lnTo>
                  <a:lnTo>
                    <a:pt x="123" y="323"/>
                  </a:lnTo>
                  <a:lnTo>
                    <a:pt x="126" y="313"/>
                  </a:lnTo>
                  <a:lnTo>
                    <a:pt x="129" y="302"/>
                  </a:lnTo>
                  <a:lnTo>
                    <a:pt x="132" y="292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39"/>
                  </a:lnTo>
                  <a:lnTo>
                    <a:pt x="140" y="335"/>
                  </a:lnTo>
                  <a:lnTo>
                    <a:pt x="140" y="330"/>
                  </a:lnTo>
                  <a:lnTo>
                    <a:pt x="140" y="326"/>
                  </a:lnTo>
                  <a:lnTo>
                    <a:pt x="139" y="322"/>
                  </a:lnTo>
                  <a:lnTo>
                    <a:pt x="139" y="318"/>
                  </a:lnTo>
                  <a:lnTo>
                    <a:pt x="139" y="314"/>
                  </a:lnTo>
                  <a:lnTo>
                    <a:pt x="138" y="310"/>
                  </a:lnTo>
                  <a:lnTo>
                    <a:pt x="138" y="305"/>
                  </a:lnTo>
                  <a:lnTo>
                    <a:pt x="137" y="301"/>
                  </a:lnTo>
                  <a:lnTo>
                    <a:pt x="137" y="297"/>
                  </a:lnTo>
                  <a:lnTo>
                    <a:pt x="136" y="293"/>
                  </a:lnTo>
                  <a:lnTo>
                    <a:pt x="136" y="289"/>
                  </a:lnTo>
                  <a:lnTo>
                    <a:pt x="135" y="285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5" name="CustomShape 15"/>
            <p:cNvSpPr/>
            <p:nvPr/>
          </p:nvSpPr>
          <p:spPr>
            <a:xfrm rot="9900000">
              <a:off x="7716960" y="975960"/>
              <a:ext cx="49680" cy="225000"/>
            </a:xfrm>
            <a:custGeom>
              <a:avLst/>
              <a:gdLst/>
              <a:ahLst/>
              <a:cxnLst/>
              <a:rect l="0" t="0" r="r" b="b"/>
              <a:pathLst>
                <a:path w="141" h="614"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8" y="378"/>
                  </a:lnTo>
                  <a:lnTo>
                    <a:pt x="136" y="389"/>
                  </a:lnTo>
                  <a:lnTo>
                    <a:pt x="134" y="400"/>
                  </a:lnTo>
                  <a:lnTo>
                    <a:pt x="133" y="410"/>
                  </a:lnTo>
                  <a:lnTo>
                    <a:pt x="130" y="422"/>
                  </a:lnTo>
                  <a:lnTo>
                    <a:pt x="128" y="431"/>
                  </a:lnTo>
                  <a:lnTo>
                    <a:pt x="125" y="442"/>
                  </a:lnTo>
                  <a:lnTo>
                    <a:pt x="121" y="452"/>
                  </a:lnTo>
                  <a:lnTo>
                    <a:pt x="118" y="462"/>
                  </a:lnTo>
                  <a:lnTo>
                    <a:pt x="113" y="471"/>
                  </a:lnTo>
                  <a:lnTo>
                    <a:pt x="110" y="480"/>
                  </a:lnTo>
                  <a:lnTo>
                    <a:pt x="105" y="488"/>
                  </a:lnTo>
                  <a:lnTo>
                    <a:pt x="101" y="498"/>
                  </a:lnTo>
                  <a:lnTo>
                    <a:pt x="96" y="504"/>
                  </a:lnTo>
                  <a:lnTo>
                    <a:pt x="90" y="512"/>
                  </a:lnTo>
                  <a:lnTo>
                    <a:pt x="85" y="519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6" y="537"/>
                  </a:lnTo>
                  <a:lnTo>
                    <a:pt x="60" y="542"/>
                  </a:lnTo>
                  <a:lnTo>
                    <a:pt x="53" y="547"/>
                  </a:lnTo>
                  <a:lnTo>
                    <a:pt x="46" y="551"/>
                  </a:lnTo>
                  <a:lnTo>
                    <a:pt x="46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6" y="426"/>
                  </a:lnTo>
                  <a:lnTo>
                    <a:pt x="53" y="421"/>
                  </a:lnTo>
                  <a:lnTo>
                    <a:pt x="60" y="417"/>
                  </a:lnTo>
                  <a:lnTo>
                    <a:pt x="67" y="412"/>
                  </a:lnTo>
                  <a:lnTo>
                    <a:pt x="72" y="406"/>
                  </a:lnTo>
                  <a:lnTo>
                    <a:pt x="79" y="400"/>
                  </a:lnTo>
                  <a:lnTo>
                    <a:pt x="84" y="393"/>
                  </a:lnTo>
                  <a:lnTo>
                    <a:pt x="90" y="386"/>
                  </a:lnTo>
                  <a:lnTo>
                    <a:pt x="96" y="378"/>
                  </a:lnTo>
                  <a:lnTo>
                    <a:pt x="102" y="370"/>
                  </a:lnTo>
                  <a:lnTo>
                    <a:pt x="106" y="361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9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2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8" y="323"/>
                  </a:lnTo>
                  <a:lnTo>
                    <a:pt x="138" y="318"/>
                  </a:lnTo>
                  <a:lnTo>
                    <a:pt x="139" y="314"/>
                  </a:lnTo>
                  <a:lnTo>
                    <a:pt x="137" y="311"/>
                  </a:lnTo>
                  <a:lnTo>
                    <a:pt x="137" y="307"/>
                  </a:lnTo>
                  <a:lnTo>
                    <a:pt x="137" y="302"/>
                  </a:lnTo>
                  <a:lnTo>
                    <a:pt x="137" y="297"/>
                  </a:lnTo>
                  <a:lnTo>
                    <a:pt x="136" y="294"/>
                  </a:lnTo>
                  <a:lnTo>
                    <a:pt x="136" y="290"/>
                  </a:lnTo>
                  <a:lnTo>
                    <a:pt x="135" y="285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56" name="CustomShape 16"/>
            <p:cNvSpPr/>
            <p:nvPr/>
          </p:nvSpPr>
          <p:spPr>
            <a:xfrm rot="13500000">
              <a:off x="7904520" y="414000"/>
              <a:ext cx="49320" cy="224640"/>
            </a:xfrm>
            <a:custGeom>
              <a:avLst/>
              <a:gdLst/>
              <a:ahLst/>
              <a:cxnLst/>
              <a:rect l="0" t="0" r="r" b="b"/>
              <a:pathLst>
                <a:path w="140" h="613"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8" y="354"/>
                  </a:lnTo>
                  <a:lnTo>
                    <a:pt x="138" y="365"/>
                  </a:lnTo>
                  <a:lnTo>
                    <a:pt x="137" y="377"/>
                  </a:lnTo>
                  <a:lnTo>
                    <a:pt x="136" y="387"/>
                  </a:lnTo>
                  <a:lnTo>
                    <a:pt x="133" y="399"/>
                  </a:lnTo>
                  <a:lnTo>
                    <a:pt x="133" y="409"/>
                  </a:lnTo>
                  <a:lnTo>
                    <a:pt x="130" y="420"/>
                  </a:lnTo>
                  <a:lnTo>
                    <a:pt x="128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8" y="461"/>
                  </a:lnTo>
                  <a:lnTo>
                    <a:pt x="114" y="469"/>
                  </a:lnTo>
                  <a:lnTo>
                    <a:pt x="109" y="478"/>
                  </a:lnTo>
                  <a:lnTo>
                    <a:pt x="105" y="486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29"/>
                  </a:lnTo>
                  <a:lnTo>
                    <a:pt x="66" y="536"/>
                  </a:lnTo>
                  <a:lnTo>
                    <a:pt x="60" y="540"/>
                  </a:lnTo>
                  <a:lnTo>
                    <a:pt x="54" y="545"/>
                  </a:lnTo>
                  <a:lnTo>
                    <a:pt x="46" y="549"/>
                  </a:lnTo>
                  <a:lnTo>
                    <a:pt x="47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7" y="424"/>
                  </a:lnTo>
                  <a:lnTo>
                    <a:pt x="54" y="420"/>
                  </a:lnTo>
                  <a:lnTo>
                    <a:pt x="60" y="415"/>
                  </a:lnTo>
                  <a:lnTo>
                    <a:pt x="67" y="410"/>
                  </a:lnTo>
                  <a:lnTo>
                    <a:pt x="73" y="404"/>
                  </a:lnTo>
                  <a:lnTo>
                    <a:pt x="79" y="398"/>
                  </a:lnTo>
                  <a:lnTo>
                    <a:pt x="85" y="391"/>
                  </a:lnTo>
                  <a:lnTo>
                    <a:pt x="90" y="384"/>
                  </a:lnTo>
                  <a:lnTo>
                    <a:pt x="95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0" y="351"/>
                  </a:lnTo>
                  <a:lnTo>
                    <a:pt x="114" y="342"/>
                  </a:lnTo>
                  <a:lnTo>
                    <a:pt x="118" y="333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2"/>
                  </a:lnTo>
                  <a:lnTo>
                    <a:pt x="131" y="292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9" y="339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8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6" y="305"/>
                  </a:lnTo>
                  <a:lnTo>
                    <a:pt x="136" y="302"/>
                  </a:lnTo>
                  <a:lnTo>
                    <a:pt x="136" y="297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3" y="285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TextShape 1"/>
          <p:cNvSpPr txBox="1"/>
          <p:nvPr/>
        </p:nvSpPr>
        <p:spPr>
          <a:xfrm>
            <a:off x="7315200" y="6448320"/>
            <a:ext cx="1828800" cy="409680"/>
          </a:xfrm>
          <a:prstGeom prst="rect">
            <a:avLst/>
          </a:prstGeom>
          <a:noFill/>
          <a:ln w="0">
            <a:noFill/>
          </a:ln>
        </p:spPr>
        <p:txBody>
          <a:bodyPr lIns="90000" tIns="46800" rIns="90000" bIns="46800">
            <a:noAutofit/>
          </a:bodyPr>
          <a:lstStyle/>
          <a:p>
            <a:pPr algn="l" rtl="0">
              <a:lnSpc>
                <a:spcPct val="100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fld id="{939A528E-410F-42BC-BC98-4861B1EE3737}" type="slidenum">
              <a:rPr lang="en-US" sz="1600" b="1" strike="noStrike" spc="-1">
                <a:latin typeface="Arial"/>
              </a:rPr>
              <a:t>9</a:t>
            </a:fld>
            <a:r>
              <a:rPr lang="en-US" sz="1600" b="1" strike="noStrike" spc="-1">
                <a:latin typeface="Arial"/>
              </a:rPr>
              <a:t>dari 58</a:t>
            </a:r>
            <a:endParaRPr lang="en-US" sz="1600" b="0" strike="noStrike" spc="-1">
              <a:latin typeface="Times New Roman"/>
            </a:endParaRPr>
          </a:p>
        </p:txBody>
      </p:sp>
      <p:sp>
        <p:nvSpPr>
          <p:cNvPr id="158" name="TextShape 2"/>
          <p:cNvSpPr txBox="1"/>
          <p:nvPr/>
        </p:nvSpPr>
        <p:spPr>
          <a:xfrm>
            <a:off x="360360" y="360360"/>
            <a:ext cx="8423280" cy="1440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Autofit/>
          </a:bodyPr>
          <a:lstStyle/>
          <a:p>
            <a:pPr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0" strike="noStrike" spc="-1">
                <a:solidFill>
                  <a:srgbClr val="FFFFFF"/>
                </a:solidFill>
                <a:latin typeface="Arial"/>
              </a:rPr>
              <a:t>Melakukan Analisis</a:t>
            </a:r>
            <a:endParaRPr lang="en-US" sz="2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TextShape 3"/>
          <p:cNvSpPr txBox="1"/>
          <p:nvPr/>
        </p:nvSpPr>
        <p:spPr>
          <a:xfrm>
            <a:off x="360360" y="2160360"/>
            <a:ext cx="8423280" cy="433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>
            <a:normAutofit lnSpcReduction="10000"/>
          </a:bodyPr>
          <a:lstStyle/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Definisi: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Proses yang disengaja untuk memecah suatu masalah melalui penerapan pengetahuan dan berbagai teknik analitis.</a:t>
            </a:r>
          </a:p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Pentingnya: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Analisis fakta diperlukan untuk membuktikan atau menyangkal hipotesis.</a:t>
            </a:r>
          </a:p>
          <a:p>
            <a:pPr marL="342720" indent="-342720" algn="l" rtl="0"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Analisis memberikan pemahaman tentang isu-isu dan faktor-faktor penyebab di balik masalah tersebut.</a:t>
            </a:r>
          </a:p>
          <a:p>
            <a:pPr marL="342720" indent="-342720" algn="l" rtl="0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strike="noStrike" spc="-1">
                <a:solidFill>
                  <a:srgbClr val="A50021"/>
                </a:solidFill>
                <a:latin typeface="Arial"/>
              </a:rPr>
              <a:t>Konsep Dasar:</a:t>
            </a: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Secara umum, lebih baik menghabiskan lebih banyak waktu untuk menganalisis data dan informasi daripada mengumpulkannya. Tujuannya adalah untuk menemukan "inti sari" yang dengan cepat mengkonfirmasi atau menyangkal suatu hipotesis.</a:t>
            </a:r>
          </a:p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0" strike="noStrike" spc="-1">
                <a:solidFill>
                  <a:srgbClr val="000000"/>
                </a:solidFill>
                <a:latin typeface="Arial"/>
              </a:rPr>
              <a:t>Analisis akar penyebab, pembuatan storyboard, dan analisis medan gaya adalah beberapa dari banyak teknik analitis yang dapat diterapkan.</a:t>
            </a:r>
          </a:p>
          <a:p>
            <a:pPr marL="342720" indent="-342720" algn="l" rtl="0">
              <a:lnSpc>
                <a:spcPct val="8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US" sz="2000" b="0" strike="noStrike" spc="-1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Group 4"/>
          <p:cNvGrpSpPr/>
          <p:nvPr/>
        </p:nvGrpSpPr>
        <p:grpSpPr>
          <a:xfrm>
            <a:off x="7467480" y="152280"/>
            <a:ext cx="1524240" cy="1524240"/>
            <a:chOff x="7467480" y="152280"/>
            <a:chExt cx="1524240" cy="1524240"/>
          </a:xfrm>
        </p:grpSpPr>
        <p:sp>
          <p:nvSpPr>
            <p:cNvPr id="161" name="CustomShape 5"/>
            <p:cNvSpPr/>
            <p:nvPr/>
          </p:nvSpPr>
          <p:spPr>
            <a:xfrm>
              <a:off x="7467480" y="152280"/>
              <a:ext cx="1524240" cy="1524240"/>
            </a:xfrm>
            <a:prstGeom prst="ellipse">
              <a:avLst/>
            </a:prstGeom>
            <a:solidFill>
              <a:srgbClr val="FFFF66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2" name="CustomShape 6"/>
            <p:cNvSpPr/>
            <p:nvPr/>
          </p:nvSpPr>
          <p:spPr>
            <a:xfrm>
              <a:off x="7567200" y="252000"/>
              <a:ext cx="1324440" cy="1324440"/>
            </a:xfrm>
            <a:prstGeom prst="ellipse">
              <a:avLst/>
            </a:prstGeom>
            <a:solidFill>
              <a:srgbClr val="CC6600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3" name="CustomShape 7"/>
            <p:cNvSpPr/>
            <p:nvPr/>
          </p:nvSpPr>
          <p:spPr>
            <a:xfrm>
              <a:off x="8042040" y="37692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Masalah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64" name="CustomShape 8"/>
            <p:cNvSpPr/>
            <p:nvPr/>
          </p:nvSpPr>
          <p:spPr>
            <a:xfrm>
              <a:off x="8416800" y="651600"/>
              <a:ext cx="374760" cy="324720"/>
            </a:xfrm>
            <a:custGeom>
              <a:avLst/>
              <a:gdLst/>
              <a:ahLst/>
              <a:cxnLst/>
              <a:rect l="0" t="0" r="r" b="b"/>
              <a:pathLst>
                <a:path w="1043" h="904">
                  <a:moveTo>
                    <a:pt x="264" y="0"/>
                  </a:moveTo>
                  <a:lnTo>
                    <a:pt x="777" y="0"/>
                  </a:lnTo>
                  <a:lnTo>
                    <a:pt x="1042" y="264"/>
                  </a:lnTo>
                  <a:lnTo>
                    <a:pt x="1042" y="638"/>
                  </a:lnTo>
                  <a:lnTo>
                    <a:pt x="777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Hipotesa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65" name="CustomShape 9"/>
            <p:cNvSpPr/>
            <p:nvPr/>
          </p:nvSpPr>
          <p:spPr>
            <a:xfrm>
              <a:off x="826704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Fakta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66" name="CustomShape 10"/>
            <p:cNvSpPr/>
            <p:nvPr/>
          </p:nvSpPr>
          <p:spPr>
            <a:xfrm>
              <a:off x="7817400" y="10638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99CCFF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Analisa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67" name="CustomShape 11"/>
            <p:cNvSpPr/>
            <p:nvPr/>
          </p:nvSpPr>
          <p:spPr>
            <a:xfrm>
              <a:off x="7692120" y="651600"/>
              <a:ext cx="374400" cy="324720"/>
            </a:xfrm>
            <a:custGeom>
              <a:avLst/>
              <a:gdLst/>
              <a:ahLst/>
              <a:cxnLst/>
              <a:rect l="0" t="0" r="r" b="b"/>
              <a:pathLst>
                <a:path w="1042" h="904">
                  <a:moveTo>
                    <a:pt x="264" y="0"/>
                  </a:moveTo>
                  <a:lnTo>
                    <a:pt x="776" y="0"/>
                  </a:lnTo>
                  <a:lnTo>
                    <a:pt x="1041" y="264"/>
                  </a:lnTo>
                  <a:lnTo>
                    <a:pt x="1041" y="638"/>
                  </a:lnTo>
                  <a:lnTo>
                    <a:pt x="776" y="903"/>
                  </a:lnTo>
                  <a:lnTo>
                    <a:pt x="264" y="903"/>
                  </a:lnTo>
                  <a:lnTo>
                    <a:pt x="0" y="638"/>
                  </a:lnTo>
                  <a:lnTo>
                    <a:pt x="0" y="264"/>
                  </a:lnTo>
                  <a:lnTo>
                    <a:pt x="264" y="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100000">
                  <a:srgbClr val="CCFF66"/>
                </a:gs>
              </a:gsLst>
              <a:path path="rect">
                <a:fillToRect l="50000" t="50000" r="50000" b="50000"/>
              </a:path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wrap="none" lIns="90000" tIns="46800" rIns="90000" bIns="46800" anchor="ctr">
              <a:noAutofit/>
            </a:bodyPr>
            <a:lstStyle/>
            <a:p>
              <a:pPr algn="ctr" rtl="0">
                <a:lnSpc>
                  <a:spcPct val="100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US" sz="600" b="1" strike="noStrike" spc="-1">
                  <a:solidFill>
                    <a:srgbClr val="A50021"/>
                  </a:solidFill>
                  <a:latin typeface="Arial Narrow"/>
                </a:rPr>
                <a:t>Larutan</a:t>
              </a:r>
              <a:endParaRPr lang="en-US" sz="600" b="0" strike="noStrike" spc="-1">
                <a:solidFill>
                  <a:srgbClr val="000000"/>
                </a:solidFill>
                <a:latin typeface="Times New Roman"/>
              </a:endParaRPr>
            </a:p>
          </p:txBody>
        </p:sp>
        <p:sp>
          <p:nvSpPr>
            <p:cNvPr id="168" name="CustomShape 12"/>
            <p:cNvSpPr/>
            <p:nvPr/>
          </p:nvSpPr>
          <p:spPr>
            <a:xfrm rot="18000000">
              <a:off x="8525520" y="426600"/>
              <a:ext cx="4968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54"/>
                  </a:lnTo>
                  <a:lnTo>
                    <a:pt x="138" y="365"/>
                  </a:lnTo>
                  <a:lnTo>
                    <a:pt x="137" y="376"/>
                  </a:lnTo>
                  <a:lnTo>
                    <a:pt x="136" y="388"/>
                  </a:lnTo>
                  <a:lnTo>
                    <a:pt x="134" y="399"/>
                  </a:lnTo>
                  <a:lnTo>
                    <a:pt x="132" y="410"/>
                  </a:lnTo>
                  <a:lnTo>
                    <a:pt x="130" y="420"/>
                  </a:lnTo>
                  <a:lnTo>
                    <a:pt x="127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7" y="460"/>
                  </a:lnTo>
                  <a:lnTo>
                    <a:pt x="113" y="469"/>
                  </a:lnTo>
                  <a:lnTo>
                    <a:pt x="109" y="478"/>
                  </a:lnTo>
                  <a:lnTo>
                    <a:pt x="106" y="488"/>
                  </a:lnTo>
                  <a:lnTo>
                    <a:pt x="100" y="496"/>
                  </a:lnTo>
                  <a:lnTo>
                    <a:pt x="95" y="503"/>
                  </a:lnTo>
                  <a:lnTo>
                    <a:pt x="89" y="510"/>
                  </a:lnTo>
                  <a:lnTo>
                    <a:pt x="84" y="518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6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7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3"/>
                  </a:lnTo>
                  <a:lnTo>
                    <a:pt x="46" y="424"/>
                  </a:lnTo>
                  <a:lnTo>
                    <a:pt x="53" y="421"/>
                  </a:lnTo>
                  <a:lnTo>
                    <a:pt x="59" y="415"/>
                  </a:lnTo>
                  <a:lnTo>
                    <a:pt x="66" y="410"/>
                  </a:lnTo>
                  <a:lnTo>
                    <a:pt x="72" y="404"/>
                  </a:lnTo>
                  <a:lnTo>
                    <a:pt x="78" y="398"/>
                  </a:lnTo>
                  <a:lnTo>
                    <a:pt x="84" y="392"/>
                  </a:lnTo>
                  <a:lnTo>
                    <a:pt x="90" y="385"/>
                  </a:lnTo>
                  <a:lnTo>
                    <a:pt x="95" y="377"/>
                  </a:lnTo>
                  <a:lnTo>
                    <a:pt x="100" y="370"/>
                  </a:lnTo>
                  <a:lnTo>
                    <a:pt x="105" y="361"/>
                  </a:lnTo>
                  <a:lnTo>
                    <a:pt x="110" y="352"/>
                  </a:lnTo>
                  <a:lnTo>
                    <a:pt x="114" y="342"/>
                  </a:lnTo>
                  <a:lnTo>
                    <a:pt x="118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3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1"/>
                  </a:lnTo>
                  <a:lnTo>
                    <a:pt x="15" y="2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5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3"/>
                  </a:lnTo>
                  <a:lnTo>
                    <a:pt x="87" y="49"/>
                  </a:lnTo>
                  <a:lnTo>
                    <a:pt x="93" y="56"/>
                  </a:lnTo>
                  <a:lnTo>
                    <a:pt x="98" y="65"/>
                  </a:lnTo>
                  <a:lnTo>
                    <a:pt x="103" y="73"/>
                  </a:lnTo>
                  <a:lnTo>
                    <a:pt x="108" y="81"/>
                  </a:lnTo>
                  <a:lnTo>
                    <a:pt x="112" y="90"/>
                  </a:lnTo>
                  <a:lnTo>
                    <a:pt x="117" y="100"/>
                  </a:lnTo>
                  <a:lnTo>
                    <a:pt x="120" y="110"/>
                  </a:lnTo>
                  <a:lnTo>
                    <a:pt x="124" y="119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2" y="151"/>
                  </a:lnTo>
                  <a:lnTo>
                    <a:pt x="134" y="163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7"/>
                  </a:lnTo>
                  <a:lnTo>
                    <a:pt x="140" y="219"/>
                  </a:lnTo>
                  <a:lnTo>
                    <a:pt x="139" y="344"/>
                  </a:lnTo>
                  <a:lnTo>
                    <a:pt x="139" y="339"/>
                  </a:lnTo>
                  <a:lnTo>
                    <a:pt x="139" y="336"/>
                  </a:lnTo>
                  <a:lnTo>
                    <a:pt x="140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9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7" y="306"/>
                  </a:lnTo>
                  <a:lnTo>
                    <a:pt x="136" y="301"/>
                  </a:lnTo>
                  <a:lnTo>
                    <a:pt x="137" y="298"/>
                  </a:lnTo>
                  <a:lnTo>
                    <a:pt x="136" y="294"/>
                  </a:lnTo>
                  <a:lnTo>
                    <a:pt x="135" y="289"/>
                  </a:lnTo>
                  <a:lnTo>
                    <a:pt x="134" y="285"/>
                  </a:lnTo>
                  <a:lnTo>
                    <a:pt x="133" y="281"/>
                  </a:lnTo>
                  <a:lnTo>
                    <a:pt x="133" y="281"/>
                  </a:lnTo>
                  <a:lnTo>
                    <a:pt x="132" y="271"/>
                  </a:lnTo>
                  <a:lnTo>
                    <a:pt x="128" y="260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5" y="221"/>
                  </a:lnTo>
                  <a:lnTo>
                    <a:pt x="111" y="212"/>
                  </a:lnTo>
                  <a:lnTo>
                    <a:pt x="106" y="203"/>
                  </a:lnTo>
                  <a:lnTo>
                    <a:pt x="102" y="194"/>
                  </a:lnTo>
                  <a:lnTo>
                    <a:pt x="97" y="187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8" y="153"/>
                  </a:lnTo>
                  <a:lnTo>
                    <a:pt x="62" y="148"/>
                  </a:lnTo>
                  <a:lnTo>
                    <a:pt x="55" y="144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5" y="132"/>
                  </a:lnTo>
                  <a:lnTo>
                    <a:pt x="28" y="131"/>
                  </a:lnTo>
                  <a:lnTo>
                    <a:pt x="21" y="129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69" name="CustomShape 13"/>
            <p:cNvSpPr/>
            <p:nvPr/>
          </p:nvSpPr>
          <p:spPr>
            <a:xfrm rot="900000">
              <a:off x="8691840" y="976320"/>
              <a:ext cx="49320" cy="225000"/>
            </a:xfrm>
            <a:custGeom>
              <a:avLst/>
              <a:gdLst/>
              <a:ahLst/>
              <a:cxnLst/>
              <a:rect l="0" t="0" r="r" b="b"/>
              <a:pathLst>
                <a:path w="140" h="614"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7" y="378"/>
                  </a:lnTo>
                  <a:lnTo>
                    <a:pt x="135" y="389"/>
                  </a:lnTo>
                  <a:lnTo>
                    <a:pt x="133" y="401"/>
                  </a:lnTo>
                  <a:lnTo>
                    <a:pt x="133" y="410"/>
                  </a:lnTo>
                  <a:lnTo>
                    <a:pt x="130" y="421"/>
                  </a:lnTo>
                  <a:lnTo>
                    <a:pt x="127" y="431"/>
                  </a:lnTo>
                  <a:lnTo>
                    <a:pt x="125" y="441"/>
                  </a:lnTo>
                  <a:lnTo>
                    <a:pt x="121" y="451"/>
                  </a:lnTo>
                  <a:lnTo>
                    <a:pt x="117" y="461"/>
                  </a:lnTo>
                  <a:lnTo>
                    <a:pt x="114" y="470"/>
                  </a:lnTo>
                  <a:lnTo>
                    <a:pt x="109" y="479"/>
                  </a:lnTo>
                  <a:lnTo>
                    <a:pt x="105" y="488"/>
                  </a:lnTo>
                  <a:lnTo>
                    <a:pt x="100" y="497"/>
                  </a:lnTo>
                  <a:lnTo>
                    <a:pt x="95" y="504"/>
                  </a:lnTo>
                  <a:lnTo>
                    <a:pt x="90" y="512"/>
                  </a:lnTo>
                  <a:lnTo>
                    <a:pt x="84" y="520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5" y="537"/>
                  </a:lnTo>
                  <a:lnTo>
                    <a:pt x="60" y="543"/>
                  </a:lnTo>
                  <a:lnTo>
                    <a:pt x="53" y="546"/>
                  </a:lnTo>
                  <a:lnTo>
                    <a:pt x="46" y="550"/>
                  </a:lnTo>
                  <a:lnTo>
                    <a:pt x="47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7" y="425"/>
                  </a:lnTo>
                  <a:lnTo>
                    <a:pt x="54" y="421"/>
                  </a:lnTo>
                  <a:lnTo>
                    <a:pt x="59" y="417"/>
                  </a:lnTo>
                  <a:lnTo>
                    <a:pt x="67" y="411"/>
                  </a:lnTo>
                  <a:lnTo>
                    <a:pt x="73" y="407"/>
                  </a:lnTo>
                  <a:lnTo>
                    <a:pt x="78" y="399"/>
                  </a:lnTo>
                  <a:lnTo>
                    <a:pt x="85" y="393"/>
                  </a:lnTo>
                  <a:lnTo>
                    <a:pt x="91" y="385"/>
                  </a:lnTo>
                  <a:lnTo>
                    <a:pt x="95" y="379"/>
                  </a:lnTo>
                  <a:lnTo>
                    <a:pt x="100" y="370"/>
                  </a:lnTo>
                  <a:lnTo>
                    <a:pt x="105" y="362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8" y="333"/>
                  </a:lnTo>
                  <a:lnTo>
                    <a:pt x="122" y="323"/>
                  </a:lnTo>
                  <a:lnTo>
                    <a:pt x="125" y="313"/>
                  </a:lnTo>
                  <a:lnTo>
                    <a:pt x="129" y="303"/>
                  </a:lnTo>
                  <a:lnTo>
                    <a:pt x="130" y="293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8" y="1"/>
                  </a:lnTo>
                  <a:lnTo>
                    <a:pt x="15" y="1"/>
                  </a:lnTo>
                  <a:lnTo>
                    <a:pt x="23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2"/>
                  </a:lnTo>
                  <a:lnTo>
                    <a:pt x="50" y="15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3" y="56"/>
                  </a:lnTo>
                  <a:lnTo>
                    <a:pt x="98" y="64"/>
                  </a:lnTo>
                  <a:lnTo>
                    <a:pt x="103" y="72"/>
                  </a:lnTo>
                  <a:lnTo>
                    <a:pt x="108" y="81"/>
                  </a:lnTo>
                  <a:lnTo>
                    <a:pt x="112" y="91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1"/>
                  </a:lnTo>
                  <a:lnTo>
                    <a:pt x="126" y="130"/>
                  </a:lnTo>
                  <a:lnTo>
                    <a:pt x="129" y="141"/>
                  </a:lnTo>
                  <a:lnTo>
                    <a:pt x="132" y="152"/>
                  </a:lnTo>
                  <a:lnTo>
                    <a:pt x="134" y="162"/>
                  </a:lnTo>
                  <a:lnTo>
                    <a:pt x="136" y="173"/>
                  </a:lnTo>
                  <a:lnTo>
                    <a:pt x="137" y="185"/>
                  </a:lnTo>
                  <a:lnTo>
                    <a:pt x="138" y="197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39" y="344"/>
                  </a:lnTo>
                  <a:lnTo>
                    <a:pt x="139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7" y="323"/>
                  </a:lnTo>
                  <a:lnTo>
                    <a:pt x="137" y="318"/>
                  </a:lnTo>
                  <a:lnTo>
                    <a:pt x="137" y="315"/>
                  </a:lnTo>
                  <a:lnTo>
                    <a:pt x="136" y="310"/>
                  </a:lnTo>
                  <a:lnTo>
                    <a:pt x="137" y="306"/>
                  </a:lnTo>
                  <a:lnTo>
                    <a:pt x="136" y="302"/>
                  </a:lnTo>
                  <a:lnTo>
                    <a:pt x="136" y="298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4" y="286"/>
                  </a:lnTo>
                  <a:lnTo>
                    <a:pt x="132" y="281"/>
                  </a:lnTo>
                  <a:lnTo>
                    <a:pt x="132" y="281"/>
                  </a:lnTo>
                  <a:lnTo>
                    <a:pt x="131" y="270"/>
                  </a:lnTo>
                  <a:lnTo>
                    <a:pt x="128" y="260"/>
                  </a:lnTo>
                  <a:lnTo>
                    <a:pt x="125" y="251"/>
                  </a:lnTo>
                  <a:lnTo>
                    <a:pt x="122" y="240"/>
                  </a:lnTo>
                  <a:lnTo>
                    <a:pt x="119" y="231"/>
                  </a:lnTo>
                  <a:lnTo>
                    <a:pt x="114" y="221"/>
                  </a:lnTo>
                  <a:lnTo>
                    <a:pt x="111" y="211"/>
                  </a:lnTo>
                  <a:lnTo>
                    <a:pt x="105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6" y="172"/>
                  </a:lnTo>
                  <a:lnTo>
                    <a:pt x="80" y="166"/>
                  </a:lnTo>
                  <a:lnTo>
                    <a:pt x="75" y="160"/>
                  </a:lnTo>
                  <a:lnTo>
                    <a:pt x="68" y="153"/>
                  </a:lnTo>
                  <a:lnTo>
                    <a:pt x="62" y="149"/>
                  </a:lnTo>
                  <a:lnTo>
                    <a:pt x="55" y="143"/>
                  </a:lnTo>
                  <a:lnTo>
                    <a:pt x="49" y="139"/>
                  </a:lnTo>
                  <a:lnTo>
                    <a:pt x="43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8" y="125"/>
                  </a:lnTo>
                  <a:lnTo>
                    <a:pt x="1" y="126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0" name="CustomShape 14"/>
            <p:cNvSpPr/>
            <p:nvPr/>
          </p:nvSpPr>
          <p:spPr>
            <a:xfrm rot="5400000">
              <a:off x="8204040" y="1301400"/>
              <a:ext cx="50040" cy="224640"/>
            </a:xfrm>
            <a:custGeom>
              <a:avLst/>
              <a:gdLst/>
              <a:ahLst/>
              <a:cxnLst/>
              <a:rect l="0" t="0" r="r" b="b"/>
              <a:pathLst>
                <a:path w="141" h="613"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54"/>
                  </a:lnTo>
                  <a:lnTo>
                    <a:pt x="139" y="365"/>
                  </a:lnTo>
                  <a:lnTo>
                    <a:pt x="138" y="377"/>
                  </a:lnTo>
                  <a:lnTo>
                    <a:pt x="137" y="388"/>
                  </a:lnTo>
                  <a:lnTo>
                    <a:pt x="135" y="399"/>
                  </a:lnTo>
                  <a:lnTo>
                    <a:pt x="133" y="409"/>
                  </a:lnTo>
                  <a:lnTo>
                    <a:pt x="131" y="420"/>
                  </a:lnTo>
                  <a:lnTo>
                    <a:pt x="128" y="430"/>
                  </a:lnTo>
                  <a:lnTo>
                    <a:pt x="125" y="440"/>
                  </a:lnTo>
                  <a:lnTo>
                    <a:pt x="122" y="450"/>
                  </a:lnTo>
                  <a:lnTo>
                    <a:pt x="118" y="460"/>
                  </a:lnTo>
                  <a:lnTo>
                    <a:pt x="114" y="469"/>
                  </a:lnTo>
                  <a:lnTo>
                    <a:pt x="110" y="478"/>
                  </a:lnTo>
                  <a:lnTo>
                    <a:pt x="105" y="487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30"/>
                  </a:lnTo>
                  <a:lnTo>
                    <a:pt x="66" y="535"/>
                  </a:lnTo>
                  <a:lnTo>
                    <a:pt x="59" y="540"/>
                  </a:lnTo>
                  <a:lnTo>
                    <a:pt x="53" y="545"/>
                  </a:lnTo>
                  <a:lnTo>
                    <a:pt x="46" y="549"/>
                  </a:lnTo>
                  <a:lnTo>
                    <a:pt x="46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6" y="424"/>
                  </a:lnTo>
                  <a:lnTo>
                    <a:pt x="53" y="420"/>
                  </a:lnTo>
                  <a:lnTo>
                    <a:pt x="60" y="415"/>
                  </a:lnTo>
                  <a:lnTo>
                    <a:pt x="66" y="410"/>
                  </a:lnTo>
                  <a:lnTo>
                    <a:pt x="72" y="405"/>
                  </a:lnTo>
                  <a:lnTo>
                    <a:pt x="79" y="398"/>
                  </a:lnTo>
                  <a:lnTo>
                    <a:pt x="85" y="392"/>
                  </a:lnTo>
                  <a:lnTo>
                    <a:pt x="90" y="385"/>
                  </a:lnTo>
                  <a:lnTo>
                    <a:pt x="96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1" y="352"/>
                  </a:lnTo>
                  <a:lnTo>
                    <a:pt x="115" y="342"/>
                  </a:lnTo>
                  <a:lnTo>
                    <a:pt x="119" y="333"/>
                  </a:lnTo>
                  <a:lnTo>
                    <a:pt x="123" y="323"/>
                  </a:lnTo>
                  <a:lnTo>
                    <a:pt x="126" y="313"/>
                  </a:lnTo>
                  <a:lnTo>
                    <a:pt x="129" y="302"/>
                  </a:lnTo>
                  <a:lnTo>
                    <a:pt x="132" y="292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  <a:moveTo>
                    <a:pt x="0" y="0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29" y="5"/>
                  </a:lnTo>
                  <a:lnTo>
                    <a:pt x="36" y="7"/>
                  </a:lnTo>
                  <a:lnTo>
                    <a:pt x="43" y="11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4" y="24"/>
                  </a:lnTo>
                  <a:lnTo>
                    <a:pt x="70" y="29"/>
                  </a:lnTo>
                  <a:lnTo>
                    <a:pt x="76" y="35"/>
                  </a:lnTo>
                  <a:lnTo>
                    <a:pt x="82" y="42"/>
                  </a:lnTo>
                  <a:lnTo>
                    <a:pt x="88" y="49"/>
                  </a:lnTo>
                  <a:lnTo>
                    <a:pt x="94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5" y="119"/>
                  </a:lnTo>
                  <a:lnTo>
                    <a:pt x="128" y="129"/>
                  </a:lnTo>
                  <a:lnTo>
                    <a:pt x="131" y="140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7" y="173"/>
                  </a:lnTo>
                  <a:lnTo>
                    <a:pt x="138" y="184"/>
                  </a:lnTo>
                  <a:lnTo>
                    <a:pt x="139" y="195"/>
                  </a:lnTo>
                  <a:lnTo>
                    <a:pt x="140" y="207"/>
                  </a:lnTo>
                  <a:lnTo>
                    <a:pt x="140" y="218"/>
                  </a:lnTo>
                  <a:lnTo>
                    <a:pt x="140" y="343"/>
                  </a:lnTo>
                  <a:lnTo>
                    <a:pt x="140" y="339"/>
                  </a:lnTo>
                  <a:lnTo>
                    <a:pt x="140" y="335"/>
                  </a:lnTo>
                  <a:lnTo>
                    <a:pt x="140" y="330"/>
                  </a:lnTo>
                  <a:lnTo>
                    <a:pt x="140" y="326"/>
                  </a:lnTo>
                  <a:lnTo>
                    <a:pt x="139" y="322"/>
                  </a:lnTo>
                  <a:lnTo>
                    <a:pt x="139" y="318"/>
                  </a:lnTo>
                  <a:lnTo>
                    <a:pt x="139" y="314"/>
                  </a:lnTo>
                  <a:lnTo>
                    <a:pt x="138" y="310"/>
                  </a:lnTo>
                  <a:lnTo>
                    <a:pt x="138" y="305"/>
                  </a:lnTo>
                  <a:lnTo>
                    <a:pt x="137" y="301"/>
                  </a:lnTo>
                  <a:lnTo>
                    <a:pt x="137" y="297"/>
                  </a:lnTo>
                  <a:lnTo>
                    <a:pt x="136" y="293"/>
                  </a:lnTo>
                  <a:lnTo>
                    <a:pt x="136" y="289"/>
                  </a:lnTo>
                  <a:lnTo>
                    <a:pt x="135" y="285"/>
                  </a:lnTo>
                  <a:lnTo>
                    <a:pt x="134" y="281"/>
                  </a:lnTo>
                  <a:lnTo>
                    <a:pt x="134" y="281"/>
                  </a:lnTo>
                  <a:lnTo>
                    <a:pt x="132" y="270"/>
                  </a:lnTo>
                  <a:lnTo>
                    <a:pt x="129" y="260"/>
                  </a:lnTo>
                  <a:lnTo>
                    <a:pt x="127" y="250"/>
                  </a:lnTo>
                  <a:lnTo>
                    <a:pt x="123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2" y="211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2" y="148"/>
                  </a:lnTo>
                  <a:lnTo>
                    <a:pt x="56" y="143"/>
                  </a:lnTo>
                  <a:lnTo>
                    <a:pt x="49" y="139"/>
                  </a:lnTo>
                  <a:lnTo>
                    <a:pt x="42" y="135"/>
                  </a:lnTo>
                  <a:lnTo>
                    <a:pt x="36" y="132"/>
                  </a:lnTo>
                  <a:lnTo>
                    <a:pt x="29" y="130"/>
                  </a:lnTo>
                  <a:lnTo>
                    <a:pt x="21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0" y="125"/>
                  </a:lnTo>
                  <a:lnTo>
                    <a:pt x="0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1" name="CustomShape 15"/>
            <p:cNvSpPr/>
            <p:nvPr/>
          </p:nvSpPr>
          <p:spPr>
            <a:xfrm rot="9900000">
              <a:off x="7716960" y="975960"/>
              <a:ext cx="49680" cy="225000"/>
            </a:xfrm>
            <a:custGeom>
              <a:avLst/>
              <a:gdLst/>
              <a:ahLst/>
              <a:cxnLst/>
              <a:rect l="0" t="0" r="r" b="b"/>
              <a:pathLst>
                <a:path w="141" h="614"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39" y="355"/>
                  </a:lnTo>
                  <a:lnTo>
                    <a:pt x="138" y="366"/>
                  </a:lnTo>
                  <a:lnTo>
                    <a:pt x="138" y="378"/>
                  </a:lnTo>
                  <a:lnTo>
                    <a:pt x="136" y="389"/>
                  </a:lnTo>
                  <a:lnTo>
                    <a:pt x="134" y="400"/>
                  </a:lnTo>
                  <a:lnTo>
                    <a:pt x="133" y="410"/>
                  </a:lnTo>
                  <a:lnTo>
                    <a:pt x="130" y="422"/>
                  </a:lnTo>
                  <a:lnTo>
                    <a:pt x="128" y="431"/>
                  </a:lnTo>
                  <a:lnTo>
                    <a:pt x="125" y="442"/>
                  </a:lnTo>
                  <a:lnTo>
                    <a:pt x="121" y="452"/>
                  </a:lnTo>
                  <a:lnTo>
                    <a:pt x="118" y="462"/>
                  </a:lnTo>
                  <a:lnTo>
                    <a:pt x="113" y="471"/>
                  </a:lnTo>
                  <a:lnTo>
                    <a:pt x="110" y="480"/>
                  </a:lnTo>
                  <a:lnTo>
                    <a:pt x="105" y="488"/>
                  </a:lnTo>
                  <a:lnTo>
                    <a:pt x="101" y="498"/>
                  </a:lnTo>
                  <a:lnTo>
                    <a:pt x="96" y="504"/>
                  </a:lnTo>
                  <a:lnTo>
                    <a:pt x="90" y="512"/>
                  </a:lnTo>
                  <a:lnTo>
                    <a:pt x="85" y="519"/>
                  </a:lnTo>
                  <a:lnTo>
                    <a:pt x="79" y="525"/>
                  </a:lnTo>
                  <a:lnTo>
                    <a:pt x="72" y="531"/>
                  </a:lnTo>
                  <a:lnTo>
                    <a:pt x="66" y="537"/>
                  </a:lnTo>
                  <a:lnTo>
                    <a:pt x="60" y="542"/>
                  </a:lnTo>
                  <a:lnTo>
                    <a:pt x="53" y="547"/>
                  </a:lnTo>
                  <a:lnTo>
                    <a:pt x="46" y="551"/>
                  </a:lnTo>
                  <a:lnTo>
                    <a:pt x="46" y="613"/>
                  </a:lnTo>
                  <a:lnTo>
                    <a:pt x="1" y="500"/>
                  </a:lnTo>
                  <a:lnTo>
                    <a:pt x="47" y="363"/>
                  </a:lnTo>
                  <a:lnTo>
                    <a:pt x="46" y="426"/>
                  </a:lnTo>
                  <a:lnTo>
                    <a:pt x="53" y="421"/>
                  </a:lnTo>
                  <a:lnTo>
                    <a:pt x="60" y="417"/>
                  </a:lnTo>
                  <a:lnTo>
                    <a:pt x="67" y="412"/>
                  </a:lnTo>
                  <a:lnTo>
                    <a:pt x="72" y="406"/>
                  </a:lnTo>
                  <a:lnTo>
                    <a:pt x="79" y="400"/>
                  </a:lnTo>
                  <a:lnTo>
                    <a:pt x="84" y="393"/>
                  </a:lnTo>
                  <a:lnTo>
                    <a:pt x="90" y="386"/>
                  </a:lnTo>
                  <a:lnTo>
                    <a:pt x="96" y="378"/>
                  </a:lnTo>
                  <a:lnTo>
                    <a:pt x="102" y="370"/>
                  </a:lnTo>
                  <a:lnTo>
                    <a:pt x="106" y="361"/>
                  </a:lnTo>
                  <a:lnTo>
                    <a:pt x="111" y="352"/>
                  </a:lnTo>
                  <a:lnTo>
                    <a:pt x="115" y="343"/>
                  </a:lnTo>
                  <a:lnTo>
                    <a:pt x="119" y="334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3"/>
                  </a:lnTo>
                  <a:lnTo>
                    <a:pt x="131" y="292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  <a:moveTo>
                    <a:pt x="0" y="1"/>
                  </a:moveTo>
                  <a:lnTo>
                    <a:pt x="7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6" y="7"/>
                  </a:lnTo>
                  <a:lnTo>
                    <a:pt x="44" y="11"/>
                  </a:lnTo>
                  <a:lnTo>
                    <a:pt x="51" y="15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7" y="36"/>
                  </a:lnTo>
                  <a:lnTo>
                    <a:pt x="82" y="42"/>
                  </a:lnTo>
                  <a:lnTo>
                    <a:pt x="87" y="49"/>
                  </a:lnTo>
                  <a:lnTo>
                    <a:pt x="94" y="57"/>
                  </a:lnTo>
                  <a:lnTo>
                    <a:pt x="99" y="64"/>
                  </a:lnTo>
                  <a:lnTo>
                    <a:pt x="103" y="72"/>
                  </a:lnTo>
                  <a:lnTo>
                    <a:pt x="109" y="81"/>
                  </a:lnTo>
                  <a:lnTo>
                    <a:pt x="113" y="90"/>
                  </a:lnTo>
                  <a:lnTo>
                    <a:pt x="117" y="100"/>
                  </a:lnTo>
                  <a:lnTo>
                    <a:pt x="121" y="110"/>
                  </a:lnTo>
                  <a:lnTo>
                    <a:pt x="124" y="120"/>
                  </a:lnTo>
                  <a:lnTo>
                    <a:pt x="128" y="130"/>
                  </a:lnTo>
                  <a:lnTo>
                    <a:pt x="130" y="141"/>
                  </a:lnTo>
                  <a:lnTo>
                    <a:pt x="133" y="151"/>
                  </a:lnTo>
                  <a:lnTo>
                    <a:pt x="135" y="162"/>
                  </a:lnTo>
                  <a:lnTo>
                    <a:pt x="136" y="173"/>
                  </a:lnTo>
                  <a:lnTo>
                    <a:pt x="138" y="185"/>
                  </a:lnTo>
                  <a:lnTo>
                    <a:pt x="138" y="196"/>
                  </a:lnTo>
                  <a:lnTo>
                    <a:pt x="139" y="208"/>
                  </a:lnTo>
                  <a:lnTo>
                    <a:pt x="139" y="219"/>
                  </a:lnTo>
                  <a:lnTo>
                    <a:pt x="140" y="344"/>
                  </a:lnTo>
                  <a:lnTo>
                    <a:pt x="140" y="340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7"/>
                  </a:lnTo>
                  <a:lnTo>
                    <a:pt x="138" y="323"/>
                  </a:lnTo>
                  <a:lnTo>
                    <a:pt x="138" y="318"/>
                  </a:lnTo>
                  <a:lnTo>
                    <a:pt x="139" y="314"/>
                  </a:lnTo>
                  <a:lnTo>
                    <a:pt x="137" y="311"/>
                  </a:lnTo>
                  <a:lnTo>
                    <a:pt x="137" y="307"/>
                  </a:lnTo>
                  <a:lnTo>
                    <a:pt x="137" y="302"/>
                  </a:lnTo>
                  <a:lnTo>
                    <a:pt x="137" y="297"/>
                  </a:lnTo>
                  <a:lnTo>
                    <a:pt x="136" y="294"/>
                  </a:lnTo>
                  <a:lnTo>
                    <a:pt x="136" y="290"/>
                  </a:lnTo>
                  <a:lnTo>
                    <a:pt x="135" y="285"/>
                  </a:lnTo>
                  <a:lnTo>
                    <a:pt x="134" y="282"/>
                  </a:lnTo>
                  <a:lnTo>
                    <a:pt x="134" y="282"/>
                  </a:lnTo>
                  <a:lnTo>
                    <a:pt x="132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20" y="230"/>
                  </a:lnTo>
                  <a:lnTo>
                    <a:pt x="116" y="221"/>
                  </a:lnTo>
                  <a:lnTo>
                    <a:pt x="111" y="211"/>
                  </a:lnTo>
                  <a:lnTo>
                    <a:pt x="106" y="203"/>
                  </a:lnTo>
                  <a:lnTo>
                    <a:pt x="101" y="194"/>
                  </a:lnTo>
                  <a:lnTo>
                    <a:pt x="96" y="186"/>
                  </a:lnTo>
                  <a:lnTo>
                    <a:pt x="92" y="179"/>
                  </a:lnTo>
                  <a:lnTo>
                    <a:pt x="87" y="172"/>
                  </a:lnTo>
                  <a:lnTo>
                    <a:pt x="80" y="165"/>
                  </a:lnTo>
                  <a:lnTo>
                    <a:pt x="74" y="159"/>
                  </a:lnTo>
                  <a:lnTo>
                    <a:pt x="69" y="154"/>
                  </a:lnTo>
                  <a:lnTo>
                    <a:pt x="63" y="148"/>
                  </a:lnTo>
                  <a:lnTo>
                    <a:pt x="55" y="143"/>
                  </a:lnTo>
                  <a:lnTo>
                    <a:pt x="50" y="139"/>
                  </a:lnTo>
                  <a:lnTo>
                    <a:pt x="43" y="135"/>
                  </a:lnTo>
                  <a:lnTo>
                    <a:pt x="35" y="132"/>
                  </a:lnTo>
                  <a:lnTo>
                    <a:pt x="28" y="130"/>
                  </a:lnTo>
                  <a:lnTo>
                    <a:pt x="22" y="128"/>
                  </a:lnTo>
                  <a:lnTo>
                    <a:pt x="14" y="126"/>
                  </a:lnTo>
                  <a:lnTo>
                    <a:pt x="7" y="125"/>
                  </a:lnTo>
                  <a:lnTo>
                    <a:pt x="1" y="125"/>
                  </a:lnTo>
                  <a:lnTo>
                    <a:pt x="0" y="1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172" name="CustomShape 16"/>
            <p:cNvSpPr/>
            <p:nvPr/>
          </p:nvSpPr>
          <p:spPr>
            <a:xfrm rot="13500000">
              <a:off x="7904520" y="414000"/>
              <a:ext cx="49320" cy="224640"/>
            </a:xfrm>
            <a:custGeom>
              <a:avLst/>
              <a:gdLst/>
              <a:ahLst/>
              <a:cxnLst/>
              <a:rect l="0" t="0" r="r" b="b"/>
              <a:pathLst>
                <a:path w="140" h="613"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8" y="354"/>
                  </a:lnTo>
                  <a:lnTo>
                    <a:pt x="138" y="365"/>
                  </a:lnTo>
                  <a:lnTo>
                    <a:pt x="137" y="377"/>
                  </a:lnTo>
                  <a:lnTo>
                    <a:pt x="136" y="387"/>
                  </a:lnTo>
                  <a:lnTo>
                    <a:pt x="133" y="399"/>
                  </a:lnTo>
                  <a:lnTo>
                    <a:pt x="133" y="409"/>
                  </a:lnTo>
                  <a:lnTo>
                    <a:pt x="130" y="420"/>
                  </a:lnTo>
                  <a:lnTo>
                    <a:pt x="128" y="430"/>
                  </a:lnTo>
                  <a:lnTo>
                    <a:pt x="124" y="440"/>
                  </a:lnTo>
                  <a:lnTo>
                    <a:pt x="121" y="451"/>
                  </a:lnTo>
                  <a:lnTo>
                    <a:pt x="118" y="461"/>
                  </a:lnTo>
                  <a:lnTo>
                    <a:pt x="114" y="469"/>
                  </a:lnTo>
                  <a:lnTo>
                    <a:pt x="109" y="478"/>
                  </a:lnTo>
                  <a:lnTo>
                    <a:pt x="105" y="486"/>
                  </a:lnTo>
                  <a:lnTo>
                    <a:pt x="100" y="495"/>
                  </a:lnTo>
                  <a:lnTo>
                    <a:pt x="95" y="503"/>
                  </a:lnTo>
                  <a:lnTo>
                    <a:pt x="90" y="510"/>
                  </a:lnTo>
                  <a:lnTo>
                    <a:pt x="84" y="517"/>
                  </a:lnTo>
                  <a:lnTo>
                    <a:pt x="78" y="524"/>
                  </a:lnTo>
                  <a:lnTo>
                    <a:pt x="72" y="529"/>
                  </a:lnTo>
                  <a:lnTo>
                    <a:pt x="66" y="536"/>
                  </a:lnTo>
                  <a:lnTo>
                    <a:pt x="60" y="540"/>
                  </a:lnTo>
                  <a:lnTo>
                    <a:pt x="54" y="545"/>
                  </a:lnTo>
                  <a:lnTo>
                    <a:pt x="46" y="549"/>
                  </a:lnTo>
                  <a:lnTo>
                    <a:pt x="47" y="612"/>
                  </a:lnTo>
                  <a:lnTo>
                    <a:pt x="0" y="500"/>
                  </a:lnTo>
                  <a:lnTo>
                    <a:pt x="46" y="362"/>
                  </a:lnTo>
                  <a:lnTo>
                    <a:pt x="47" y="424"/>
                  </a:lnTo>
                  <a:lnTo>
                    <a:pt x="54" y="420"/>
                  </a:lnTo>
                  <a:lnTo>
                    <a:pt x="60" y="415"/>
                  </a:lnTo>
                  <a:lnTo>
                    <a:pt x="67" y="410"/>
                  </a:lnTo>
                  <a:lnTo>
                    <a:pt x="73" y="404"/>
                  </a:lnTo>
                  <a:lnTo>
                    <a:pt x="79" y="398"/>
                  </a:lnTo>
                  <a:lnTo>
                    <a:pt x="85" y="391"/>
                  </a:lnTo>
                  <a:lnTo>
                    <a:pt x="90" y="384"/>
                  </a:lnTo>
                  <a:lnTo>
                    <a:pt x="95" y="377"/>
                  </a:lnTo>
                  <a:lnTo>
                    <a:pt x="101" y="369"/>
                  </a:lnTo>
                  <a:lnTo>
                    <a:pt x="106" y="360"/>
                  </a:lnTo>
                  <a:lnTo>
                    <a:pt x="110" y="351"/>
                  </a:lnTo>
                  <a:lnTo>
                    <a:pt x="114" y="342"/>
                  </a:lnTo>
                  <a:lnTo>
                    <a:pt x="118" y="333"/>
                  </a:lnTo>
                  <a:lnTo>
                    <a:pt x="122" y="324"/>
                  </a:lnTo>
                  <a:lnTo>
                    <a:pt x="125" y="314"/>
                  </a:lnTo>
                  <a:lnTo>
                    <a:pt x="128" y="302"/>
                  </a:lnTo>
                  <a:lnTo>
                    <a:pt x="131" y="292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  <a:moveTo>
                    <a:pt x="1" y="0"/>
                  </a:moveTo>
                  <a:lnTo>
                    <a:pt x="8" y="0"/>
                  </a:lnTo>
                  <a:lnTo>
                    <a:pt x="15" y="1"/>
                  </a:lnTo>
                  <a:lnTo>
                    <a:pt x="22" y="3"/>
                  </a:lnTo>
                  <a:lnTo>
                    <a:pt x="30" y="5"/>
                  </a:lnTo>
                  <a:lnTo>
                    <a:pt x="37" y="7"/>
                  </a:lnTo>
                  <a:lnTo>
                    <a:pt x="44" y="12"/>
                  </a:lnTo>
                  <a:lnTo>
                    <a:pt x="50" y="14"/>
                  </a:lnTo>
                  <a:lnTo>
                    <a:pt x="57" y="19"/>
                  </a:lnTo>
                  <a:lnTo>
                    <a:pt x="63" y="24"/>
                  </a:lnTo>
                  <a:lnTo>
                    <a:pt x="70" y="29"/>
                  </a:lnTo>
                  <a:lnTo>
                    <a:pt x="75" y="35"/>
                  </a:lnTo>
                  <a:lnTo>
                    <a:pt x="82" y="43"/>
                  </a:lnTo>
                  <a:lnTo>
                    <a:pt x="88" y="49"/>
                  </a:lnTo>
                  <a:lnTo>
                    <a:pt x="92" y="56"/>
                  </a:lnTo>
                  <a:lnTo>
                    <a:pt x="99" y="64"/>
                  </a:lnTo>
                  <a:lnTo>
                    <a:pt x="104" y="72"/>
                  </a:lnTo>
                  <a:lnTo>
                    <a:pt x="108" y="82"/>
                  </a:lnTo>
                  <a:lnTo>
                    <a:pt x="112" y="90"/>
                  </a:lnTo>
                  <a:lnTo>
                    <a:pt x="117" y="99"/>
                  </a:lnTo>
                  <a:lnTo>
                    <a:pt x="121" y="109"/>
                  </a:lnTo>
                  <a:lnTo>
                    <a:pt x="124" y="119"/>
                  </a:lnTo>
                  <a:lnTo>
                    <a:pt x="127" y="129"/>
                  </a:lnTo>
                  <a:lnTo>
                    <a:pt x="130" y="140"/>
                  </a:lnTo>
                  <a:lnTo>
                    <a:pt x="132" y="151"/>
                  </a:lnTo>
                  <a:lnTo>
                    <a:pt x="133" y="162"/>
                  </a:lnTo>
                  <a:lnTo>
                    <a:pt x="136" y="173"/>
                  </a:lnTo>
                  <a:lnTo>
                    <a:pt x="137" y="184"/>
                  </a:lnTo>
                  <a:lnTo>
                    <a:pt x="138" y="195"/>
                  </a:lnTo>
                  <a:lnTo>
                    <a:pt x="139" y="208"/>
                  </a:lnTo>
                  <a:lnTo>
                    <a:pt x="138" y="218"/>
                  </a:lnTo>
                  <a:lnTo>
                    <a:pt x="139" y="343"/>
                  </a:lnTo>
                  <a:lnTo>
                    <a:pt x="139" y="339"/>
                  </a:lnTo>
                  <a:lnTo>
                    <a:pt x="139" y="335"/>
                  </a:lnTo>
                  <a:lnTo>
                    <a:pt x="139" y="331"/>
                  </a:lnTo>
                  <a:lnTo>
                    <a:pt x="139" y="326"/>
                  </a:lnTo>
                  <a:lnTo>
                    <a:pt x="138" y="322"/>
                  </a:lnTo>
                  <a:lnTo>
                    <a:pt x="138" y="318"/>
                  </a:lnTo>
                  <a:lnTo>
                    <a:pt x="138" y="314"/>
                  </a:lnTo>
                  <a:lnTo>
                    <a:pt x="137" y="310"/>
                  </a:lnTo>
                  <a:lnTo>
                    <a:pt x="136" y="305"/>
                  </a:lnTo>
                  <a:lnTo>
                    <a:pt x="136" y="302"/>
                  </a:lnTo>
                  <a:lnTo>
                    <a:pt x="136" y="297"/>
                  </a:lnTo>
                  <a:lnTo>
                    <a:pt x="135" y="294"/>
                  </a:lnTo>
                  <a:lnTo>
                    <a:pt x="135" y="290"/>
                  </a:lnTo>
                  <a:lnTo>
                    <a:pt x="133" y="285"/>
                  </a:lnTo>
                  <a:lnTo>
                    <a:pt x="133" y="282"/>
                  </a:lnTo>
                  <a:lnTo>
                    <a:pt x="133" y="282"/>
                  </a:lnTo>
                  <a:lnTo>
                    <a:pt x="131" y="270"/>
                  </a:lnTo>
                  <a:lnTo>
                    <a:pt x="128" y="261"/>
                  </a:lnTo>
                  <a:lnTo>
                    <a:pt x="126" y="251"/>
                  </a:lnTo>
                  <a:lnTo>
                    <a:pt x="122" y="240"/>
                  </a:lnTo>
                  <a:lnTo>
                    <a:pt x="119" y="230"/>
                  </a:lnTo>
                  <a:lnTo>
                    <a:pt x="114" y="221"/>
                  </a:lnTo>
                  <a:lnTo>
                    <a:pt x="111" y="212"/>
                  </a:lnTo>
                  <a:lnTo>
                    <a:pt x="107" y="203"/>
                  </a:lnTo>
                  <a:lnTo>
                    <a:pt x="102" y="194"/>
                  </a:lnTo>
                  <a:lnTo>
                    <a:pt x="97" y="186"/>
                  </a:lnTo>
                  <a:lnTo>
                    <a:pt x="92" y="179"/>
                  </a:lnTo>
                  <a:lnTo>
                    <a:pt x="85" y="172"/>
                  </a:lnTo>
                  <a:lnTo>
                    <a:pt x="81" y="165"/>
                  </a:lnTo>
                  <a:lnTo>
                    <a:pt x="75" y="159"/>
                  </a:lnTo>
                  <a:lnTo>
                    <a:pt x="69" y="153"/>
                  </a:lnTo>
                  <a:lnTo>
                    <a:pt x="61" y="148"/>
                  </a:lnTo>
                  <a:lnTo>
                    <a:pt x="56" y="143"/>
                  </a:lnTo>
                  <a:lnTo>
                    <a:pt x="49" y="140"/>
                  </a:lnTo>
                  <a:lnTo>
                    <a:pt x="43" y="135"/>
                  </a:lnTo>
                  <a:lnTo>
                    <a:pt x="36" y="133"/>
                  </a:lnTo>
                  <a:lnTo>
                    <a:pt x="29" y="130"/>
                  </a:lnTo>
                  <a:lnTo>
                    <a:pt x="22" y="128"/>
                  </a:lnTo>
                  <a:lnTo>
                    <a:pt x="15" y="126"/>
                  </a:lnTo>
                  <a:lnTo>
                    <a:pt x="8" y="126"/>
                  </a:lnTo>
                  <a:lnTo>
                    <a:pt x="0" y="126"/>
                  </a:lnTo>
                  <a:lnTo>
                    <a:pt x="1" y="0"/>
                  </a:lnTo>
                </a:path>
              </a:pathLst>
            </a:custGeom>
            <a:solidFill>
              <a:srgbClr val="CCCCFF"/>
            </a:solidFill>
            <a:ln w="9360">
              <a:solidFill>
                <a:srgbClr val="000000"/>
              </a:solidFill>
              <a:miter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4184</TotalTime>
  <Words>4176</Words>
  <Application>Microsoft Office PowerPoint</Application>
  <PresentationFormat>On-screen Show (4:3)</PresentationFormat>
  <Paragraphs>599</Paragraphs>
  <Slides>53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53</vt:i4>
      </vt:variant>
    </vt:vector>
  </HeadingPairs>
  <TitlesOfParts>
    <vt:vector size="55" baseType="lpstr"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Analytical Thinking</dc:title>
  <dc:creator>Matt H. Evans</dc:creator>
  <cp:lastModifiedBy>rio</cp:lastModifiedBy>
  <cp:revision>272</cp:revision>
  <dcterms:created xsi:type="dcterms:W3CDTF">2004-12-28T17:21:26Z</dcterms:created>
  <dcterms:modified xsi:type="dcterms:W3CDTF">2026-05-08T07:23:09Z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T Templates Version">
    <vt:lpwstr>1.0</vt:lpwstr>
  </property>
</Properties>
</file>