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61" r:id="rId3"/>
    <p:sldId id="262" r:id="rId4"/>
    <p:sldId id="263" r:id="rId5"/>
    <p:sldId id="264" r:id="rId6"/>
    <p:sldId id="257" r:id="rId7"/>
    <p:sldId id="272" r:id="rId8"/>
    <p:sldId id="259" r:id="rId9"/>
    <p:sldId id="273" r:id="rId10"/>
    <p:sldId id="26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21916-72BE-4A88-936B-388CB62CD0DA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7D1BB-8C8B-4EA2-9C01-3D97E72C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91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fld id="{71DC8E5D-0D48-4E5A-9785-D286DB3FF330}" type="slidenum">
              <a:rPr lang="en-US" altLang="en-US">
                <a:solidFill>
                  <a:srgbClr val="000000"/>
                </a:solidFill>
              </a:rPr>
              <a:pPr/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8851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8852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DAFA570F-9FC3-4AD6-A021-E1568381C8D5}" type="slidenum">
              <a:rPr lang="en-US" altLang="en-US" sz="1200">
                <a:solidFill>
                  <a:srgbClr val="000000"/>
                </a:solidFill>
              </a:rPr>
              <a:pPr algn="r"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8853" name="Text Box 3"/>
          <p:cNvSpPr txBox="1">
            <a:spLocks noChangeArrowheads="1"/>
          </p:cNvSpPr>
          <p:nvPr/>
        </p:nvSpPr>
        <p:spPr bwMode="auto">
          <a:xfrm>
            <a:off x="1144588" y="685800"/>
            <a:ext cx="4570412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8854" name="Rectangle 4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096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fld id="{B112DE47-2B27-4749-A2FB-3A56EF744AA0}" type="slidenum">
              <a:rPr lang="en-US" altLang="en-US">
                <a:solidFill>
                  <a:srgbClr val="000000"/>
                </a:solidFill>
              </a:rPr>
              <a:pPr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6803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6804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76FD62A0-7FC1-41FB-A5F7-FD5A20757421}" type="slidenum">
              <a:rPr lang="en-US" altLang="en-US" sz="1200">
                <a:solidFill>
                  <a:srgbClr val="000000"/>
                </a:solidFill>
              </a:rPr>
              <a:pPr algn="r"/>
              <a:t>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6805" name="Rectangle 3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06" name="Rectangle 4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9080" tIns="0" rIns="19080" bIns="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r>
              <a:rPr lang="en-US" altLang="en-US" sz="1000" i="1">
                <a:solidFill>
                  <a:srgbClr val="000000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76807" name="Rectangle 5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08" name="Rectangle 6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09" name="Text Box 7"/>
          <p:cNvSpPr txBox="1">
            <a:spLocks noChangeArrowheads="1"/>
          </p:cNvSpPr>
          <p:nvPr/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10" name="Rectangle 8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46209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fld id="{0FA0F05E-B023-4CC0-BBF1-27A9342AC6BF}" type="slidenum">
              <a:rPr lang="en-US" altLang="en-US">
                <a:solidFill>
                  <a:srgbClr val="000000"/>
                </a:solidFill>
              </a:rPr>
              <a:pPr/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9875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9876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64A76CB2-8300-4E8B-98F8-5DF30C67A1CE}" type="slidenum">
              <a:rPr lang="en-US" altLang="en-US" sz="1200">
                <a:solidFill>
                  <a:srgbClr val="000000"/>
                </a:solidFill>
              </a:rPr>
              <a:pPr algn="r"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9877" name="Text Box 3"/>
          <p:cNvSpPr txBox="1">
            <a:spLocks noChangeArrowheads="1"/>
          </p:cNvSpPr>
          <p:nvPr/>
        </p:nvSpPr>
        <p:spPr bwMode="auto">
          <a:xfrm>
            <a:off x="1144588" y="685800"/>
            <a:ext cx="4570412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9878" name="Rectangle 4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3161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799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2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12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1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821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0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2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4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0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64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4C68D9-D9F6-4717-8AC4-4B367DFC7E0F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10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</a:rPr>
              <a:t>SISTEM INFORMASI MANAJEMEN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Ayu Firdhayanti S.Kom., M.T.I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1318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 SISTEM INFORMASI MANAJEMEN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42533" y="2085480"/>
            <a:ext cx="969468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Menyediakan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rangka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pengambilan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keputusan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Menyediakan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digunakan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perencanaan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pengendalian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pengevaluasian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perbaikan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berkelanjutan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Menyediakan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dipergunakan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perhitungan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harga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pokok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jasa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lainnya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sesuai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keinginan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183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B15DD94A-7F65-4A0F-9C3A-814A98650E8E}" type="slidenum"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11</a:t>
            </a:fld>
            <a:endParaRPr lang="en-US" altLang="en-US" sz="1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981200" y="100014"/>
            <a:ext cx="8229600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Diagram Alur SIM u/ Problem Solving</a:t>
            </a:r>
            <a:r>
              <a:rPr 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5181600" y="1066800"/>
            <a:ext cx="22860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Masalah Bisnis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2209800" y="2286000"/>
            <a:ext cx="18288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Manajemen</a:t>
            </a:r>
          </a:p>
        </p:txBody>
      </p:sp>
      <p:sp>
        <p:nvSpPr>
          <p:cNvPr id="37894" name="Rectangle 5"/>
          <p:cNvSpPr>
            <a:spLocks noChangeArrowheads="1"/>
          </p:cNvSpPr>
          <p:nvPr/>
        </p:nvSpPr>
        <p:spPr bwMode="auto">
          <a:xfrm>
            <a:off x="2209800" y="3429000"/>
            <a:ext cx="18288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Organisasi</a:t>
            </a:r>
          </a:p>
        </p:txBody>
      </p:sp>
      <p:sp>
        <p:nvSpPr>
          <p:cNvPr id="37895" name="Rectangle 6"/>
          <p:cNvSpPr>
            <a:spLocks noChangeArrowheads="1"/>
          </p:cNvSpPr>
          <p:nvPr/>
        </p:nvSpPr>
        <p:spPr bwMode="auto">
          <a:xfrm>
            <a:off x="2209800" y="4572000"/>
            <a:ext cx="18288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Teknologi</a:t>
            </a:r>
          </a:p>
        </p:txBody>
      </p:sp>
      <p:sp>
        <p:nvSpPr>
          <p:cNvPr id="37896" name="Rectangle 7"/>
          <p:cNvSpPr>
            <a:spLocks noChangeArrowheads="1"/>
          </p:cNvSpPr>
          <p:nvPr/>
        </p:nvSpPr>
        <p:spPr bwMode="auto">
          <a:xfrm>
            <a:off x="5016501" y="3124200"/>
            <a:ext cx="2447925" cy="11430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 dirty="0" err="1">
                <a:solidFill>
                  <a:srgbClr val="FF00FF"/>
                </a:solidFill>
              </a:rPr>
              <a:t>Sistem</a:t>
            </a:r>
            <a:r>
              <a:rPr lang="en-US" altLang="en-US" sz="2000" b="1" dirty="0">
                <a:solidFill>
                  <a:srgbClr val="FF00FF"/>
                </a:solidFill>
              </a:rPr>
              <a:t> </a:t>
            </a:r>
            <a:r>
              <a:rPr lang="en-US" altLang="en-US" sz="2000" b="1" dirty="0" err="1">
                <a:solidFill>
                  <a:srgbClr val="FF00FF"/>
                </a:solidFill>
              </a:rPr>
              <a:t>Informasi</a:t>
            </a:r>
            <a:endParaRPr lang="en-US" altLang="en-US" sz="2000" b="1" dirty="0">
              <a:solidFill>
                <a:srgbClr val="FF00FF"/>
              </a:solidFill>
            </a:endParaRPr>
          </a:p>
        </p:txBody>
      </p:sp>
      <p:sp>
        <p:nvSpPr>
          <p:cNvPr id="37897" name="Rectangle 8"/>
          <p:cNvSpPr>
            <a:spLocks noChangeArrowheads="1"/>
          </p:cNvSpPr>
          <p:nvPr/>
        </p:nvSpPr>
        <p:spPr bwMode="auto">
          <a:xfrm>
            <a:off x="8305800" y="3352800"/>
            <a:ext cx="1676400" cy="6096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Solusi Bisnis</a:t>
            </a:r>
          </a:p>
        </p:txBody>
      </p:sp>
      <p:sp>
        <p:nvSpPr>
          <p:cNvPr id="37898" name="Line 9"/>
          <p:cNvSpPr>
            <a:spLocks noChangeShapeType="1"/>
          </p:cNvSpPr>
          <p:nvPr/>
        </p:nvSpPr>
        <p:spPr bwMode="auto">
          <a:xfrm flipV="1">
            <a:off x="4114801" y="3716338"/>
            <a:ext cx="828675" cy="17462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10"/>
          <p:cNvSpPr>
            <a:spLocks noChangeShapeType="1"/>
          </p:cNvSpPr>
          <p:nvPr/>
        </p:nvSpPr>
        <p:spPr bwMode="auto">
          <a:xfrm>
            <a:off x="7391400" y="3733800"/>
            <a:ext cx="838200" cy="1588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11"/>
          <p:cNvSpPr>
            <a:spLocks noChangeShapeType="1"/>
          </p:cNvSpPr>
          <p:nvPr/>
        </p:nvSpPr>
        <p:spPr bwMode="auto">
          <a:xfrm>
            <a:off x="4038600" y="2514600"/>
            <a:ext cx="1049338" cy="769938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12"/>
          <p:cNvSpPr>
            <a:spLocks noChangeShapeType="1"/>
          </p:cNvSpPr>
          <p:nvPr/>
        </p:nvSpPr>
        <p:spPr bwMode="auto">
          <a:xfrm flipV="1">
            <a:off x="4038600" y="4149726"/>
            <a:ext cx="977900" cy="728663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7902" name="Straight Arrow Connector 14"/>
          <p:cNvCxnSpPr>
            <a:cxnSpLocks noChangeShapeType="1"/>
            <a:stCxn id="37892" idx="2"/>
          </p:cNvCxnSpPr>
          <p:nvPr/>
        </p:nvCxnSpPr>
        <p:spPr bwMode="auto">
          <a:xfrm rot="5400000">
            <a:off x="5617370" y="2293145"/>
            <a:ext cx="1400175" cy="142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250465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SISTEM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en-US" altLang="en-US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dalah</a:t>
            </a:r>
            <a:r>
              <a:rPr lang="en-US" altLang="en-US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keterpaduan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komponen-komponen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aneka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fungsi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masing-masing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bekerja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saling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berinteraksi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&amp;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berketergantungan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mencapai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tujuan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sama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1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K</a:t>
            </a:r>
            <a:r>
              <a:rPr lang="en-US" altLang="en-US" dirty="0" smtClean="0">
                <a:latin typeface="Verdana" panose="020B0604030504040204" pitchFamily="34" charset="0"/>
                <a:ea typeface="Verdana" panose="020B0604030504040204" pitchFamily="34" charset="0"/>
              </a:rPr>
              <a:t>umpulan 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data yang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telah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diolah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/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diorganisasikan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sehingga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memiliki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makna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nilai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sesuai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kebutuhan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pengguna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/user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digunakan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dalam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membantu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proses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pengambilan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keputusan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00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</a:rPr>
              <a:t>SISTEM INFORMASI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5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Kombinasi</a:t>
            </a:r>
            <a:r>
              <a:rPr lang="en-US" altLang="en-US" sz="25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terpadu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i="1" dirty="0">
                <a:latin typeface="Verdana" panose="020B0604030504040204" pitchFamily="34" charset="0"/>
                <a:ea typeface="Verdana" panose="020B0604030504040204" pitchFamily="34" charset="0"/>
              </a:rPr>
              <a:t>hardware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500" i="1" dirty="0">
                <a:latin typeface="Verdana" panose="020B0604030504040204" pitchFamily="34" charset="0"/>
                <a:ea typeface="Verdana" panose="020B0604030504040204" pitchFamily="34" charset="0"/>
              </a:rPr>
              <a:t>software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500" i="1" dirty="0" err="1">
                <a:latin typeface="Verdana" panose="020B0604030504040204" pitchFamily="34" charset="0"/>
                <a:ea typeface="Verdana" panose="020B0604030504040204" pitchFamily="34" charset="0"/>
              </a:rPr>
              <a:t>brainware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500" i="1" dirty="0">
                <a:latin typeface="Verdana" panose="020B0604030504040204" pitchFamily="34" charset="0"/>
                <a:ea typeface="Verdana" panose="020B0604030504040204" pitchFamily="34" charset="0"/>
              </a:rPr>
              <a:t>database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500" i="1" dirty="0" err="1">
                <a:latin typeface="Verdana" panose="020B0604030504040204" pitchFamily="34" charset="0"/>
                <a:ea typeface="Verdana" panose="020B0604030504040204" pitchFamily="34" charset="0"/>
              </a:rPr>
              <a:t>jaringan</a:t>
            </a:r>
            <a:r>
              <a:rPr lang="en-US" altLang="en-US" sz="25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i="1" dirty="0" err="1">
                <a:latin typeface="Verdana" panose="020B0604030504040204" pitchFamily="34" charset="0"/>
                <a:ea typeface="Verdana" panose="020B0604030504040204" pitchFamily="34" charset="0"/>
              </a:rPr>
              <a:t>telekomunikasi</a:t>
            </a:r>
            <a:r>
              <a:rPr lang="en-US" altLang="en-US" sz="2500" i="1" dirty="0">
                <a:latin typeface="Verdana" panose="020B0604030504040204" pitchFamily="34" charset="0"/>
                <a:ea typeface="Verdana" panose="020B0604030504040204" pitchFamily="34" charset="0"/>
              </a:rPr>
              <a:t> , </a:t>
            </a:r>
            <a:r>
              <a:rPr lang="en-US" altLang="en-US" sz="2500" i="1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altLang="en-US" sz="25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i="1" dirty="0" err="1">
                <a:latin typeface="Verdana" panose="020B0604030504040204" pitchFamily="34" charset="0"/>
                <a:ea typeface="Verdana" panose="020B0604030504040204" pitchFamily="34" charset="0"/>
              </a:rPr>
              <a:t>prosedur</a:t>
            </a:r>
            <a:r>
              <a:rPr lang="en-US" altLang="en-US" sz="2500" i="1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yang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dibangun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mengumpulkan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data,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mengolah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data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menjadi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bermacam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bentuk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berkualitas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menyimpan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mendistribusikan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berguna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bagi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500" dirty="0" err="1">
                <a:latin typeface="Verdana" panose="020B0604030504040204" pitchFamily="34" charset="0"/>
                <a:ea typeface="Verdana" panose="020B0604030504040204" pitchFamily="34" charset="0"/>
              </a:rPr>
              <a:t>organisasi</a:t>
            </a:r>
            <a:r>
              <a:rPr lang="en-US" alt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endParaRPr lang="en-US" sz="25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06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31966" y="655319"/>
            <a:ext cx="877170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Elemen</a:t>
            </a:r>
            <a:r>
              <a:rPr lang="en-US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Kunci</a:t>
            </a:r>
            <a:r>
              <a:rPr lang="en-US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Sistem</a:t>
            </a:r>
            <a:r>
              <a:rPr lang="en-US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endParaRPr lang="en-US" sz="4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117818"/>
              </p:ext>
            </p:extLst>
          </p:nvPr>
        </p:nvGraphicFramePr>
        <p:xfrm>
          <a:off x="976744" y="1722119"/>
          <a:ext cx="8601505" cy="466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r:id="rId3" imgW="7621064" imgH="4667902" progId="">
                  <p:embed/>
                </p:oleObj>
              </mc:Choice>
              <mc:Fallback>
                <p:oleObj r:id="rId3" imgW="7621064" imgH="4667902" progId="">
                  <p:embed/>
                  <p:pic>
                    <p:nvPicPr>
                      <p:cNvPr id="20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44" y="1722119"/>
                        <a:ext cx="8601505" cy="4667250"/>
                      </a:xfrm>
                      <a:prstGeom prst="rect">
                        <a:avLst/>
                      </a:prstGeom>
                      <a:noFill/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042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6651"/>
            <a:ext cx="10515600" cy="5210312"/>
          </a:xfrm>
        </p:spPr>
        <p:txBody>
          <a:bodyPr>
            <a:normAutofit lnSpcReduction="10000"/>
          </a:bodyPr>
          <a:lstStyle/>
          <a:p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proses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memanfaatkan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fungsi-fungsi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seperti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merencanakan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(planning),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mengorganisasikan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(organizing),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pelaksanaan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(actuating)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mengendalikan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(controlling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  <a:endParaRPr lang="en-US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Planning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menggunakan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logika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metode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tertentu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memikirkan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menyusun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tindakan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</a:t>
            </a:r>
            <a:endParaRPr lang="en-US" sz="22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Organizing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mengatur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mengalokasikan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pekerjaan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wewenang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sumberdaya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sasaran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endParaRPr lang="en-US" sz="22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Actuating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mengarahkan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mempengaruhi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memotivasi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anggota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melaksanakan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tugasnya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r>
              <a:rPr lang="en-US" sz="22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Controling</a:t>
            </a:r>
            <a:r>
              <a:rPr lang="en-US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memastikan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bahwa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bergerak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sasaran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endParaRPr lang="en-US" sz="22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9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FA411F6C-7EEB-4703-A1E5-0AB3B8B6BB89}" type="slidenum"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7</a:t>
            </a:fld>
            <a:endParaRPr lang="en-US" altLang="en-US" sz="1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3">
            <a:lum contras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524000" y="0"/>
            <a:ext cx="9518650" cy="6813550"/>
          </a:xfrm>
          <a:prstGeom prst="rect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600" b="1" dirty="0" err="1"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Sistem</a:t>
            </a:r>
            <a:r>
              <a:rPr lang="en-US" sz="3600" b="1" dirty="0"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600" b="1" dirty="0" err="1"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Informasi</a:t>
            </a:r>
            <a:r>
              <a:rPr lang="en-US" sz="3600" b="1" dirty="0"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600" b="1" dirty="0" err="1"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Manajemen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: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             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sistem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informasi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berbasis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komputer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yang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mengolah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data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menjadi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informasi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/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laporan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yang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berkualitas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dari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berbagai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divisi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fungsional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suatu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organisasi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dan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dapat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digunakan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oleh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semua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tingkatan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manajemen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dalam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membantu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membuat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keputusan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rutin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/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terstruktur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2377321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tingkatan</a:t>
            </a:r>
            <a:r>
              <a:rPr lang="en-US" dirty="0" smtClean="0"/>
              <a:t> proses </a:t>
            </a:r>
            <a:r>
              <a:rPr lang="en-US" dirty="0" err="1" smtClean="0"/>
              <a:t>manajemen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2165" t="31594" r="28171" b="27278"/>
          <a:stretch/>
        </p:blipFill>
        <p:spPr>
          <a:xfrm>
            <a:off x="4542893" y="1690688"/>
            <a:ext cx="6510461" cy="37954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0891" y="1881052"/>
            <a:ext cx="40756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Semua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sistem-sistem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dimaksudkan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memberikan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kepada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semua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tingkatan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yaitu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</a:t>
            </a:r>
          </a:p>
          <a:p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bawah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(lower level </a:t>
            </a:r>
          </a:p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management), </a:t>
            </a:r>
          </a:p>
          <a:p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managemen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menengah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(middle level management)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atas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(top level management).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77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99C31E13-D9EC-462F-80A5-381F01816A16}" type="slidenum"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9</a:t>
            </a:fld>
            <a:endParaRPr lang="en-US" altLang="en-US" sz="1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103" name="Rectangle 3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2205039" y="384175"/>
            <a:ext cx="7627937" cy="973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Tingkat Konsentrasi</a:t>
            </a:r>
          </a:p>
        </p:txBody>
      </p:sp>
      <p:sp>
        <p:nvSpPr>
          <p:cNvPr id="4105" name="Rectangle 5"/>
          <p:cNvSpPr>
            <a:spLocks noChangeArrowheads="1"/>
          </p:cNvSpPr>
          <p:nvPr/>
        </p:nvSpPr>
        <p:spPr bwMode="auto">
          <a:xfrm>
            <a:off x="2114551" y="1763714"/>
            <a:ext cx="2593975" cy="95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Top Management</a:t>
            </a:r>
          </a:p>
        </p:txBody>
      </p:sp>
      <p:sp>
        <p:nvSpPr>
          <p:cNvPr id="4106" name="Rectangle 6"/>
          <p:cNvSpPr>
            <a:spLocks noChangeArrowheads="1"/>
          </p:cNvSpPr>
          <p:nvPr/>
        </p:nvSpPr>
        <p:spPr bwMode="auto">
          <a:xfrm>
            <a:off x="4575176" y="1763714"/>
            <a:ext cx="2663825" cy="95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Middle Management</a:t>
            </a:r>
          </a:p>
        </p:txBody>
      </p:sp>
      <p:sp>
        <p:nvSpPr>
          <p:cNvPr id="4107" name="Rectangle 7"/>
          <p:cNvSpPr>
            <a:spLocks noChangeArrowheads="1"/>
          </p:cNvSpPr>
          <p:nvPr/>
        </p:nvSpPr>
        <p:spPr bwMode="auto">
          <a:xfrm>
            <a:off x="7350126" y="1773239"/>
            <a:ext cx="2784475" cy="95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Operational Management</a:t>
            </a:r>
          </a:p>
        </p:txBody>
      </p:sp>
      <p:graphicFrame>
        <p:nvGraphicFramePr>
          <p:cNvPr id="4098" name="Object 8"/>
          <p:cNvGraphicFramePr>
            <a:graphicFrameLocks noChangeAspect="1"/>
          </p:cNvGraphicFramePr>
          <p:nvPr/>
        </p:nvGraphicFramePr>
        <p:xfrm>
          <a:off x="1524000" y="2609850"/>
          <a:ext cx="3676650" cy="356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r:id="rId4" imgW="5790960" imgH="5715000" progId="">
                  <p:embed/>
                </p:oleObj>
              </mc:Choice>
              <mc:Fallback>
                <p:oleObj r:id="rId4" imgW="5790960" imgH="5715000" progId="">
                  <p:embed/>
                  <p:pic>
                    <p:nvPicPr>
                      <p:cNvPr id="409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609850"/>
                        <a:ext cx="3676650" cy="3562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/>
        </p:nvGraphicFramePr>
        <p:xfrm>
          <a:off x="4114801" y="2609851"/>
          <a:ext cx="3821113" cy="369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r:id="rId6" imgW="5800680" imgH="5715000" progId="">
                  <p:embed/>
                </p:oleObj>
              </mc:Choice>
              <mc:Fallback>
                <p:oleObj r:id="rId6" imgW="5800680" imgH="5715000" progId="">
                  <p:embed/>
                  <p:pic>
                    <p:nvPicPr>
                      <p:cNvPr id="409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1" y="2609851"/>
                        <a:ext cx="3821113" cy="3698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0"/>
          <p:cNvGraphicFramePr>
            <a:graphicFrameLocks noChangeAspect="1"/>
          </p:cNvGraphicFramePr>
          <p:nvPr/>
        </p:nvGraphicFramePr>
        <p:xfrm>
          <a:off x="6923089" y="2609850"/>
          <a:ext cx="3678237" cy="356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r:id="rId8" imgW="5790960" imgH="5715000" progId="">
                  <p:embed/>
                </p:oleObj>
              </mc:Choice>
              <mc:Fallback>
                <p:oleObj r:id="rId8" imgW="5790960" imgH="5715000" progId="">
                  <p:embed/>
                  <p:pic>
                    <p:nvPicPr>
                      <p:cNvPr id="410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3089" y="2609850"/>
                        <a:ext cx="3678237" cy="3562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13054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116</TotalTime>
  <Words>373</Words>
  <Application>Microsoft Office PowerPoint</Application>
  <PresentationFormat>Widescreen</PresentationFormat>
  <Paragraphs>54</Paragraphs>
  <Slides>11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Impact</vt:lpstr>
      <vt:lpstr>Lucida Sans Unicode</vt:lpstr>
      <vt:lpstr>Times New Roman</vt:lpstr>
      <vt:lpstr>Tw Cen MT</vt:lpstr>
      <vt:lpstr>Tw Cen MT Condensed</vt:lpstr>
      <vt:lpstr>Verdana</vt:lpstr>
      <vt:lpstr>Wingdings 3</vt:lpstr>
      <vt:lpstr>Integral</vt:lpstr>
      <vt:lpstr>SISTEM INFORMASI MANAJEMEN</vt:lpstr>
      <vt:lpstr>SISTEM</vt:lpstr>
      <vt:lpstr>INFORMASI</vt:lpstr>
      <vt:lpstr>SISTEM INFORMASI</vt:lpstr>
      <vt:lpstr>PowerPoint Presentation</vt:lpstr>
      <vt:lpstr>PowerPoint Presentation</vt:lpstr>
      <vt:lpstr>PowerPoint Presentation</vt:lpstr>
      <vt:lpstr>Tiga tingkatan proses manajemen</vt:lpstr>
      <vt:lpstr>PowerPoint Presentation</vt:lpstr>
      <vt:lpstr>TUJUAN SISTEM INFORMASI MANAJEMEN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11</cp:revision>
  <dcterms:created xsi:type="dcterms:W3CDTF">2019-10-06T11:25:54Z</dcterms:created>
  <dcterms:modified xsi:type="dcterms:W3CDTF">2023-03-06T10:57:16Z</dcterms:modified>
</cp:coreProperties>
</file>