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Garet" panose="020B0604020202020204" charset="0"/>
      <p:regular r:id="rId12"/>
    </p:embeddedFont>
    <p:embeddedFont>
      <p:font typeface="Garet Bold" panose="020B0604020202020204" charset="0"/>
      <p:regular r:id="rId13"/>
    </p:embeddedFont>
    <p:embeddedFont>
      <p:font typeface="Garet Light" panose="020B0604020202020204" charset="0"/>
      <p:regular r:id="rId14"/>
    </p:embeddedFont>
    <p:embeddedFont>
      <p:font typeface="Garet Ultra-Bold" panose="020B0604020202020204" charset="0"/>
      <p:regular r:id="rId15"/>
    </p:embeddedFont>
    <p:embeddedFont>
      <p:font typeface="Open Sauce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10" y="-9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09-May-26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10.sv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6618746" y="913903"/>
            <a:ext cx="7851139" cy="28601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sp>
        <p:nvSpPr>
          <p:cNvPr id="9" name="AutoShape 9"/>
          <p:cNvSpPr/>
          <p:nvPr/>
        </p:nvSpPr>
        <p:spPr>
          <a:xfrm>
            <a:off x="5516239" y="8670672"/>
            <a:ext cx="421853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d-ID"/>
          </a:p>
        </p:txBody>
      </p:sp>
      <p:grpSp>
        <p:nvGrpSpPr>
          <p:cNvPr id="10" name="Group 10"/>
          <p:cNvGrpSpPr/>
          <p:nvPr/>
        </p:nvGrpSpPr>
        <p:grpSpPr>
          <a:xfrm>
            <a:off x="2742898" y="2819620"/>
            <a:ext cx="8816393" cy="2186463"/>
            <a:chOff x="0" y="0"/>
            <a:chExt cx="2322013" cy="57585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22013" cy="575859"/>
            </a:xfrm>
            <a:custGeom>
              <a:avLst/>
              <a:gdLst/>
              <a:ahLst/>
              <a:cxnLst/>
              <a:rect l="l" t="t" r="r" b="b"/>
              <a:pathLst>
                <a:path w="2322013" h="575859">
                  <a:moveTo>
                    <a:pt x="0" y="0"/>
                  </a:moveTo>
                  <a:lnTo>
                    <a:pt x="2322013" y="0"/>
                  </a:lnTo>
                  <a:lnTo>
                    <a:pt x="2322013" y="575859"/>
                  </a:lnTo>
                  <a:lnTo>
                    <a:pt x="0" y="5758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322013" cy="613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5217212"/>
            <a:ext cx="7465975" cy="2368550"/>
            <a:chOff x="0" y="0"/>
            <a:chExt cx="1966347" cy="6238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66347" cy="623816"/>
            </a:xfrm>
            <a:custGeom>
              <a:avLst/>
              <a:gdLst/>
              <a:ahLst/>
              <a:cxnLst/>
              <a:rect l="l" t="t" r="r" b="b"/>
              <a:pathLst>
                <a:path w="1966347" h="623816">
                  <a:moveTo>
                    <a:pt x="0" y="0"/>
                  </a:moveTo>
                  <a:lnTo>
                    <a:pt x="1966347" y="0"/>
                  </a:lnTo>
                  <a:lnTo>
                    <a:pt x="1966347" y="623816"/>
                  </a:lnTo>
                  <a:lnTo>
                    <a:pt x="0" y="623816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966347" cy="661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800"/>
                </a:lnSpc>
              </a:pPr>
              <a:endParaRPr dirty="0"/>
            </a:p>
            <a:p>
              <a:pPr algn="just">
                <a:lnSpc>
                  <a:spcPts val="2800"/>
                </a:lnSpc>
              </a:pPr>
              <a:endParaRPr dirty="0"/>
            </a:p>
            <a:p>
              <a:pPr marL="431801" lvl="1" indent="-215900" algn="l">
                <a:lnSpc>
                  <a:spcPts val="3100"/>
                </a:lnSpc>
                <a:buAutoNum type="arabicPeriod"/>
              </a:pPr>
              <a:r>
                <a:rPr lang="en-US" sz="2000" dirty="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DADE SUHAERI NPM 2522320023P</a:t>
              </a:r>
            </a:p>
            <a:p>
              <a:pPr marL="431801" lvl="1" indent="-215900" algn="l">
                <a:lnSpc>
                  <a:spcPts val="3100"/>
                </a:lnSpc>
                <a:buAutoNum type="arabicPeriod"/>
              </a:pPr>
              <a:r>
                <a:rPr lang="en-US" sz="2000" dirty="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 ALLEN WIDYAWATI WIJONO NPM 2522320005P</a:t>
              </a:r>
            </a:p>
            <a:p>
              <a:pPr marL="431801" lvl="1" indent="-215900" algn="l">
                <a:lnSpc>
                  <a:spcPts val="3100"/>
                </a:lnSpc>
                <a:buAutoNum type="arabicPeriod"/>
              </a:pPr>
              <a:r>
                <a:rPr lang="en-US" sz="2000" dirty="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 TRI SUHARDI NPM 2522320027P</a:t>
              </a:r>
            </a:p>
            <a:p>
              <a:pPr algn="just">
                <a:lnSpc>
                  <a:spcPts val="2800"/>
                </a:lnSpc>
              </a:pPr>
              <a:endParaRPr lang="en-US" sz="200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92993" y="8294140"/>
            <a:ext cx="3176637" cy="762587"/>
            <a:chOff x="0" y="0"/>
            <a:chExt cx="836645" cy="20084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36645" cy="200846"/>
            </a:xfrm>
            <a:custGeom>
              <a:avLst/>
              <a:gdLst/>
              <a:ahLst/>
              <a:cxnLst/>
              <a:rect l="l" t="t" r="r" b="b"/>
              <a:pathLst>
                <a:path w="836645" h="200846">
                  <a:moveTo>
                    <a:pt x="0" y="0"/>
                  </a:moveTo>
                  <a:lnTo>
                    <a:pt x="836645" y="0"/>
                  </a:lnTo>
                  <a:lnTo>
                    <a:pt x="836645" y="200846"/>
                  </a:lnTo>
                  <a:lnTo>
                    <a:pt x="0" y="200846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36645" cy="238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8108" y="638943"/>
            <a:ext cx="820436" cy="607122"/>
          </a:xfrm>
          <a:custGeom>
            <a:avLst/>
            <a:gdLst/>
            <a:ahLst/>
            <a:cxnLst/>
            <a:rect l="l" t="t" r="r" b="b"/>
            <a:pathLst>
              <a:path w="820436" h="607122">
                <a:moveTo>
                  <a:pt x="0" y="0"/>
                </a:moveTo>
                <a:lnTo>
                  <a:pt x="820436" y="0"/>
                </a:lnTo>
                <a:lnTo>
                  <a:pt x="820436" y="607122"/>
                </a:lnTo>
                <a:lnTo>
                  <a:pt x="0" y="6071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3" name="TextBox 23"/>
          <p:cNvSpPr txBox="1"/>
          <p:nvPr/>
        </p:nvSpPr>
        <p:spPr>
          <a:xfrm>
            <a:off x="1823848" y="3185134"/>
            <a:ext cx="11885866" cy="149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3"/>
              </a:lnSpc>
            </a:pPr>
            <a:r>
              <a:rPr lang="en-US" sz="53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TRANSFORMASI </a:t>
            </a:r>
          </a:p>
          <a:p>
            <a:pPr algn="l">
              <a:lnSpc>
                <a:spcPts val="5883"/>
              </a:lnSpc>
            </a:pPr>
            <a:r>
              <a:rPr lang="en-US" sz="53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DIGITAL TOKOPEDIA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23848" y="2026626"/>
            <a:ext cx="8187396" cy="1120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36"/>
              </a:lnSpc>
            </a:pPr>
            <a:r>
              <a:rPr lang="en-US" sz="6526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E-BUSINNESS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080" y="5237672"/>
            <a:ext cx="5024550" cy="463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68"/>
              </a:lnSpc>
            </a:pPr>
            <a:r>
              <a:rPr lang="en-US" sz="2763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 persentasikan oleh 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01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665042" y="2159976"/>
            <a:ext cx="6666233" cy="666623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2849" b="-2849"/>
              </a:stretch>
            </a:blipFill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823848" y="667518"/>
            <a:ext cx="7652371" cy="835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98"/>
              </a:lnSpc>
            </a:pPr>
            <a:r>
              <a: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MAGISTER MANAJEMEN TEKNOLOGI </a:t>
            </a:r>
          </a:p>
          <a:p>
            <a:pPr algn="l">
              <a:lnSpc>
                <a:spcPts val="2198"/>
              </a:lnSpc>
            </a:pPr>
            <a:r>
              <a: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IIB DARMAJAYA BANDAR LAMPUNG</a:t>
            </a:r>
          </a:p>
          <a:p>
            <a:pPr algn="l">
              <a:lnSpc>
                <a:spcPts val="2198"/>
              </a:lnSpc>
            </a:pPr>
            <a:endParaRPr lang="en-US" sz="1998" b="1" spc="-59">
              <a:solidFill>
                <a:srgbClr val="168F8E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94150" y="2321824"/>
            <a:ext cx="6364122" cy="6936476"/>
          </a:xfrm>
          <a:custGeom>
            <a:avLst/>
            <a:gdLst/>
            <a:ahLst/>
            <a:cxnLst/>
            <a:rect l="l" t="t" r="r" b="b"/>
            <a:pathLst>
              <a:path w="6364122" h="6936476">
                <a:moveTo>
                  <a:pt x="0" y="0"/>
                </a:moveTo>
                <a:lnTo>
                  <a:pt x="6364122" y="0"/>
                </a:lnTo>
                <a:lnTo>
                  <a:pt x="6364122" y="6936476"/>
                </a:lnTo>
                <a:lnTo>
                  <a:pt x="0" y="69364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643" r="-31643"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12" name="Group 12"/>
          <p:cNvGrpSpPr/>
          <p:nvPr/>
        </p:nvGrpSpPr>
        <p:grpSpPr>
          <a:xfrm>
            <a:off x="5861313" y="3361907"/>
            <a:ext cx="10439651" cy="2889518"/>
            <a:chOff x="0" y="0"/>
            <a:chExt cx="2749538" cy="76102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49538" cy="761025"/>
            </a:xfrm>
            <a:custGeom>
              <a:avLst/>
              <a:gdLst/>
              <a:ahLst/>
              <a:cxnLst/>
              <a:rect l="l" t="t" r="r" b="b"/>
              <a:pathLst>
                <a:path w="2749538" h="761025">
                  <a:moveTo>
                    <a:pt x="0" y="0"/>
                  </a:moveTo>
                  <a:lnTo>
                    <a:pt x="2749538" y="0"/>
                  </a:lnTo>
                  <a:lnTo>
                    <a:pt x="2749538" y="761025"/>
                  </a:lnTo>
                  <a:lnTo>
                    <a:pt x="0" y="7610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49538" cy="799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39699" y="7795564"/>
            <a:ext cx="3176637" cy="762587"/>
            <a:chOff x="0" y="0"/>
            <a:chExt cx="836645" cy="2008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36645" cy="200846"/>
            </a:xfrm>
            <a:custGeom>
              <a:avLst/>
              <a:gdLst/>
              <a:ahLst/>
              <a:cxnLst/>
              <a:rect l="l" t="t" r="r" b="b"/>
              <a:pathLst>
                <a:path w="836645" h="200846">
                  <a:moveTo>
                    <a:pt x="0" y="0"/>
                  </a:moveTo>
                  <a:lnTo>
                    <a:pt x="836645" y="0"/>
                  </a:lnTo>
                  <a:lnTo>
                    <a:pt x="836645" y="200846"/>
                  </a:lnTo>
                  <a:lnTo>
                    <a:pt x="0" y="200846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36645" cy="2389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89713" y="596910"/>
            <a:ext cx="13119345" cy="863579"/>
            <a:chOff x="0" y="0"/>
            <a:chExt cx="17492459" cy="1151439"/>
          </a:xfrm>
        </p:grpSpPr>
        <p:sp>
          <p:nvSpPr>
            <p:cNvPr id="22" name="AutoShape 22"/>
            <p:cNvSpPr/>
            <p:nvPr/>
          </p:nvSpPr>
          <p:spPr>
            <a:xfrm flipV="1">
              <a:off x="7638849" y="360264"/>
              <a:ext cx="9853586" cy="3813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093914" cy="809497"/>
            </a:xfrm>
            <a:custGeom>
              <a:avLst/>
              <a:gdLst/>
              <a:ahLst/>
              <a:cxnLst/>
              <a:rect l="l" t="t" r="r" b="b"/>
              <a:pathLst>
                <a:path w="1093914" h="809497">
                  <a:moveTo>
                    <a:pt x="0" y="0"/>
                  </a:moveTo>
                  <a:lnTo>
                    <a:pt x="1093914" y="0"/>
                  </a:lnTo>
                  <a:lnTo>
                    <a:pt x="1093914" y="809497"/>
                  </a:lnTo>
                  <a:lnTo>
                    <a:pt x="0" y="8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94320" y="31750"/>
              <a:ext cx="10203161" cy="1119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MAGISTER MANAJEMEN TEKNOLOGI </a:t>
              </a:r>
            </a:p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IIB DARMAJAYA BANDAR LAMPUNG</a:t>
              </a:r>
            </a:p>
            <a:p>
              <a:pPr algn="l">
                <a:lnSpc>
                  <a:spcPts val="2198"/>
                </a:lnSpc>
              </a:pPr>
              <a:endPara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10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245084" y="3372024"/>
            <a:ext cx="10628415" cy="162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16"/>
              </a:lnSpc>
            </a:pPr>
            <a:r>
              <a:rPr lang="en-US" sz="944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TERIMA KASIH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245084" y="4782134"/>
            <a:ext cx="10628415" cy="1268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14"/>
              </a:lnSpc>
            </a:pPr>
            <a:r>
              <a:rPr lang="en-US" sz="7439">
                <a:solidFill>
                  <a:srgbClr val="000000"/>
                </a:solidFill>
                <a:latin typeface="Garet Light"/>
                <a:ea typeface="Garet Light"/>
                <a:cs typeface="Garet Light"/>
                <a:sym typeface="Garet Light"/>
              </a:rPr>
              <a:t>ATAS PERHATIANNYA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39699" y="6403414"/>
            <a:ext cx="6897974" cy="692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Tidak ada kata terima kasih yang terlalu kecil. Setiap ungkapan terima kasih adalah bentuk penghargaan.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939699" y="7987982"/>
            <a:ext cx="3176637" cy="33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SELESAI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9713" y="596910"/>
            <a:ext cx="12673914" cy="863579"/>
            <a:chOff x="0" y="0"/>
            <a:chExt cx="16898553" cy="1151439"/>
          </a:xfrm>
        </p:grpSpPr>
        <p:sp>
          <p:nvSpPr>
            <p:cNvPr id="15" name="AutoShape 15"/>
            <p:cNvSpPr/>
            <p:nvPr/>
          </p:nvSpPr>
          <p:spPr>
            <a:xfrm flipV="1">
              <a:off x="7044942" y="360264"/>
              <a:ext cx="9853586" cy="3813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093914" cy="809497"/>
            </a:xfrm>
            <a:custGeom>
              <a:avLst/>
              <a:gdLst/>
              <a:ahLst/>
              <a:cxnLst/>
              <a:rect l="l" t="t" r="r" b="b"/>
              <a:pathLst>
                <a:path w="1093914" h="809497">
                  <a:moveTo>
                    <a:pt x="0" y="0"/>
                  </a:moveTo>
                  <a:lnTo>
                    <a:pt x="1093914" y="0"/>
                  </a:lnTo>
                  <a:lnTo>
                    <a:pt x="1093914" y="809497"/>
                  </a:lnTo>
                  <a:lnTo>
                    <a:pt x="0" y="8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94320" y="31750"/>
              <a:ext cx="10203161" cy="1119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MAGISTER MANAJEMEN TEKNOLOGI </a:t>
              </a:r>
            </a:p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IIB DARMAJAYA BANDAR LAMPUNG</a:t>
              </a:r>
            </a:p>
            <a:p>
              <a:pPr algn="l">
                <a:lnSpc>
                  <a:spcPts val="2198"/>
                </a:lnSpc>
              </a:pPr>
              <a:endPara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14350" y="2505168"/>
            <a:ext cx="7181407" cy="6295142"/>
          </a:xfrm>
          <a:custGeom>
            <a:avLst/>
            <a:gdLst/>
            <a:ahLst/>
            <a:cxnLst/>
            <a:rect l="l" t="t" r="r" b="b"/>
            <a:pathLst>
              <a:path w="7181407" h="6295142">
                <a:moveTo>
                  <a:pt x="0" y="0"/>
                </a:moveTo>
                <a:lnTo>
                  <a:pt x="7181407" y="0"/>
                </a:lnTo>
                <a:lnTo>
                  <a:pt x="7181407" y="6295142"/>
                </a:lnTo>
                <a:lnTo>
                  <a:pt x="0" y="6295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56185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9" name="TextBox 19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21265" y="2390868"/>
            <a:ext cx="6376832" cy="102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Pendahuluan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21265" y="3612178"/>
            <a:ext cx="8263924" cy="408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Tokopedia merupakan salah satu perusahaan e-commerce terbesar di Indonesia. Didirikan pada tahun 2009 oleh William Tanuwijaya dan Leontinus Alpha Edison Berfokus pada pengembangan ekosistem digital bagi UMKM dan konsumen.</a:t>
            </a:r>
          </a:p>
          <a:p>
            <a:pPr algn="just">
              <a:lnSpc>
                <a:spcPts val="4059"/>
              </a:lnSpc>
            </a:pPr>
            <a:endParaRPr lang="en-US" sz="2899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03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721236" y="1998213"/>
            <a:ext cx="7538064" cy="3846962"/>
            <a:chOff x="0" y="0"/>
            <a:chExt cx="10050752" cy="512928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t="11772" b="11772"/>
            <a:stretch>
              <a:fillRect/>
            </a:stretch>
          </p:blipFill>
          <p:spPr>
            <a:xfrm>
              <a:off x="0" y="0"/>
              <a:ext cx="10050752" cy="5129283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1823848" y="2024892"/>
            <a:ext cx="8177935" cy="1464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Latar Belakang </a:t>
            </a:r>
          </a:p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Transformasi Digital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89957" y="3845494"/>
            <a:ext cx="7654043" cy="412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5921" lvl="1" indent="-362961" algn="l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Perubahan perilaku konsumen menuju transaksi online.</a:t>
            </a:r>
          </a:p>
          <a:p>
            <a:pPr marL="725921" lvl="1" indent="-362961" algn="l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Perkembangan teknologi digital dan internet.</a:t>
            </a:r>
          </a:p>
          <a:p>
            <a:pPr marL="725921" lvl="1" indent="-362961" algn="l">
              <a:lnSpc>
                <a:spcPts val="4707"/>
              </a:lnSpc>
              <a:buFont typeface="Arial"/>
              <a:buChar char="•"/>
            </a:pPr>
            <a:r>
              <a:rPr lang="en-US" sz="3362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Persaingan ketat industri         e-commerce.</a:t>
            </a:r>
          </a:p>
          <a:p>
            <a:pPr algn="l">
              <a:lnSpc>
                <a:spcPts val="4707"/>
              </a:lnSpc>
            </a:pPr>
            <a:endParaRPr lang="en-US" sz="3362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21236" y="6115401"/>
            <a:ext cx="7538064" cy="3142899"/>
            <a:chOff x="0" y="0"/>
            <a:chExt cx="10050752" cy="4190532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37537"/>
            <a:stretch>
              <a:fillRect/>
            </a:stretch>
          </p:blipFill>
          <p:spPr>
            <a:xfrm>
              <a:off x="0" y="0"/>
              <a:ext cx="10050752" cy="4190532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889713" y="596910"/>
            <a:ext cx="12673914" cy="863579"/>
            <a:chOff x="0" y="0"/>
            <a:chExt cx="16898553" cy="1151439"/>
          </a:xfrm>
        </p:grpSpPr>
        <p:sp>
          <p:nvSpPr>
            <p:cNvPr id="22" name="AutoShape 22"/>
            <p:cNvSpPr/>
            <p:nvPr/>
          </p:nvSpPr>
          <p:spPr>
            <a:xfrm flipV="1">
              <a:off x="7044942" y="360264"/>
              <a:ext cx="9853586" cy="3813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093914" cy="809497"/>
            </a:xfrm>
            <a:custGeom>
              <a:avLst/>
              <a:gdLst/>
              <a:ahLst/>
              <a:cxnLst/>
              <a:rect l="l" t="t" r="r" b="b"/>
              <a:pathLst>
                <a:path w="1093914" h="809497">
                  <a:moveTo>
                    <a:pt x="0" y="0"/>
                  </a:moveTo>
                  <a:lnTo>
                    <a:pt x="1093914" y="0"/>
                  </a:lnTo>
                  <a:lnTo>
                    <a:pt x="1093914" y="809497"/>
                  </a:lnTo>
                  <a:lnTo>
                    <a:pt x="0" y="8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94320" y="31750"/>
              <a:ext cx="10203161" cy="1119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MAGISTER MANAJEMEN TEKNOLOGI </a:t>
              </a:r>
            </a:p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IIB DARMAJAYA BANDAR LAMPUNG</a:t>
              </a:r>
            </a:p>
            <a:p>
              <a:pPr algn="l">
                <a:lnSpc>
                  <a:spcPts val="2198"/>
                </a:lnSpc>
              </a:pPr>
              <a:endPara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2396823"/>
            <a:ext cx="6606828" cy="6244088"/>
            <a:chOff x="0" y="0"/>
            <a:chExt cx="8809104" cy="832545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11710" r="11710"/>
            <a:stretch>
              <a:fillRect/>
            </a:stretch>
          </p:blipFill>
          <p:spPr>
            <a:xfrm>
              <a:off x="0" y="0"/>
              <a:ext cx="8809104" cy="8325450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68401" y="2606698"/>
            <a:ext cx="8502418" cy="70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Strategi Transformasi Digital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68401" y="3518666"/>
            <a:ext cx="7932458" cy="4180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5389" lvl="1" indent="-367694" algn="l">
              <a:lnSpc>
                <a:spcPts val="4768"/>
              </a:lnSpc>
              <a:buFont typeface="Arial"/>
              <a:buChar char="•"/>
            </a:pPr>
            <a:r>
              <a:rPr lang="en-US" sz="3406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Pengembangan aplikasi dan platform berbasis mobile.</a:t>
            </a:r>
          </a:p>
          <a:p>
            <a:pPr marL="735389" lvl="1" indent="-367694" algn="l">
              <a:lnSpc>
                <a:spcPts val="4768"/>
              </a:lnSpc>
              <a:buFont typeface="Arial"/>
              <a:buChar char="•"/>
            </a:pPr>
            <a:r>
              <a:rPr lang="en-US" sz="3406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Integrasi pembayaran digital dan fintech.</a:t>
            </a:r>
          </a:p>
          <a:p>
            <a:pPr marL="735389" lvl="1" indent="-367694" algn="l">
              <a:lnSpc>
                <a:spcPts val="4768"/>
              </a:lnSpc>
              <a:buFont typeface="Arial"/>
              <a:buChar char="•"/>
            </a:pPr>
            <a:r>
              <a:rPr lang="en-US" sz="3406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Pemanfaatan big data dan artificial intelligence.</a:t>
            </a:r>
          </a:p>
          <a:p>
            <a:pPr algn="l">
              <a:lnSpc>
                <a:spcPts val="4768"/>
              </a:lnSpc>
            </a:pPr>
            <a:endParaRPr lang="en-US" sz="3406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889713" y="596910"/>
            <a:ext cx="13119345" cy="863579"/>
            <a:chOff x="0" y="0"/>
            <a:chExt cx="17492459" cy="1151439"/>
          </a:xfrm>
        </p:grpSpPr>
        <p:sp>
          <p:nvSpPr>
            <p:cNvPr id="20" name="AutoShape 20"/>
            <p:cNvSpPr/>
            <p:nvPr/>
          </p:nvSpPr>
          <p:spPr>
            <a:xfrm flipV="1">
              <a:off x="7638849" y="360264"/>
              <a:ext cx="9853586" cy="3813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093914" cy="809497"/>
            </a:xfrm>
            <a:custGeom>
              <a:avLst/>
              <a:gdLst/>
              <a:ahLst/>
              <a:cxnLst/>
              <a:rect l="l" t="t" r="r" b="b"/>
              <a:pathLst>
                <a:path w="1093914" h="809497">
                  <a:moveTo>
                    <a:pt x="0" y="0"/>
                  </a:moveTo>
                  <a:lnTo>
                    <a:pt x="1093914" y="0"/>
                  </a:lnTo>
                  <a:lnTo>
                    <a:pt x="1093914" y="809497"/>
                  </a:lnTo>
                  <a:lnTo>
                    <a:pt x="0" y="8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94320" y="31750"/>
              <a:ext cx="10203161" cy="1119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MAGISTER MANAJEMEN TEKNOLOGI </a:t>
              </a:r>
            </a:p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IIB DARMAJAYA BANDAR LAMPUNG</a:t>
              </a:r>
            </a:p>
            <a:p>
              <a:pPr algn="l">
                <a:lnSpc>
                  <a:spcPts val="2198"/>
                </a:lnSpc>
              </a:pPr>
              <a:endPara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05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5143500"/>
            <a:ext cx="7139155" cy="4114800"/>
            <a:chOff x="0" y="0"/>
            <a:chExt cx="9518873" cy="548640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t="6745" b="6745"/>
            <a:stretch>
              <a:fillRect/>
            </a:stretch>
          </p:blipFill>
          <p:spPr>
            <a:xfrm>
              <a:off x="0" y="0"/>
              <a:ext cx="9518873" cy="548640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8518246" y="5143500"/>
            <a:ext cx="8741054" cy="4114800"/>
            <a:chOff x="0" y="0"/>
            <a:chExt cx="11654739" cy="54864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 t="8105" b="8105"/>
            <a:stretch>
              <a:fillRect/>
            </a:stretch>
          </p:blipFill>
          <p:spPr>
            <a:xfrm>
              <a:off x="0" y="0"/>
              <a:ext cx="11654739" cy="5486400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1172503" y="2296875"/>
            <a:ext cx="7726733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Inovasi Teknologi Tokopedia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18246" y="2518611"/>
            <a:ext cx="8613715" cy="236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Sistem rekomendasi produk berbasis AI.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Fitur live shopping dan promosi digital.</a:t>
            </a:r>
          </a:p>
          <a:p>
            <a:pPr marL="582927" lvl="1" indent="-291463" algn="l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Cloud computing untuk meningkatkan skalabilitas.</a:t>
            </a:r>
          </a:p>
          <a:p>
            <a:pPr algn="l">
              <a:lnSpc>
                <a:spcPts val="3779"/>
              </a:lnSpc>
            </a:pPr>
            <a:endParaRPr lang="en-US" sz="2699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89713" y="596910"/>
            <a:ext cx="13119345" cy="863579"/>
            <a:chOff x="0" y="0"/>
            <a:chExt cx="17492459" cy="1151439"/>
          </a:xfrm>
        </p:grpSpPr>
        <p:sp>
          <p:nvSpPr>
            <p:cNvPr id="22" name="AutoShape 22"/>
            <p:cNvSpPr/>
            <p:nvPr/>
          </p:nvSpPr>
          <p:spPr>
            <a:xfrm flipV="1">
              <a:off x="7638849" y="360264"/>
              <a:ext cx="9853586" cy="3813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093914" cy="809497"/>
            </a:xfrm>
            <a:custGeom>
              <a:avLst/>
              <a:gdLst/>
              <a:ahLst/>
              <a:cxnLst/>
              <a:rect l="l" t="t" r="r" b="b"/>
              <a:pathLst>
                <a:path w="1093914" h="809497">
                  <a:moveTo>
                    <a:pt x="0" y="0"/>
                  </a:moveTo>
                  <a:lnTo>
                    <a:pt x="1093914" y="0"/>
                  </a:lnTo>
                  <a:lnTo>
                    <a:pt x="1093914" y="809497"/>
                  </a:lnTo>
                  <a:lnTo>
                    <a:pt x="0" y="8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94320" y="31750"/>
              <a:ext cx="10203161" cy="1119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MAGISTER MANAJEMEN TEKNOLOGI </a:t>
              </a:r>
            </a:p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IIB DARMAJAYA BANDAR LAMPUNG</a:t>
              </a:r>
            </a:p>
            <a:p>
              <a:pPr algn="l">
                <a:lnSpc>
                  <a:spcPts val="2198"/>
                </a:lnSpc>
              </a:pPr>
              <a:endPara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2715422"/>
            <a:ext cx="7190836" cy="5393127"/>
          </a:xfrm>
          <a:custGeom>
            <a:avLst/>
            <a:gdLst/>
            <a:ahLst/>
            <a:cxnLst/>
            <a:rect l="l" t="t" r="r" b="b"/>
            <a:pathLst>
              <a:path w="7190836" h="5393127">
                <a:moveTo>
                  <a:pt x="0" y="0"/>
                </a:moveTo>
                <a:lnTo>
                  <a:pt x="7190836" y="0"/>
                </a:lnTo>
                <a:lnTo>
                  <a:pt x="7190836" y="5393126"/>
                </a:lnTo>
                <a:lnTo>
                  <a:pt x="0" y="5393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90" r="-6390"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15" name="TextBox 15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06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45469" y="2557570"/>
            <a:ext cx="5751039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Dampak bagi UMKM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045469" y="4601475"/>
            <a:ext cx="7505209" cy="3107909"/>
            <a:chOff x="0" y="0"/>
            <a:chExt cx="10006946" cy="4143878"/>
          </a:xfrm>
        </p:grpSpPr>
        <p:sp>
          <p:nvSpPr>
            <p:cNvPr id="18" name="Freeform 18"/>
            <p:cNvSpPr/>
            <p:nvPr/>
          </p:nvSpPr>
          <p:spPr>
            <a:xfrm>
              <a:off x="29218" y="0"/>
              <a:ext cx="579394" cy="536625"/>
            </a:xfrm>
            <a:custGeom>
              <a:avLst/>
              <a:gdLst/>
              <a:ahLst/>
              <a:cxnLst/>
              <a:rect l="l" t="t" r="r" b="b"/>
              <a:pathLst>
                <a:path w="579394" h="536625">
                  <a:moveTo>
                    <a:pt x="0" y="0"/>
                  </a:moveTo>
                  <a:lnTo>
                    <a:pt x="579394" y="0"/>
                  </a:lnTo>
                  <a:lnTo>
                    <a:pt x="579394" y="536625"/>
                  </a:lnTo>
                  <a:lnTo>
                    <a:pt x="0" y="536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72558" y="-47625"/>
              <a:ext cx="9134388" cy="1131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Membantu UMKM menjangkau pasar nasional.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1531911"/>
              <a:ext cx="579394" cy="536625"/>
            </a:xfrm>
            <a:custGeom>
              <a:avLst/>
              <a:gdLst/>
              <a:ahLst/>
              <a:cxnLst/>
              <a:rect l="l" t="t" r="r" b="b"/>
              <a:pathLst>
                <a:path w="579394" h="536625">
                  <a:moveTo>
                    <a:pt x="0" y="0"/>
                  </a:moveTo>
                  <a:lnTo>
                    <a:pt x="579394" y="0"/>
                  </a:lnTo>
                  <a:lnTo>
                    <a:pt x="579394" y="536625"/>
                  </a:lnTo>
                  <a:lnTo>
                    <a:pt x="0" y="536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43339" y="1484286"/>
              <a:ext cx="9134388" cy="1131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Meningkatkan efisiensi transaksi dan pemasaran.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29218" y="3060145"/>
              <a:ext cx="579394" cy="536625"/>
            </a:xfrm>
            <a:custGeom>
              <a:avLst/>
              <a:gdLst/>
              <a:ahLst/>
              <a:cxnLst/>
              <a:rect l="l" t="t" r="r" b="b"/>
              <a:pathLst>
                <a:path w="579394" h="536625">
                  <a:moveTo>
                    <a:pt x="0" y="0"/>
                  </a:moveTo>
                  <a:lnTo>
                    <a:pt x="579394" y="0"/>
                  </a:lnTo>
                  <a:lnTo>
                    <a:pt x="579394" y="536625"/>
                  </a:lnTo>
                  <a:lnTo>
                    <a:pt x="0" y="536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72558" y="3012520"/>
              <a:ext cx="9134388" cy="1131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Garet Bold"/>
                  <a:ea typeface="Garet Bold"/>
                  <a:cs typeface="Garet Bold"/>
                  <a:sym typeface="Garet Bold"/>
                </a:rPr>
                <a:t>Mendorong digitalisasi usaha kecil dan menengah.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89713" y="596910"/>
            <a:ext cx="13119345" cy="863579"/>
            <a:chOff x="0" y="0"/>
            <a:chExt cx="17492459" cy="1151439"/>
          </a:xfrm>
        </p:grpSpPr>
        <p:sp>
          <p:nvSpPr>
            <p:cNvPr id="25" name="AutoShape 25"/>
            <p:cNvSpPr/>
            <p:nvPr/>
          </p:nvSpPr>
          <p:spPr>
            <a:xfrm flipV="1">
              <a:off x="7638849" y="360264"/>
              <a:ext cx="9853586" cy="3813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093914" cy="809497"/>
            </a:xfrm>
            <a:custGeom>
              <a:avLst/>
              <a:gdLst/>
              <a:ahLst/>
              <a:cxnLst/>
              <a:rect l="l" t="t" r="r" b="b"/>
              <a:pathLst>
                <a:path w="1093914" h="809497">
                  <a:moveTo>
                    <a:pt x="0" y="0"/>
                  </a:moveTo>
                  <a:lnTo>
                    <a:pt x="1093914" y="0"/>
                  </a:lnTo>
                  <a:lnTo>
                    <a:pt x="1093914" y="809497"/>
                  </a:lnTo>
                  <a:lnTo>
                    <a:pt x="0" y="8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94320" y="31750"/>
              <a:ext cx="10203161" cy="1119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MAGISTER MANAJEMEN TEKNOLOGI </a:t>
              </a:r>
            </a:p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IIB DARMAJAYA BANDAR LAMPUNG</a:t>
              </a:r>
            </a:p>
            <a:p>
              <a:pPr algn="l">
                <a:lnSpc>
                  <a:spcPts val="2198"/>
                </a:lnSpc>
              </a:pPr>
              <a:endPara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07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217937" y="2074018"/>
            <a:ext cx="5402058" cy="6526531"/>
            <a:chOff x="0" y="0"/>
            <a:chExt cx="7202743" cy="870204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l="22375" r="22375"/>
            <a:stretch>
              <a:fillRect/>
            </a:stretch>
          </p:blipFill>
          <p:spPr>
            <a:xfrm>
              <a:off x="0" y="0"/>
              <a:ext cx="7202743" cy="8702042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1823848" y="2139031"/>
            <a:ext cx="9159368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Keunggulan </a:t>
            </a:r>
          </a:p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E-Business Tokopedia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23848" y="4278977"/>
            <a:ext cx="9111743" cy="4979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6249" lvl="1" indent="-438125" algn="l">
              <a:lnSpc>
                <a:spcPts val="5682"/>
              </a:lnSpc>
              <a:buFont typeface="Arial"/>
              <a:buChar char="•"/>
            </a:pPr>
            <a:r>
              <a:rPr lang="en-US" sz="405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Kemudahan akses melalui aplikasi mobile.</a:t>
            </a:r>
          </a:p>
          <a:p>
            <a:pPr marL="876249" lvl="1" indent="-438125" algn="l">
              <a:lnSpc>
                <a:spcPts val="5682"/>
              </a:lnSpc>
              <a:buFont typeface="Arial"/>
              <a:buChar char="•"/>
            </a:pPr>
            <a:r>
              <a:rPr lang="en-US" sz="405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Pilihan pembayaran yang beragam.</a:t>
            </a:r>
          </a:p>
          <a:p>
            <a:pPr marL="876249" lvl="1" indent="-438125" algn="l">
              <a:lnSpc>
                <a:spcPts val="5682"/>
              </a:lnSpc>
              <a:buFont typeface="Arial"/>
              <a:buChar char="•"/>
            </a:pPr>
            <a:r>
              <a:rPr lang="en-US" sz="4058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Sistem logistik dan pengiriman terintegrasi.</a:t>
            </a:r>
          </a:p>
          <a:p>
            <a:pPr algn="l">
              <a:lnSpc>
                <a:spcPts val="5682"/>
              </a:lnSpc>
            </a:pPr>
            <a:endParaRPr lang="en-US" sz="4058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9713" y="596910"/>
            <a:ext cx="13119345" cy="863579"/>
            <a:chOff x="0" y="0"/>
            <a:chExt cx="17492459" cy="1151439"/>
          </a:xfrm>
        </p:grpSpPr>
        <p:sp>
          <p:nvSpPr>
            <p:cNvPr id="20" name="AutoShape 20"/>
            <p:cNvSpPr/>
            <p:nvPr/>
          </p:nvSpPr>
          <p:spPr>
            <a:xfrm flipV="1">
              <a:off x="7638849" y="360264"/>
              <a:ext cx="9853586" cy="3813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093914" cy="809497"/>
            </a:xfrm>
            <a:custGeom>
              <a:avLst/>
              <a:gdLst/>
              <a:ahLst/>
              <a:cxnLst/>
              <a:rect l="l" t="t" r="r" b="b"/>
              <a:pathLst>
                <a:path w="1093914" h="809497">
                  <a:moveTo>
                    <a:pt x="0" y="0"/>
                  </a:moveTo>
                  <a:lnTo>
                    <a:pt x="1093914" y="0"/>
                  </a:lnTo>
                  <a:lnTo>
                    <a:pt x="1093914" y="809497"/>
                  </a:lnTo>
                  <a:lnTo>
                    <a:pt x="0" y="8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94320" y="31750"/>
              <a:ext cx="10203161" cy="1119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MAGISTER MANAJEMEN TEKNOLOGI </a:t>
              </a:r>
            </a:p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IIB DARMAJAYA BANDAR LAMPUNG</a:t>
              </a:r>
            </a:p>
            <a:p>
              <a:pPr algn="l">
                <a:lnSpc>
                  <a:spcPts val="2198"/>
                </a:lnSpc>
              </a:pPr>
              <a:endPara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08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396712" y="2027486"/>
            <a:ext cx="7862588" cy="7230814"/>
            <a:chOff x="0" y="0"/>
            <a:chExt cx="10483451" cy="964108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 l="13708" r="13708"/>
            <a:stretch>
              <a:fillRect/>
            </a:stretch>
          </p:blipFill>
          <p:spPr>
            <a:xfrm>
              <a:off x="0" y="0"/>
              <a:ext cx="10483451" cy="9641085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1608722" y="2679369"/>
            <a:ext cx="6811393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Tantangan yang Dihadapi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1129" y="4738306"/>
            <a:ext cx="7606579" cy="475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Persaingan dengan platform e-commerce lain seprti Bukalapak, JD.id, Shopee, Blibli.com.</a:t>
            </a:r>
          </a:p>
          <a:p>
            <a:pPr marL="755642" lvl="1" indent="-377821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Keamanan data dan transaksi digital.</a:t>
            </a:r>
          </a:p>
          <a:p>
            <a:pPr marL="755642" lvl="1" indent="-377821" algn="l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Menjaga loyalitas pelanggan.</a:t>
            </a:r>
          </a:p>
          <a:p>
            <a:pPr algn="l">
              <a:lnSpc>
                <a:spcPts val="3499"/>
              </a:lnSpc>
            </a:pPr>
            <a:endParaRPr lang="en-US" sz="3499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9713" y="596910"/>
            <a:ext cx="13119345" cy="863579"/>
            <a:chOff x="0" y="0"/>
            <a:chExt cx="17492459" cy="1151439"/>
          </a:xfrm>
        </p:grpSpPr>
        <p:sp>
          <p:nvSpPr>
            <p:cNvPr id="20" name="AutoShape 20"/>
            <p:cNvSpPr/>
            <p:nvPr/>
          </p:nvSpPr>
          <p:spPr>
            <a:xfrm flipV="1">
              <a:off x="7638849" y="360264"/>
              <a:ext cx="9853586" cy="3813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093914" cy="809497"/>
            </a:xfrm>
            <a:custGeom>
              <a:avLst/>
              <a:gdLst/>
              <a:ahLst/>
              <a:cxnLst/>
              <a:rect l="l" t="t" r="r" b="b"/>
              <a:pathLst>
                <a:path w="1093914" h="809497">
                  <a:moveTo>
                    <a:pt x="0" y="0"/>
                  </a:moveTo>
                  <a:lnTo>
                    <a:pt x="1093914" y="0"/>
                  </a:lnTo>
                  <a:lnTo>
                    <a:pt x="1093914" y="809497"/>
                  </a:lnTo>
                  <a:lnTo>
                    <a:pt x="0" y="8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94320" y="31750"/>
              <a:ext cx="10203161" cy="1119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MAGISTER MANAJEMEN TEKNOLOGI </a:t>
              </a:r>
            </a:p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IIB DARMAJAYA BANDAR LAMPUNG</a:t>
              </a:r>
            </a:p>
            <a:p>
              <a:pPr algn="l">
                <a:lnSpc>
                  <a:spcPts val="2198"/>
                </a:lnSpc>
              </a:pPr>
              <a:endPara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2819620"/>
            <a:ext cx="1028700" cy="7467380"/>
            <a:chOff x="0" y="0"/>
            <a:chExt cx="270933" cy="196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" cy="1966717"/>
            </a:xfrm>
            <a:custGeom>
              <a:avLst/>
              <a:gdLst/>
              <a:ahLst/>
              <a:cxnLst/>
              <a:rect l="l" t="t" r="r" b="b"/>
              <a:pathLst>
                <a:path w="270933" h="1966717">
                  <a:moveTo>
                    <a:pt x="0" y="0"/>
                  </a:moveTo>
                  <a:lnTo>
                    <a:pt x="270933" y="0"/>
                  </a:lnTo>
                  <a:lnTo>
                    <a:pt x="270933" y="1966717"/>
                  </a:lnTo>
                  <a:lnTo>
                    <a:pt x="0" y="196671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" cy="200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9291" y="9258300"/>
            <a:ext cx="6728709" cy="1028700"/>
            <a:chOff x="0" y="0"/>
            <a:chExt cx="1772170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2170" cy="270933"/>
            </a:xfrm>
            <a:custGeom>
              <a:avLst/>
              <a:gdLst/>
              <a:ahLst/>
              <a:cxnLst/>
              <a:rect l="l" t="t" r="r" b="b"/>
              <a:pathLst>
                <a:path w="1772170" h="270933">
                  <a:moveTo>
                    <a:pt x="0" y="0"/>
                  </a:moveTo>
                  <a:lnTo>
                    <a:pt x="1772170" y="0"/>
                  </a:lnTo>
                  <a:lnTo>
                    <a:pt x="1772170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68F8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2170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258300"/>
            <a:ext cx="1028700" cy="1022954"/>
            <a:chOff x="0" y="0"/>
            <a:chExt cx="270933" cy="2694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2291572"/>
            <a:ext cx="3975189" cy="3883622"/>
            <a:chOff x="0" y="0"/>
            <a:chExt cx="1046963" cy="10228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6963" cy="1022847"/>
            </a:xfrm>
            <a:custGeom>
              <a:avLst/>
              <a:gdLst/>
              <a:ahLst/>
              <a:cxnLst/>
              <a:rect l="l" t="t" r="r" b="b"/>
              <a:pathLst>
                <a:path w="1046963" h="1022847">
                  <a:moveTo>
                    <a:pt x="0" y="0"/>
                  </a:moveTo>
                  <a:lnTo>
                    <a:pt x="1046963" y="0"/>
                  </a:lnTo>
                  <a:lnTo>
                    <a:pt x="1046963" y="1022847"/>
                  </a:lnTo>
                  <a:lnTo>
                    <a:pt x="0" y="1022847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46963" cy="1060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223863" y="2291572"/>
            <a:ext cx="3911286" cy="6966728"/>
            <a:chOff x="0" y="0"/>
            <a:chExt cx="5215047" cy="928897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l="31332" r="31332"/>
            <a:stretch>
              <a:fillRect/>
            </a:stretch>
          </p:blipFill>
          <p:spPr>
            <a:xfrm>
              <a:off x="0" y="0"/>
              <a:ext cx="5215047" cy="928897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0" y="9258300"/>
            <a:ext cx="1028700" cy="1022954"/>
            <a:chOff x="0" y="0"/>
            <a:chExt cx="270933" cy="2694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269420"/>
            </a:xfrm>
            <a:custGeom>
              <a:avLst/>
              <a:gdLst/>
              <a:ahLst/>
              <a:cxnLst/>
              <a:rect l="l" t="t" r="r" b="b"/>
              <a:pathLst>
                <a:path w="270933" h="269420">
                  <a:moveTo>
                    <a:pt x="0" y="0"/>
                  </a:moveTo>
                  <a:lnTo>
                    <a:pt x="270933" y="0"/>
                  </a:lnTo>
                  <a:lnTo>
                    <a:pt x="270933" y="269420"/>
                  </a:lnTo>
                  <a:lnTo>
                    <a:pt x="0" y="269420"/>
                  </a:lnTo>
                  <a:close/>
                </a:path>
              </a:pathLst>
            </a:custGeom>
            <a:solidFill>
              <a:srgbClr val="0D4F4E"/>
            </a:solidFill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3" cy="307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2482997" y="3802229"/>
            <a:ext cx="1066594" cy="694256"/>
          </a:xfrm>
          <a:custGeom>
            <a:avLst/>
            <a:gdLst/>
            <a:ahLst/>
            <a:cxnLst/>
            <a:rect l="l" t="t" r="r" b="b"/>
            <a:pathLst>
              <a:path w="1066594" h="694256">
                <a:moveTo>
                  <a:pt x="0" y="0"/>
                </a:moveTo>
                <a:lnTo>
                  <a:pt x="1066595" y="0"/>
                </a:lnTo>
                <a:lnTo>
                  <a:pt x="1066595" y="694256"/>
                </a:lnTo>
                <a:lnTo>
                  <a:pt x="0" y="6942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20" name="Group 20"/>
          <p:cNvGrpSpPr/>
          <p:nvPr/>
        </p:nvGrpSpPr>
        <p:grpSpPr>
          <a:xfrm>
            <a:off x="1028700" y="6353631"/>
            <a:ext cx="3975189" cy="2904669"/>
            <a:chOff x="0" y="0"/>
            <a:chExt cx="5300252" cy="387289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 l="4410" r="4410"/>
            <a:stretch>
              <a:fillRect/>
            </a:stretch>
          </p:blipFill>
          <p:spPr>
            <a:xfrm>
              <a:off x="0" y="0"/>
              <a:ext cx="5300252" cy="3872892"/>
            </a:xfrm>
            <a:prstGeom prst="rect">
              <a:avLst/>
            </a:prstGeom>
          </p:spPr>
        </p:pic>
      </p:grpSp>
      <p:sp>
        <p:nvSpPr>
          <p:cNvPr id="22" name="Freeform 22"/>
          <p:cNvSpPr/>
          <p:nvPr/>
        </p:nvSpPr>
        <p:spPr>
          <a:xfrm>
            <a:off x="9354223" y="4741031"/>
            <a:ext cx="434545" cy="402469"/>
          </a:xfrm>
          <a:custGeom>
            <a:avLst/>
            <a:gdLst/>
            <a:ahLst/>
            <a:cxnLst/>
            <a:rect l="l" t="t" r="r" b="b"/>
            <a:pathLst>
              <a:path w="434545" h="402469">
                <a:moveTo>
                  <a:pt x="0" y="0"/>
                </a:moveTo>
                <a:lnTo>
                  <a:pt x="434546" y="0"/>
                </a:lnTo>
                <a:lnTo>
                  <a:pt x="434546" y="402469"/>
                </a:lnTo>
                <a:lnTo>
                  <a:pt x="0" y="4024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3" name="Freeform 23"/>
          <p:cNvSpPr/>
          <p:nvPr/>
        </p:nvSpPr>
        <p:spPr>
          <a:xfrm>
            <a:off x="9354223" y="6150841"/>
            <a:ext cx="434545" cy="402469"/>
          </a:xfrm>
          <a:custGeom>
            <a:avLst/>
            <a:gdLst/>
            <a:ahLst/>
            <a:cxnLst/>
            <a:rect l="l" t="t" r="r" b="b"/>
            <a:pathLst>
              <a:path w="434545" h="402469">
                <a:moveTo>
                  <a:pt x="0" y="0"/>
                </a:moveTo>
                <a:lnTo>
                  <a:pt x="434546" y="0"/>
                </a:lnTo>
                <a:lnTo>
                  <a:pt x="434546" y="402469"/>
                </a:lnTo>
                <a:lnTo>
                  <a:pt x="0" y="40246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sp>
        <p:nvSpPr>
          <p:cNvPr id="24" name="Freeform 24"/>
          <p:cNvSpPr/>
          <p:nvPr/>
        </p:nvSpPr>
        <p:spPr>
          <a:xfrm>
            <a:off x="9354223" y="7403497"/>
            <a:ext cx="434545" cy="402469"/>
          </a:xfrm>
          <a:custGeom>
            <a:avLst/>
            <a:gdLst/>
            <a:ahLst/>
            <a:cxnLst/>
            <a:rect l="l" t="t" r="r" b="b"/>
            <a:pathLst>
              <a:path w="434545" h="402469">
                <a:moveTo>
                  <a:pt x="0" y="0"/>
                </a:moveTo>
                <a:lnTo>
                  <a:pt x="434546" y="0"/>
                </a:lnTo>
                <a:lnTo>
                  <a:pt x="434546" y="402468"/>
                </a:lnTo>
                <a:lnTo>
                  <a:pt x="0" y="4024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grpSp>
        <p:nvGrpSpPr>
          <p:cNvPr id="25" name="Group 25"/>
          <p:cNvGrpSpPr/>
          <p:nvPr/>
        </p:nvGrpSpPr>
        <p:grpSpPr>
          <a:xfrm>
            <a:off x="889713" y="596910"/>
            <a:ext cx="13119345" cy="863579"/>
            <a:chOff x="0" y="0"/>
            <a:chExt cx="17492459" cy="1151439"/>
          </a:xfrm>
        </p:grpSpPr>
        <p:sp>
          <p:nvSpPr>
            <p:cNvPr id="26" name="AutoShape 26"/>
            <p:cNvSpPr/>
            <p:nvPr/>
          </p:nvSpPr>
          <p:spPr>
            <a:xfrm flipV="1">
              <a:off x="7638849" y="360264"/>
              <a:ext cx="9853586" cy="38135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093914" cy="809497"/>
            </a:xfrm>
            <a:custGeom>
              <a:avLst/>
              <a:gdLst/>
              <a:ahLst/>
              <a:cxnLst/>
              <a:rect l="l" t="t" r="r" b="b"/>
              <a:pathLst>
                <a:path w="1093914" h="809497">
                  <a:moveTo>
                    <a:pt x="0" y="0"/>
                  </a:moveTo>
                  <a:lnTo>
                    <a:pt x="1093914" y="0"/>
                  </a:lnTo>
                  <a:lnTo>
                    <a:pt x="1093914" y="809497"/>
                  </a:lnTo>
                  <a:lnTo>
                    <a:pt x="0" y="809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94320" y="31750"/>
              <a:ext cx="10203161" cy="1119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MAGISTER MANAJEMEN TEKNOLOGI </a:t>
              </a:r>
            </a:p>
            <a:p>
              <a:pPr algn="l">
                <a:lnSpc>
                  <a:spcPts val="2198"/>
                </a:lnSpc>
              </a:pPr>
              <a:r>
                <a:rPr lang="en-US" sz="1998" b="1" spc="-59">
                  <a:solidFill>
                    <a:srgbClr val="168F8E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IIB DARMAJAYA BANDAR LAMPUNG</a:t>
              </a:r>
            </a:p>
            <a:p>
              <a:pPr algn="l">
                <a:lnSpc>
                  <a:spcPts val="2198"/>
                </a:lnSpc>
              </a:pPr>
              <a:endParaRPr lang="en-US" sz="1998" b="1" spc="-59">
                <a:solidFill>
                  <a:srgbClr val="168F8E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7331275" y="9514374"/>
            <a:ext cx="884749" cy="46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</a:pPr>
            <a:r>
              <a:rPr lang="en-US" sz="2763" b="1">
                <a:solidFill>
                  <a:srgbClr val="0D4F4E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09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71496" y="3234957"/>
            <a:ext cx="627987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D4F4E"/>
                </a:solidFill>
                <a:latin typeface="Garet Bold"/>
                <a:ea typeface="Garet Bold"/>
                <a:cs typeface="Garet Bold"/>
                <a:sym typeface="Garet Bold"/>
              </a:rPr>
              <a:t>Kesimpulan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947776" y="4519224"/>
            <a:ext cx="7349227" cy="407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Transformasi digital Tokopedia berhasil memperkuat posisi di industri e-commerce.</a:t>
            </a:r>
          </a:p>
          <a:p>
            <a:pPr algn="l">
              <a:lnSpc>
                <a:spcPts val="3557"/>
              </a:lnSpc>
            </a:pPr>
            <a:endParaRPr lang="en-US" sz="2541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57"/>
              </a:lnSpc>
            </a:pPr>
            <a:r>
              <a:rPr lang="en-US" sz="254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Teknologi menjadi faktor utama dalam meningkatkan layanan dan efisiensi.</a:t>
            </a:r>
          </a:p>
          <a:p>
            <a:pPr algn="l">
              <a:lnSpc>
                <a:spcPts val="3557"/>
              </a:lnSpc>
            </a:pPr>
            <a:endParaRPr lang="en-US" sz="2541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57"/>
              </a:lnSpc>
            </a:pPr>
            <a:r>
              <a:rPr lang="en-US" sz="2541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Digitalisasi membuka peluang besar bagi pertumbuhan ekonomi digital Indonesia.</a:t>
            </a:r>
          </a:p>
          <a:p>
            <a:pPr algn="l">
              <a:lnSpc>
                <a:spcPts val="4117"/>
              </a:lnSpc>
            </a:pPr>
            <a:endParaRPr lang="en-US" sz="2541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42656" y="4552119"/>
            <a:ext cx="3347278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DATA PENELITIAN</a:t>
            </a: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330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Garet Ultra-Bold</vt:lpstr>
      <vt:lpstr>Calibri</vt:lpstr>
      <vt:lpstr>Garet Bold</vt:lpstr>
      <vt:lpstr>Open Sauce Bold</vt:lpstr>
      <vt:lpstr>Garet</vt:lpstr>
      <vt:lpstr>Arial</vt:lpstr>
      <vt:lpstr>Garet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Tugas Kelompok E-Businness</dc:title>
  <cp:lastModifiedBy>Digitaloffie1523</cp:lastModifiedBy>
  <cp:revision>2</cp:revision>
  <dcterms:created xsi:type="dcterms:W3CDTF">2006-08-16T00:00:00Z</dcterms:created>
  <dcterms:modified xsi:type="dcterms:W3CDTF">2026-05-08T22:22:46Z</dcterms:modified>
  <dc:identifier>DAHJDst_eVE</dc:identifier>
</cp:coreProperties>
</file>