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notesMasterIdLst>
    <p:notesMasterId r:id="rId25"/>
  </p:notesMasterIdLst>
  <p:sldIdLst>
    <p:sldId id="279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8288000" cy="10287000"/>
  <p:notesSz cx="18288000" cy="10287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378" y="39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7924800" cy="515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0358438" y="0"/>
            <a:ext cx="7924800" cy="515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27FD02-0A78-46DC-AA71-3FB161EAE88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057900" y="1285875"/>
            <a:ext cx="6172200" cy="3471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828800" y="4951413"/>
            <a:ext cx="14630400" cy="4049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71063"/>
            <a:ext cx="7924800" cy="515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0358438" y="9771063"/>
            <a:ext cx="7924800" cy="515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14CE9-203C-4D81-A169-A7458CFDBC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88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29D89229-4235-7459-5319-16E2DBA1D0B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3FEBF644-A27D-D1AD-5E13-E57FCC319BF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195638"/>
            <a:ext cx="15544800" cy="22050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5829300"/>
            <a:ext cx="12801600" cy="26289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429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11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800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486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4FEB84-0F74-6FA8-CE4A-E41D32574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42F8A5-1284-0BFB-8566-EC04848F8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D"/>
              <a:t>Technology Marketing, Customer Behavior and Branding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906158-0649-929B-4A78-B5B0DAD9C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A0F6E4-3C6B-49ED-804B-69641B4E08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2732796"/>
      </p:ext>
    </p:extLst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150BCB-1683-6C8E-FA92-FD6F6995A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A0C84E-2AC4-533E-FBEE-BCD839D75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D"/>
              <a:t>Technology Marketing, Customer Behavior and Branding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D3A9FE-049F-F095-2E90-8C46F2051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B96229-A805-4C8E-964D-2B1F35422E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7646545"/>
      </p:ext>
    </p:extLst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258800" y="411958"/>
            <a:ext cx="4114800" cy="87772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11958"/>
            <a:ext cx="12039600" cy="87772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4F49BA-5207-06E8-30DF-A76C0A041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CC6495-021B-9007-6448-9461CC71F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D"/>
              <a:t>Technology Marketing, Customer Behavior and Branding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C8C79D-8FD8-05F9-AFF5-C58BA6857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C46106-56A2-4C87-837B-E6FEA9AE93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9893029"/>
      </p:ext>
    </p:extLst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000" b="0" i="1">
                <a:solidFill>
                  <a:srgbClr val="041F3A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42974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88FE28-2266-45A8-CF1B-D50E0D6CE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79B307-61C8-E5F1-594D-9BD43D534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D"/>
              <a:t>Technology Marketing, Customer Behavior and Branding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92D617-52AC-8273-3D1E-625C13DB9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63BA5E-6469-4566-965D-1BA02AA60E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0442215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26" y="6610351"/>
            <a:ext cx="15544800" cy="2043113"/>
          </a:xfrm>
        </p:spPr>
        <p:txBody>
          <a:bodyPr anchor="t"/>
          <a:lstStyle>
            <a:lvl1pPr algn="l">
              <a:defRPr sz="6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4626" y="4360070"/>
            <a:ext cx="15544800" cy="2250281"/>
          </a:xfrm>
        </p:spPr>
        <p:txBody>
          <a:bodyPr anchor="b"/>
          <a:lstStyle>
            <a:lvl1pPr marL="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1pPr>
            <a:lvl2pPr marL="6858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F2767E-D194-84B4-3572-A49083E85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DA69E8-DA67-2709-E413-CCACB408D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D"/>
              <a:t>Technology Marketing, Customer Behavior and Branding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75ABA3-DFD4-0481-B5CD-4EC800486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33BC5A-38F4-435D-BAF0-8114E8348C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3897576"/>
      </p:ext>
    </p:extLst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400301"/>
            <a:ext cx="8077200" cy="6788945"/>
          </a:xfrm>
        </p:spPr>
        <p:txBody>
          <a:bodyPr/>
          <a:lstStyle>
            <a:lvl1pPr>
              <a:defRPr sz="4200"/>
            </a:lvl1pPr>
            <a:lvl2pPr>
              <a:defRPr sz="3600"/>
            </a:lvl2pPr>
            <a:lvl3pPr>
              <a:defRPr sz="30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96400" y="2400301"/>
            <a:ext cx="8077200" cy="6788945"/>
          </a:xfrm>
        </p:spPr>
        <p:txBody>
          <a:bodyPr/>
          <a:lstStyle>
            <a:lvl1pPr>
              <a:defRPr sz="4200"/>
            </a:lvl1pPr>
            <a:lvl2pPr>
              <a:defRPr sz="3600"/>
            </a:lvl2pPr>
            <a:lvl3pPr>
              <a:defRPr sz="30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EA141C5-8C24-9DA6-ED15-6EBA2C43F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5757DFC-661A-FBCB-26DE-6501A4D96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D"/>
              <a:t>Technology Marketing, Customer Behavior and Branding</a:t>
            </a: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732E107-3AEE-C5C0-7436-E210FD938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B6D54E-9A66-4B8F-8AFF-0F04747664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65707"/>
      </p:ext>
    </p:extLst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302670"/>
            <a:ext cx="8080376" cy="959643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3262313"/>
            <a:ext cx="8080376" cy="5926932"/>
          </a:xfrm>
        </p:spPr>
        <p:txBody>
          <a:bodyPr/>
          <a:lstStyle>
            <a:lvl1pPr>
              <a:defRPr sz="3600"/>
            </a:lvl1pPr>
            <a:lvl2pPr>
              <a:defRPr sz="30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90051" y="2302670"/>
            <a:ext cx="8083550" cy="959643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90051" y="3262313"/>
            <a:ext cx="8083550" cy="5926932"/>
          </a:xfrm>
        </p:spPr>
        <p:txBody>
          <a:bodyPr/>
          <a:lstStyle>
            <a:lvl1pPr>
              <a:defRPr sz="3600"/>
            </a:lvl1pPr>
            <a:lvl2pPr>
              <a:defRPr sz="30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71EBB0A-087D-5442-29C4-BAD23E8D0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73048CE-3503-F69B-20B6-258AE8407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D"/>
              <a:t>Technology Marketing, Customer Behavior and Branding</a:t>
            </a: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14DB0DA-AB5C-B485-2727-5586A8318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B80AB1-A47B-4ACC-BE16-9C3CEDAB9C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1130436"/>
      </p:ext>
    </p:extLst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D80037A-BABF-CF57-C631-0EC438759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174E709-4CD6-A827-8F80-23DB5D354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D"/>
              <a:t>Technology Marketing, Customer Behavior and Branding</a:t>
            </a: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9821D62-C060-37CE-E512-2A799DED9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8DCDF4-6230-45C1-AD66-12B2F4C514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87608"/>
      </p:ext>
    </p:extLst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236C3AB-8204-CE73-7524-AC3670D20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973BD6E-62FD-B262-7CF2-1051606A1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D"/>
              <a:t>Technology Marketing, Customer Behavior and Branding</a:t>
            </a: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6871E2D-D9B4-1DB4-C11C-CF528396A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3D6CA8-E6E1-4C3D-8407-96946143D9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0576679"/>
      </p:ext>
    </p:extLst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409575"/>
            <a:ext cx="6016626" cy="1743075"/>
          </a:xfrm>
        </p:spPr>
        <p:txBody>
          <a:bodyPr anchor="b"/>
          <a:lstStyle>
            <a:lvl1pPr algn="l">
              <a:defRPr sz="3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0100" y="409576"/>
            <a:ext cx="10223500" cy="8779670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1" y="2152651"/>
            <a:ext cx="6016626" cy="7036595"/>
          </a:xfrm>
        </p:spPr>
        <p:txBody>
          <a:bodyPr/>
          <a:lstStyle>
            <a:lvl1pPr marL="0" indent="0">
              <a:buNone/>
              <a:defRPr sz="2100"/>
            </a:lvl1pPr>
            <a:lvl2pPr marL="685800" indent="0">
              <a:buNone/>
              <a:defRPr sz="1800"/>
            </a:lvl2pPr>
            <a:lvl3pPr marL="1371600" indent="0">
              <a:buNone/>
              <a:defRPr sz="1500"/>
            </a:lvl3pPr>
            <a:lvl4pPr marL="2057400" indent="0">
              <a:buNone/>
              <a:defRPr sz="1350"/>
            </a:lvl4pPr>
            <a:lvl5pPr marL="2743200" indent="0">
              <a:buNone/>
              <a:defRPr sz="1350"/>
            </a:lvl5pPr>
            <a:lvl6pPr marL="3429000" indent="0">
              <a:buNone/>
              <a:defRPr sz="1350"/>
            </a:lvl6pPr>
            <a:lvl7pPr marL="4114800" indent="0">
              <a:buNone/>
              <a:defRPr sz="1350"/>
            </a:lvl7pPr>
            <a:lvl8pPr marL="4800600" indent="0">
              <a:buNone/>
              <a:defRPr sz="1350"/>
            </a:lvl8pPr>
            <a:lvl9pPr marL="5486400" indent="0">
              <a:buNone/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296392C-132A-DC0A-5CCC-CA369FC58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BEFC2D5-E6A8-2418-8F0E-9FB18F63A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D"/>
              <a:t>Technology Marketing, Customer Behavior and Branding</a:t>
            </a: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8BAB2FA-F473-BFF8-ADFA-8F4D8E9E1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174910-CEBC-45CA-940F-46D5D2CE54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3786550"/>
      </p:ext>
    </p:extLst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4576" y="7200900"/>
            <a:ext cx="10972800" cy="850107"/>
          </a:xfrm>
        </p:spPr>
        <p:txBody>
          <a:bodyPr anchor="b"/>
          <a:lstStyle>
            <a:lvl1pPr algn="l">
              <a:defRPr sz="3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84576" y="919163"/>
            <a:ext cx="10972800" cy="6172200"/>
          </a:xfrm>
        </p:spPr>
        <p:txBody>
          <a:bodyPr rtlCol="0">
            <a:normAutofit/>
          </a:bodyPr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84576" y="8051007"/>
            <a:ext cx="10972800" cy="1207293"/>
          </a:xfrm>
        </p:spPr>
        <p:txBody>
          <a:bodyPr/>
          <a:lstStyle>
            <a:lvl1pPr marL="0" indent="0">
              <a:buNone/>
              <a:defRPr sz="2100"/>
            </a:lvl1pPr>
            <a:lvl2pPr marL="685800" indent="0">
              <a:buNone/>
              <a:defRPr sz="1800"/>
            </a:lvl2pPr>
            <a:lvl3pPr marL="1371600" indent="0">
              <a:buNone/>
              <a:defRPr sz="1500"/>
            </a:lvl3pPr>
            <a:lvl4pPr marL="2057400" indent="0">
              <a:buNone/>
              <a:defRPr sz="1350"/>
            </a:lvl4pPr>
            <a:lvl5pPr marL="2743200" indent="0">
              <a:buNone/>
              <a:defRPr sz="1350"/>
            </a:lvl5pPr>
            <a:lvl6pPr marL="3429000" indent="0">
              <a:buNone/>
              <a:defRPr sz="1350"/>
            </a:lvl6pPr>
            <a:lvl7pPr marL="4114800" indent="0">
              <a:buNone/>
              <a:defRPr sz="1350"/>
            </a:lvl7pPr>
            <a:lvl8pPr marL="4800600" indent="0">
              <a:buNone/>
              <a:defRPr sz="1350"/>
            </a:lvl8pPr>
            <a:lvl9pPr marL="5486400" indent="0">
              <a:buNone/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9414CC2-5C87-8086-EE39-1A3113237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538A9A4-5738-BD30-A955-5CB4F662C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D"/>
              <a:t>Technology Marketing, Customer Behavior and Branding</a:t>
            </a: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79F8CBC-272F-9C6C-80CC-E6237C898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F412BD-63DD-4879-A519-A723008E05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5133884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EC0F851-E535-1999-50F5-6777B76D4F6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914400" y="411957"/>
            <a:ext cx="164592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F3C37B2-DCDA-BD1A-8A06-033F93F4C33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914400" y="2400301"/>
            <a:ext cx="16459200" cy="6788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664D3C-6595-7F8D-C54F-99103C8AC7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14400" y="9534526"/>
            <a:ext cx="4267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8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D06829-AFB6-91D7-EB7B-E9079B2D34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48400" y="9534526"/>
            <a:ext cx="5791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8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ID"/>
              <a:t>Technology Marketing, Customer Behavior and Branding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26164A-1D27-0D30-335D-D3C50B982B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3106400" y="9534526"/>
            <a:ext cx="4267200" cy="54768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8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38E7B616-3B02-4224-9F2C-36F78EFC96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8956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6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6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6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600">
          <a:solidFill>
            <a:schemeClr val="tx1"/>
          </a:solidFill>
          <a:latin typeface="Calibri" pitchFamily="34" charset="0"/>
        </a:defRPr>
      </a:lvl5pPr>
      <a:lvl6pPr marL="685800" algn="ctr" rtl="0" fontAlgn="base">
        <a:spcBef>
          <a:spcPct val="0"/>
        </a:spcBef>
        <a:spcAft>
          <a:spcPct val="0"/>
        </a:spcAft>
        <a:defRPr sz="6600">
          <a:solidFill>
            <a:schemeClr val="tx1"/>
          </a:solidFill>
          <a:latin typeface="Calibri" pitchFamily="34" charset="0"/>
        </a:defRPr>
      </a:lvl6pPr>
      <a:lvl7pPr marL="1371600" algn="ctr" rtl="0" fontAlgn="base">
        <a:spcBef>
          <a:spcPct val="0"/>
        </a:spcBef>
        <a:spcAft>
          <a:spcPct val="0"/>
        </a:spcAft>
        <a:defRPr sz="6600">
          <a:solidFill>
            <a:schemeClr val="tx1"/>
          </a:solidFill>
          <a:latin typeface="Calibri" pitchFamily="34" charset="0"/>
        </a:defRPr>
      </a:lvl7pPr>
      <a:lvl8pPr marL="2057400" algn="ctr" rtl="0" fontAlgn="base">
        <a:spcBef>
          <a:spcPct val="0"/>
        </a:spcBef>
        <a:spcAft>
          <a:spcPct val="0"/>
        </a:spcAft>
        <a:defRPr sz="6600">
          <a:solidFill>
            <a:schemeClr val="tx1"/>
          </a:solidFill>
          <a:latin typeface="Calibri" pitchFamily="34" charset="0"/>
        </a:defRPr>
      </a:lvl8pPr>
      <a:lvl9pPr marL="2743200" algn="ctr" rtl="0" fontAlgn="base">
        <a:spcBef>
          <a:spcPct val="0"/>
        </a:spcBef>
        <a:spcAft>
          <a:spcPct val="0"/>
        </a:spcAft>
        <a:defRPr sz="6600">
          <a:solidFill>
            <a:schemeClr val="tx1"/>
          </a:solidFill>
          <a:latin typeface="Calibri" pitchFamily="34" charset="0"/>
        </a:defRPr>
      </a:lvl9pPr>
    </p:titleStyle>
    <p:bodyStyle>
      <a:lvl1pPr marL="514350" indent="-5143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1pPr>
      <a:lvl2pPr marL="1114425" indent="-4286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42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Picture\logo ibi small.gif">
            <a:extLst>
              <a:ext uri="{FF2B5EF4-FFF2-40B4-BE49-F238E27FC236}">
                <a16:creationId xmlns:a16="http://schemas.microsoft.com/office/drawing/2014/main" id="{30D7E66F-2AE7-D179-C29A-D34AC73CAE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8875" y="214313"/>
            <a:ext cx="1866900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Slide Number Placeholder 13">
            <a:extLst>
              <a:ext uri="{FF2B5EF4-FFF2-40B4-BE49-F238E27FC236}">
                <a16:creationId xmlns:a16="http://schemas.microsoft.com/office/drawing/2014/main" id="{2053FBA2-F29F-2741-37FB-503C4A3A6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114425" indent="-4286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4003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0861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3771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44577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5143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5829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1371600" rtl="0" fontAlgn="base">
              <a:spcBef>
                <a:spcPct val="0"/>
              </a:spcBef>
              <a:spcAft>
                <a:spcPct val="0"/>
              </a:spcAft>
            </a:pPr>
            <a:fld id="{41C7F3B1-5EBC-4FF5-B566-88D6EF485663}" type="slidenum">
              <a:rPr lang="en-US" altLang="en-US" kern="1200">
                <a:solidFill>
                  <a:srgbClr val="898989"/>
                </a:solidFill>
                <a:latin typeface="Calibri" panose="020F0502020204030204" pitchFamily="34" charset="0"/>
                <a:ea typeface="+mn-ea"/>
              </a:rPr>
              <a:pPr defTabSz="1371600" rtl="0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en-US" kern="1200">
              <a:solidFill>
                <a:srgbClr val="898989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44272C62-5A2D-CD4F-C4D9-8FB8BF57DF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3738563"/>
            <a:ext cx="146304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defTabSz="1371600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6000" b="1" spc="-40" dirty="0">
                <a:latin typeface="Trebuchet MS"/>
                <a:cs typeface="Trebuchet MS"/>
              </a:rPr>
              <a:t>MOTIVASI</a:t>
            </a:r>
            <a:r>
              <a:rPr lang="en-US" sz="6000" b="1" spc="-240" dirty="0">
                <a:latin typeface="Trebuchet MS"/>
                <a:cs typeface="Trebuchet MS"/>
              </a:rPr>
              <a:t> </a:t>
            </a:r>
            <a:r>
              <a:rPr lang="en-US" sz="6000" b="1" dirty="0">
                <a:latin typeface="Trebuchet MS"/>
                <a:cs typeface="Trebuchet MS"/>
              </a:rPr>
              <a:t>DAN</a:t>
            </a:r>
            <a:r>
              <a:rPr lang="en-US" sz="6000" b="1" spc="-245" dirty="0">
                <a:latin typeface="Trebuchet MS"/>
                <a:cs typeface="Trebuchet MS"/>
              </a:rPr>
              <a:t> </a:t>
            </a:r>
            <a:r>
              <a:rPr lang="en-US" sz="6000" b="1" spc="-55" dirty="0">
                <a:latin typeface="Trebuchet MS"/>
                <a:cs typeface="Trebuchet MS"/>
              </a:rPr>
              <a:t>KEPRIBADIAN</a:t>
            </a:r>
            <a:r>
              <a:rPr lang="en-US" sz="6000" b="1" spc="-355" dirty="0">
                <a:latin typeface="Trebuchet MS"/>
                <a:cs typeface="Trebuchet MS"/>
              </a:rPr>
              <a:t> </a:t>
            </a:r>
            <a:r>
              <a:rPr lang="en-US" sz="6000" b="1" spc="-10" dirty="0">
                <a:latin typeface="Trebuchet MS"/>
                <a:cs typeface="Trebuchet MS"/>
              </a:rPr>
              <a:t>KONSUMEN</a:t>
            </a:r>
          </a:p>
          <a:p>
            <a:pPr algn="ctr" defTabSz="1371600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sv-SE" sz="3600" b="1" dirty="0">
                <a:solidFill>
                  <a:srgbClr val="041F3A"/>
                </a:solidFill>
                <a:latin typeface="Trebuchet MS"/>
                <a:cs typeface="Trebuchet MS"/>
              </a:rPr>
              <a:t>Dalam</a:t>
            </a:r>
            <a:r>
              <a:rPr lang="sv-SE" sz="3600" b="1" spc="-290" dirty="0">
                <a:solidFill>
                  <a:srgbClr val="041F3A"/>
                </a:solidFill>
                <a:latin typeface="Trebuchet MS"/>
                <a:cs typeface="Trebuchet MS"/>
              </a:rPr>
              <a:t> </a:t>
            </a:r>
            <a:r>
              <a:rPr lang="sv-SE" sz="3600" b="1" spc="-40" dirty="0">
                <a:solidFill>
                  <a:srgbClr val="041F3A"/>
                </a:solidFill>
                <a:latin typeface="Trebuchet MS"/>
                <a:cs typeface="Trebuchet MS"/>
              </a:rPr>
              <a:t>Pemasaran</a:t>
            </a:r>
            <a:r>
              <a:rPr lang="sv-SE" sz="3600" b="1" spc="-295" dirty="0">
                <a:solidFill>
                  <a:srgbClr val="041F3A"/>
                </a:solidFill>
                <a:latin typeface="Trebuchet MS"/>
                <a:cs typeface="Trebuchet MS"/>
              </a:rPr>
              <a:t> </a:t>
            </a:r>
            <a:r>
              <a:rPr lang="sv-SE" sz="3600" b="1" spc="-35" dirty="0">
                <a:solidFill>
                  <a:srgbClr val="041F3A"/>
                </a:solidFill>
                <a:latin typeface="Trebuchet MS"/>
                <a:cs typeface="Trebuchet MS"/>
              </a:rPr>
              <a:t>Digital</a:t>
            </a:r>
            <a:r>
              <a:rPr lang="sv-SE" sz="3600" b="1" spc="-335" dirty="0">
                <a:solidFill>
                  <a:srgbClr val="041F3A"/>
                </a:solidFill>
                <a:latin typeface="Trebuchet MS"/>
                <a:cs typeface="Trebuchet MS"/>
              </a:rPr>
              <a:t> </a:t>
            </a:r>
            <a:r>
              <a:rPr lang="sv-SE" sz="3600" b="1" dirty="0">
                <a:solidFill>
                  <a:srgbClr val="041F3A"/>
                </a:solidFill>
                <a:latin typeface="Trebuchet MS"/>
                <a:cs typeface="Trebuchet MS"/>
              </a:rPr>
              <a:t>dan</a:t>
            </a:r>
            <a:r>
              <a:rPr lang="sv-SE" sz="3600" b="1" spc="-270" dirty="0">
                <a:solidFill>
                  <a:srgbClr val="041F3A"/>
                </a:solidFill>
                <a:latin typeface="Trebuchet MS"/>
                <a:cs typeface="Trebuchet MS"/>
              </a:rPr>
              <a:t> </a:t>
            </a:r>
            <a:r>
              <a:rPr lang="sv-SE" sz="3600" b="1" spc="-30" dirty="0">
                <a:solidFill>
                  <a:srgbClr val="041F3A"/>
                </a:solidFill>
                <a:latin typeface="Trebuchet MS"/>
                <a:cs typeface="Trebuchet MS"/>
              </a:rPr>
              <a:t>Perilaku</a:t>
            </a:r>
            <a:r>
              <a:rPr lang="sv-SE" sz="3600" b="1" spc="-365" dirty="0">
                <a:solidFill>
                  <a:srgbClr val="041F3A"/>
                </a:solidFill>
                <a:latin typeface="Trebuchet MS"/>
                <a:cs typeface="Trebuchet MS"/>
              </a:rPr>
              <a:t> </a:t>
            </a:r>
            <a:r>
              <a:rPr lang="sv-SE" sz="3600" b="1" spc="-10" dirty="0">
                <a:solidFill>
                  <a:srgbClr val="041F3A"/>
                </a:solidFill>
                <a:latin typeface="Trebuchet MS"/>
                <a:cs typeface="Trebuchet MS"/>
              </a:rPr>
              <a:t>Konsumen</a:t>
            </a:r>
            <a:endParaRPr lang="sv-SE" sz="3600" dirty="0">
              <a:latin typeface="Trebuchet MS"/>
              <a:cs typeface="Trebuchet MS"/>
            </a:endParaRPr>
          </a:p>
          <a:p>
            <a:pPr algn="ctr" defTabSz="1371600" rt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6000" b="1" spc="-10" dirty="0">
                <a:latin typeface="Trebuchet MS"/>
                <a:cs typeface="Trebuchet MS"/>
              </a:rPr>
              <a:t> </a:t>
            </a:r>
            <a:r>
              <a:rPr lang="id-ID" sz="48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 CENA" pitchFamily="2" charset="0"/>
                <a:ea typeface="+mn-ea"/>
                <a:cs typeface="Arial" charset="0"/>
              </a:rPr>
              <a:t>Pertemuan ke </a:t>
            </a:r>
            <a:r>
              <a:rPr lang="en-ID" sz="48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 CENA" pitchFamily="2" charset="0"/>
                <a:ea typeface="+mn-ea"/>
                <a:cs typeface="Arial" charset="0"/>
              </a:rPr>
              <a:t>6</a:t>
            </a:r>
            <a:endParaRPr lang="en-US" sz="4800" kern="1200" dirty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 CENA" pitchFamily="2" charset="0"/>
              <a:ea typeface="+mn-ea"/>
              <a:cs typeface="Arial" charset="0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B6B0F1-48BD-B5FA-FFCB-FDC6BD8C2AC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 defTabSz="1371600" rtl="0">
              <a:defRPr/>
            </a:pPr>
            <a:r>
              <a:rPr lang="en-US" kern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t>15/10/2022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40D126-D8CD-38C3-06D5-0911B97B0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371600" rtl="0">
              <a:defRPr/>
            </a:pPr>
            <a:r>
              <a:rPr lang="en-ID" kern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t>Technology Marketing, Customer Behavior and Branding</a:t>
            </a:r>
            <a:endParaRPr lang="en-US" kern="1200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798807" y="9224771"/>
            <a:ext cx="6489065" cy="1062355"/>
          </a:xfrm>
          <a:custGeom>
            <a:avLst/>
            <a:gdLst/>
            <a:ahLst/>
            <a:cxnLst/>
            <a:rect l="l" t="t" r="r" b="b"/>
            <a:pathLst>
              <a:path w="6489065" h="1062354">
                <a:moveTo>
                  <a:pt x="6488811" y="0"/>
                </a:moveTo>
                <a:lnTo>
                  <a:pt x="2823972" y="0"/>
                </a:lnTo>
                <a:lnTo>
                  <a:pt x="2765298" y="1981"/>
                </a:lnTo>
                <a:lnTo>
                  <a:pt x="2717546" y="4178"/>
                </a:lnTo>
                <a:lnTo>
                  <a:pt x="2669794" y="6845"/>
                </a:lnTo>
                <a:lnTo>
                  <a:pt x="2622296" y="10007"/>
                </a:lnTo>
                <a:lnTo>
                  <a:pt x="2574798" y="13627"/>
                </a:lnTo>
                <a:lnTo>
                  <a:pt x="2527554" y="17729"/>
                </a:lnTo>
                <a:lnTo>
                  <a:pt x="2480436" y="22313"/>
                </a:lnTo>
                <a:lnTo>
                  <a:pt x="2433447" y="27355"/>
                </a:lnTo>
                <a:lnTo>
                  <a:pt x="2386584" y="32867"/>
                </a:lnTo>
                <a:lnTo>
                  <a:pt x="2339848" y="38836"/>
                </a:lnTo>
                <a:lnTo>
                  <a:pt x="2293238" y="45262"/>
                </a:lnTo>
                <a:lnTo>
                  <a:pt x="2246757" y="52158"/>
                </a:lnTo>
                <a:lnTo>
                  <a:pt x="2200529" y="59512"/>
                </a:lnTo>
                <a:lnTo>
                  <a:pt x="2154428" y="67322"/>
                </a:lnTo>
                <a:lnTo>
                  <a:pt x="2108454" y="75577"/>
                </a:lnTo>
                <a:lnTo>
                  <a:pt x="2062607" y="84289"/>
                </a:lnTo>
                <a:lnTo>
                  <a:pt x="2016886" y="93446"/>
                </a:lnTo>
                <a:lnTo>
                  <a:pt x="1971421" y="103047"/>
                </a:lnTo>
                <a:lnTo>
                  <a:pt x="1926082" y="113093"/>
                </a:lnTo>
                <a:lnTo>
                  <a:pt x="1880997" y="123583"/>
                </a:lnTo>
                <a:lnTo>
                  <a:pt x="1835911" y="134505"/>
                </a:lnTo>
                <a:lnTo>
                  <a:pt x="1791080" y="145872"/>
                </a:lnTo>
                <a:lnTo>
                  <a:pt x="1746503" y="157657"/>
                </a:lnTo>
                <a:lnTo>
                  <a:pt x="1702053" y="169875"/>
                </a:lnTo>
                <a:lnTo>
                  <a:pt x="1657730" y="182537"/>
                </a:lnTo>
                <a:lnTo>
                  <a:pt x="1613661" y="195618"/>
                </a:lnTo>
                <a:lnTo>
                  <a:pt x="1569720" y="209118"/>
                </a:lnTo>
                <a:lnTo>
                  <a:pt x="1525905" y="223037"/>
                </a:lnTo>
                <a:lnTo>
                  <a:pt x="1482344" y="237388"/>
                </a:lnTo>
                <a:lnTo>
                  <a:pt x="1439036" y="252145"/>
                </a:lnTo>
                <a:lnTo>
                  <a:pt x="1395857" y="267309"/>
                </a:lnTo>
                <a:lnTo>
                  <a:pt x="1352930" y="282905"/>
                </a:lnTo>
                <a:lnTo>
                  <a:pt x="1310132" y="298894"/>
                </a:lnTo>
                <a:lnTo>
                  <a:pt x="1267586" y="315302"/>
                </a:lnTo>
                <a:lnTo>
                  <a:pt x="1225169" y="332117"/>
                </a:lnTo>
                <a:lnTo>
                  <a:pt x="1183005" y="349326"/>
                </a:lnTo>
                <a:lnTo>
                  <a:pt x="1141095" y="366941"/>
                </a:lnTo>
                <a:lnTo>
                  <a:pt x="1099312" y="384936"/>
                </a:lnTo>
                <a:lnTo>
                  <a:pt x="1057783" y="403339"/>
                </a:lnTo>
                <a:lnTo>
                  <a:pt x="1016508" y="422135"/>
                </a:lnTo>
                <a:lnTo>
                  <a:pt x="975360" y="441324"/>
                </a:lnTo>
                <a:lnTo>
                  <a:pt x="934466" y="460908"/>
                </a:lnTo>
                <a:lnTo>
                  <a:pt x="893826" y="480860"/>
                </a:lnTo>
                <a:lnTo>
                  <a:pt x="853440" y="501205"/>
                </a:lnTo>
                <a:lnTo>
                  <a:pt x="813181" y="521931"/>
                </a:lnTo>
                <a:lnTo>
                  <a:pt x="773302" y="543039"/>
                </a:lnTo>
                <a:lnTo>
                  <a:pt x="733551" y="564514"/>
                </a:lnTo>
                <a:lnTo>
                  <a:pt x="694055" y="586358"/>
                </a:lnTo>
                <a:lnTo>
                  <a:pt x="654685" y="608596"/>
                </a:lnTo>
                <a:lnTo>
                  <a:pt x="615696" y="631189"/>
                </a:lnTo>
                <a:lnTo>
                  <a:pt x="576834" y="654151"/>
                </a:lnTo>
                <a:lnTo>
                  <a:pt x="538352" y="677481"/>
                </a:lnTo>
                <a:lnTo>
                  <a:pt x="499999" y="701166"/>
                </a:lnTo>
                <a:lnTo>
                  <a:pt x="462025" y="725220"/>
                </a:lnTo>
                <a:lnTo>
                  <a:pt x="424180" y="749630"/>
                </a:lnTo>
                <a:lnTo>
                  <a:pt x="386588" y="774382"/>
                </a:lnTo>
                <a:lnTo>
                  <a:pt x="349376" y="799490"/>
                </a:lnTo>
                <a:lnTo>
                  <a:pt x="312293" y="824953"/>
                </a:lnTo>
                <a:lnTo>
                  <a:pt x="275463" y="850772"/>
                </a:lnTo>
                <a:lnTo>
                  <a:pt x="239014" y="876934"/>
                </a:lnTo>
                <a:lnTo>
                  <a:pt x="202692" y="903414"/>
                </a:lnTo>
                <a:lnTo>
                  <a:pt x="166750" y="930262"/>
                </a:lnTo>
                <a:lnTo>
                  <a:pt x="131064" y="957444"/>
                </a:lnTo>
                <a:lnTo>
                  <a:pt x="95631" y="984959"/>
                </a:lnTo>
                <a:lnTo>
                  <a:pt x="60451" y="1012807"/>
                </a:lnTo>
                <a:lnTo>
                  <a:pt x="25526" y="1040987"/>
                </a:lnTo>
                <a:lnTo>
                  <a:pt x="0" y="1062003"/>
                </a:lnTo>
                <a:lnTo>
                  <a:pt x="6488811" y="1062003"/>
                </a:lnTo>
                <a:lnTo>
                  <a:pt x="6488811" y="0"/>
                </a:lnTo>
                <a:close/>
              </a:path>
            </a:pathLst>
          </a:custGeom>
          <a:solidFill>
            <a:srgbClr val="FFC24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66642" y="635634"/>
            <a:ext cx="11943715" cy="1031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600" spc="-290" dirty="0"/>
              <a:t>Definisi</a:t>
            </a:r>
            <a:r>
              <a:rPr sz="6600" spc="-950" dirty="0"/>
              <a:t> </a:t>
            </a:r>
            <a:r>
              <a:rPr sz="6600" spc="-310" dirty="0"/>
              <a:t>Kepribadian</a:t>
            </a:r>
            <a:r>
              <a:rPr sz="6600" spc="-960" dirty="0"/>
              <a:t> </a:t>
            </a:r>
            <a:r>
              <a:rPr sz="6600" spc="-310" dirty="0"/>
              <a:t>Konsumen</a:t>
            </a:r>
            <a:endParaRPr sz="6600"/>
          </a:p>
        </p:txBody>
      </p:sp>
      <p:sp>
        <p:nvSpPr>
          <p:cNvPr id="7" name="object 7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wrap="square" lIns="0" tIns="706526" rIns="0" bIns="0" rtlCol="0">
            <a:spAutoFit/>
          </a:bodyPr>
          <a:lstStyle/>
          <a:p>
            <a:pPr marL="902969" marR="993140">
              <a:lnSpc>
                <a:spcPct val="100000"/>
              </a:lnSpc>
              <a:spcBef>
                <a:spcPts val="100"/>
              </a:spcBef>
            </a:pPr>
            <a:r>
              <a:rPr sz="4400" dirty="0"/>
              <a:t>Kepribadian</a:t>
            </a:r>
            <a:r>
              <a:rPr sz="4400" spc="-75" dirty="0"/>
              <a:t> </a:t>
            </a:r>
            <a:r>
              <a:rPr sz="4400" dirty="0"/>
              <a:t>adalah</a:t>
            </a:r>
            <a:r>
              <a:rPr sz="4400" spc="-50" dirty="0"/>
              <a:t> </a:t>
            </a:r>
            <a:r>
              <a:rPr sz="4400" dirty="0"/>
              <a:t>karakteristik</a:t>
            </a:r>
            <a:r>
              <a:rPr sz="4400" spc="-60" dirty="0"/>
              <a:t> </a:t>
            </a:r>
            <a:r>
              <a:rPr sz="4400" dirty="0"/>
              <a:t>psikologis</a:t>
            </a:r>
            <a:r>
              <a:rPr sz="4400" spc="-75" dirty="0"/>
              <a:t> </a:t>
            </a:r>
            <a:r>
              <a:rPr sz="4400" dirty="0"/>
              <a:t>unik</a:t>
            </a:r>
            <a:r>
              <a:rPr sz="4400" spc="-5" dirty="0"/>
              <a:t> </a:t>
            </a:r>
            <a:r>
              <a:rPr sz="4400" dirty="0"/>
              <a:t>yang</a:t>
            </a:r>
            <a:r>
              <a:rPr sz="4400" spc="-40" dirty="0"/>
              <a:t> </a:t>
            </a:r>
            <a:r>
              <a:rPr sz="4400" dirty="0"/>
              <a:t>konsisten</a:t>
            </a:r>
            <a:r>
              <a:rPr sz="4400" spc="-55" dirty="0"/>
              <a:t> </a:t>
            </a:r>
            <a:r>
              <a:rPr sz="4400" spc="-25" dirty="0"/>
              <a:t>dan </a:t>
            </a:r>
            <a:r>
              <a:rPr sz="4400" dirty="0"/>
              <a:t>enduring</a:t>
            </a:r>
            <a:r>
              <a:rPr sz="4400" spc="-90" dirty="0"/>
              <a:t> </a:t>
            </a:r>
            <a:r>
              <a:rPr sz="4400" dirty="0"/>
              <a:t>dari</a:t>
            </a:r>
            <a:r>
              <a:rPr sz="4400" spc="5" dirty="0"/>
              <a:t> </a:t>
            </a:r>
            <a:r>
              <a:rPr sz="4400" spc="-10" dirty="0"/>
              <a:t>individu</a:t>
            </a:r>
            <a:endParaRPr sz="4400"/>
          </a:p>
          <a:p>
            <a:pPr marL="902969" marR="1816735">
              <a:lnSpc>
                <a:spcPct val="100000"/>
              </a:lnSpc>
              <a:spcBef>
                <a:spcPts val="1200"/>
              </a:spcBef>
            </a:pPr>
            <a:r>
              <a:rPr sz="4400" dirty="0"/>
              <a:t>Kepribadian</a:t>
            </a:r>
            <a:r>
              <a:rPr sz="4400" spc="-130" dirty="0"/>
              <a:t> </a:t>
            </a:r>
            <a:r>
              <a:rPr sz="4400" dirty="0"/>
              <a:t>mencerminkan</a:t>
            </a:r>
            <a:r>
              <a:rPr sz="4400" spc="-90" dirty="0"/>
              <a:t> </a:t>
            </a:r>
            <a:r>
              <a:rPr sz="4400" dirty="0"/>
              <a:t>cara</a:t>
            </a:r>
            <a:r>
              <a:rPr sz="4400" spc="-75" dirty="0"/>
              <a:t> </a:t>
            </a:r>
            <a:r>
              <a:rPr sz="4400" dirty="0"/>
              <a:t>seseorang</a:t>
            </a:r>
            <a:r>
              <a:rPr sz="4400" spc="-105" dirty="0"/>
              <a:t> </a:t>
            </a:r>
            <a:r>
              <a:rPr sz="4400" dirty="0"/>
              <a:t>berpikir,</a:t>
            </a:r>
            <a:r>
              <a:rPr sz="4400" spc="-80" dirty="0"/>
              <a:t> </a:t>
            </a:r>
            <a:r>
              <a:rPr sz="4400" dirty="0"/>
              <a:t>merasa,</a:t>
            </a:r>
            <a:r>
              <a:rPr sz="4400" spc="-85" dirty="0"/>
              <a:t> </a:t>
            </a:r>
            <a:r>
              <a:rPr sz="4400" spc="-25" dirty="0"/>
              <a:t>dan </a:t>
            </a:r>
            <a:r>
              <a:rPr sz="4400" spc="-10" dirty="0"/>
              <a:t>berperilaku</a:t>
            </a:r>
            <a:endParaRPr sz="4400"/>
          </a:p>
          <a:p>
            <a:pPr marL="902969">
              <a:lnSpc>
                <a:spcPct val="100000"/>
              </a:lnSpc>
              <a:spcBef>
                <a:spcPts val="1205"/>
              </a:spcBef>
            </a:pPr>
            <a:r>
              <a:rPr sz="4400" dirty="0"/>
              <a:t>Kepribadian</a:t>
            </a:r>
            <a:r>
              <a:rPr sz="4400" spc="-90" dirty="0"/>
              <a:t> </a:t>
            </a:r>
            <a:r>
              <a:rPr sz="4400" dirty="0"/>
              <a:t>mempengaruhi</a:t>
            </a:r>
            <a:r>
              <a:rPr sz="4400" spc="-45" dirty="0"/>
              <a:t> </a:t>
            </a:r>
            <a:r>
              <a:rPr sz="4400" dirty="0"/>
              <a:t>pilihan</a:t>
            </a:r>
            <a:r>
              <a:rPr sz="4400" spc="-10" dirty="0"/>
              <a:t> </a:t>
            </a:r>
            <a:r>
              <a:rPr sz="4400" dirty="0"/>
              <a:t>produk,</a:t>
            </a:r>
            <a:r>
              <a:rPr sz="4400" spc="-55" dirty="0"/>
              <a:t> </a:t>
            </a:r>
            <a:r>
              <a:rPr sz="4400" dirty="0"/>
              <a:t>brand,</a:t>
            </a:r>
            <a:r>
              <a:rPr sz="4400" spc="-45" dirty="0"/>
              <a:t> </a:t>
            </a:r>
            <a:r>
              <a:rPr sz="4400" dirty="0"/>
              <a:t>dan</a:t>
            </a:r>
            <a:r>
              <a:rPr sz="4400" spc="-5" dirty="0"/>
              <a:t> </a:t>
            </a:r>
            <a:r>
              <a:rPr sz="4400" dirty="0"/>
              <a:t>gaya</a:t>
            </a:r>
            <a:r>
              <a:rPr sz="4400" spc="-25" dirty="0"/>
              <a:t> </a:t>
            </a:r>
            <a:r>
              <a:rPr sz="4400" spc="-20" dirty="0"/>
              <a:t>hidup</a:t>
            </a:r>
            <a:endParaRPr sz="4400"/>
          </a:p>
          <a:p>
            <a:pPr marL="902969" marR="5080">
              <a:lnSpc>
                <a:spcPct val="100000"/>
              </a:lnSpc>
              <a:spcBef>
                <a:spcPts val="1200"/>
              </a:spcBef>
            </a:pPr>
            <a:r>
              <a:rPr sz="4400" dirty="0"/>
              <a:t>Kepribadian</a:t>
            </a:r>
            <a:r>
              <a:rPr sz="4400" spc="-70" dirty="0"/>
              <a:t> </a:t>
            </a:r>
            <a:r>
              <a:rPr sz="4400" dirty="0"/>
              <a:t>terbentuk</a:t>
            </a:r>
            <a:r>
              <a:rPr sz="4400" spc="-80" dirty="0"/>
              <a:t> </a:t>
            </a:r>
            <a:r>
              <a:rPr sz="4400" dirty="0"/>
              <a:t>dari</a:t>
            </a:r>
            <a:r>
              <a:rPr sz="4400" spc="-25" dirty="0"/>
              <a:t> </a:t>
            </a:r>
            <a:r>
              <a:rPr sz="4400" dirty="0"/>
              <a:t>kombinasi</a:t>
            </a:r>
            <a:r>
              <a:rPr sz="4400" spc="-65" dirty="0"/>
              <a:t> </a:t>
            </a:r>
            <a:r>
              <a:rPr sz="4400" dirty="0"/>
              <a:t>faktor</a:t>
            </a:r>
            <a:r>
              <a:rPr sz="4400" spc="-35" dirty="0"/>
              <a:t> </a:t>
            </a:r>
            <a:r>
              <a:rPr sz="4400" dirty="0"/>
              <a:t>genetik,</a:t>
            </a:r>
            <a:r>
              <a:rPr sz="4400" spc="-60" dirty="0"/>
              <a:t> </a:t>
            </a:r>
            <a:r>
              <a:rPr sz="4400" dirty="0"/>
              <a:t>pengalaman</a:t>
            </a:r>
            <a:r>
              <a:rPr sz="4400" spc="-75" dirty="0"/>
              <a:t> </a:t>
            </a:r>
            <a:r>
              <a:rPr sz="4400" spc="-10" dirty="0"/>
              <a:t>hidup, </a:t>
            </a:r>
            <a:r>
              <a:rPr sz="4400" dirty="0"/>
              <a:t>dan</a:t>
            </a:r>
            <a:r>
              <a:rPr sz="4400" spc="-25" dirty="0"/>
              <a:t> </a:t>
            </a:r>
            <a:r>
              <a:rPr sz="4400" dirty="0"/>
              <a:t>lingkungan</a:t>
            </a:r>
            <a:r>
              <a:rPr sz="4400" spc="-45" dirty="0"/>
              <a:t> </a:t>
            </a:r>
            <a:r>
              <a:rPr sz="4400" spc="-10" dirty="0"/>
              <a:t>sosial</a:t>
            </a:r>
            <a:endParaRPr sz="4400"/>
          </a:p>
        </p:txBody>
      </p:sp>
      <p:grpSp>
        <p:nvGrpSpPr>
          <p:cNvPr id="4" name="object 4"/>
          <p:cNvGrpSpPr/>
          <p:nvPr/>
        </p:nvGrpSpPr>
        <p:grpSpPr>
          <a:xfrm>
            <a:off x="3089148" y="-25"/>
            <a:ext cx="15198725" cy="342900"/>
            <a:chOff x="3089148" y="-25"/>
            <a:chExt cx="15198725" cy="342900"/>
          </a:xfrm>
        </p:grpSpPr>
        <p:sp>
          <p:nvSpPr>
            <p:cNvPr id="5" name="object 5"/>
            <p:cNvSpPr/>
            <p:nvPr/>
          </p:nvSpPr>
          <p:spPr>
            <a:xfrm>
              <a:off x="8269224" y="-25"/>
              <a:ext cx="10019030" cy="342900"/>
            </a:xfrm>
            <a:custGeom>
              <a:avLst/>
              <a:gdLst/>
              <a:ahLst/>
              <a:cxnLst/>
              <a:rect l="l" t="t" r="r" b="b"/>
              <a:pathLst>
                <a:path w="10019030" h="342900">
                  <a:moveTo>
                    <a:pt x="10018649" y="0"/>
                  </a:moveTo>
                  <a:lnTo>
                    <a:pt x="0" y="0"/>
                  </a:lnTo>
                  <a:lnTo>
                    <a:pt x="0" y="342417"/>
                  </a:lnTo>
                  <a:lnTo>
                    <a:pt x="10018649" y="342417"/>
                  </a:lnTo>
                  <a:lnTo>
                    <a:pt x="10018649" y="0"/>
                  </a:lnTo>
                  <a:close/>
                </a:path>
              </a:pathLst>
            </a:custGeom>
            <a:solidFill>
              <a:srgbClr val="041F3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089148" y="0"/>
              <a:ext cx="5216525" cy="342900"/>
            </a:xfrm>
            <a:custGeom>
              <a:avLst/>
              <a:gdLst/>
              <a:ahLst/>
              <a:cxnLst/>
              <a:rect l="l" t="t" r="r" b="b"/>
              <a:pathLst>
                <a:path w="5216525" h="342900">
                  <a:moveTo>
                    <a:pt x="5200523" y="0"/>
                  </a:moveTo>
                  <a:lnTo>
                    <a:pt x="0" y="0"/>
                  </a:lnTo>
                  <a:lnTo>
                    <a:pt x="48640" y="22351"/>
                  </a:lnTo>
                  <a:lnTo>
                    <a:pt x="90296" y="40767"/>
                  </a:lnTo>
                  <a:lnTo>
                    <a:pt x="132460" y="58674"/>
                  </a:lnTo>
                  <a:lnTo>
                    <a:pt x="174751" y="76073"/>
                  </a:lnTo>
                  <a:lnTo>
                    <a:pt x="217297" y="93091"/>
                  </a:lnTo>
                  <a:lnTo>
                    <a:pt x="260096" y="109474"/>
                  </a:lnTo>
                  <a:lnTo>
                    <a:pt x="303275" y="125349"/>
                  </a:lnTo>
                  <a:lnTo>
                    <a:pt x="346582" y="140716"/>
                  </a:lnTo>
                  <a:lnTo>
                    <a:pt x="390143" y="155448"/>
                  </a:lnTo>
                  <a:lnTo>
                    <a:pt x="433959" y="169799"/>
                  </a:lnTo>
                  <a:lnTo>
                    <a:pt x="478027" y="183515"/>
                  </a:lnTo>
                  <a:lnTo>
                    <a:pt x="522350" y="196723"/>
                  </a:lnTo>
                  <a:lnTo>
                    <a:pt x="566927" y="209423"/>
                  </a:lnTo>
                  <a:lnTo>
                    <a:pt x="611759" y="221488"/>
                  </a:lnTo>
                  <a:lnTo>
                    <a:pt x="656716" y="233045"/>
                  </a:lnTo>
                  <a:lnTo>
                    <a:pt x="701928" y="244094"/>
                  </a:lnTo>
                  <a:lnTo>
                    <a:pt x="747394" y="254507"/>
                  </a:lnTo>
                  <a:lnTo>
                    <a:pt x="792988" y="264414"/>
                  </a:lnTo>
                  <a:lnTo>
                    <a:pt x="838835" y="273684"/>
                  </a:lnTo>
                  <a:lnTo>
                    <a:pt x="884936" y="282448"/>
                  </a:lnTo>
                  <a:lnTo>
                    <a:pt x="931163" y="290575"/>
                  </a:lnTo>
                  <a:lnTo>
                    <a:pt x="977646" y="298196"/>
                  </a:lnTo>
                  <a:lnTo>
                    <a:pt x="1024254" y="305180"/>
                  </a:lnTo>
                  <a:lnTo>
                    <a:pt x="1071117" y="311530"/>
                  </a:lnTo>
                  <a:lnTo>
                    <a:pt x="1118107" y="317373"/>
                  </a:lnTo>
                  <a:lnTo>
                    <a:pt x="1165352" y="322579"/>
                  </a:lnTo>
                  <a:lnTo>
                    <a:pt x="1212723" y="327278"/>
                  </a:lnTo>
                  <a:lnTo>
                    <a:pt x="1260348" y="331216"/>
                  </a:lnTo>
                  <a:lnTo>
                    <a:pt x="1308100" y="334645"/>
                  </a:lnTo>
                  <a:lnTo>
                    <a:pt x="1355978" y="337439"/>
                  </a:lnTo>
                  <a:lnTo>
                    <a:pt x="1403985" y="339598"/>
                  </a:lnTo>
                  <a:lnTo>
                    <a:pt x="1452244" y="341249"/>
                  </a:lnTo>
                  <a:lnTo>
                    <a:pt x="1500631" y="342138"/>
                  </a:lnTo>
                  <a:lnTo>
                    <a:pt x="1549146" y="342392"/>
                  </a:lnTo>
                  <a:lnTo>
                    <a:pt x="5216271" y="342392"/>
                  </a:lnTo>
                  <a:lnTo>
                    <a:pt x="5216017" y="293877"/>
                  </a:lnTo>
                  <a:lnTo>
                    <a:pt x="5215128" y="245618"/>
                  </a:lnTo>
                  <a:lnTo>
                    <a:pt x="5213477" y="196723"/>
                  </a:lnTo>
                  <a:lnTo>
                    <a:pt x="5211318" y="149225"/>
                  </a:lnTo>
                  <a:lnTo>
                    <a:pt x="5208524" y="101346"/>
                  </a:lnTo>
                  <a:lnTo>
                    <a:pt x="5205095" y="53594"/>
                  </a:lnTo>
                  <a:lnTo>
                    <a:pt x="5200523" y="0"/>
                  </a:lnTo>
                  <a:close/>
                </a:path>
              </a:pathLst>
            </a:custGeom>
            <a:solidFill>
              <a:srgbClr val="FFC24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798807" y="9224771"/>
            <a:ext cx="6489065" cy="1062355"/>
          </a:xfrm>
          <a:custGeom>
            <a:avLst/>
            <a:gdLst/>
            <a:ahLst/>
            <a:cxnLst/>
            <a:rect l="l" t="t" r="r" b="b"/>
            <a:pathLst>
              <a:path w="6489065" h="1062354">
                <a:moveTo>
                  <a:pt x="6488811" y="0"/>
                </a:moveTo>
                <a:lnTo>
                  <a:pt x="2823972" y="0"/>
                </a:lnTo>
                <a:lnTo>
                  <a:pt x="2765298" y="1981"/>
                </a:lnTo>
                <a:lnTo>
                  <a:pt x="2717546" y="4178"/>
                </a:lnTo>
                <a:lnTo>
                  <a:pt x="2669794" y="6845"/>
                </a:lnTo>
                <a:lnTo>
                  <a:pt x="2622296" y="10007"/>
                </a:lnTo>
                <a:lnTo>
                  <a:pt x="2574798" y="13627"/>
                </a:lnTo>
                <a:lnTo>
                  <a:pt x="2527554" y="17729"/>
                </a:lnTo>
                <a:lnTo>
                  <a:pt x="2480436" y="22313"/>
                </a:lnTo>
                <a:lnTo>
                  <a:pt x="2433447" y="27355"/>
                </a:lnTo>
                <a:lnTo>
                  <a:pt x="2386584" y="32867"/>
                </a:lnTo>
                <a:lnTo>
                  <a:pt x="2339848" y="38836"/>
                </a:lnTo>
                <a:lnTo>
                  <a:pt x="2293238" y="45262"/>
                </a:lnTo>
                <a:lnTo>
                  <a:pt x="2246757" y="52158"/>
                </a:lnTo>
                <a:lnTo>
                  <a:pt x="2200529" y="59512"/>
                </a:lnTo>
                <a:lnTo>
                  <a:pt x="2154428" y="67322"/>
                </a:lnTo>
                <a:lnTo>
                  <a:pt x="2108454" y="75577"/>
                </a:lnTo>
                <a:lnTo>
                  <a:pt x="2062607" y="84289"/>
                </a:lnTo>
                <a:lnTo>
                  <a:pt x="2016886" y="93446"/>
                </a:lnTo>
                <a:lnTo>
                  <a:pt x="1971421" y="103047"/>
                </a:lnTo>
                <a:lnTo>
                  <a:pt x="1926082" y="113093"/>
                </a:lnTo>
                <a:lnTo>
                  <a:pt x="1880997" y="123583"/>
                </a:lnTo>
                <a:lnTo>
                  <a:pt x="1835911" y="134505"/>
                </a:lnTo>
                <a:lnTo>
                  <a:pt x="1791080" y="145872"/>
                </a:lnTo>
                <a:lnTo>
                  <a:pt x="1746503" y="157657"/>
                </a:lnTo>
                <a:lnTo>
                  <a:pt x="1702053" y="169875"/>
                </a:lnTo>
                <a:lnTo>
                  <a:pt x="1657730" y="182537"/>
                </a:lnTo>
                <a:lnTo>
                  <a:pt x="1613661" y="195618"/>
                </a:lnTo>
                <a:lnTo>
                  <a:pt x="1569720" y="209118"/>
                </a:lnTo>
                <a:lnTo>
                  <a:pt x="1525905" y="223037"/>
                </a:lnTo>
                <a:lnTo>
                  <a:pt x="1482344" y="237388"/>
                </a:lnTo>
                <a:lnTo>
                  <a:pt x="1439036" y="252145"/>
                </a:lnTo>
                <a:lnTo>
                  <a:pt x="1395857" y="267309"/>
                </a:lnTo>
                <a:lnTo>
                  <a:pt x="1352930" y="282905"/>
                </a:lnTo>
                <a:lnTo>
                  <a:pt x="1310132" y="298894"/>
                </a:lnTo>
                <a:lnTo>
                  <a:pt x="1267586" y="315302"/>
                </a:lnTo>
                <a:lnTo>
                  <a:pt x="1225169" y="332117"/>
                </a:lnTo>
                <a:lnTo>
                  <a:pt x="1183005" y="349326"/>
                </a:lnTo>
                <a:lnTo>
                  <a:pt x="1141095" y="366941"/>
                </a:lnTo>
                <a:lnTo>
                  <a:pt x="1099312" y="384936"/>
                </a:lnTo>
                <a:lnTo>
                  <a:pt x="1057783" y="403339"/>
                </a:lnTo>
                <a:lnTo>
                  <a:pt x="1016508" y="422135"/>
                </a:lnTo>
                <a:lnTo>
                  <a:pt x="975360" y="441324"/>
                </a:lnTo>
                <a:lnTo>
                  <a:pt x="934466" y="460908"/>
                </a:lnTo>
                <a:lnTo>
                  <a:pt x="893826" y="480860"/>
                </a:lnTo>
                <a:lnTo>
                  <a:pt x="853440" y="501205"/>
                </a:lnTo>
                <a:lnTo>
                  <a:pt x="813181" y="521931"/>
                </a:lnTo>
                <a:lnTo>
                  <a:pt x="773302" y="543039"/>
                </a:lnTo>
                <a:lnTo>
                  <a:pt x="733551" y="564514"/>
                </a:lnTo>
                <a:lnTo>
                  <a:pt x="694055" y="586358"/>
                </a:lnTo>
                <a:lnTo>
                  <a:pt x="654685" y="608596"/>
                </a:lnTo>
                <a:lnTo>
                  <a:pt x="615696" y="631189"/>
                </a:lnTo>
                <a:lnTo>
                  <a:pt x="576834" y="654151"/>
                </a:lnTo>
                <a:lnTo>
                  <a:pt x="538352" y="677481"/>
                </a:lnTo>
                <a:lnTo>
                  <a:pt x="499999" y="701166"/>
                </a:lnTo>
                <a:lnTo>
                  <a:pt x="462025" y="725220"/>
                </a:lnTo>
                <a:lnTo>
                  <a:pt x="424180" y="749630"/>
                </a:lnTo>
                <a:lnTo>
                  <a:pt x="386588" y="774382"/>
                </a:lnTo>
                <a:lnTo>
                  <a:pt x="349376" y="799490"/>
                </a:lnTo>
                <a:lnTo>
                  <a:pt x="312293" y="824953"/>
                </a:lnTo>
                <a:lnTo>
                  <a:pt x="275463" y="850772"/>
                </a:lnTo>
                <a:lnTo>
                  <a:pt x="239014" y="876934"/>
                </a:lnTo>
                <a:lnTo>
                  <a:pt x="202692" y="903414"/>
                </a:lnTo>
                <a:lnTo>
                  <a:pt x="166750" y="930262"/>
                </a:lnTo>
                <a:lnTo>
                  <a:pt x="131064" y="957444"/>
                </a:lnTo>
                <a:lnTo>
                  <a:pt x="95631" y="984959"/>
                </a:lnTo>
                <a:lnTo>
                  <a:pt x="60451" y="1012807"/>
                </a:lnTo>
                <a:lnTo>
                  <a:pt x="25526" y="1040987"/>
                </a:lnTo>
                <a:lnTo>
                  <a:pt x="0" y="1062003"/>
                </a:lnTo>
                <a:lnTo>
                  <a:pt x="6488811" y="1062003"/>
                </a:lnTo>
                <a:lnTo>
                  <a:pt x="6488811" y="0"/>
                </a:lnTo>
                <a:close/>
              </a:path>
            </a:pathLst>
          </a:custGeom>
          <a:solidFill>
            <a:srgbClr val="FFC24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63398" rIns="0" bIns="0" rtlCol="0">
            <a:spAutoFit/>
          </a:bodyPr>
          <a:lstStyle/>
          <a:p>
            <a:pPr marL="1064260">
              <a:lnSpc>
                <a:spcPct val="100000"/>
              </a:lnSpc>
              <a:spcBef>
                <a:spcPts val="100"/>
              </a:spcBef>
            </a:pPr>
            <a:r>
              <a:rPr sz="6600" spc="-190" dirty="0"/>
              <a:t>Big</a:t>
            </a:r>
            <a:r>
              <a:rPr sz="6600" spc="-865" dirty="0"/>
              <a:t> </a:t>
            </a:r>
            <a:r>
              <a:rPr sz="6600" spc="-240" dirty="0"/>
              <a:t>Five</a:t>
            </a:r>
            <a:r>
              <a:rPr sz="6600" spc="-880" dirty="0"/>
              <a:t> </a:t>
            </a:r>
            <a:r>
              <a:rPr sz="6600" spc="-300" dirty="0"/>
              <a:t>Personality</a:t>
            </a:r>
            <a:r>
              <a:rPr sz="6600" spc="-1000" dirty="0"/>
              <a:t> </a:t>
            </a:r>
            <a:r>
              <a:rPr sz="6600" spc="-245" dirty="0"/>
              <a:t>Model</a:t>
            </a:r>
            <a:r>
              <a:rPr sz="6600" spc="-955" dirty="0"/>
              <a:t> </a:t>
            </a:r>
            <a:r>
              <a:rPr sz="6600" spc="-340" dirty="0"/>
              <a:t>(OCEAN)</a:t>
            </a:r>
            <a:endParaRPr sz="6600"/>
          </a:p>
        </p:txBody>
      </p:sp>
      <p:grpSp>
        <p:nvGrpSpPr>
          <p:cNvPr id="4" name="object 4"/>
          <p:cNvGrpSpPr/>
          <p:nvPr/>
        </p:nvGrpSpPr>
        <p:grpSpPr>
          <a:xfrm>
            <a:off x="3089148" y="-25"/>
            <a:ext cx="15198725" cy="342900"/>
            <a:chOff x="3089148" y="-25"/>
            <a:chExt cx="15198725" cy="342900"/>
          </a:xfrm>
        </p:grpSpPr>
        <p:sp>
          <p:nvSpPr>
            <p:cNvPr id="5" name="object 5"/>
            <p:cNvSpPr/>
            <p:nvPr/>
          </p:nvSpPr>
          <p:spPr>
            <a:xfrm>
              <a:off x="8269224" y="-25"/>
              <a:ext cx="10019030" cy="342900"/>
            </a:xfrm>
            <a:custGeom>
              <a:avLst/>
              <a:gdLst/>
              <a:ahLst/>
              <a:cxnLst/>
              <a:rect l="l" t="t" r="r" b="b"/>
              <a:pathLst>
                <a:path w="10019030" h="342900">
                  <a:moveTo>
                    <a:pt x="10018649" y="0"/>
                  </a:moveTo>
                  <a:lnTo>
                    <a:pt x="0" y="0"/>
                  </a:lnTo>
                  <a:lnTo>
                    <a:pt x="0" y="342417"/>
                  </a:lnTo>
                  <a:lnTo>
                    <a:pt x="10018649" y="342417"/>
                  </a:lnTo>
                  <a:lnTo>
                    <a:pt x="10018649" y="0"/>
                  </a:lnTo>
                  <a:close/>
                </a:path>
              </a:pathLst>
            </a:custGeom>
            <a:solidFill>
              <a:srgbClr val="041F3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089148" y="0"/>
              <a:ext cx="5216525" cy="342900"/>
            </a:xfrm>
            <a:custGeom>
              <a:avLst/>
              <a:gdLst/>
              <a:ahLst/>
              <a:cxnLst/>
              <a:rect l="l" t="t" r="r" b="b"/>
              <a:pathLst>
                <a:path w="5216525" h="342900">
                  <a:moveTo>
                    <a:pt x="5200523" y="0"/>
                  </a:moveTo>
                  <a:lnTo>
                    <a:pt x="0" y="0"/>
                  </a:lnTo>
                  <a:lnTo>
                    <a:pt x="48640" y="22351"/>
                  </a:lnTo>
                  <a:lnTo>
                    <a:pt x="90296" y="40767"/>
                  </a:lnTo>
                  <a:lnTo>
                    <a:pt x="132460" y="58674"/>
                  </a:lnTo>
                  <a:lnTo>
                    <a:pt x="174751" y="76073"/>
                  </a:lnTo>
                  <a:lnTo>
                    <a:pt x="217297" y="93091"/>
                  </a:lnTo>
                  <a:lnTo>
                    <a:pt x="260096" y="109474"/>
                  </a:lnTo>
                  <a:lnTo>
                    <a:pt x="303275" y="125349"/>
                  </a:lnTo>
                  <a:lnTo>
                    <a:pt x="346582" y="140716"/>
                  </a:lnTo>
                  <a:lnTo>
                    <a:pt x="390143" y="155448"/>
                  </a:lnTo>
                  <a:lnTo>
                    <a:pt x="433959" y="169799"/>
                  </a:lnTo>
                  <a:lnTo>
                    <a:pt x="478027" y="183515"/>
                  </a:lnTo>
                  <a:lnTo>
                    <a:pt x="522350" y="196723"/>
                  </a:lnTo>
                  <a:lnTo>
                    <a:pt x="566927" y="209423"/>
                  </a:lnTo>
                  <a:lnTo>
                    <a:pt x="611759" y="221488"/>
                  </a:lnTo>
                  <a:lnTo>
                    <a:pt x="656716" y="233045"/>
                  </a:lnTo>
                  <a:lnTo>
                    <a:pt x="701928" y="244094"/>
                  </a:lnTo>
                  <a:lnTo>
                    <a:pt x="747394" y="254507"/>
                  </a:lnTo>
                  <a:lnTo>
                    <a:pt x="792988" y="264414"/>
                  </a:lnTo>
                  <a:lnTo>
                    <a:pt x="838835" y="273684"/>
                  </a:lnTo>
                  <a:lnTo>
                    <a:pt x="884936" y="282448"/>
                  </a:lnTo>
                  <a:lnTo>
                    <a:pt x="931163" y="290575"/>
                  </a:lnTo>
                  <a:lnTo>
                    <a:pt x="977646" y="298196"/>
                  </a:lnTo>
                  <a:lnTo>
                    <a:pt x="1024254" y="305180"/>
                  </a:lnTo>
                  <a:lnTo>
                    <a:pt x="1071117" y="311530"/>
                  </a:lnTo>
                  <a:lnTo>
                    <a:pt x="1118107" y="317373"/>
                  </a:lnTo>
                  <a:lnTo>
                    <a:pt x="1165352" y="322579"/>
                  </a:lnTo>
                  <a:lnTo>
                    <a:pt x="1212723" y="327278"/>
                  </a:lnTo>
                  <a:lnTo>
                    <a:pt x="1260348" y="331216"/>
                  </a:lnTo>
                  <a:lnTo>
                    <a:pt x="1308100" y="334645"/>
                  </a:lnTo>
                  <a:lnTo>
                    <a:pt x="1355978" y="337439"/>
                  </a:lnTo>
                  <a:lnTo>
                    <a:pt x="1403985" y="339598"/>
                  </a:lnTo>
                  <a:lnTo>
                    <a:pt x="1452244" y="341249"/>
                  </a:lnTo>
                  <a:lnTo>
                    <a:pt x="1500631" y="342138"/>
                  </a:lnTo>
                  <a:lnTo>
                    <a:pt x="1549146" y="342392"/>
                  </a:lnTo>
                  <a:lnTo>
                    <a:pt x="5216271" y="342392"/>
                  </a:lnTo>
                  <a:lnTo>
                    <a:pt x="5216017" y="293877"/>
                  </a:lnTo>
                  <a:lnTo>
                    <a:pt x="5215128" y="245618"/>
                  </a:lnTo>
                  <a:lnTo>
                    <a:pt x="5213477" y="196723"/>
                  </a:lnTo>
                  <a:lnTo>
                    <a:pt x="5211318" y="149225"/>
                  </a:lnTo>
                  <a:lnTo>
                    <a:pt x="5208524" y="101346"/>
                  </a:lnTo>
                  <a:lnTo>
                    <a:pt x="5205095" y="53594"/>
                  </a:lnTo>
                  <a:lnTo>
                    <a:pt x="5200523" y="0"/>
                  </a:lnTo>
                  <a:close/>
                </a:path>
              </a:pathLst>
            </a:custGeom>
            <a:solidFill>
              <a:srgbClr val="FFC24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526286" y="3309976"/>
            <a:ext cx="16202025" cy="4964430"/>
          </a:xfrm>
          <a:prstGeom prst="rect">
            <a:avLst/>
          </a:prstGeom>
        </p:spPr>
        <p:txBody>
          <a:bodyPr vert="horz" wrap="square" lIns="0" tIns="165100" rIns="0" bIns="0" rtlCol="0">
            <a:spAutoFit/>
          </a:bodyPr>
          <a:lstStyle/>
          <a:p>
            <a:pPr marL="571500" indent="-558800">
              <a:lnSpc>
                <a:spcPct val="100000"/>
              </a:lnSpc>
              <a:spcBef>
                <a:spcPts val="1300"/>
              </a:spcBef>
              <a:buAutoNum type="arabicPeriod"/>
              <a:tabLst>
                <a:tab pos="571500" algn="l"/>
              </a:tabLst>
            </a:pPr>
            <a:r>
              <a:rPr sz="4400" dirty="0">
                <a:solidFill>
                  <a:srgbClr val="1F4E79"/>
                </a:solidFill>
                <a:latin typeface="Times New Roman"/>
                <a:cs typeface="Times New Roman"/>
              </a:rPr>
              <a:t>Openness:</a:t>
            </a:r>
            <a:r>
              <a:rPr sz="4400" spc="-18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1F4E79"/>
                </a:solidFill>
                <a:latin typeface="Times New Roman"/>
                <a:cs typeface="Times New Roman"/>
              </a:rPr>
              <a:t>Terbuka</a:t>
            </a:r>
            <a:r>
              <a:rPr sz="4400" spc="-13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1F4E79"/>
                </a:solidFill>
                <a:latin typeface="Times New Roman"/>
                <a:cs typeface="Times New Roman"/>
              </a:rPr>
              <a:t>terhadap</a:t>
            </a:r>
            <a:r>
              <a:rPr sz="4400" spc="-10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1F4E79"/>
                </a:solidFill>
                <a:latin typeface="Times New Roman"/>
                <a:cs typeface="Times New Roman"/>
              </a:rPr>
              <a:t>pengalaman</a:t>
            </a:r>
            <a:r>
              <a:rPr sz="4400" spc="-114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1F4E79"/>
                </a:solidFill>
                <a:latin typeface="Times New Roman"/>
                <a:cs typeface="Times New Roman"/>
              </a:rPr>
              <a:t>baru,</a:t>
            </a:r>
            <a:r>
              <a:rPr sz="4400" spc="-7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1F4E79"/>
                </a:solidFill>
                <a:latin typeface="Times New Roman"/>
                <a:cs typeface="Times New Roman"/>
              </a:rPr>
              <a:t>kreatif,</a:t>
            </a:r>
            <a:r>
              <a:rPr sz="4400" spc="-9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400" spc="-10" dirty="0">
                <a:solidFill>
                  <a:srgbClr val="1F4E79"/>
                </a:solidFill>
                <a:latin typeface="Times New Roman"/>
                <a:cs typeface="Times New Roman"/>
              </a:rPr>
              <a:t>inovatif</a:t>
            </a:r>
            <a:endParaRPr sz="4400">
              <a:latin typeface="Times New Roman"/>
              <a:cs typeface="Times New Roman"/>
            </a:endParaRPr>
          </a:p>
          <a:p>
            <a:pPr marL="571500" indent="-558800">
              <a:lnSpc>
                <a:spcPct val="100000"/>
              </a:lnSpc>
              <a:spcBef>
                <a:spcPts val="1200"/>
              </a:spcBef>
              <a:buAutoNum type="arabicPeriod"/>
              <a:tabLst>
                <a:tab pos="571500" algn="l"/>
              </a:tabLst>
            </a:pPr>
            <a:r>
              <a:rPr sz="4400" dirty="0">
                <a:solidFill>
                  <a:srgbClr val="1F4E79"/>
                </a:solidFill>
                <a:latin typeface="Times New Roman"/>
                <a:cs typeface="Times New Roman"/>
              </a:rPr>
              <a:t>Conscientiousness:</a:t>
            </a:r>
            <a:r>
              <a:rPr sz="4400" spc="-27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400" spc="-10" dirty="0">
                <a:solidFill>
                  <a:srgbClr val="1F4E79"/>
                </a:solidFill>
                <a:latin typeface="Times New Roman"/>
                <a:cs typeface="Times New Roman"/>
              </a:rPr>
              <a:t>Teliti,</a:t>
            </a:r>
            <a:r>
              <a:rPr sz="4400" spc="-16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400" spc="-10" dirty="0">
                <a:solidFill>
                  <a:srgbClr val="1F4E79"/>
                </a:solidFill>
                <a:latin typeface="Times New Roman"/>
                <a:cs typeface="Times New Roman"/>
              </a:rPr>
              <a:t>terorganisir,</a:t>
            </a:r>
            <a:r>
              <a:rPr sz="4400" spc="-204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1F4E79"/>
                </a:solidFill>
                <a:latin typeface="Times New Roman"/>
                <a:cs typeface="Times New Roman"/>
              </a:rPr>
              <a:t>bertanggung</a:t>
            </a:r>
            <a:r>
              <a:rPr sz="4400" spc="-22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400" spc="-10" dirty="0">
                <a:solidFill>
                  <a:srgbClr val="1F4E79"/>
                </a:solidFill>
                <a:latin typeface="Times New Roman"/>
                <a:cs typeface="Times New Roman"/>
              </a:rPr>
              <a:t>jawab</a:t>
            </a:r>
            <a:endParaRPr sz="4400">
              <a:latin typeface="Times New Roman"/>
              <a:cs typeface="Times New Roman"/>
            </a:endParaRPr>
          </a:p>
          <a:p>
            <a:pPr marL="571500" indent="-558800">
              <a:lnSpc>
                <a:spcPct val="100000"/>
              </a:lnSpc>
              <a:spcBef>
                <a:spcPts val="1200"/>
              </a:spcBef>
              <a:buAutoNum type="arabicPeriod"/>
              <a:tabLst>
                <a:tab pos="571500" algn="l"/>
              </a:tabLst>
            </a:pPr>
            <a:r>
              <a:rPr sz="4400" dirty="0">
                <a:solidFill>
                  <a:srgbClr val="1F4E79"/>
                </a:solidFill>
                <a:latin typeface="Times New Roman"/>
                <a:cs typeface="Times New Roman"/>
              </a:rPr>
              <a:t>Extraversion:</a:t>
            </a:r>
            <a:r>
              <a:rPr sz="4400" spc="-10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1F4E79"/>
                </a:solidFill>
                <a:latin typeface="Times New Roman"/>
                <a:cs typeface="Times New Roman"/>
              </a:rPr>
              <a:t>Sosial,</a:t>
            </a:r>
            <a:r>
              <a:rPr sz="4400" spc="-3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1F4E79"/>
                </a:solidFill>
                <a:latin typeface="Times New Roman"/>
                <a:cs typeface="Times New Roman"/>
              </a:rPr>
              <a:t>energik,</a:t>
            </a:r>
            <a:r>
              <a:rPr sz="4400" spc="-9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1F4E79"/>
                </a:solidFill>
                <a:latin typeface="Times New Roman"/>
                <a:cs typeface="Times New Roman"/>
              </a:rPr>
              <a:t>suka</a:t>
            </a:r>
            <a:r>
              <a:rPr sz="4400" spc="-4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400" spc="-10" dirty="0">
                <a:solidFill>
                  <a:srgbClr val="1F4E79"/>
                </a:solidFill>
                <a:latin typeface="Times New Roman"/>
                <a:cs typeface="Times New Roman"/>
              </a:rPr>
              <a:t>perhatian</a:t>
            </a:r>
            <a:endParaRPr sz="4400">
              <a:latin typeface="Times New Roman"/>
              <a:cs typeface="Times New Roman"/>
            </a:endParaRPr>
          </a:p>
          <a:p>
            <a:pPr marL="538480" indent="-525780">
              <a:lnSpc>
                <a:spcPct val="100000"/>
              </a:lnSpc>
              <a:spcBef>
                <a:spcPts val="1200"/>
              </a:spcBef>
              <a:buAutoNum type="arabicPeriod"/>
              <a:tabLst>
                <a:tab pos="538480" algn="l"/>
              </a:tabLst>
            </a:pPr>
            <a:r>
              <a:rPr sz="4400" dirty="0">
                <a:solidFill>
                  <a:srgbClr val="1F4E79"/>
                </a:solidFill>
                <a:latin typeface="Times New Roman"/>
                <a:cs typeface="Times New Roman"/>
              </a:rPr>
              <a:t>Agreeableness:</a:t>
            </a:r>
            <a:r>
              <a:rPr sz="4400" spc="-10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1F4E79"/>
                </a:solidFill>
                <a:latin typeface="Times New Roman"/>
                <a:cs typeface="Times New Roman"/>
              </a:rPr>
              <a:t>Kooperatif,</a:t>
            </a:r>
            <a:r>
              <a:rPr sz="4400" spc="-8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1F4E79"/>
                </a:solidFill>
                <a:latin typeface="Times New Roman"/>
                <a:cs typeface="Times New Roman"/>
              </a:rPr>
              <a:t>empati,</a:t>
            </a:r>
            <a:r>
              <a:rPr sz="4400" spc="-3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400" spc="-10" dirty="0">
                <a:solidFill>
                  <a:srgbClr val="1F4E79"/>
                </a:solidFill>
                <a:latin typeface="Times New Roman"/>
                <a:cs typeface="Times New Roman"/>
              </a:rPr>
              <a:t>ramah</a:t>
            </a:r>
            <a:endParaRPr sz="4400">
              <a:latin typeface="Times New Roman"/>
              <a:cs typeface="Times New Roman"/>
            </a:endParaRPr>
          </a:p>
          <a:p>
            <a:pPr marL="571500" indent="-558800">
              <a:lnSpc>
                <a:spcPct val="100000"/>
              </a:lnSpc>
              <a:spcBef>
                <a:spcPts val="1205"/>
              </a:spcBef>
              <a:buAutoNum type="arabicPeriod"/>
              <a:tabLst>
                <a:tab pos="571500" algn="l"/>
              </a:tabLst>
            </a:pPr>
            <a:r>
              <a:rPr sz="4400" dirty="0">
                <a:solidFill>
                  <a:srgbClr val="1F4E79"/>
                </a:solidFill>
                <a:latin typeface="Times New Roman"/>
                <a:cs typeface="Times New Roman"/>
              </a:rPr>
              <a:t>Neuroticism:</a:t>
            </a:r>
            <a:r>
              <a:rPr sz="4400" spc="-8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1F4E79"/>
                </a:solidFill>
                <a:latin typeface="Times New Roman"/>
                <a:cs typeface="Times New Roman"/>
              </a:rPr>
              <a:t>Sensitif,</a:t>
            </a:r>
            <a:r>
              <a:rPr sz="4400" spc="-3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1F4E79"/>
                </a:solidFill>
                <a:latin typeface="Times New Roman"/>
                <a:cs typeface="Times New Roman"/>
              </a:rPr>
              <a:t>mudah</a:t>
            </a:r>
            <a:r>
              <a:rPr sz="4400" spc="-3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1F4E79"/>
                </a:solidFill>
                <a:latin typeface="Times New Roman"/>
                <a:cs typeface="Times New Roman"/>
              </a:rPr>
              <a:t>cemas,</a:t>
            </a:r>
            <a:r>
              <a:rPr sz="4400" spc="-4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400" spc="-10" dirty="0">
                <a:solidFill>
                  <a:srgbClr val="1F4E79"/>
                </a:solidFill>
                <a:latin typeface="Times New Roman"/>
                <a:cs typeface="Times New Roman"/>
              </a:rPr>
              <a:t>emosional</a:t>
            </a:r>
            <a:endParaRPr sz="4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sz="4400" dirty="0">
                <a:solidFill>
                  <a:srgbClr val="1F4E79"/>
                </a:solidFill>
                <a:latin typeface="Times New Roman"/>
                <a:cs typeface="Times New Roman"/>
              </a:rPr>
              <a:t>Model</a:t>
            </a:r>
            <a:r>
              <a:rPr sz="4400" spc="-5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1F4E79"/>
                </a:solidFill>
                <a:latin typeface="Times New Roman"/>
                <a:cs typeface="Times New Roman"/>
              </a:rPr>
              <a:t>ini</a:t>
            </a:r>
            <a:r>
              <a:rPr sz="4400" spc="-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1F4E79"/>
                </a:solidFill>
                <a:latin typeface="Times New Roman"/>
                <a:cs typeface="Times New Roman"/>
              </a:rPr>
              <a:t>paling</a:t>
            </a:r>
            <a:r>
              <a:rPr sz="4400" spc="-2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1F4E79"/>
                </a:solidFill>
                <a:latin typeface="Times New Roman"/>
                <a:cs typeface="Times New Roman"/>
              </a:rPr>
              <a:t>banyak</a:t>
            </a:r>
            <a:r>
              <a:rPr sz="4400" spc="-8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1F4E79"/>
                </a:solidFill>
                <a:latin typeface="Times New Roman"/>
                <a:cs typeface="Times New Roman"/>
              </a:rPr>
              <a:t>digunakan</a:t>
            </a:r>
            <a:r>
              <a:rPr sz="4400" spc="-4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1F4E79"/>
                </a:solidFill>
                <a:latin typeface="Times New Roman"/>
                <a:cs typeface="Times New Roman"/>
              </a:rPr>
              <a:t>dalam</a:t>
            </a:r>
            <a:r>
              <a:rPr sz="4400" spc="-4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1F4E79"/>
                </a:solidFill>
                <a:latin typeface="Times New Roman"/>
                <a:cs typeface="Times New Roman"/>
              </a:rPr>
              <a:t>penelitian</a:t>
            </a:r>
            <a:r>
              <a:rPr sz="4400" spc="-7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1F4E79"/>
                </a:solidFill>
                <a:latin typeface="Times New Roman"/>
                <a:cs typeface="Times New Roman"/>
              </a:rPr>
              <a:t>perilaku</a:t>
            </a:r>
            <a:r>
              <a:rPr sz="4400" spc="-2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400" spc="-10" dirty="0">
                <a:solidFill>
                  <a:srgbClr val="1F4E79"/>
                </a:solidFill>
                <a:latin typeface="Times New Roman"/>
                <a:cs typeface="Times New Roman"/>
              </a:rPr>
              <a:t>konsumen</a:t>
            </a:r>
            <a:endParaRPr sz="4400"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798807" y="9224771"/>
            <a:ext cx="6489065" cy="1062355"/>
          </a:xfrm>
          <a:custGeom>
            <a:avLst/>
            <a:gdLst/>
            <a:ahLst/>
            <a:cxnLst/>
            <a:rect l="l" t="t" r="r" b="b"/>
            <a:pathLst>
              <a:path w="6489065" h="1062354">
                <a:moveTo>
                  <a:pt x="6488811" y="0"/>
                </a:moveTo>
                <a:lnTo>
                  <a:pt x="2823972" y="0"/>
                </a:lnTo>
                <a:lnTo>
                  <a:pt x="2765298" y="1981"/>
                </a:lnTo>
                <a:lnTo>
                  <a:pt x="2717546" y="4178"/>
                </a:lnTo>
                <a:lnTo>
                  <a:pt x="2669794" y="6845"/>
                </a:lnTo>
                <a:lnTo>
                  <a:pt x="2622296" y="10007"/>
                </a:lnTo>
                <a:lnTo>
                  <a:pt x="2574798" y="13627"/>
                </a:lnTo>
                <a:lnTo>
                  <a:pt x="2527554" y="17729"/>
                </a:lnTo>
                <a:lnTo>
                  <a:pt x="2480436" y="22313"/>
                </a:lnTo>
                <a:lnTo>
                  <a:pt x="2433447" y="27355"/>
                </a:lnTo>
                <a:lnTo>
                  <a:pt x="2386584" y="32867"/>
                </a:lnTo>
                <a:lnTo>
                  <a:pt x="2339848" y="38836"/>
                </a:lnTo>
                <a:lnTo>
                  <a:pt x="2293238" y="45262"/>
                </a:lnTo>
                <a:lnTo>
                  <a:pt x="2246757" y="52158"/>
                </a:lnTo>
                <a:lnTo>
                  <a:pt x="2200529" y="59512"/>
                </a:lnTo>
                <a:lnTo>
                  <a:pt x="2154428" y="67322"/>
                </a:lnTo>
                <a:lnTo>
                  <a:pt x="2108454" y="75577"/>
                </a:lnTo>
                <a:lnTo>
                  <a:pt x="2062607" y="84289"/>
                </a:lnTo>
                <a:lnTo>
                  <a:pt x="2016886" y="93446"/>
                </a:lnTo>
                <a:lnTo>
                  <a:pt x="1971421" y="103047"/>
                </a:lnTo>
                <a:lnTo>
                  <a:pt x="1926082" y="113093"/>
                </a:lnTo>
                <a:lnTo>
                  <a:pt x="1880997" y="123583"/>
                </a:lnTo>
                <a:lnTo>
                  <a:pt x="1835911" y="134505"/>
                </a:lnTo>
                <a:lnTo>
                  <a:pt x="1791080" y="145872"/>
                </a:lnTo>
                <a:lnTo>
                  <a:pt x="1746503" y="157657"/>
                </a:lnTo>
                <a:lnTo>
                  <a:pt x="1702053" y="169875"/>
                </a:lnTo>
                <a:lnTo>
                  <a:pt x="1657730" y="182537"/>
                </a:lnTo>
                <a:lnTo>
                  <a:pt x="1613661" y="195618"/>
                </a:lnTo>
                <a:lnTo>
                  <a:pt x="1569720" y="209118"/>
                </a:lnTo>
                <a:lnTo>
                  <a:pt x="1525905" y="223037"/>
                </a:lnTo>
                <a:lnTo>
                  <a:pt x="1482344" y="237388"/>
                </a:lnTo>
                <a:lnTo>
                  <a:pt x="1439036" y="252145"/>
                </a:lnTo>
                <a:lnTo>
                  <a:pt x="1395857" y="267309"/>
                </a:lnTo>
                <a:lnTo>
                  <a:pt x="1352930" y="282905"/>
                </a:lnTo>
                <a:lnTo>
                  <a:pt x="1310132" y="298894"/>
                </a:lnTo>
                <a:lnTo>
                  <a:pt x="1267586" y="315302"/>
                </a:lnTo>
                <a:lnTo>
                  <a:pt x="1225169" y="332117"/>
                </a:lnTo>
                <a:lnTo>
                  <a:pt x="1183005" y="349326"/>
                </a:lnTo>
                <a:lnTo>
                  <a:pt x="1141095" y="366941"/>
                </a:lnTo>
                <a:lnTo>
                  <a:pt x="1099312" y="384936"/>
                </a:lnTo>
                <a:lnTo>
                  <a:pt x="1057783" y="403339"/>
                </a:lnTo>
                <a:lnTo>
                  <a:pt x="1016508" y="422135"/>
                </a:lnTo>
                <a:lnTo>
                  <a:pt x="975360" y="441324"/>
                </a:lnTo>
                <a:lnTo>
                  <a:pt x="934466" y="460908"/>
                </a:lnTo>
                <a:lnTo>
                  <a:pt x="893826" y="480860"/>
                </a:lnTo>
                <a:lnTo>
                  <a:pt x="853440" y="501205"/>
                </a:lnTo>
                <a:lnTo>
                  <a:pt x="813181" y="521931"/>
                </a:lnTo>
                <a:lnTo>
                  <a:pt x="773302" y="543039"/>
                </a:lnTo>
                <a:lnTo>
                  <a:pt x="733551" y="564514"/>
                </a:lnTo>
                <a:lnTo>
                  <a:pt x="694055" y="586358"/>
                </a:lnTo>
                <a:lnTo>
                  <a:pt x="654685" y="608596"/>
                </a:lnTo>
                <a:lnTo>
                  <a:pt x="615696" y="631189"/>
                </a:lnTo>
                <a:lnTo>
                  <a:pt x="576834" y="654151"/>
                </a:lnTo>
                <a:lnTo>
                  <a:pt x="538352" y="677481"/>
                </a:lnTo>
                <a:lnTo>
                  <a:pt x="499999" y="701166"/>
                </a:lnTo>
                <a:lnTo>
                  <a:pt x="462025" y="725220"/>
                </a:lnTo>
                <a:lnTo>
                  <a:pt x="424180" y="749630"/>
                </a:lnTo>
                <a:lnTo>
                  <a:pt x="386588" y="774382"/>
                </a:lnTo>
                <a:lnTo>
                  <a:pt x="349376" y="799490"/>
                </a:lnTo>
                <a:lnTo>
                  <a:pt x="312293" y="824953"/>
                </a:lnTo>
                <a:lnTo>
                  <a:pt x="275463" y="850772"/>
                </a:lnTo>
                <a:lnTo>
                  <a:pt x="239014" y="876934"/>
                </a:lnTo>
                <a:lnTo>
                  <a:pt x="202692" y="903414"/>
                </a:lnTo>
                <a:lnTo>
                  <a:pt x="166750" y="930262"/>
                </a:lnTo>
                <a:lnTo>
                  <a:pt x="131064" y="957444"/>
                </a:lnTo>
                <a:lnTo>
                  <a:pt x="95631" y="984959"/>
                </a:lnTo>
                <a:lnTo>
                  <a:pt x="60451" y="1012807"/>
                </a:lnTo>
                <a:lnTo>
                  <a:pt x="25526" y="1040987"/>
                </a:lnTo>
                <a:lnTo>
                  <a:pt x="0" y="1062003"/>
                </a:lnTo>
                <a:lnTo>
                  <a:pt x="6488811" y="1062003"/>
                </a:lnTo>
                <a:lnTo>
                  <a:pt x="6488811" y="0"/>
                </a:lnTo>
                <a:close/>
              </a:path>
            </a:pathLst>
          </a:custGeom>
          <a:solidFill>
            <a:srgbClr val="FFC24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63398" rIns="0" bIns="0" rtlCol="0">
            <a:spAutoFit/>
          </a:bodyPr>
          <a:lstStyle/>
          <a:p>
            <a:pPr marL="1233170">
              <a:lnSpc>
                <a:spcPct val="100000"/>
              </a:lnSpc>
              <a:spcBef>
                <a:spcPts val="100"/>
              </a:spcBef>
            </a:pPr>
            <a:r>
              <a:rPr sz="6600" spc="-285" dirty="0"/>
              <a:t>Aplikasi</a:t>
            </a:r>
            <a:r>
              <a:rPr sz="6600" spc="-965" dirty="0"/>
              <a:t> </a:t>
            </a:r>
            <a:r>
              <a:rPr sz="6600" spc="-175" dirty="0"/>
              <a:t>Big</a:t>
            </a:r>
            <a:r>
              <a:rPr sz="6600" spc="-860" dirty="0"/>
              <a:t> </a:t>
            </a:r>
            <a:r>
              <a:rPr sz="6600" spc="-240" dirty="0"/>
              <a:t>Five</a:t>
            </a:r>
            <a:r>
              <a:rPr sz="6600" spc="-869" dirty="0"/>
              <a:t> </a:t>
            </a:r>
            <a:r>
              <a:rPr sz="6600" spc="-250" dirty="0"/>
              <a:t>dalam</a:t>
            </a:r>
            <a:r>
              <a:rPr sz="6600" spc="-900" dirty="0"/>
              <a:t> </a:t>
            </a:r>
            <a:r>
              <a:rPr sz="6600" spc="-315" dirty="0"/>
              <a:t>Pemasaran</a:t>
            </a:r>
            <a:endParaRPr sz="6600"/>
          </a:p>
        </p:txBody>
      </p:sp>
      <p:grpSp>
        <p:nvGrpSpPr>
          <p:cNvPr id="4" name="object 4"/>
          <p:cNvGrpSpPr/>
          <p:nvPr/>
        </p:nvGrpSpPr>
        <p:grpSpPr>
          <a:xfrm>
            <a:off x="3089148" y="-25"/>
            <a:ext cx="15198725" cy="342900"/>
            <a:chOff x="3089148" y="-25"/>
            <a:chExt cx="15198725" cy="342900"/>
          </a:xfrm>
        </p:grpSpPr>
        <p:sp>
          <p:nvSpPr>
            <p:cNvPr id="5" name="object 5"/>
            <p:cNvSpPr/>
            <p:nvPr/>
          </p:nvSpPr>
          <p:spPr>
            <a:xfrm>
              <a:off x="8269224" y="-25"/>
              <a:ext cx="10019030" cy="342900"/>
            </a:xfrm>
            <a:custGeom>
              <a:avLst/>
              <a:gdLst/>
              <a:ahLst/>
              <a:cxnLst/>
              <a:rect l="l" t="t" r="r" b="b"/>
              <a:pathLst>
                <a:path w="10019030" h="342900">
                  <a:moveTo>
                    <a:pt x="10018649" y="0"/>
                  </a:moveTo>
                  <a:lnTo>
                    <a:pt x="0" y="0"/>
                  </a:lnTo>
                  <a:lnTo>
                    <a:pt x="0" y="342417"/>
                  </a:lnTo>
                  <a:lnTo>
                    <a:pt x="10018649" y="342417"/>
                  </a:lnTo>
                  <a:lnTo>
                    <a:pt x="10018649" y="0"/>
                  </a:lnTo>
                  <a:close/>
                </a:path>
              </a:pathLst>
            </a:custGeom>
            <a:solidFill>
              <a:srgbClr val="041F3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089148" y="0"/>
              <a:ext cx="5216525" cy="342900"/>
            </a:xfrm>
            <a:custGeom>
              <a:avLst/>
              <a:gdLst/>
              <a:ahLst/>
              <a:cxnLst/>
              <a:rect l="l" t="t" r="r" b="b"/>
              <a:pathLst>
                <a:path w="5216525" h="342900">
                  <a:moveTo>
                    <a:pt x="5200523" y="0"/>
                  </a:moveTo>
                  <a:lnTo>
                    <a:pt x="0" y="0"/>
                  </a:lnTo>
                  <a:lnTo>
                    <a:pt x="48640" y="22351"/>
                  </a:lnTo>
                  <a:lnTo>
                    <a:pt x="90296" y="40767"/>
                  </a:lnTo>
                  <a:lnTo>
                    <a:pt x="132460" y="58674"/>
                  </a:lnTo>
                  <a:lnTo>
                    <a:pt x="174751" y="76073"/>
                  </a:lnTo>
                  <a:lnTo>
                    <a:pt x="217297" y="93091"/>
                  </a:lnTo>
                  <a:lnTo>
                    <a:pt x="260096" y="109474"/>
                  </a:lnTo>
                  <a:lnTo>
                    <a:pt x="303275" y="125349"/>
                  </a:lnTo>
                  <a:lnTo>
                    <a:pt x="346582" y="140716"/>
                  </a:lnTo>
                  <a:lnTo>
                    <a:pt x="390143" y="155448"/>
                  </a:lnTo>
                  <a:lnTo>
                    <a:pt x="433959" y="169799"/>
                  </a:lnTo>
                  <a:lnTo>
                    <a:pt x="478027" y="183515"/>
                  </a:lnTo>
                  <a:lnTo>
                    <a:pt x="522350" y="196723"/>
                  </a:lnTo>
                  <a:lnTo>
                    <a:pt x="566927" y="209423"/>
                  </a:lnTo>
                  <a:lnTo>
                    <a:pt x="611759" y="221488"/>
                  </a:lnTo>
                  <a:lnTo>
                    <a:pt x="656716" y="233045"/>
                  </a:lnTo>
                  <a:lnTo>
                    <a:pt x="701928" y="244094"/>
                  </a:lnTo>
                  <a:lnTo>
                    <a:pt x="747394" y="254507"/>
                  </a:lnTo>
                  <a:lnTo>
                    <a:pt x="792988" y="264414"/>
                  </a:lnTo>
                  <a:lnTo>
                    <a:pt x="838835" y="273684"/>
                  </a:lnTo>
                  <a:lnTo>
                    <a:pt x="884936" y="282448"/>
                  </a:lnTo>
                  <a:lnTo>
                    <a:pt x="931163" y="290575"/>
                  </a:lnTo>
                  <a:lnTo>
                    <a:pt x="977646" y="298196"/>
                  </a:lnTo>
                  <a:lnTo>
                    <a:pt x="1024254" y="305180"/>
                  </a:lnTo>
                  <a:lnTo>
                    <a:pt x="1071117" y="311530"/>
                  </a:lnTo>
                  <a:lnTo>
                    <a:pt x="1118107" y="317373"/>
                  </a:lnTo>
                  <a:lnTo>
                    <a:pt x="1165352" y="322579"/>
                  </a:lnTo>
                  <a:lnTo>
                    <a:pt x="1212723" y="327278"/>
                  </a:lnTo>
                  <a:lnTo>
                    <a:pt x="1260348" y="331216"/>
                  </a:lnTo>
                  <a:lnTo>
                    <a:pt x="1308100" y="334645"/>
                  </a:lnTo>
                  <a:lnTo>
                    <a:pt x="1355978" y="337439"/>
                  </a:lnTo>
                  <a:lnTo>
                    <a:pt x="1403985" y="339598"/>
                  </a:lnTo>
                  <a:lnTo>
                    <a:pt x="1452244" y="341249"/>
                  </a:lnTo>
                  <a:lnTo>
                    <a:pt x="1500631" y="342138"/>
                  </a:lnTo>
                  <a:lnTo>
                    <a:pt x="1549146" y="342392"/>
                  </a:lnTo>
                  <a:lnTo>
                    <a:pt x="5216271" y="342392"/>
                  </a:lnTo>
                  <a:lnTo>
                    <a:pt x="5216017" y="293877"/>
                  </a:lnTo>
                  <a:lnTo>
                    <a:pt x="5215128" y="245618"/>
                  </a:lnTo>
                  <a:lnTo>
                    <a:pt x="5213477" y="196723"/>
                  </a:lnTo>
                  <a:lnTo>
                    <a:pt x="5211318" y="149225"/>
                  </a:lnTo>
                  <a:lnTo>
                    <a:pt x="5208524" y="101346"/>
                  </a:lnTo>
                  <a:lnTo>
                    <a:pt x="5205095" y="53594"/>
                  </a:lnTo>
                  <a:lnTo>
                    <a:pt x="5200523" y="0"/>
                  </a:lnTo>
                  <a:close/>
                </a:path>
              </a:pathLst>
            </a:custGeom>
            <a:solidFill>
              <a:srgbClr val="FFC24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526286" y="3318509"/>
            <a:ext cx="16062325" cy="4079875"/>
          </a:xfrm>
          <a:prstGeom prst="rect">
            <a:avLst/>
          </a:prstGeom>
        </p:spPr>
        <p:txBody>
          <a:bodyPr vert="horz" wrap="square" lIns="0" tIns="165100" rIns="0" bIns="0" rtlCol="0">
            <a:spAutoFit/>
          </a:bodyPr>
          <a:lstStyle/>
          <a:p>
            <a:pPr marL="583565" indent="-570865">
              <a:lnSpc>
                <a:spcPct val="100000"/>
              </a:lnSpc>
              <a:spcBef>
                <a:spcPts val="1300"/>
              </a:spcBef>
              <a:buFont typeface="Arial MT"/>
              <a:buChar char="•"/>
              <a:tabLst>
                <a:tab pos="583565" algn="l"/>
              </a:tabLst>
            </a:pP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Openness</a:t>
            </a:r>
            <a:r>
              <a:rPr sz="3600" spc="-16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tinggi</a:t>
            </a:r>
            <a:r>
              <a:rPr sz="3600" spc="-17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→</a:t>
            </a:r>
            <a:r>
              <a:rPr sz="3600" spc="-22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spc="-25" dirty="0">
                <a:solidFill>
                  <a:srgbClr val="1F4E79"/>
                </a:solidFill>
                <a:latin typeface="Times New Roman"/>
                <a:cs typeface="Times New Roman"/>
              </a:rPr>
              <a:t>Tertarik</a:t>
            </a:r>
            <a:r>
              <a:rPr sz="3600" spc="-15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produk</a:t>
            </a:r>
            <a:r>
              <a:rPr sz="3600" spc="-16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inovatif,</a:t>
            </a:r>
            <a:r>
              <a:rPr sz="3600" spc="-15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teknologi</a:t>
            </a:r>
            <a:r>
              <a:rPr sz="3600" spc="-12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baru,</a:t>
            </a:r>
            <a:r>
              <a:rPr sz="3600" spc="-16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brand</a:t>
            </a:r>
            <a:r>
              <a:rPr sz="3600" spc="-16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yang</a:t>
            </a:r>
            <a:r>
              <a:rPr sz="3600" spc="-15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spc="-20" dirty="0">
                <a:solidFill>
                  <a:srgbClr val="1F4E79"/>
                </a:solidFill>
                <a:latin typeface="Times New Roman"/>
                <a:cs typeface="Times New Roman"/>
              </a:rPr>
              <a:t>unik</a:t>
            </a:r>
            <a:endParaRPr sz="3600">
              <a:latin typeface="Times New Roman"/>
              <a:cs typeface="Times New Roman"/>
            </a:endParaRPr>
          </a:p>
          <a:p>
            <a:pPr marL="583565" indent="-570865">
              <a:lnSpc>
                <a:spcPct val="100000"/>
              </a:lnSpc>
              <a:spcBef>
                <a:spcPts val="1200"/>
              </a:spcBef>
              <a:buFont typeface="Arial MT"/>
              <a:buChar char="•"/>
              <a:tabLst>
                <a:tab pos="583565" algn="l"/>
              </a:tabLst>
            </a:pPr>
            <a:r>
              <a:rPr sz="3600" spc="-10" dirty="0">
                <a:solidFill>
                  <a:srgbClr val="1F4E79"/>
                </a:solidFill>
                <a:latin typeface="Times New Roman"/>
                <a:cs typeface="Times New Roman"/>
              </a:rPr>
              <a:t>Conscientiousness</a:t>
            </a:r>
            <a:r>
              <a:rPr sz="3600" spc="-13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tinggi</a:t>
            </a:r>
            <a:r>
              <a:rPr sz="3600" spc="-15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→</a:t>
            </a:r>
            <a:r>
              <a:rPr sz="3600" spc="-15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Memilih</a:t>
            </a:r>
            <a:r>
              <a:rPr sz="3600" spc="-13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produk</a:t>
            </a:r>
            <a:r>
              <a:rPr sz="3600" spc="-15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spc="-10" dirty="0">
                <a:solidFill>
                  <a:srgbClr val="1F4E79"/>
                </a:solidFill>
                <a:latin typeface="Times New Roman"/>
                <a:cs typeface="Times New Roman"/>
              </a:rPr>
              <a:t>berkualitas,</a:t>
            </a:r>
            <a:r>
              <a:rPr sz="3600" spc="-10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reliable,</a:t>
            </a:r>
            <a:r>
              <a:rPr sz="3600" spc="-14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brand</a:t>
            </a:r>
            <a:r>
              <a:rPr sz="3600" spc="-13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spc="-10" dirty="0">
                <a:solidFill>
                  <a:srgbClr val="1F4E79"/>
                </a:solidFill>
                <a:latin typeface="Times New Roman"/>
                <a:cs typeface="Times New Roman"/>
              </a:rPr>
              <a:t>terpercaya</a:t>
            </a:r>
            <a:endParaRPr sz="3600">
              <a:latin typeface="Times New Roman"/>
              <a:cs typeface="Times New Roman"/>
            </a:endParaRPr>
          </a:p>
          <a:p>
            <a:pPr marL="583565" indent="-570865">
              <a:lnSpc>
                <a:spcPct val="100000"/>
              </a:lnSpc>
              <a:spcBef>
                <a:spcPts val="1200"/>
              </a:spcBef>
              <a:buFont typeface="Arial MT"/>
              <a:buChar char="•"/>
              <a:tabLst>
                <a:tab pos="583565" algn="l"/>
              </a:tabLst>
            </a:pP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Extraversion</a:t>
            </a:r>
            <a:r>
              <a:rPr sz="3600" spc="-14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tinggi</a:t>
            </a:r>
            <a:r>
              <a:rPr sz="3600" spc="-16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→</a:t>
            </a:r>
            <a:r>
              <a:rPr sz="3600" spc="-15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Membeli</a:t>
            </a:r>
            <a:r>
              <a:rPr sz="3600" spc="-13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produk</a:t>
            </a:r>
            <a:r>
              <a:rPr sz="3600" spc="-15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sosial,</a:t>
            </a:r>
            <a:r>
              <a:rPr sz="3600" spc="-15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brand</a:t>
            </a:r>
            <a:r>
              <a:rPr sz="3600" spc="-16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populer,</a:t>
            </a:r>
            <a:r>
              <a:rPr sz="3600" spc="-15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produk</a:t>
            </a:r>
            <a:r>
              <a:rPr sz="3600" spc="-15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spc="-10" dirty="0">
                <a:solidFill>
                  <a:srgbClr val="1F4E79"/>
                </a:solidFill>
                <a:latin typeface="Times New Roman"/>
                <a:cs typeface="Times New Roman"/>
              </a:rPr>
              <a:t>lifestyle</a:t>
            </a:r>
            <a:endParaRPr sz="3600">
              <a:latin typeface="Times New Roman"/>
              <a:cs typeface="Times New Roman"/>
            </a:endParaRPr>
          </a:p>
          <a:p>
            <a:pPr marL="583565" indent="-570865">
              <a:lnSpc>
                <a:spcPct val="100000"/>
              </a:lnSpc>
              <a:spcBef>
                <a:spcPts val="1200"/>
              </a:spcBef>
              <a:buFont typeface="Arial MT"/>
              <a:buChar char="•"/>
              <a:tabLst>
                <a:tab pos="583565" algn="l"/>
              </a:tabLst>
            </a:pPr>
            <a:r>
              <a:rPr sz="3600" spc="-10" dirty="0">
                <a:solidFill>
                  <a:srgbClr val="1F4E79"/>
                </a:solidFill>
                <a:latin typeface="Times New Roman"/>
                <a:cs typeface="Times New Roman"/>
              </a:rPr>
              <a:t>Agreeableness</a:t>
            </a:r>
            <a:r>
              <a:rPr sz="3600" spc="-12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tinggi</a:t>
            </a:r>
            <a:r>
              <a:rPr sz="3600" spc="-16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→</a:t>
            </a:r>
            <a:r>
              <a:rPr sz="3600" spc="-15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spc="-10" dirty="0">
                <a:solidFill>
                  <a:srgbClr val="1F4E79"/>
                </a:solidFill>
                <a:latin typeface="Times New Roman"/>
                <a:cs typeface="Times New Roman"/>
              </a:rPr>
              <a:t>Menyukai</a:t>
            </a:r>
            <a:r>
              <a:rPr sz="3600" spc="-15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brand</a:t>
            </a:r>
            <a:r>
              <a:rPr sz="3600" spc="-15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spc="-10" dirty="0">
                <a:solidFill>
                  <a:srgbClr val="1F4E79"/>
                </a:solidFill>
                <a:latin typeface="Times New Roman"/>
                <a:cs typeface="Times New Roman"/>
              </a:rPr>
              <a:t>berkelanjutan,</a:t>
            </a:r>
            <a:r>
              <a:rPr sz="3600" spc="-11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ramah</a:t>
            </a:r>
            <a:r>
              <a:rPr sz="3600" spc="-14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spc="-10" dirty="0">
                <a:solidFill>
                  <a:srgbClr val="1F4E79"/>
                </a:solidFill>
                <a:latin typeface="Times New Roman"/>
                <a:cs typeface="Times New Roman"/>
              </a:rPr>
              <a:t>lingkungan,</a:t>
            </a:r>
            <a:r>
              <a:rPr sz="3600" spc="-14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fair</a:t>
            </a:r>
            <a:r>
              <a:rPr sz="3600" spc="-15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spc="-20" dirty="0">
                <a:solidFill>
                  <a:srgbClr val="1F4E79"/>
                </a:solidFill>
                <a:latin typeface="Times New Roman"/>
                <a:cs typeface="Times New Roman"/>
              </a:rPr>
              <a:t>trade</a:t>
            </a:r>
            <a:endParaRPr sz="3600">
              <a:latin typeface="Times New Roman"/>
              <a:cs typeface="Times New Roman"/>
            </a:endParaRPr>
          </a:p>
          <a:p>
            <a:pPr marL="584200" marR="300355" indent="-571500">
              <a:lnSpc>
                <a:spcPct val="100000"/>
              </a:lnSpc>
              <a:spcBef>
                <a:spcPts val="1200"/>
              </a:spcBef>
              <a:buFont typeface="Arial MT"/>
              <a:buChar char="•"/>
              <a:tabLst>
                <a:tab pos="584200" algn="l"/>
              </a:tabLst>
            </a:pP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Neuroticism</a:t>
            </a:r>
            <a:r>
              <a:rPr sz="3600" spc="-14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tinggi</a:t>
            </a:r>
            <a:r>
              <a:rPr sz="3600" spc="-15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→</a:t>
            </a:r>
            <a:r>
              <a:rPr sz="3600" spc="-16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Butuh</a:t>
            </a:r>
            <a:r>
              <a:rPr sz="3600" spc="-15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produk</a:t>
            </a:r>
            <a:r>
              <a:rPr sz="3600" spc="-15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yang</a:t>
            </a:r>
            <a:r>
              <a:rPr sz="3600" spc="-16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spc="-10" dirty="0">
                <a:solidFill>
                  <a:srgbClr val="1F4E79"/>
                </a:solidFill>
                <a:latin typeface="Times New Roman"/>
                <a:cs typeface="Times New Roman"/>
              </a:rPr>
              <a:t>menenangkan,</a:t>
            </a:r>
            <a:r>
              <a:rPr sz="3600" spc="-13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spc="-20" dirty="0">
                <a:solidFill>
                  <a:srgbClr val="1F4E79"/>
                </a:solidFill>
                <a:latin typeface="Times New Roman"/>
                <a:cs typeface="Times New Roman"/>
              </a:rPr>
              <a:t>security,</a:t>
            </a:r>
            <a:r>
              <a:rPr sz="3600" spc="-12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spc="-10" dirty="0">
                <a:solidFill>
                  <a:srgbClr val="1F4E79"/>
                </a:solidFill>
                <a:latin typeface="Times New Roman"/>
                <a:cs typeface="Times New Roman"/>
              </a:rPr>
              <a:t>customer</a:t>
            </a:r>
            <a:r>
              <a:rPr sz="3600" spc="-15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spc="-10" dirty="0">
                <a:solidFill>
                  <a:srgbClr val="1F4E79"/>
                </a:solidFill>
                <a:latin typeface="Times New Roman"/>
                <a:cs typeface="Times New Roman"/>
              </a:rPr>
              <a:t>service </a:t>
            </a:r>
            <a:r>
              <a:rPr sz="3600" spc="-20" dirty="0">
                <a:solidFill>
                  <a:srgbClr val="1F4E79"/>
                </a:solidFill>
                <a:latin typeface="Times New Roman"/>
                <a:cs typeface="Times New Roman"/>
              </a:rPr>
              <a:t>baik</a:t>
            </a:r>
            <a:endParaRPr sz="3600"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798807" y="9224771"/>
            <a:ext cx="6489065" cy="1062355"/>
          </a:xfrm>
          <a:custGeom>
            <a:avLst/>
            <a:gdLst/>
            <a:ahLst/>
            <a:cxnLst/>
            <a:rect l="l" t="t" r="r" b="b"/>
            <a:pathLst>
              <a:path w="6489065" h="1062354">
                <a:moveTo>
                  <a:pt x="6488811" y="0"/>
                </a:moveTo>
                <a:lnTo>
                  <a:pt x="2823972" y="0"/>
                </a:lnTo>
                <a:lnTo>
                  <a:pt x="2765298" y="1981"/>
                </a:lnTo>
                <a:lnTo>
                  <a:pt x="2717546" y="4178"/>
                </a:lnTo>
                <a:lnTo>
                  <a:pt x="2669794" y="6845"/>
                </a:lnTo>
                <a:lnTo>
                  <a:pt x="2622296" y="10007"/>
                </a:lnTo>
                <a:lnTo>
                  <a:pt x="2574798" y="13627"/>
                </a:lnTo>
                <a:lnTo>
                  <a:pt x="2527554" y="17729"/>
                </a:lnTo>
                <a:lnTo>
                  <a:pt x="2480436" y="22313"/>
                </a:lnTo>
                <a:lnTo>
                  <a:pt x="2433447" y="27355"/>
                </a:lnTo>
                <a:lnTo>
                  <a:pt x="2386584" y="32867"/>
                </a:lnTo>
                <a:lnTo>
                  <a:pt x="2339848" y="38836"/>
                </a:lnTo>
                <a:lnTo>
                  <a:pt x="2293238" y="45262"/>
                </a:lnTo>
                <a:lnTo>
                  <a:pt x="2246757" y="52158"/>
                </a:lnTo>
                <a:lnTo>
                  <a:pt x="2200529" y="59512"/>
                </a:lnTo>
                <a:lnTo>
                  <a:pt x="2154428" y="67322"/>
                </a:lnTo>
                <a:lnTo>
                  <a:pt x="2108454" y="75577"/>
                </a:lnTo>
                <a:lnTo>
                  <a:pt x="2062607" y="84289"/>
                </a:lnTo>
                <a:lnTo>
                  <a:pt x="2016886" y="93446"/>
                </a:lnTo>
                <a:lnTo>
                  <a:pt x="1971421" y="103047"/>
                </a:lnTo>
                <a:lnTo>
                  <a:pt x="1926082" y="113093"/>
                </a:lnTo>
                <a:lnTo>
                  <a:pt x="1880997" y="123583"/>
                </a:lnTo>
                <a:lnTo>
                  <a:pt x="1835911" y="134505"/>
                </a:lnTo>
                <a:lnTo>
                  <a:pt x="1791080" y="145872"/>
                </a:lnTo>
                <a:lnTo>
                  <a:pt x="1746503" y="157657"/>
                </a:lnTo>
                <a:lnTo>
                  <a:pt x="1702053" y="169875"/>
                </a:lnTo>
                <a:lnTo>
                  <a:pt x="1657730" y="182537"/>
                </a:lnTo>
                <a:lnTo>
                  <a:pt x="1613661" y="195618"/>
                </a:lnTo>
                <a:lnTo>
                  <a:pt x="1569720" y="209118"/>
                </a:lnTo>
                <a:lnTo>
                  <a:pt x="1525905" y="223037"/>
                </a:lnTo>
                <a:lnTo>
                  <a:pt x="1482344" y="237388"/>
                </a:lnTo>
                <a:lnTo>
                  <a:pt x="1439036" y="252145"/>
                </a:lnTo>
                <a:lnTo>
                  <a:pt x="1395857" y="267309"/>
                </a:lnTo>
                <a:lnTo>
                  <a:pt x="1352930" y="282905"/>
                </a:lnTo>
                <a:lnTo>
                  <a:pt x="1310132" y="298894"/>
                </a:lnTo>
                <a:lnTo>
                  <a:pt x="1267586" y="315302"/>
                </a:lnTo>
                <a:lnTo>
                  <a:pt x="1225169" y="332117"/>
                </a:lnTo>
                <a:lnTo>
                  <a:pt x="1183005" y="349326"/>
                </a:lnTo>
                <a:lnTo>
                  <a:pt x="1141095" y="366941"/>
                </a:lnTo>
                <a:lnTo>
                  <a:pt x="1099312" y="384936"/>
                </a:lnTo>
                <a:lnTo>
                  <a:pt x="1057783" y="403339"/>
                </a:lnTo>
                <a:lnTo>
                  <a:pt x="1016508" y="422135"/>
                </a:lnTo>
                <a:lnTo>
                  <a:pt x="975360" y="441324"/>
                </a:lnTo>
                <a:lnTo>
                  <a:pt x="934466" y="460908"/>
                </a:lnTo>
                <a:lnTo>
                  <a:pt x="893826" y="480860"/>
                </a:lnTo>
                <a:lnTo>
                  <a:pt x="853440" y="501205"/>
                </a:lnTo>
                <a:lnTo>
                  <a:pt x="813181" y="521931"/>
                </a:lnTo>
                <a:lnTo>
                  <a:pt x="773302" y="543039"/>
                </a:lnTo>
                <a:lnTo>
                  <a:pt x="733551" y="564514"/>
                </a:lnTo>
                <a:lnTo>
                  <a:pt x="694055" y="586358"/>
                </a:lnTo>
                <a:lnTo>
                  <a:pt x="654685" y="608596"/>
                </a:lnTo>
                <a:lnTo>
                  <a:pt x="615696" y="631189"/>
                </a:lnTo>
                <a:lnTo>
                  <a:pt x="576834" y="654151"/>
                </a:lnTo>
                <a:lnTo>
                  <a:pt x="538352" y="677481"/>
                </a:lnTo>
                <a:lnTo>
                  <a:pt x="499999" y="701166"/>
                </a:lnTo>
                <a:lnTo>
                  <a:pt x="462025" y="725220"/>
                </a:lnTo>
                <a:lnTo>
                  <a:pt x="424180" y="749630"/>
                </a:lnTo>
                <a:lnTo>
                  <a:pt x="386588" y="774382"/>
                </a:lnTo>
                <a:lnTo>
                  <a:pt x="349376" y="799490"/>
                </a:lnTo>
                <a:lnTo>
                  <a:pt x="312293" y="824953"/>
                </a:lnTo>
                <a:lnTo>
                  <a:pt x="275463" y="850772"/>
                </a:lnTo>
                <a:lnTo>
                  <a:pt x="239014" y="876934"/>
                </a:lnTo>
                <a:lnTo>
                  <a:pt x="202692" y="903414"/>
                </a:lnTo>
                <a:lnTo>
                  <a:pt x="166750" y="930262"/>
                </a:lnTo>
                <a:lnTo>
                  <a:pt x="131064" y="957444"/>
                </a:lnTo>
                <a:lnTo>
                  <a:pt x="95631" y="984959"/>
                </a:lnTo>
                <a:lnTo>
                  <a:pt x="60451" y="1012807"/>
                </a:lnTo>
                <a:lnTo>
                  <a:pt x="25526" y="1040987"/>
                </a:lnTo>
                <a:lnTo>
                  <a:pt x="0" y="1062003"/>
                </a:lnTo>
                <a:lnTo>
                  <a:pt x="6488811" y="1062003"/>
                </a:lnTo>
                <a:lnTo>
                  <a:pt x="6488811" y="0"/>
                </a:lnTo>
                <a:close/>
              </a:path>
            </a:pathLst>
          </a:custGeom>
          <a:solidFill>
            <a:srgbClr val="FFC24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23110" y="893444"/>
            <a:ext cx="14256385" cy="1031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600" spc="-235" dirty="0"/>
              <a:t>Trait</a:t>
            </a:r>
            <a:r>
              <a:rPr sz="6600" spc="-940" dirty="0"/>
              <a:t> </a:t>
            </a:r>
            <a:r>
              <a:rPr sz="6600" spc="-254" dirty="0"/>
              <a:t>Theory</a:t>
            </a:r>
            <a:r>
              <a:rPr sz="6600" spc="-965" dirty="0"/>
              <a:t> </a:t>
            </a:r>
            <a:r>
              <a:rPr sz="6600" spc="-254" dirty="0"/>
              <a:t>(Teori</a:t>
            </a:r>
            <a:r>
              <a:rPr sz="6600" spc="-969" dirty="0"/>
              <a:t> </a:t>
            </a:r>
            <a:r>
              <a:rPr sz="6600" spc="-254" dirty="0"/>
              <a:t>Sifat</a:t>
            </a:r>
            <a:r>
              <a:rPr sz="6600" spc="-865" dirty="0"/>
              <a:t> </a:t>
            </a:r>
            <a:r>
              <a:rPr sz="6600" spc="-345" dirty="0"/>
              <a:t>Kepribadian)</a:t>
            </a:r>
            <a:endParaRPr sz="6600"/>
          </a:p>
        </p:txBody>
      </p:sp>
      <p:grpSp>
        <p:nvGrpSpPr>
          <p:cNvPr id="4" name="object 4"/>
          <p:cNvGrpSpPr/>
          <p:nvPr/>
        </p:nvGrpSpPr>
        <p:grpSpPr>
          <a:xfrm>
            <a:off x="3089148" y="-25"/>
            <a:ext cx="15198725" cy="342900"/>
            <a:chOff x="3089148" y="-25"/>
            <a:chExt cx="15198725" cy="342900"/>
          </a:xfrm>
        </p:grpSpPr>
        <p:sp>
          <p:nvSpPr>
            <p:cNvPr id="5" name="object 5"/>
            <p:cNvSpPr/>
            <p:nvPr/>
          </p:nvSpPr>
          <p:spPr>
            <a:xfrm>
              <a:off x="8269224" y="-25"/>
              <a:ext cx="10019030" cy="342900"/>
            </a:xfrm>
            <a:custGeom>
              <a:avLst/>
              <a:gdLst/>
              <a:ahLst/>
              <a:cxnLst/>
              <a:rect l="l" t="t" r="r" b="b"/>
              <a:pathLst>
                <a:path w="10019030" h="342900">
                  <a:moveTo>
                    <a:pt x="10018649" y="0"/>
                  </a:moveTo>
                  <a:lnTo>
                    <a:pt x="0" y="0"/>
                  </a:lnTo>
                  <a:lnTo>
                    <a:pt x="0" y="342417"/>
                  </a:lnTo>
                  <a:lnTo>
                    <a:pt x="10018649" y="342417"/>
                  </a:lnTo>
                  <a:lnTo>
                    <a:pt x="10018649" y="0"/>
                  </a:lnTo>
                  <a:close/>
                </a:path>
              </a:pathLst>
            </a:custGeom>
            <a:solidFill>
              <a:srgbClr val="041F3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089148" y="0"/>
              <a:ext cx="5216525" cy="342900"/>
            </a:xfrm>
            <a:custGeom>
              <a:avLst/>
              <a:gdLst/>
              <a:ahLst/>
              <a:cxnLst/>
              <a:rect l="l" t="t" r="r" b="b"/>
              <a:pathLst>
                <a:path w="5216525" h="342900">
                  <a:moveTo>
                    <a:pt x="5200523" y="0"/>
                  </a:moveTo>
                  <a:lnTo>
                    <a:pt x="0" y="0"/>
                  </a:lnTo>
                  <a:lnTo>
                    <a:pt x="48640" y="22351"/>
                  </a:lnTo>
                  <a:lnTo>
                    <a:pt x="90296" y="40767"/>
                  </a:lnTo>
                  <a:lnTo>
                    <a:pt x="132460" y="58674"/>
                  </a:lnTo>
                  <a:lnTo>
                    <a:pt x="174751" y="76073"/>
                  </a:lnTo>
                  <a:lnTo>
                    <a:pt x="217297" y="93091"/>
                  </a:lnTo>
                  <a:lnTo>
                    <a:pt x="260096" y="109474"/>
                  </a:lnTo>
                  <a:lnTo>
                    <a:pt x="303275" y="125349"/>
                  </a:lnTo>
                  <a:lnTo>
                    <a:pt x="346582" y="140716"/>
                  </a:lnTo>
                  <a:lnTo>
                    <a:pt x="390143" y="155448"/>
                  </a:lnTo>
                  <a:lnTo>
                    <a:pt x="433959" y="169799"/>
                  </a:lnTo>
                  <a:lnTo>
                    <a:pt x="478027" y="183515"/>
                  </a:lnTo>
                  <a:lnTo>
                    <a:pt x="522350" y="196723"/>
                  </a:lnTo>
                  <a:lnTo>
                    <a:pt x="566927" y="209423"/>
                  </a:lnTo>
                  <a:lnTo>
                    <a:pt x="611759" y="221488"/>
                  </a:lnTo>
                  <a:lnTo>
                    <a:pt x="656716" y="233045"/>
                  </a:lnTo>
                  <a:lnTo>
                    <a:pt x="701928" y="244094"/>
                  </a:lnTo>
                  <a:lnTo>
                    <a:pt x="747394" y="254507"/>
                  </a:lnTo>
                  <a:lnTo>
                    <a:pt x="792988" y="264414"/>
                  </a:lnTo>
                  <a:lnTo>
                    <a:pt x="838835" y="273684"/>
                  </a:lnTo>
                  <a:lnTo>
                    <a:pt x="884936" y="282448"/>
                  </a:lnTo>
                  <a:lnTo>
                    <a:pt x="931163" y="290575"/>
                  </a:lnTo>
                  <a:lnTo>
                    <a:pt x="977646" y="298196"/>
                  </a:lnTo>
                  <a:lnTo>
                    <a:pt x="1024254" y="305180"/>
                  </a:lnTo>
                  <a:lnTo>
                    <a:pt x="1071117" y="311530"/>
                  </a:lnTo>
                  <a:lnTo>
                    <a:pt x="1118107" y="317373"/>
                  </a:lnTo>
                  <a:lnTo>
                    <a:pt x="1165352" y="322579"/>
                  </a:lnTo>
                  <a:lnTo>
                    <a:pt x="1212723" y="327278"/>
                  </a:lnTo>
                  <a:lnTo>
                    <a:pt x="1260348" y="331216"/>
                  </a:lnTo>
                  <a:lnTo>
                    <a:pt x="1308100" y="334645"/>
                  </a:lnTo>
                  <a:lnTo>
                    <a:pt x="1355978" y="337439"/>
                  </a:lnTo>
                  <a:lnTo>
                    <a:pt x="1403985" y="339598"/>
                  </a:lnTo>
                  <a:lnTo>
                    <a:pt x="1452244" y="341249"/>
                  </a:lnTo>
                  <a:lnTo>
                    <a:pt x="1500631" y="342138"/>
                  </a:lnTo>
                  <a:lnTo>
                    <a:pt x="1549146" y="342392"/>
                  </a:lnTo>
                  <a:lnTo>
                    <a:pt x="5216271" y="342392"/>
                  </a:lnTo>
                  <a:lnTo>
                    <a:pt x="5216017" y="293877"/>
                  </a:lnTo>
                  <a:lnTo>
                    <a:pt x="5215128" y="245618"/>
                  </a:lnTo>
                  <a:lnTo>
                    <a:pt x="5213477" y="196723"/>
                  </a:lnTo>
                  <a:lnTo>
                    <a:pt x="5211318" y="149225"/>
                  </a:lnTo>
                  <a:lnTo>
                    <a:pt x="5208524" y="101346"/>
                  </a:lnTo>
                  <a:lnTo>
                    <a:pt x="5205095" y="53594"/>
                  </a:lnTo>
                  <a:lnTo>
                    <a:pt x="5200523" y="0"/>
                  </a:lnTo>
                  <a:close/>
                </a:path>
              </a:pathLst>
            </a:custGeom>
            <a:solidFill>
              <a:srgbClr val="FFC24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145235" y="2495499"/>
            <a:ext cx="16398240" cy="56908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1185545" algn="l"/>
                <a:tab pos="2717165" algn="l"/>
                <a:tab pos="5464175" algn="l"/>
                <a:tab pos="6884670" algn="l"/>
                <a:tab pos="8192134" algn="l"/>
                <a:tab pos="9129395" algn="l"/>
                <a:tab pos="11256010" algn="l"/>
                <a:tab pos="12700635" algn="l"/>
                <a:tab pos="14573885" algn="l"/>
              </a:tabLst>
            </a:pPr>
            <a:r>
              <a:rPr sz="4000" spc="-10" dirty="0">
                <a:solidFill>
                  <a:srgbClr val="1F4E79"/>
                </a:solidFill>
                <a:latin typeface="Times New Roman"/>
                <a:cs typeface="Times New Roman"/>
              </a:rPr>
              <a:t>Trait</a:t>
            </a:r>
            <a:r>
              <a:rPr sz="4000" dirty="0">
                <a:solidFill>
                  <a:srgbClr val="1F4E79"/>
                </a:solidFill>
                <a:latin typeface="Times New Roman"/>
                <a:cs typeface="Times New Roman"/>
              </a:rPr>
              <a:t>	</a:t>
            </a:r>
            <a:r>
              <a:rPr sz="4000" spc="-10" dirty="0">
                <a:solidFill>
                  <a:srgbClr val="1F4E79"/>
                </a:solidFill>
                <a:latin typeface="Times New Roman"/>
                <a:cs typeface="Times New Roman"/>
              </a:rPr>
              <a:t>adalah</a:t>
            </a:r>
            <a:r>
              <a:rPr sz="4000" dirty="0">
                <a:solidFill>
                  <a:srgbClr val="1F4E79"/>
                </a:solidFill>
                <a:latin typeface="Times New Roman"/>
                <a:cs typeface="Times New Roman"/>
              </a:rPr>
              <a:t>	</a:t>
            </a:r>
            <a:r>
              <a:rPr sz="4000" spc="-10" dirty="0">
                <a:solidFill>
                  <a:srgbClr val="1F4E79"/>
                </a:solidFill>
                <a:latin typeface="Times New Roman"/>
                <a:cs typeface="Times New Roman"/>
              </a:rPr>
              <a:t>karakteristik</a:t>
            </a:r>
            <a:r>
              <a:rPr sz="4000" dirty="0">
                <a:solidFill>
                  <a:srgbClr val="1F4E79"/>
                </a:solidFill>
                <a:latin typeface="Times New Roman"/>
                <a:cs typeface="Times New Roman"/>
              </a:rPr>
              <a:t>	</a:t>
            </a:r>
            <a:r>
              <a:rPr sz="4000" spc="-10" dirty="0">
                <a:solidFill>
                  <a:srgbClr val="1F4E79"/>
                </a:solidFill>
                <a:latin typeface="Times New Roman"/>
                <a:cs typeface="Times New Roman"/>
              </a:rPr>
              <a:t>relatif</a:t>
            </a:r>
            <a:r>
              <a:rPr sz="4000" dirty="0">
                <a:solidFill>
                  <a:srgbClr val="1F4E79"/>
                </a:solidFill>
                <a:latin typeface="Times New Roman"/>
                <a:cs typeface="Times New Roman"/>
              </a:rPr>
              <a:t>	</a:t>
            </a:r>
            <a:r>
              <a:rPr sz="4000" spc="-10" dirty="0">
                <a:solidFill>
                  <a:srgbClr val="1F4E79"/>
                </a:solidFill>
                <a:latin typeface="Times New Roman"/>
                <a:cs typeface="Times New Roman"/>
              </a:rPr>
              <a:t>stabil</a:t>
            </a:r>
            <a:r>
              <a:rPr sz="4000" dirty="0">
                <a:solidFill>
                  <a:srgbClr val="1F4E79"/>
                </a:solidFill>
                <a:latin typeface="Times New Roman"/>
                <a:cs typeface="Times New Roman"/>
              </a:rPr>
              <a:t>	</a:t>
            </a:r>
            <a:r>
              <a:rPr sz="4000" spc="-25" dirty="0">
                <a:solidFill>
                  <a:srgbClr val="1F4E79"/>
                </a:solidFill>
                <a:latin typeface="Times New Roman"/>
                <a:cs typeface="Times New Roman"/>
              </a:rPr>
              <a:t>dan</a:t>
            </a:r>
            <a:r>
              <a:rPr sz="4000" dirty="0">
                <a:solidFill>
                  <a:srgbClr val="1F4E79"/>
                </a:solidFill>
                <a:latin typeface="Times New Roman"/>
                <a:cs typeface="Times New Roman"/>
              </a:rPr>
              <a:t>	</a:t>
            </a:r>
            <a:r>
              <a:rPr sz="4000" spc="-10" dirty="0">
                <a:solidFill>
                  <a:srgbClr val="1F4E79"/>
                </a:solidFill>
                <a:latin typeface="Times New Roman"/>
                <a:cs typeface="Times New Roman"/>
              </a:rPr>
              <a:t>konsisten</a:t>
            </a:r>
            <a:r>
              <a:rPr sz="4000" dirty="0">
                <a:solidFill>
                  <a:srgbClr val="1F4E79"/>
                </a:solidFill>
                <a:latin typeface="Times New Roman"/>
                <a:cs typeface="Times New Roman"/>
              </a:rPr>
              <a:t>	</a:t>
            </a:r>
            <a:r>
              <a:rPr sz="4000" spc="-10" dirty="0">
                <a:solidFill>
                  <a:srgbClr val="1F4E79"/>
                </a:solidFill>
                <a:latin typeface="Times New Roman"/>
                <a:cs typeface="Times New Roman"/>
              </a:rPr>
              <a:t>dalam</a:t>
            </a:r>
            <a:r>
              <a:rPr sz="4000" dirty="0">
                <a:solidFill>
                  <a:srgbClr val="1F4E79"/>
                </a:solidFill>
                <a:latin typeface="Times New Roman"/>
                <a:cs typeface="Times New Roman"/>
              </a:rPr>
              <a:t>	</a:t>
            </a:r>
            <a:r>
              <a:rPr sz="4000" spc="-10" dirty="0">
                <a:solidFill>
                  <a:srgbClr val="1F4E79"/>
                </a:solidFill>
                <a:latin typeface="Times New Roman"/>
                <a:cs typeface="Times New Roman"/>
              </a:rPr>
              <a:t>perilaku</a:t>
            </a:r>
            <a:r>
              <a:rPr sz="4000" dirty="0">
                <a:solidFill>
                  <a:srgbClr val="1F4E79"/>
                </a:solidFill>
                <a:latin typeface="Times New Roman"/>
                <a:cs typeface="Times New Roman"/>
              </a:rPr>
              <a:t>	</a:t>
            </a:r>
            <a:r>
              <a:rPr sz="4000" spc="-20" dirty="0">
                <a:solidFill>
                  <a:srgbClr val="1F4E79"/>
                </a:solidFill>
                <a:latin typeface="Times New Roman"/>
                <a:cs typeface="Times New Roman"/>
              </a:rPr>
              <a:t>individu. </a:t>
            </a:r>
            <a:r>
              <a:rPr sz="4000" dirty="0">
                <a:solidFill>
                  <a:srgbClr val="1F4E79"/>
                </a:solidFill>
                <a:latin typeface="Times New Roman"/>
                <a:cs typeface="Times New Roman"/>
              </a:rPr>
              <a:t>Setiap</a:t>
            </a:r>
            <a:r>
              <a:rPr sz="4000" spc="-19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dirty="0">
                <a:solidFill>
                  <a:srgbClr val="1F4E79"/>
                </a:solidFill>
                <a:latin typeface="Times New Roman"/>
                <a:cs typeface="Times New Roman"/>
              </a:rPr>
              <a:t>individu</a:t>
            </a:r>
            <a:r>
              <a:rPr sz="4000" spc="-24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dirty="0">
                <a:solidFill>
                  <a:srgbClr val="1F4E79"/>
                </a:solidFill>
                <a:latin typeface="Times New Roman"/>
                <a:cs typeface="Times New Roman"/>
              </a:rPr>
              <a:t>memiliki</a:t>
            </a:r>
            <a:r>
              <a:rPr sz="4000" spc="-17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dirty="0">
                <a:solidFill>
                  <a:srgbClr val="1F4E79"/>
                </a:solidFill>
                <a:latin typeface="Times New Roman"/>
                <a:cs typeface="Times New Roman"/>
              </a:rPr>
              <a:t>trait</a:t>
            </a:r>
            <a:r>
              <a:rPr sz="4000" spc="-20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dirty="0">
                <a:solidFill>
                  <a:srgbClr val="1F4E79"/>
                </a:solidFill>
                <a:latin typeface="Times New Roman"/>
                <a:cs typeface="Times New Roman"/>
              </a:rPr>
              <a:t>berbeda</a:t>
            </a:r>
            <a:r>
              <a:rPr sz="4000" spc="-20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dirty="0">
                <a:solidFill>
                  <a:srgbClr val="1F4E79"/>
                </a:solidFill>
                <a:latin typeface="Times New Roman"/>
                <a:cs typeface="Times New Roman"/>
              </a:rPr>
              <a:t>dalam</a:t>
            </a:r>
            <a:r>
              <a:rPr sz="4000" spc="-20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dirty="0">
                <a:solidFill>
                  <a:srgbClr val="1F4E79"/>
                </a:solidFill>
                <a:latin typeface="Times New Roman"/>
                <a:cs typeface="Times New Roman"/>
              </a:rPr>
              <a:t>tingkat</a:t>
            </a:r>
            <a:r>
              <a:rPr sz="4000" spc="-204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dirty="0">
                <a:solidFill>
                  <a:srgbClr val="1F4E79"/>
                </a:solidFill>
                <a:latin typeface="Times New Roman"/>
                <a:cs typeface="Times New Roman"/>
              </a:rPr>
              <a:t>intensitas</a:t>
            </a:r>
            <a:r>
              <a:rPr sz="4000" spc="-204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dirty="0">
                <a:solidFill>
                  <a:srgbClr val="1F4E79"/>
                </a:solidFill>
                <a:latin typeface="Times New Roman"/>
                <a:cs typeface="Times New Roman"/>
              </a:rPr>
              <a:t>yang</a:t>
            </a:r>
            <a:r>
              <a:rPr sz="4000" spc="-20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spc="-10" dirty="0">
                <a:solidFill>
                  <a:srgbClr val="1F4E79"/>
                </a:solidFill>
                <a:latin typeface="Times New Roman"/>
                <a:cs typeface="Times New Roman"/>
              </a:rPr>
              <a:t>berbeda.</a:t>
            </a:r>
            <a:endParaRPr sz="4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5"/>
              </a:spcBef>
            </a:pPr>
            <a:r>
              <a:rPr sz="4000" dirty="0">
                <a:solidFill>
                  <a:srgbClr val="1F4E79"/>
                </a:solidFill>
                <a:latin typeface="Times New Roman"/>
                <a:cs typeface="Times New Roman"/>
              </a:rPr>
              <a:t>Trait</a:t>
            </a:r>
            <a:r>
              <a:rPr sz="4000" spc="-18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dirty="0">
                <a:solidFill>
                  <a:srgbClr val="1F4E79"/>
                </a:solidFill>
                <a:latin typeface="Times New Roman"/>
                <a:cs typeface="Times New Roman"/>
              </a:rPr>
              <a:t>dapat</a:t>
            </a:r>
            <a:r>
              <a:rPr sz="4000" spc="-20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dirty="0">
                <a:solidFill>
                  <a:srgbClr val="1F4E79"/>
                </a:solidFill>
                <a:latin typeface="Times New Roman"/>
                <a:cs typeface="Times New Roman"/>
              </a:rPr>
              <a:t>diukur</a:t>
            </a:r>
            <a:r>
              <a:rPr sz="4000" spc="-21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dirty="0">
                <a:solidFill>
                  <a:srgbClr val="1F4E79"/>
                </a:solidFill>
                <a:latin typeface="Times New Roman"/>
                <a:cs typeface="Times New Roman"/>
              </a:rPr>
              <a:t>dan</a:t>
            </a:r>
            <a:r>
              <a:rPr sz="4000" spc="-18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spc="-10" dirty="0">
                <a:solidFill>
                  <a:srgbClr val="1F4E79"/>
                </a:solidFill>
                <a:latin typeface="Times New Roman"/>
                <a:cs typeface="Times New Roman"/>
              </a:rPr>
              <a:t>diprediksi</a:t>
            </a:r>
            <a:r>
              <a:rPr sz="4000" spc="-19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spc="-10" dirty="0">
                <a:solidFill>
                  <a:srgbClr val="1F4E79"/>
                </a:solidFill>
                <a:latin typeface="Times New Roman"/>
                <a:cs typeface="Times New Roman"/>
              </a:rPr>
              <a:t>dampaknya</a:t>
            </a:r>
            <a:r>
              <a:rPr sz="4000" spc="-18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dirty="0">
                <a:solidFill>
                  <a:srgbClr val="1F4E79"/>
                </a:solidFill>
                <a:latin typeface="Times New Roman"/>
                <a:cs typeface="Times New Roman"/>
              </a:rPr>
              <a:t>terhadap</a:t>
            </a:r>
            <a:r>
              <a:rPr sz="4000" spc="-18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spc="-10" dirty="0">
                <a:solidFill>
                  <a:srgbClr val="1F4E79"/>
                </a:solidFill>
                <a:latin typeface="Times New Roman"/>
                <a:cs typeface="Times New Roman"/>
              </a:rPr>
              <a:t>perilaku</a:t>
            </a:r>
            <a:r>
              <a:rPr sz="4000" spc="-204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spc="-10" dirty="0">
                <a:solidFill>
                  <a:srgbClr val="1F4E79"/>
                </a:solidFill>
                <a:latin typeface="Times New Roman"/>
                <a:cs typeface="Times New Roman"/>
              </a:rPr>
              <a:t>pembelian</a:t>
            </a:r>
            <a:endParaRPr sz="4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805"/>
              </a:spcBef>
            </a:pPr>
            <a:endParaRPr sz="4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4000" b="1" spc="-10" dirty="0">
                <a:solidFill>
                  <a:srgbClr val="1F4E79"/>
                </a:solidFill>
                <a:latin typeface="Times New Roman"/>
                <a:cs typeface="Times New Roman"/>
              </a:rPr>
              <a:t>Contoh</a:t>
            </a:r>
            <a:r>
              <a:rPr sz="4000" b="1" spc="-229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b="1" spc="-10" dirty="0">
                <a:solidFill>
                  <a:srgbClr val="1F4E79"/>
                </a:solidFill>
                <a:latin typeface="Times New Roman"/>
                <a:cs typeface="Times New Roman"/>
              </a:rPr>
              <a:t>Trait:</a:t>
            </a:r>
            <a:endParaRPr sz="4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sz="4000" spc="-10" dirty="0">
                <a:solidFill>
                  <a:srgbClr val="1F4E79"/>
                </a:solidFill>
                <a:latin typeface="Times New Roman"/>
                <a:cs typeface="Times New Roman"/>
              </a:rPr>
              <a:t>Ambisius,</a:t>
            </a:r>
            <a:r>
              <a:rPr sz="4000" spc="-17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dirty="0">
                <a:solidFill>
                  <a:srgbClr val="1F4E79"/>
                </a:solidFill>
                <a:latin typeface="Times New Roman"/>
                <a:cs typeface="Times New Roman"/>
              </a:rPr>
              <a:t>praktis,</a:t>
            </a:r>
            <a:r>
              <a:rPr sz="4000" spc="-18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dirty="0">
                <a:solidFill>
                  <a:srgbClr val="1F4E79"/>
                </a:solidFill>
                <a:latin typeface="Times New Roman"/>
                <a:cs typeface="Times New Roman"/>
              </a:rPr>
              <a:t>sosial,</a:t>
            </a:r>
            <a:r>
              <a:rPr sz="4000" spc="-19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spc="-10" dirty="0">
                <a:solidFill>
                  <a:srgbClr val="1F4E79"/>
                </a:solidFill>
                <a:latin typeface="Times New Roman"/>
                <a:cs typeface="Times New Roman"/>
              </a:rPr>
              <a:t>perfeksionist,</a:t>
            </a:r>
            <a:r>
              <a:rPr sz="4000" spc="-19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spc="-45" dirty="0">
                <a:solidFill>
                  <a:srgbClr val="1F4E79"/>
                </a:solidFill>
                <a:latin typeface="Times New Roman"/>
                <a:cs typeface="Times New Roman"/>
              </a:rPr>
              <a:t>risk-</a:t>
            </a:r>
            <a:r>
              <a:rPr sz="4000" dirty="0">
                <a:solidFill>
                  <a:srgbClr val="1F4E79"/>
                </a:solidFill>
                <a:latin typeface="Times New Roman"/>
                <a:cs typeface="Times New Roman"/>
              </a:rPr>
              <a:t>taker,</a:t>
            </a:r>
            <a:r>
              <a:rPr sz="4000" spc="-15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spc="-45" dirty="0">
                <a:solidFill>
                  <a:srgbClr val="1F4E79"/>
                </a:solidFill>
                <a:latin typeface="Times New Roman"/>
                <a:cs typeface="Times New Roman"/>
              </a:rPr>
              <a:t>risk-</a:t>
            </a:r>
            <a:r>
              <a:rPr sz="4000" spc="-10" dirty="0">
                <a:solidFill>
                  <a:srgbClr val="1F4E79"/>
                </a:solidFill>
                <a:latin typeface="Times New Roman"/>
                <a:cs typeface="Times New Roman"/>
              </a:rPr>
              <a:t>averse</a:t>
            </a:r>
            <a:endParaRPr sz="4000">
              <a:latin typeface="Times New Roman"/>
              <a:cs typeface="Times New Roman"/>
            </a:endParaRPr>
          </a:p>
          <a:p>
            <a:pPr marL="12700" marR="25400">
              <a:lnSpc>
                <a:spcPct val="100000"/>
              </a:lnSpc>
              <a:spcBef>
                <a:spcPts val="1205"/>
              </a:spcBef>
              <a:tabLst>
                <a:tab pos="13916660" algn="l"/>
              </a:tabLst>
            </a:pPr>
            <a:r>
              <a:rPr sz="4000" dirty="0">
                <a:solidFill>
                  <a:srgbClr val="1F4E79"/>
                </a:solidFill>
                <a:latin typeface="Times New Roman"/>
                <a:cs typeface="Times New Roman"/>
              </a:rPr>
              <a:t>Brand</a:t>
            </a:r>
            <a:r>
              <a:rPr sz="4000" spc="28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dirty="0">
                <a:solidFill>
                  <a:srgbClr val="1F4E79"/>
                </a:solidFill>
                <a:latin typeface="Times New Roman"/>
                <a:cs typeface="Times New Roman"/>
              </a:rPr>
              <a:t>dapat</a:t>
            </a:r>
            <a:r>
              <a:rPr sz="4000" spc="27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dirty="0">
                <a:solidFill>
                  <a:srgbClr val="1F4E79"/>
                </a:solidFill>
                <a:latin typeface="Times New Roman"/>
                <a:cs typeface="Times New Roman"/>
              </a:rPr>
              <a:t>memposisikan</a:t>
            </a:r>
            <a:r>
              <a:rPr sz="4000" spc="26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dirty="0">
                <a:solidFill>
                  <a:srgbClr val="1F4E79"/>
                </a:solidFill>
                <a:latin typeface="Times New Roman"/>
                <a:cs typeface="Times New Roman"/>
              </a:rPr>
              <a:t>diri</a:t>
            </a:r>
            <a:r>
              <a:rPr sz="4000" spc="28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dirty="0">
                <a:solidFill>
                  <a:srgbClr val="1F4E79"/>
                </a:solidFill>
                <a:latin typeface="Times New Roman"/>
                <a:cs typeface="Times New Roman"/>
              </a:rPr>
              <a:t>mereka</a:t>
            </a:r>
            <a:r>
              <a:rPr sz="4000" spc="30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dirty="0">
                <a:solidFill>
                  <a:srgbClr val="1F4E79"/>
                </a:solidFill>
                <a:latin typeface="Times New Roman"/>
                <a:cs typeface="Times New Roman"/>
              </a:rPr>
              <a:t>untuk</a:t>
            </a:r>
            <a:r>
              <a:rPr sz="4000" spc="254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dirty="0">
                <a:solidFill>
                  <a:srgbClr val="1F4E79"/>
                </a:solidFill>
                <a:latin typeface="Times New Roman"/>
                <a:cs typeface="Times New Roman"/>
              </a:rPr>
              <a:t>menarik</a:t>
            </a:r>
            <a:r>
              <a:rPr sz="4000" spc="28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spc="-10" dirty="0">
                <a:solidFill>
                  <a:srgbClr val="1F4E79"/>
                </a:solidFill>
                <a:latin typeface="Times New Roman"/>
                <a:cs typeface="Times New Roman"/>
              </a:rPr>
              <a:t>konsumen</a:t>
            </a:r>
            <a:r>
              <a:rPr sz="4000" dirty="0">
                <a:solidFill>
                  <a:srgbClr val="1F4E79"/>
                </a:solidFill>
                <a:latin typeface="Times New Roman"/>
                <a:cs typeface="Times New Roman"/>
              </a:rPr>
              <a:t>	dengan</a:t>
            </a:r>
            <a:r>
              <a:rPr sz="4000" spc="26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spc="-20" dirty="0">
                <a:solidFill>
                  <a:srgbClr val="1F4E79"/>
                </a:solidFill>
                <a:latin typeface="Times New Roman"/>
                <a:cs typeface="Times New Roman"/>
              </a:rPr>
              <a:t>trait </a:t>
            </a:r>
            <a:r>
              <a:rPr sz="4000" spc="-10" dirty="0">
                <a:solidFill>
                  <a:srgbClr val="1F4E79"/>
                </a:solidFill>
                <a:latin typeface="Times New Roman"/>
                <a:cs typeface="Times New Roman"/>
              </a:rPr>
              <a:t>tertentu</a:t>
            </a:r>
            <a:endParaRPr sz="4000"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798807" y="9224771"/>
            <a:ext cx="6489065" cy="1062355"/>
          </a:xfrm>
          <a:custGeom>
            <a:avLst/>
            <a:gdLst/>
            <a:ahLst/>
            <a:cxnLst/>
            <a:rect l="l" t="t" r="r" b="b"/>
            <a:pathLst>
              <a:path w="6489065" h="1062354">
                <a:moveTo>
                  <a:pt x="6488811" y="0"/>
                </a:moveTo>
                <a:lnTo>
                  <a:pt x="2823972" y="0"/>
                </a:lnTo>
                <a:lnTo>
                  <a:pt x="2765298" y="1981"/>
                </a:lnTo>
                <a:lnTo>
                  <a:pt x="2717546" y="4178"/>
                </a:lnTo>
                <a:lnTo>
                  <a:pt x="2669794" y="6845"/>
                </a:lnTo>
                <a:lnTo>
                  <a:pt x="2622296" y="10007"/>
                </a:lnTo>
                <a:lnTo>
                  <a:pt x="2574798" y="13627"/>
                </a:lnTo>
                <a:lnTo>
                  <a:pt x="2527554" y="17729"/>
                </a:lnTo>
                <a:lnTo>
                  <a:pt x="2480436" y="22313"/>
                </a:lnTo>
                <a:lnTo>
                  <a:pt x="2433447" y="27355"/>
                </a:lnTo>
                <a:lnTo>
                  <a:pt x="2386584" y="32867"/>
                </a:lnTo>
                <a:lnTo>
                  <a:pt x="2339848" y="38836"/>
                </a:lnTo>
                <a:lnTo>
                  <a:pt x="2293238" y="45262"/>
                </a:lnTo>
                <a:lnTo>
                  <a:pt x="2246757" y="52158"/>
                </a:lnTo>
                <a:lnTo>
                  <a:pt x="2200529" y="59512"/>
                </a:lnTo>
                <a:lnTo>
                  <a:pt x="2154428" y="67322"/>
                </a:lnTo>
                <a:lnTo>
                  <a:pt x="2108454" y="75577"/>
                </a:lnTo>
                <a:lnTo>
                  <a:pt x="2062607" y="84289"/>
                </a:lnTo>
                <a:lnTo>
                  <a:pt x="2016886" y="93446"/>
                </a:lnTo>
                <a:lnTo>
                  <a:pt x="1971421" y="103047"/>
                </a:lnTo>
                <a:lnTo>
                  <a:pt x="1926082" y="113093"/>
                </a:lnTo>
                <a:lnTo>
                  <a:pt x="1880997" y="123583"/>
                </a:lnTo>
                <a:lnTo>
                  <a:pt x="1835911" y="134505"/>
                </a:lnTo>
                <a:lnTo>
                  <a:pt x="1791080" y="145872"/>
                </a:lnTo>
                <a:lnTo>
                  <a:pt x="1746503" y="157657"/>
                </a:lnTo>
                <a:lnTo>
                  <a:pt x="1702053" y="169875"/>
                </a:lnTo>
                <a:lnTo>
                  <a:pt x="1657730" y="182537"/>
                </a:lnTo>
                <a:lnTo>
                  <a:pt x="1613661" y="195618"/>
                </a:lnTo>
                <a:lnTo>
                  <a:pt x="1569720" y="209118"/>
                </a:lnTo>
                <a:lnTo>
                  <a:pt x="1525905" y="223037"/>
                </a:lnTo>
                <a:lnTo>
                  <a:pt x="1482344" y="237388"/>
                </a:lnTo>
                <a:lnTo>
                  <a:pt x="1439036" y="252145"/>
                </a:lnTo>
                <a:lnTo>
                  <a:pt x="1395857" y="267309"/>
                </a:lnTo>
                <a:lnTo>
                  <a:pt x="1352930" y="282905"/>
                </a:lnTo>
                <a:lnTo>
                  <a:pt x="1310132" y="298894"/>
                </a:lnTo>
                <a:lnTo>
                  <a:pt x="1267586" y="315302"/>
                </a:lnTo>
                <a:lnTo>
                  <a:pt x="1225169" y="332117"/>
                </a:lnTo>
                <a:lnTo>
                  <a:pt x="1183005" y="349326"/>
                </a:lnTo>
                <a:lnTo>
                  <a:pt x="1141095" y="366941"/>
                </a:lnTo>
                <a:lnTo>
                  <a:pt x="1099312" y="384936"/>
                </a:lnTo>
                <a:lnTo>
                  <a:pt x="1057783" y="403339"/>
                </a:lnTo>
                <a:lnTo>
                  <a:pt x="1016508" y="422135"/>
                </a:lnTo>
                <a:lnTo>
                  <a:pt x="975360" y="441324"/>
                </a:lnTo>
                <a:lnTo>
                  <a:pt x="934466" y="460908"/>
                </a:lnTo>
                <a:lnTo>
                  <a:pt x="893826" y="480860"/>
                </a:lnTo>
                <a:lnTo>
                  <a:pt x="853440" y="501205"/>
                </a:lnTo>
                <a:lnTo>
                  <a:pt x="813181" y="521931"/>
                </a:lnTo>
                <a:lnTo>
                  <a:pt x="773302" y="543039"/>
                </a:lnTo>
                <a:lnTo>
                  <a:pt x="733551" y="564514"/>
                </a:lnTo>
                <a:lnTo>
                  <a:pt x="694055" y="586358"/>
                </a:lnTo>
                <a:lnTo>
                  <a:pt x="654685" y="608596"/>
                </a:lnTo>
                <a:lnTo>
                  <a:pt x="615696" y="631189"/>
                </a:lnTo>
                <a:lnTo>
                  <a:pt x="576834" y="654151"/>
                </a:lnTo>
                <a:lnTo>
                  <a:pt x="538352" y="677481"/>
                </a:lnTo>
                <a:lnTo>
                  <a:pt x="499999" y="701166"/>
                </a:lnTo>
                <a:lnTo>
                  <a:pt x="462025" y="725220"/>
                </a:lnTo>
                <a:lnTo>
                  <a:pt x="424180" y="749630"/>
                </a:lnTo>
                <a:lnTo>
                  <a:pt x="386588" y="774382"/>
                </a:lnTo>
                <a:lnTo>
                  <a:pt x="349376" y="799490"/>
                </a:lnTo>
                <a:lnTo>
                  <a:pt x="312293" y="824953"/>
                </a:lnTo>
                <a:lnTo>
                  <a:pt x="275463" y="850772"/>
                </a:lnTo>
                <a:lnTo>
                  <a:pt x="239014" y="876934"/>
                </a:lnTo>
                <a:lnTo>
                  <a:pt x="202692" y="903414"/>
                </a:lnTo>
                <a:lnTo>
                  <a:pt x="166750" y="930262"/>
                </a:lnTo>
                <a:lnTo>
                  <a:pt x="131064" y="957444"/>
                </a:lnTo>
                <a:lnTo>
                  <a:pt x="95631" y="984959"/>
                </a:lnTo>
                <a:lnTo>
                  <a:pt x="60451" y="1012807"/>
                </a:lnTo>
                <a:lnTo>
                  <a:pt x="25526" y="1040987"/>
                </a:lnTo>
                <a:lnTo>
                  <a:pt x="0" y="1062003"/>
                </a:lnTo>
                <a:lnTo>
                  <a:pt x="6488811" y="1062003"/>
                </a:lnTo>
                <a:lnTo>
                  <a:pt x="6488811" y="0"/>
                </a:lnTo>
                <a:close/>
              </a:path>
            </a:pathLst>
          </a:custGeom>
          <a:solidFill>
            <a:srgbClr val="FFC24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66447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spc="-275" dirty="0"/>
              <a:t>Hubungan</a:t>
            </a:r>
            <a:r>
              <a:rPr sz="5400" spc="-994" dirty="0"/>
              <a:t> </a:t>
            </a:r>
            <a:r>
              <a:rPr sz="5400" spc="-295" dirty="0"/>
              <a:t>Kepribadian</a:t>
            </a:r>
            <a:r>
              <a:rPr sz="5400" spc="-985" dirty="0"/>
              <a:t> </a:t>
            </a:r>
            <a:r>
              <a:rPr sz="5400" spc="-170" dirty="0"/>
              <a:t>dan</a:t>
            </a:r>
            <a:r>
              <a:rPr sz="5400" spc="-880" dirty="0"/>
              <a:t> </a:t>
            </a:r>
            <a:r>
              <a:rPr sz="5400" spc="-290" dirty="0"/>
              <a:t>Perilaku</a:t>
            </a:r>
            <a:r>
              <a:rPr sz="5400" spc="-925" dirty="0"/>
              <a:t> </a:t>
            </a:r>
            <a:r>
              <a:rPr sz="5400" spc="-285" dirty="0"/>
              <a:t>Konsumen</a:t>
            </a:r>
            <a:endParaRPr sz="5400"/>
          </a:p>
        </p:txBody>
      </p:sp>
      <p:sp>
        <p:nvSpPr>
          <p:cNvPr id="7" name="object 7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wrap="square" lIns="0" tIns="1305204" rIns="0" bIns="0" rtlCol="0">
            <a:spAutoFit/>
          </a:bodyPr>
          <a:lstStyle/>
          <a:p>
            <a:pPr marL="674370" marR="1005205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Kepribadian</a:t>
            </a:r>
            <a:r>
              <a:rPr spc="-135" dirty="0"/>
              <a:t> </a:t>
            </a:r>
            <a:r>
              <a:rPr dirty="0"/>
              <a:t>→</a:t>
            </a:r>
            <a:r>
              <a:rPr spc="-140" dirty="0"/>
              <a:t> </a:t>
            </a:r>
            <a:r>
              <a:rPr dirty="0"/>
              <a:t>Preferensi</a:t>
            </a:r>
            <a:r>
              <a:rPr spc="-125" dirty="0"/>
              <a:t> </a:t>
            </a:r>
            <a:r>
              <a:rPr dirty="0"/>
              <a:t>Brand</a:t>
            </a:r>
            <a:r>
              <a:rPr spc="-135" dirty="0"/>
              <a:t> </a:t>
            </a:r>
            <a:r>
              <a:rPr dirty="0"/>
              <a:t>→</a:t>
            </a:r>
            <a:r>
              <a:rPr spc="-145" dirty="0"/>
              <a:t> </a:t>
            </a:r>
            <a:r>
              <a:rPr dirty="0"/>
              <a:t>Pilihan</a:t>
            </a:r>
            <a:r>
              <a:rPr spc="-125" dirty="0"/>
              <a:t> </a:t>
            </a:r>
            <a:r>
              <a:rPr dirty="0"/>
              <a:t>Produk</a:t>
            </a:r>
            <a:r>
              <a:rPr spc="-140" dirty="0"/>
              <a:t> </a:t>
            </a:r>
            <a:r>
              <a:rPr dirty="0"/>
              <a:t>→</a:t>
            </a:r>
            <a:r>
              <a:rPr spc="-145" dirty="0"/>
              <a:t> </a:t>
            </a:r>
            <a:r>
              <a:rPr spc="-10" dirty="0"/>
              <a:t>Keputusan</a:t>
            </a:r>
            <a:r>
              <a:rPr spc="-135" dirty="0"/>
              <a:t> </a:t>
            </a:r>
            <a:r>
              <a:rPr dirty="0"/>
              <a:t>Pembelian</a:t>
            </a:r>
            <a:r>
              <a:rPr spc="-100" dirty="0"/>
              <a:t> </a:t>
            </a:r>
            <a:r>
              <a:rPr spc="-50" dirty="0"/>
              <a:t>→ </a:t>
            </a:r>
            <a:r>
              <a:rPr spc="-10" dirty="0"/>
              <a:t>Loyalitas</a:t>
            </a:r>
          </a:p>
          <a:p>
            <a:pPr marL="674370" marR="5080">
              <a:lnSpc>
                <a:spcPct val="100000"/>
              </a:lnSpc>
              <a:spcBef>
                <a:spcPts val="1200"/>
              </a:spcBef>
            </a:pPr>
            <a:r>
              <a:rPr dirty="0"/>
              <a:t>Konsumen</a:t>
            </a:r>
            <a:r>
              <a:rPr spc="-135" dirty="0"/>
              <a:t> </a:t>
            </a:r>
            <a:r>
              <a:rPr dirty="0"/>
              <a:t>dengan</a:t>
            </a:r>
            <a:r>
              <a:rPr spc="-110" dirty="0"/>
              <a:t> </a:t>
            </a:r>
            <a:r>
              <a:rPr dirty="0"/>
              <a:t>kepribadian</a:t>
            </a:r>
            <a:r>
              <a:rPr spc="-80" dirty="0"/>
              <a:t> </a:t>
            </a:r>
            <a:r>
              <a:rPr dirty="0"/>
              <a:t>berbeda</a:t>
            </a:r>
            <a:r>
              <a:rPr spc="-114" dirty="0"/>
              <a:t> </a:t>
            </a:r>
            <a:r>
              <a:rPr dirty="0"/>
              <a:t>memilih</a:t>
            </a:r>
            <a:r>
              <a:rPr spc="-70" dirty="0"/>
              <a:t> </a:t>
            </a:r>
            <a:r>
              <a:rPr dirty="0"/>
              <a:t>brand</a:t>
            </a:r>
            <a:r>
              <a:rPr spc="-105" dirty="0"/>
              <a:t> </a:t>
            </a:r>
            <a:r>
              <a:rPr dirty="0"/>
              <a:t>yang</a:t>
            </a:r>
            <a:r>
              <a:rPr spc="-110" dirty="0"/>
              <a:t> </a:t>
            </a:r>
            <a:r>
              <a:rPr dirty="0"/>
              <a:t>sejalan</a:t>
            </a:r>
            <a:r>
              <a:rPr spc="-95" dirty="0"/>
              <a:t> </a:t>
            </a:r>
            <a:r>
              <a:rPr dirty="0"/>
              <a:t>dengan</a:t>
            </a:r>
            <a:r>
              <a:rPr spc="-110" dirty="0"/>
              <a:t> </a:t>
            </a:r>
            <a:r>
              <a:rPr spc="-40" dirty="0"/>
              <a:t>nilai-</a:t>
            </a:r>
            <a:r>
              <a:rPr spc="-20" dirty="0"/>
              <a:t>nilai </a:t>
            </a:r>
            <a:r>
              <a:rPr spc="-10" dirty="0"/>
              <a:t>mereka</a:t>
            </a:r>
          </a:p>
          <a:p>
            <a:pPr marL="674370">
              <a:lnSpc>
                <a:spcPct val="100000"/>
              </a:lnSpc>
              <a:spcBef>
                <a:spcPts val="1200"/>
              </a:spcBef>
            </a:pPr>
            <a:r>
              <a:rPr dirty="0"/>
              <a:t>Brand</a:t>
            </a:r>
            <a:r>
              <a:rPr spc="-150" dirty="0"/>
              <a:t> </a:t>
            </a:r>
            <a:r>
              <a:rPr dirty="0"/>
              <a:t>personality</a:t>
            </a:r>
            <a:r>
              <a:rPr spc="-120" dirty="0"/>
              <a:t> </a:t>
            </a:r>
            <a:r>
              <a:rPr dirty="0"/>
              <a:t>harus</a:t>
            </a:r>
            <a:r>
              <a:rPr spc="-140" dirty="0"/>
              <a:t> </a:t>
            </a:r>
            <a:r>
              <a:rPr dirty="0"/>
              <a:t>match</a:t>
            </a:r>
            <a:r>
              <a:rPr spc="-125" dirty="0"/>
              <a:t> </a:t>
            </a:r>
            <a:r>
              <a:rPr dirty="0"/>
              <a:t>dengan</a:t>
            </a:r>
            <a:r>
              <a:rPr spc="-145" dirty="0"/>
              <a:t> </a:t>
            </a:r>
            <a:r>
              <a:rPr dirty="0"/>
              <a:t>target</a:t>
            </a:r>
            <a:r>
              <a:rPr spc="-150" dirty="0"/>
              <a:t> </a:t>
            </a:r>
            <a:r>
              <a:rPr dirty="0"/>
              <a:t>konsumen</a:t>
            </a:r>
            <a:r>
              <a:rPr spc="-155" dirty="0"/>
              <a:t> </a:t>
            </a:r>
            <a:r>
              <a:rPr dirty="0"/>
              <a:t>untuk</a:t>
            </a:r>
            <a:r>
              <a:rPr spc="-150" dirty="0"/>
              <a:t> </a:t>
            </a:r>
            <a:r>
              <a:rPr dirty="0"/>
              <a:t>maksimal</a:t>
            </a:r>
            <a:r>
              <a:rPr spc="-114" dirty="0"/>
              <a:t> </a:t>
            </a:r>
            <a:r>
              <a:rPr spc="-10" dirty="0"/>
              <a:t>efektivitas</a:t>
            </a:r>
          </a:p>
          <a:p>
            <a:pPr marL="674370" marR="709930">
              <a:lnSpc>
                <a:spcPct val="100000"/>
              </a:lnSpc>
              <a:spcBef>
                <a:spcPts val="1200"/>
              </a:spcBef>
            </a:pPr>
            <a:r>
              <a:rPr spc="-10" dirty="0"/>
              <a:t>Personalisasi</a:t>
            </a:r>
            <a:r>
              <a:rPr spc="-210" dirty="0"/>
              <a:t> </a:t>
            </a:r>
            <a:r>
              <a:rPr spc="-10" dirty="0"/>
              <a:t>pemasaran</a:t>
            </a:r>
            <a:r>
              <a:rPr spc="-180" dirty="0"/>
              <a:t> </a:t>
            </a:r>
            <a:r>
              <a:rPr dirty="0"/>
              <a:t>digital</a:t>
            </a:r>
            <a:r>
              <a:rPr spc="-185" dirty="0"/>
              <a:t> </a:t>
            </a:r>
            <a:r>
              <a:rPr spc="-10" dirty="0"/>
              <a:t>memungkinkan</a:t>
            </a:r>
            <a:r>
              <a:rPr spc="-180" dirty="0"/>
              <a:t> </a:t>
            </a:r>
            <a:r>
              <a:rPr dirty="0"/>
              <a:t>targeting</a:t>
            </a:r>
            <a:r>
              <a:rPr spc="-165" dirty="0"/>
              <a:t> </a:t>
            </a:r>
            <a:r>
              <a:rPr spc="-10" dirty="0"/>
              <a:t>berdasarkan</a:t>
            </a:r>
            <a:r>
              <a:rPr spc="-204" dirty="0"/>
              <a:t> </a:t>
            </a:r>
            <a:r>
              <a:rPr spc="-10" dirty="0"/>
              <a:t>kepribadian konsumen</a:t>
            </a:r>
          </a:p>
          <a:p>
            <a:pPr marL="674370" marR="776605">
              <a:lnSpc>
                <a:spcPct val="100000"/>
              </a:lnSpc>
              <a:spcBef>
                <a:spcPts val="1205"/>
              </a:spcBef>
            </a:pPr>
            <a:r>
              <a:rPr spc="-10" dirty="0"/>
              <a:t>Emotional</a:t>
            </a:r>
            <a:r>
              <a:rPr spc="-160" dirty="0"/>
              <a:t> </a:t>
            </a:r>
            <a:r>
              <a:rPr spc="-10" dirty="0"/>
              <a:t>branding</a:t>
            </a:r>
            <a:r>
              <a:rPr spc="-180" dirty="0"/>
              <a:t> </a:t>
            </a:r>
            <a:r>
              <a:rPr spc="-10" dirty="0"/>
              <a:t>menciptakan</a:t>
            </a:r>
            <a:r>
              <a:rPr spc="-155" dirty="0"/>
              <a:t> </a:t>
            </a:r>
            <a:r>
              <a:rPr dirty="0"/>
              <a:t>koneksi</a:t>
            </a:r>
            <a:r>
              <a:rPr spc="-190" dirty="0"/>
              <a:t> </a:t>
            </a:r>
            <a:r>
              <a:rPr spc="-10" dirty="0"/>
              <a:t>mendalam</a:t>
            </a:r>
            <a:r>
              <a:rPr spc="-150" dirty="0"/>
              <a:t> </a:t>
            </a:r>
            <a:r>
              <a:rPr dirty="0"/>
              <a:t>antara</a:t>
            </a:r>
            <a:r>
              <a:rPr spc="-160" dirty="0"/>
              <a:t> </a:t>
            </a:r>
            <a:r>
              <a:rPr dirty="0"/>
              <a:t>brand</a:t>
            </a:r>
            <a:r>
              <a:rPr spc="-170" dirty="0"/>
              <a:t> </a:t>
            </a:r>
            <a:r>
              <a:rPr spc="-10" dirty="0"/>
              <a:t>personality</a:t>
            </a:r>
            <a:r>
              <a:rPr spc="-170" dirty="0"/>
              <a:t> </a:t>
            </a:r>
            <a:r>
              <a:rPr spc="-25" dirty="0"/>
              <a:t>dan </a:t>
            </a:r>
            <a:r>
              <a:rPr spc="-10" dirty="0"/>
              <a:t>konsumen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3089148" y="-25"/>
            <a:ext cx="15198725" cy="342900"/>
            <a:chOff x="3089148" y="-25"/>
            <a:chExt cx="15198725" cy="342900"/>
          </a:xfrm>
        </p:grpSpPr>
        <p:sp>
          <p:nvSpPr>
            <p:cNvPr id="5" name="object 5"/>
            <p:cNvSpPr/>
            <p:nvPr/>
          </p:nvSpPr>
          <p:spPr>
            <a:xfrm>
              <a:off x="8269224" y="-25"/>
              <a:ext cx="10019030" cy="342900"/>
            </a:xfrm>
            <a:custGeom>
              <a:avLst/>
              <a:gdLst/>
              <a:ahLst/>
              <a:cxnLst/>
              <a:rect l="l" t="t" r="r" b="b"/>
              <a:pathLst>
                <a:path w="10019030" h="342900">
                  <a:moveTo>
                    <a:pt x="10018649" y="0"/>
                  </a:moveTo>
                  <a:lnTo>
                    <a:pt x="0" y="0"/>
                  </a:lnTo>
                  <a:lnTo>
                    <a:pt x="0" y="342417"/>
                  </a:lnTo>
                  <a:lnTo>
                    <a:pt x="10018649" y="342417"/>
                  </a:lnTo>
                  <a:lnTo>
                    <a:pt x="10018649" y="0"/>
                  </a:lnTo>
                  <a:close/>
                </a:path>
              </a:pathLst>
            </a:custGeom>
            <a:solidFill>
              <a:srgbClr val="041F3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089148" y="0"/>
              <a:ext cx="5216525" cy="342900"/>
            </a:xfrm>
            <a:custGeom>
              <a:avLst/>
              <a:gdLst/>
              <a:ahLst/>
              <a:cxnLst/>
              <a:rect l="l" t="t" r="r" b="b"/>
              <a:pathLst>
                <a:path w="5216525" h="342900">
                  <a:moveTo>
                    <a:pt x="5200523" y="0"/>
                  </a:moveTo>
                  <a:lnTo>
                    <a:pt x="0" y="0"/>
                  </a:lnTo>
                  <a:lnTo>
                    <a:pt x="48640" y="22351"/>
                  </a:lnTo>
                  <a:lnTo>
                    <a:pt x="90296" y="40767"/>
                  </a:lnTo>
                  <a:lnTo>
                    <a:pt x="132460" y="58674"/>
                  </a:lnTo>
                  <a:lnTo>
                    <a:pt x="174751" y="76073"/>
                  </a:lnTo>
                  <a:lnTo>
                    <a:pt x="217297" y="93091"/>
                  </a:lnTo>
                  <a:lnTo>
                    <a:pt x="260096" y="109474"/>
                  </a:lnTo>
                  <a:lnTo>
                    <a:pt x="303275" y="125349"/>
                  </a:lnTo>
                  <a:lnTo>
                    <a:pt x="346582" y="140716"/>
                  </a:lnTo>
                  <a:lnTo>
                    <a:pt x="390143" y="155448"/>
                  </a:lnTo>
                  <a:lnTo>
                    <a:pt x="433959" y="169799"/>
                  </a:lnTo>
                  <a:lnTo>
                    <a:pt x="478027" y="183515"/>
                  </a:lnTo>
                  <a:lnTo>
                    <a:pt x="522350" y="196723"/>
                  </a:lnTo>
                  <a:lnTo>
                    <a:pt x="566927" y="209423"/>
                  </a:lnTo>
                  <a:lnTo>
                    <a:pt x="611759" y="221488"/>
                  </a:lnTo>
                  <a:lnTo>
                    <a:pt x="656716" y="233045"/>
                  </a:lnTo>
                  <a:lnTo>
                    <a:pt x="701928" y="244094"/>
                  </a:lnTo>
                  <a:lnTo>
                    <a:pt x="747394" y="254507"/>
                  </a:lnTo>
                  <a:lnTo>
                    <a:pt x="792988" y="264414"/>
                  </a:lnTo>
                  <a:lnTo>
                    <a:pt x="838835" y="273684"/>
                  </a:lnTo>
                  <a:lnTo>
                    <a:pt x="884936" y="282448"/>
                  </a:lnTo>
                  <a:lnTo>
                    <a:pt x="931163" y="290575"/>
                  </a:lnTo>
                  <a:lnTo>
                    <a:pt x="977646" y="298196"/>
                  </a:lnTo>
                  <a:lnTo>
                    <a:pt x="1024254" y="305180"/>
                  </a:lnTo>
                  <a:lnTo>
                    <a:pt x="1071117" y="311530"/>
                  </a:lnTo>
                  <a:lnTo>
                    <a:pt x="1118107" y="317373"/>
                  </a:lnTo>
                  <a:lnTo>
                    <a:pt x="1165352" y="322579"/>
                  </a:lnTo>
                  <a:lnTo>
                    <a:pt x="1212723" y="327278"/>
                  </a:lnTo>
                  <a:lnTo>
                    <a:pt x="1260348" y="331216"/>
                  </a:lnTo>
                  <a:lnTo>
                    <a:pt x="1308100" y="334645"/>
                  </a:lnTo>
                  <a:lnTo>
                    <a:pt x="1355978" y="337439"/>
                  </a:lnTo>
                  <a:lnTo>
                    <a:pt x="1403985" y="339598"/>
                  </a:lnTo>
                  <a:lnTo>
                    <a:pt x="1452244" y="341249"/>
                  </a:lnTo>
                  <a:lnTo>
                    <a:pt x="1500631" y="342138"/>
                  </a:lnTo>
                  <a:lnTo>
                    <a:pt x="1549146" y="342392"/>
                  </a:lnTo>
                  <a:lnTo>
                    <a:pt x="5216271" y="342392"/>
                  </a:lnTo>
                  <a:lnTo>
                    <a:pt x="5216017" y="293877"/>
                  </a:lnTo>
                  <a:lnTo>
                    <a:pt x="5215128" y="245618"/>
                  </a:lnTo>
                  <a:lnTo>
                    <a:pt x="5213477" y="196723"/>
                  </a:lnTo>
                  <a:lnTo>
                    <a:pt x="5211318" y="149225"/>
                  </a:lnTo>
                  <a:lnTo>
                    <a:pt x="5208524" y="101346"/>
                  </a:lnTo>
                  <a:lnTo>
                    <a:pt x="5205095" y="53594"/>
                  </a:lnTo>
                  <a:lnTo>
                    <a:pt x="5200523" y="0"/>
                  </a:lnTo>
                  <a:close/>
                </a:path>
              </a:pathLst>
            </a:custGeom>
            <a:solidFill>
              <a:srgbClr val="FFC24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875788" y="9127234"/>
            <a:ext cx="15412719" cy="1160145"/>
            <a:chOff x="2875788" y="9127234"/>
            <a:chExt cx="15412719" cy="116014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75788" y="9127234"/>
              <a:ext cx="15412212" cy="1159763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11798807" y="9224771"/>
              <a:ext cx="6489065" cy="1062355"/>
            </a:xfrm>
            <a:custGeom>
              <a:avLst/>
              <a:gdLst/>
              <a:ahLst/>
              <a:cxnLst/>
              <a:rect l="l" t="t" r="r" b="b"/>
              <a:pathLst>
                <a:path w="6489065" h="1062354">
                  <a:moveTo>
                    <a:pt x="6488811" y="0"/>
                  </a:moveTo>
                  <a:lnTo>
                    <a:pt x="2823972" y="0"/>
                  </a:lnTo>
                  <a:lnTo>
                    <a:pt x="2765298" y="1981"/>
                  </a:lnTo>
                  <a:lnTo>
                    <a:pt x="2717546" y="4178"/>
                  </a:lnTo>
                  <a:lnTo>
                    <a:pt x="2669794" y="6845"/>
                  </a:lnTo>
                  <a:lnTo>
                    <a:pt x="2622296" y="10007"/>
                  </a:lnTo>
                  <a:lnTo>
                    <a:pt x="2574798" y="13627"/>
                  </a:lnTo>
                  <a:lnTo>
                    <a:pt x="2527554" y="17729"/>
                  </a:lnTo>
                  <a:lnTo>
                    <a:pt x="2480436" y="22313"/>
                  </a:lnTo>
                  <a:lnTo>
                    <a:pt x="2433447" y="27355"/>
                  </a:lnTo>
                  <a:lnTo>
                    <a:pt x="2386584" y="32867"/>
                  </a:lnTo>
                  <a:lnTo>
                    <a:pt x="2339848" y="38836"/>
                  </a:lnTo>
                  <a:lnTo>
                    <a:pt x="2293238" y="45262"/>
                  </a:lnTo>
                  <a:lnTo>
                    <a:pt x="2246757" y="52158"/>
                  </a:lnTo>
                  <a:lnTo>
                    <a:pt x="2200529" y="59512"/>
                  </a:lnTo>
                  <a:lnTo>
                    <a:pt x="2154428" y="67322"/>
                  </a:lnTo>
                  <a:lnTo>
                    <a:pt x="2108454" y="75577"/>
                  </a:lnTo>
                  <a:lnTo>
                    <a:pt x="2062607" y="84289"/>
                  </a:lnTo>
                  <a:lnTo>
                    <a:pt x="2016886" y="93446"/>
                  </a:lnTo>
                  <a:lnTo>
                    <a:pt x="1971421" y="103047"/>
                  </a:lnTo>
                  <a:lnTo>
                    <a:pt x="1926082" y="113093"/>
                  </a:lnTo>
                  <a:lnTo>
                    <a:pt x="1880997" y="123583"/>
                  </a:lnTo>
                  <a:lnTo>
                    <a:pt x="1835911" y="134505"/>
                  </a:lnTo>
                  <a:lnTo>
                    <a:pt x="1791080" y="145872"/>
                  </a:lnTo>
                  <a:lnTo>
                    <a:pt x="1746503" y="157657"/>
                  </a:lnTo>
                  <a:lnTo>
                    <a:pt x="1702053" y="169875"/>
                  </a:lnTo>
                  <a:lnTo>
                    <a:pt x="1657730" y="182537"/>
                  </a:lnTo>
                  <a:lnTo>
                    <a:pt x="1613661" y="195618"/>
                  </a:lnTo>
                  <a:lnTo>
                    <a:pt x="1569720" y="209118"/>
                  </a:lnTo>
                  <a:lnTo>
                    <a:pt x="1525905" y="223037"/>
                  </a:lnTo>
                  <a:lnTo>
                    <a:pt x="1482344" y="237388"/>
                  </a:lnTo>
                  <a:lnTo>
                    <a:pt x="1439036" y="252145"/>
                  </a:lnTo>
                  <a:lnTo>
                    <a:pt x="1395857" y="267309"/>
                  </a:lnTo>
                  <a:lnTo>
                    <a:pt x="1352930" y="282905"/>
                  </a:lnTo>
                  <a:lnTo>
                    <a:pt x="1310132" y="298894"/>
                  </a:lnTo>
                  <a:lnTo>
                    <a:pt x="1267586" y="315302"/>
                  </a:lnTo>
                  <a:lnTo>
                    <a:pt x="1225169" y="332117"/>
                  </a:lnTo>
                  <a:lnTo>
                    <a:pt x="1183005" y="349326"/>
                  </a:lnTo>
                  <a:lnTo>
                    <a:pt x="1141095" y="366941"/>
                  </a:lnTo>
                  <a:lnTo>
                    <a:pt x="1099312" y="384936"/>
                  </a:lnTo>
                  <a:lnTo>
                    <a:pt x="1057783" y="403339"/>
                  </a:lnTo>
                  <a:lnTo>
                    <a:pt x="1016508" y="422135"/>
                  </a:lnTo>
                  <a:lnTo>
                    <a:pt x="975360" y="441324"/>
                  </a:lnTo>
                  <a:lnTo>
                    <a:pt x="934466" y="460908"/>
                  </a:lnTo>
                  <a:lnTo>
                    <a:pt x="893826" y="480860"/>
                  </a:lnTo>
                  <a:lnTo>
                    <a:pt x="853440" y="501205"/>
                  </a:lnTo>
                  <a:lnTo>
                    <a:pt x="813181" y="521931"/>
                  </a:lnTo>
                  <a:lnTo>
                    <a:pt x="773302" y="543039"/>
                  </a:lnTo>
                  <a:lnTo>
                    <a:pt x="733551" y="564514"/>
                  </a:lnTo>
                  <a:lnTo>
                    <a:pt x="694055" y="586358"/>
                  </a:lnTo>
                  <a:lnTo>
                    <a:pt x="654685" y="608596"/>
                  </a:lnTo>
                  <a:lnTo>
                    <a:pt x="615696" y="631189"/>
                  </a:lnTo>
                  <a:lnTo>
                    <a:pt x="576834" y="654151"/>
                  </a:lnTo>
                  <a:lnTo>
                    <a:pt x="538352" y="677481"/>
                  </a:lnTo>
                  <a:lnTo>
                    <a:pt x="499999" y="701166"/>
                  </a:lnTo>
                  <a:lnTo>
                    <a:pt x="462025" y="725220"/>
                  </a:lnTo>
                  <a:lnTo>
                    <a:pt x="424180" y="749630"/>
                  </a:lnTo>
                  <a:lnTo>
                    <a:pt x="386588" y="774382"/>
                  </a:lnTo>
                  <a:lnTo>
                    <a:pt x="349376" y="799490"/>
                  </a:lnTo>
                  <a:lnTo>
                    <a:pt x="312293" y="824953"/>
                  </a:lnTo>
                  <a:lnTo>
                    <a:pt x="275463" y="850772"/>
                  </a:lnTo>
                  <a:lnTo>
                    <a:pt x="239014" y="876934"/>
                  </a:lnTo>
                  <a:lnTo>
                    <a:pt x="202692" y="903414"/>
                  </a:lnTo>
                  <a:lnTo>
                    <a:pt x="166750" y="930262"/>
                  </a:lnTo>
                  <a:lnTo>
                    <a:pt x="131064" y="957444"/>
                  </a:lnTo>
                  <a:lnTo>
                    <a:pt x="95631" y="984959"/>
                  </a:lnTo>
                  <a:lnTo>
                    <a:pt x="60451" y="1012807"/>
                  </a:lnTo>
                  <a:lnTo>
                    <a:pt x="25526" y="1040987"/>
                  </a:lnTo>
                  <a:lnTo>
                    <a:pt x="0" y="1062003"/>
                  </a:lnTo>
                  <a:lnTo>
                    <a:pt x="6488811" y="1062003"/>
                  </a:lnTo>
                  <a:lnTo>
                    <a:pt x="6488811" y="0"/>
                  </a:lnTo>
                  <a:close/>
                </a:path>
              </a:pathLst>
            </a:custGeom>
            <a:solidFill>
              <a:srgbClr val="FFC24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480809" y="4317314"/>
            <a:ext cx="4855210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i="0" dirty="0">
                <a:solidFill>
                  <a:srgbClr val="000000"/>
                </a:solidFill>
                <a:latin typeface="Verdana"/>
                <a:cs typeface="Verdana"/>
              </a:rPr>
              <a:t>STUDI</a:t>
            </a:r>
            <a:r>
              <a:rPr sz="5400" i="0" spc="-30" dirty="0">
                <a:solidFill>
                  <a:srgbClr val="000000"/>
                </a:solidFill>
                <a:latin typeface="Verdana"/>
                <a:cs typeface="Verdana"/>
              </a:rPr>
              <a:t> </a:t>
            </a:r>
            <a:r>
              <a:rPr sz="5400" i="0" spc="-10" dirty="0">
                <a:solidFill>
                  <a:srgbClr val="000000"/>
                </a:solidFill>
                <a:latin typeface="Verdana"/>
                <a:cs typeface="Verdana"/>
              </a:rPr>
              <a:t>KASUS</a:t>
            </a:r>
            <a:endParaRPr sz="5400">
              <a:latin typeface="Verdana"/>
              <a:cs typeface="Verdana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3089148" y="-25"/>
            <a:ext cx="15198725" cy="342900"/>
            <a:chOff x="3089148" y="-25"/>
            <a:chExt cx="15198725" cy="342900"/>
          </a:xfrm>
        </p:grpSpPr>
        <p:sp>
          <p:nvSpPr>
            <p:cNvPr id="7" name="object 7"/>
            <p:cNvSpPr/>
            <p:nvPr/>
          </p:nvSpPr>
          <p:spPr>
            <a:xfrm>
              <a:off x="8269224" y="-25"/>
              <a:ext cx="10019030" cy="342900"/>
            </a:xfrm>
            <a:custGeom>
              <a:avLst/>
              <a:gdLst/>
              <a:ahLst/>
              <a:cxnLst/>
              <a:rect l="l" t="t" r="r" b="b"/>
              <a:pathLst>
                <a:path w="10019030" h="342900">
                  <a:moveTo>
                    <a:pt x="10018649" y="0"/>
                  </a:moveTo>
                  <a:lnTo>
                    <a:pt x="0" y="0"/>
                  </a:lnTo>
                  <a:lnTo>
                    <a:pt x="0" y="342417"/>
                  </a:lnTo>
                  <a:lnTo>
                    <a:pt x="10018649" y="342417"/>
                  </a:lnTo>
                  <a:lnTo>
                    <a:pt x="10018649" y="0"/>
                  </a:lnTo>
                  <a:close/>
                </a:path>
              </a:pathLst>
            </a:custGeom>
            <a:solidFill>
              <a:srgbClr val="041F3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089148" y="0"/>
              <a:ext cx="5216525" cy="342900"/>
            </a:xfrm>
            <a:custGeom>
              <a:avLst/>
              <a:gdLst/>
              <a:ahLst/>
              <a:cxnLst/>
              <a:rect l="l" t="t" r="r" b="b"/>
              <a:pathLst>
                <a:path w="5216525" h="342900">
                  <a:moveTo>
                    <a:pt x="5200523" y="0"/>
                  </a:moveTo>
                  <a:lnTo>
                    <a:pt x="0" y="0"/>
                  </a:lnTo>
                  <a:lnTo>
                    <a:pt x="48640" y="22351"/>
                  </a:lnTo>
                  <a:lnTo>
                    <a:pt x="90296" y="40767"/>
                  </a:lnTo>
                  <a:lnTo>
                    <a:pt x="132460" y="58674"/>
                  </a:lnTo>
                  <a:lnTo>
                    <a:pt x="174751" y="76073"/>
                  </a:lnTo>
                  <a:lnTo>
                    <a:pt x="217297" y="93091"/>
                  </a:lnTo>
                  <a:lnTo>
                    <a:pt x="260096" y="109474"/>
                  </a:lnTo>
                  <a:lnTo>
                    <a:pt x="303275" y="125349"/>
                  </a:lnTo>
                  <a:lnTo>
                    <a:pt x="346582" y="140716"/>
                  </a:lnTo>
                  <a:lnTo>
                    <a:pt x="390143" y="155448"/>
                  </a:lnTo>
                  <a:lnTo>
                    <a:pt x="433959" y="169799"/>
                  </a:lnTo>
                  <a:lnTo>
                    <a:pt x="478027" y="183515"/>
                  </a:lnTo>
                  <a:lnTo>
                    <a:pt x="522350" y="196723"/>
                  </a:lnTo>
                  <a:lnTo>
                    <a:pt x="566927" y="209423"/>
                  </a:lnTo>
                  <a:lnTo>
                    <a:pt x="611759" y="221488"/>
                  </a:lnTo>
                  <a:lnTo>
                    <a:pt x="656716" y="233045"/>
                  </a:lnTo>
                  <a:lnTo>
                    <a:pt x="701928" y="244094"/>
                  </a:lnTo>
                  <a:lnTo>
                    <a:pt x="747394" y="254507"/>
                  </a:lnTo>
                  <a:lnTo>
                    <a:pt x="792988" y="264414"/>
                  </a:lnTo>
                  <a:lnTo>
                    <a:pt x="838835" y="273684"/>
                  </a:lnTo>
                  <a:lnTo>
                    <a:pt x="884936" y="282448"/>
                  </a:lnTo>
                  <a:lnTo>
                    <a:pt x="931163" y="290575"/>
                  </a:lnTo>
                  <a:lnTo>
                    <a:pt x="977646" y="298196"/>
                  </a:lnTo>
                  <a:lnTo>
                    <a:pt x="1024254" y="305180"/>
                  </a:lnTo>
                  <a:lnTo>
                    <a:pt x="1071117" y="311530"/>
                  </a:lnTo>
                  <a:lnTo>
                    <a:pt x="1118107" y="317373"/>
                  </a:lnTo>
                  <a:lnTo>
                    <a:pt x="1165352" y="322579"/>
                  </a:lnTo>
                  <a:lnTo>
                    <a:pt x="1212723" y="327278"/>
                  </a:lnTo>
                  <a:lnTo>
                    <a:pt x="1260348" y="331216"/>
                  </a:lnTo>
                  <a:lnTo>
                    <a:pt x="1308100" y="334645"/>
                  </a:lnTo>
                  <a:lnTo>
                    <a:pt x="1355978" y="337439"/>
                  </a:lnTo>
                  <a:lnTo>
                    <a:pt x="1403985" y="339598"/>
                  </a:lnTo>
                  <a:lnTo>
                    <a:pt x="1452244" y="341249"/>
                  </a:lnTo>
                  <a:lnTo>
                    <a:pt x="1500631" y="342138"/>
                  </a:lnTo>
                  <a:lnTo>
                    <a:pt x="1549146" y="342392"/>
                  </a:lnTo>
                  <a:lnTo>
                    <a:pt x="5216271" y="342392"/>
                  </a:lnTo>
                  <a:lnTo>
                    <a:pt x="5216017" y="293877"/>
                  </a:lnTo>
                  <a:lnTo>
                    <a:pt x="5215128" y="245618"/>
                  </a:lnTo>
                  <a:lnTo>
                    <a:pt x="5213477" y="196723"/>
                  </a:lnTo>
                  <a:lnTo>
                    <a:pt x="5211318" y="149225"/>
                  </a:lnTo>
                  <a:lnTo>
                    <a:pt x="5208524" y="101346"/>
                  </a:lnTo>
                  <a:lnTo>
                    <a:pt x="5205095" y="53594"/>
                  </a:lnTo>
                  <a:lnTo>
                    <a:pt x="5200523" y="0"/>
                  </a:lnTo>
                  <a:close/>
                </a:path>
              </a:pathLst>
            </a:custGeom>
            <a:solidFill>
              <a:srgbClr val="FFC24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81400" y="952500"/>
            <a:ext cx="1036256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-235" dirty="0"/>
              <a:t>Studi</a:t>
            </a:r>
            <a:r>
              <a:rPr sz="4800" spc="-955" dirty="0"/>
              <a:t> </a:t>
            </a:r>
            <a:r>
              <a:rPr lang="en-US" sz="4800" spc="-955" dirty="0"/>
              <a:t>   </a:t>
            </a:r>
            <a:r>
              <a:rPr sz="4800" spc="-240" dirty="0"/>
              <a:t>Kasus</a:t>
            </a:r>
            <a:r>
              <a:rPr sz="4800" spc="-925" dirty="0"/>
              <a:t> </a:t>
            </a:r>
            <a:r>
              <a:rPr sz="4800" dirty="0"/>
              <a:t>1</a:t>
            </a:r>
            <a:r>
              <a:rPr sz="4800" spc="-655" dirty="0"/>
              <a:t> </a:t>
            </a:r>
            <a:r>
              <a:rPr sz="4800" dirty="0"/>
              <a:t>:</a:t>
            </a:r>
            <a:r>
              <a:rPr sz="4800" spc="-645" dirty="0"/>
              <a:t> </a:t>
            </a:r>
            <a:r>
              <a:rPr sz="4800" spc="-305" dirty="0" err="1"/>
              <a:t>Pemilihan</a:t>
            </a:r>
            <a:r>
              <a:rPr lang="en-US" sz="4800" spc="-305" dirty="0"/>
              <a:t> </a:t>
            </a:r>
            <a:r>
              <a:rPr sz="4800" spc="-925" dirty="0"/>
              <a:t> </a:t>
            </a:r>
            <a:r>
              <a:rPr sz="4800" spc="-335" dirty="0"/>
              <a:t>Smartphone</a:t>
            </a:r>
            <a:endParaRPr sz="4800" dirty="0"/>
          </a:p>
        </p:txBody>
      </p:sp>
      <p:sp>
        <p:nvSpPr>
          <p:cNvPr id="3" name="object 3"/>
          <p:cNvSpPr txBox="1"/>
          <p:nvPr/>
        </p:nvSpPr>
        <p:spPr>
          <a:xfrm>
            <a:off x="2517139" y="1932278"/>
            <a:ext cx="12333605" cy="3045460"/>
          </a:xfrm>
          <a:prstGeom prst="rect">
            <a:avLst/>
          </a:prstGeom>
        </p:spPr>
        <p:txBody>
          <a:bodyPr vert="horz" wrap="square" lIns="0" tIns="1466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5"/>
              </a:spcBef>
            </a:pPr>
            <a:r>
              <a:rPr sz="3200" spc="-10" dirty="0">
                <a:solidFill>
                  <a:srgbClr val="1F4E79"/>
                </a:solidFill>
                <a:latin typeface="Times New Roman"/>
                <a:cs typeface="Times New Roman"/>
              </a:rPr>
              <a:t>Pertanyaan:</a:t>
            </a:r>
            <a:endParaRPr sz="3200">
              <a:latin typeface="Times New Roman"/>
              <a:cs typeface="Times New Roman"/>
            </a:endParaRPr>
          </a:p>
          <a:p>
            <a:pPr marL="12700" marR="909955">
              <a:lnSpc>
                <a:spcPts val="5000"/>
              </a:lnSpc>
              <a:spcBef>
                <a:spcPts val="260"/>
              </a:spcBef>
            </a:pPr>
            <a:r>
              <a:rPr sz="3200" dirty="0">
                <a:solidFill>
                  <a:srgbClr val="1F4E79"/>
                </a:solidFill>
                <a:latin typeface="Times New Roman"/>
                <a:cs typeface="Times New Roman"/>
              </a:rPr>
              <a:t>Mengapa</a:t>
            </a:r>
            <a:r>
              <a:rPr sz="3200" spc="-12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1F4E79"/>
                </a:solidFill>
                <a:latin typeface="Times New Roman"/>
                <a:cs typeface="Times New Roman"/>
              </a:rPr>
              <a:t>ada</a:t>
            </a:r>
            <a:r>
              <a:rPr sz="3200" spc="-5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1F4E79"/>
                </a:solidFill>
                <a:latin typeface="Times New Roman"/>
                <a:cs typeface="Times New Roman"/>
              </a:rPr>
              <a:t>konsumen</a:t>
            </a:r>
            <a:r>
              <a:rPr sz="3200" spc="-114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1F4E79"/>
                </a:solidFill>
                <a:latin typeface="Times New Roman"/>
                <a:cs typeface="Times New Roman"/>
              </a:rPr>
              <a:t>yang</a:t>
            </a:r>
            <a:r>
              <a:rPr sz="3200" spc="-7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1F4E79"/>
                </a:solidFill>
                <a:latin typeface="Times New Roman"/>
                <a:cs typeface="Times New Roman"/>
              </a:rPr>
              <a:t>memilih</a:t>
            </a:r>
            <a:r>
              <a:rPr sz="3200" spc="-24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1F4E79"/>
                </a:solidFill>
                <a:latin typeface="Times New Roman"/>
                <a:cs typeface="Times New Roman"/>
              </a:rPr>
              <a:t>Apple,</a:t>
            </a:r>
            <a:r>
              <a:rPr sz="3200" spc="-8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1F4E79"/>
                </a:solidFill>
                <a:latin typeface="Times New Roman"/>
                <a:cs typeface="Times New Roman"/>
              </a:rPr>
              <a:t>Samsung,</a:t>
            </a:r>
            <a:r>
              <a:rPr sz="3200" spc="-10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1F4E79"/>
                </a:solidFill>
                <a:latin typeface="Times New Roman"/>
                <a:cs typeface="Times New Roman"/>
              </a:rPr>
              <a:t>atau</a:t>
            </a:r>
            <a:r>
              <a:rPr sz="3200" spc="-4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rgbClr val="1F4E79"/>
                </a:solidFill>
                <a:latin typeface="Times New Roman"/>
                <a:cs typeface="Times New Roman"/>
              </a:rPr>
              <a:t>Xiaomi? Jawaban:</a:t>
            </a:r>
            <a:endParaRPr sz="32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spcBef>
                <a:spcPts val="940"/>
              </a:spcBef>
            </a:pPr>
            <a:r>
              <a:rPr sz="3200" dirty="0">
                <a:solidFill>
                  <a:srgbClr val="1F4E79"/>
                </a:solidFill>
                <a:latin typeface="Times New Roman"/>
                <a:cs typeface="Times New Roman"/>
              </a:rPr>
              <a:t>Motivasi,</a:t>
            </a:r>
            <a:r>
              <a:rPr sz="3200" spc="-5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1F4E79"/>
                </a:solidFill>
                <a:latin typeface="Times New Roman"/>
                <a:cs typeface="Times New Roman"/>
              </a:rPr>
              <a:t>kepribadian,</a:t>
            </a:r>
            <a:r>
              <a:rPr sz="3200" spc="-6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1F4E79"/>
                </a:solidFill>
                <a:latin typeface="Times New Roman"/>
                <a:cs typeface="Times New Roman"/>
              </a:rPr>
              <a:t>dan</a:t>
            </a:r>
            <a:r>
              <a:rPr sz="3200" spc="-6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1F4E79"/>
                </a:solidFill>
                <a:latin typeface="Times New Roman"/>
                <a:cs typeface="Times New Roman"/>
              </a:rPr>
              <a:t>nilai-nilai</a:t>
            </a:r>
            <a:r>
              <a:rPr sz="3200" spc="-7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1F4E79"/>
                </a:solidFill>
                <a:latin typeface="Times New Roman"/>
                <a:cs typeface="Times New Roman"/>
              </a:rPr>
              <a:t>konsumen</a:t>
            </a:r>
            <a:r>
              <a:rPr sz="3200" spc="-7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200" spc="-25" dirty="0">
                <a:solidFill>
                  <a:srgbClr val="1F4E79"/>
                </a:solidFill>
                <a:latin typeface="Times New Roman"/>
                <a:cs typeface="Times New Roman"/>
              </a:rPr>
              <a:t>berbeda-</a:t>
            </a:r>
            <a:r>
              <a:rPr sz="3200" dirty="0">
                <a:solidFill>
                  <a:srgbClr val="1F4E79"/>
                </a:solidFill>
                <a:latin typeface="Times New Roman"/>
                <a:cs typeface="Times New Roman"/>
              </a:rPr>
              <a:t>beda.</a:t>
            </a:r>
            <a:r>
              <a:rPr sz="3200" spc="-7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1F4E79"/>
                </a:solidFill>
                <a:latin typeface="Times New Roman"/>
                <a:cs typeface="Times New Roman"/>
              </a:rPr>
              <a:t>Setiap</a:t>
            </a:r>
            <a:r>
              <a:rPr sz="3200" spc="-4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rgbClr val="1F4E79"/>
                </a:solidFill>
                <a:latin typeface="Times New Roman"/>
                <a:cs typeface="Times New Roman"/>
              </a:rPr>
              <a:t>brand </a:t>
            </a:r>
            <a:r>
              <a:rPr sz="3200" dirty="0">
                <a:solidFill>
                  <a:srgbClr val="1F4E79"/>
                </a:solidFill>
                <a:latin typeface="Times New Roman"/>
                <a:cs typeface="Times New Roman"/>
              </a:rPr>
              <a:t>smartphone</a:t>
            </a:r>
            <a:r>
              <a:rPr sz="3200" spc="-8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1F4E79"/>
                </a:solidFill>
                <a:latin typeface="Times New Roman"/>
                <a:cs typeface="Times New Roman"/>
              </a:rPr>
              <a:t>memiliki</a:t>
            </a:r>
            <a:r>
              <a:rPr sz="3200" spc="-7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1F4E79"/>
                </a:solidFill>
                <a:latin typeface="Times New Roman"/>
                <a:cs typeface="Times New Roman"/>
              </a:rPr>
              <a:t>positioning</a:t>
            </a:r>
            <a:r>
              <a:rPr sz="3200" spc="-9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1F4E79"/>
                </a:solidFill>
                <a:latin typeface="Times New Roman"/>
                <a:cs typeface="Times New Roman"/>
              </a:rPr>
              <a:t>yang</a:t>
            </a:r>
            <a:r>
              <a:rPr sz="3200" spc="-5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rgbClr val="1F4E79"/>
                </a:solidFill>
                <a:latin typeface="Times New Roman"/>
                <a:cs typeface="Times New Roman"/>
              </a:rPr>
              <a:t>berbeda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71800" y="952500"/>
            <a:ext cx="11125961" cy="10561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62025" marR="5080" indent="-949960">
              <a:lnSpc>
                <a:spcPct val="159000"/>
              </a:lnSpc>
              <a:spcBef>
                <a:spcPts val="100"/>
              </a:spcBef>
            </a:pPr>
            <a:r>
              <a:rPr sz="4800" spc="-270" dirty="0" err="1"/>
              <a:t>Analisis</a:t>
            </a:r>
            <a:r>
              <a:rPr lang="en-US" sz="4800" spc="-270" dirty="0"/>
              <a:t> </a:t>
            </a:r>
            <a:r>
              <a:rPr sz="4800" spc="-965" dirty="0"/>
              <a:t> </a:t>
            </a:r>
            <a:r>
              <a:rPr sz="4800" spc="-290" dirty="0" err="1"/>
              <a:t>Motivasi</a:t>
            </a:r>
            <a:r>
              <a:rPr sz="4800" spc="-950" dirty="0"/>
              <a:t> </a:t>
            </a:r>
            <a:r>
              <a:rPr lang="en-US" sz="4800" spc="-950" dirty="0"/>
              <a:t>   </a:t>
            </a:r>
            <a:r>
              <a:rPr sz="4800" spc="-180" dirty="0"/>
              <a:t>dan</a:t>
            </a:r>
            <a:r>
              <a:rPr sz="4800" spc="-890" dirty="0"/>
              <a:t> </a:t>
            </a:r>
            <a:r>
              <a:rPr lang="en-US" sz="4800" spc="-890" dirty="0"/>
              <a:t>  </a:t>
            </a:r>
            <a:r>
              <a:rPr sz="4800" spc="-330" dirty="0" err="1"/>
              <a:t>Kepribadian</a:t>
            </a:r>
            <a:r>
              <a:rPr sz="4800" spc="-330" dirty="0"/>
              <a:t> </a:t>
            </a:r>
            <a:r>
              <a:rPr sz="4800" spc="-229" dirty="0" err="1"/>
              <a:t>dari</a:t>
            </a:r>
            <a:r>
              <a:rPr lang="en-US" sz="4800" spc="-229" dirty="0"/>
              <a:t> </a:t>
            </a:r>
            <a:r>
              <a:rPr sz="4800" spc="-875" dirty="0"/>
              <a:t> </a:t>
            </a:r>
            <a:r>
              <a:rPr lang="en-US" sz="4800" spc="-875" dirty="0"/>
              <a:t> </a:t>
            </a:r>
            <a:r>
              <a:rPr sz="4800" spc="-250" dirty="0"/>
              <a:t>Studi</a:t>
            </a:r>
            <a:r>
              <a:rPr sz="4800" spc="-869" dirty="0"/>
              <a:t> </a:t>
            </a:r>
            <a:r>
              <a:rPr lang="en-US" sz="4800" spc="-869" dirty="0"/>
              <a:t>  </a:t>
            </a:r>
            <a:r>
              <a:rPr sz="4800" spc="-250" dirty="0"/>
              <a:t>Kasus</a:t>
            </a:r>
            <a:r>
              <a:rPr lang="en-US" sz="4800" spc="-250" dirty="0"/>
              <a:t> </a:t>
            </a:r>
            <a:r>
              <a:rPr sz="4800" spc="-855" dirty="0"/>
              <a:t> </a:t>
            </a:r>
            <a:r>
              <a:rPr lang="en-US" sz="4800" spc="-855" dirty="0"/>
              <a:t> </a:t>
            </a:r>
            <a:r>
              <a:rPr sz="4800" spc="-50" dirty="0"/>
              <a:t>1</a:t>
            </a:r>
            <a:endParaRPr sz="4800" dirty="0"/>
          </a:p>
        </p:txBody>
      </p:sp>
      <p:sp>
        <p:nvSpPr>
          <p:cNvPr id="3" name="object 3"/>
          <p:cNvSpPr txBox="1"/>
          <p:nvPr/>
        </p:nvSpPr>
        <p:spPr>
          <a:xfrm>
            <a:off x="3200400" y="2267267"/>
            <a:ext cx="11353800" cy="7173759"/>
          </a:xfrm>
          <a:prstGeom prst="rect">
            <a:avLst/>
          </a:prstGeom>
        </p:spPr>
        <p:txBody>
          <a:bodyPr vert="horz" wrap="square" lIns="0" tIns="1651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0"/>
              </a:spcBef>
            </a:pP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Apple</a:t>
            </a:r>
            <a:r>
              <a:rPr sz="3200" spc="-3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(Premium</a:t>
            </a:r>
            <a:r>
              <a:rPr sz="3200" spc="-4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&amp;</a:t>
            </a:r>
            <a:r>
              <a:rPr sz="3200" spc="-2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chemeClr val="tx1"/>
                </a:solidFill>
                <a:latin typeface="Times New Roman"/>
                <a:cs typeface="Times New Roman"/>
              </a:rPr>
              <a:t>Eksklusif):</a:t>
            </a:r>
            <a:endParaRPr sz="32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347345" indent="-182245">
              <a:lnSpc>
                <a:spcPct val="100000"/>
              </a:lnSpc>
              <a:spcBef>
                <a:spcPts val="1205"/>
              </a:spcBef>
              <a:buChar char="•"/>
              <a:tabLst>
                <a:tab pos="347345" algn="l"/>
              </a:tabLst>
            </a:pP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Motivasi:</a:t>
            </a:r>
            <a:r>
              <a:rPr sz="3200" spc="-9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Status</a:t>
            </a:r>
            <a:r>
              <a:rPr sz="3200" spc="-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symbol,</a:t>
            </a:r>
            <a:r>
              <a:rPr sz="3200" spc="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prestige,</a:t>
            </a:r>
            <a:r>
              <a:rPr sz="3200" spc="-5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kualitas</a:t>
            </a:r>
            <a:r>
              <a:rPr sz="3200" spc="-7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chemeClr val="tx1"/>
                </a:solidFill>
                <a:latin typeface="Times New Roman"/>
                <a:cs typeface="Times New Roman"/>
              </a:rPr>
              <a:t>terbaik</a:t>
            </a:r>
            <a:endParaRPr sz="32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347345" indent="-182245">
              <a:lnSpc>
                <a:spcPct val="100000"/>
              </a:lnSpc>
              <a:spcBef>
                <a:spcPts val="1200"/>
              </a:spcBef>
              <a:buChar char="•"/>
              <a:tabLst>
                <a:tab pos="347345" algn="l"/>
              </a:tabLst>
            </a:pP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Kepribadian:</a:t>
            </a:r>
            <a:r>
              <a:rPr sz="3200" spc="-204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Ambisius,</a:t>
            </a:r>
            <a:r>
              <a:rPr sz="3200" spc="-6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achiever,</a:t>
            </a:r>
            <a:r>
              <a:rPr sz="3200" spc="-1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value</a:t>
            </a:r>
            <a:r>
              <a:rPr sz="3200" spc="-6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chemeClr val="tx1"/>
                </a:solidFill>
                <a:latin typeface="Times New Roman"/>
                <a:cs typeface="Times New Roman"/>
              </a:rPr>
              <a:t>quality,</a:t>
            </a:r>
            <a:r>
              <a:rPr sz="3200" spc="-1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chemeClr val="tx1"/>
                </a:solidFill>
                <a:latin typeface="Times New Roman"/>
                <a:cs typeface="Times New Roman"/>
              </a:rPr>
              <a:t>sophisticated</a:t>
            </a:r>
            <a:endParaRPr sz="32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615"/>
              </a:spcBef>
              <a:buClr>
                <a:srgbClr val="1F4E79"/>
              </a:buClr>
              <a:buFont typeface="Times New Roman"/>
              <a:buChar char="•"/>
            </a:pPr>
            <a:endParaRPr sz="32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Samsung</a:t>
            </a:r>
            <a:r>
              <a:rPr sz="3200" spc="-3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(Inovasi</a:t>
            </a:r>
            <a:r>
              <a:rPr sz="3200" spc="-8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&amp;</a:t>
            </a:r>
            <a:r>
              <a:rPr sz="3200" spc="-6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Fitur</a:t>
            </a:r>
            <a:r>
              <a:rPr sz="3200" spc="-8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chemeClr val="tx1"/>
                </a:solidFill>
                <a:latin typeface="Times New Roman"/>
                <a:cs typeface="Times New Roman"/>
              </a:rPr>
              <a:t>Lengkap):</a:t>
            </a:r>
            <a:endParaRPr sz="32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347345" indent="-182245">
              <a:lnSpc>
                <a:spcPct val="100000"/>
              </a:lnSpc>
              <a:spcBef>
                <a:spcPts val="1200"/>
              </a:spcBef>
              <a:buChar char="•"/>
              <a:tabLst>
                <a:tab pos="347345" algn="l"/>
              </a:tabLst>
            </a:pP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Motivasi:</a:t>
            </a:r>
            <a:r>
              <a:rPr sz="3200" spc="-13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chemeClr val="tx1"/>
                </a:solidFill>
                <a:latin typeface="Times New Roman"/>
                <a:cs typeface="Times New Roman"/>
              </a:rPr>
              <a:t>Teknologi</a:t>
            </a:r>
            <a:r>
              <a:rPr sz="3200" spc="-9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terdepan,</a:t>
            </a:r>
            <a:r>
              <a:rPr sz="3200" spc="-10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value</a:t>
            </a:r>
            <a:r>
              <a:rPr sz="3200" spc="-7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for</a:t>
            </a:r>
            <a:r>
              <a:rPr sz="3200" spc="-3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money,</a:t>
            </a:r>
            <a:r>
              <a:rPr sz="3200" spc="-4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fitur</a:t>
            </a:r>
            <a:r>
              <a:rPr sz="3200" spc="-7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chemeClr val="tx1"/>
                </a:solidFill>
                <a:latin typeface="Times New Roman"/>
                <a:cs typeface="Times New Roman"/>
              </a:rPr>
              <a:t>banyak</a:t>
            </a:r>
            <a:endParaRPr sz="32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347345" indent="-182245">
              <a:lnSpc>
                <a:spcPct val="100000"/>
              </a:lnSpc>
              <a:spcBef>
                <a:spcPts val="1200"/>
              </a:spcBef>
              <a:buChar char="•"/>
              <a:tabLst>
                <a:tab pos="347345" algn="l"/>
              </a:tabLst>
            </a:pP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Kepribadian:</a:t>
            </a:r>
            <a:r>
              <a:rPr sz="3200" spc="-14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chemeClr val="tx1"/>
                </a:solidFill>
                <a:latin typeface="Times New Roman"/>
                <a:cs typeface="Times New Roman"/>
              </a:rPr>
              <a:t>Terbuka</a:t>
            </a:r>
            <a:r>
              <a:rPr sz="3200" spc="-5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pada</a:t>
            </a:r>
            <a:r>
              <a:rPr sz="3200" spc="-4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inovasi,</a:t>
            </a:r>
            <a:r>
              <a:rPr sz="3200" spc="-6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chemeClr val="tx1"/>
                </a:solidFill>
                <a:latin typeface="Times New Roman"/>
                <a:cs typeface="Times New Roman"/>
              </a:rPr>
              <a:t>tech-</a:t>
            </a:r>
            <a:r>
              <a:rPr sz="3200" spc="-25" dirty="0">
                <a:solidFill>
                  <a:schemeClr val="tx1"/>
                </a:solidFill>
                <a:latin typeface="Times New Roman"/>
                <a:cs typeface="Times New Roman"/>
              </a:rPr>
              <a:t>savvy,</a:t>
            </a:r>
            <a:r>
              <a:rPr sz="3200" spc="-1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chemeClr val="tx1"/>
                </a:solidFill>
                <a:latin typeface="Times New Roman"/>
                <a:cs typeface="Times New Roman"/>
              </a:rPr>
              <a:t>praktis</a:t>
            </a:r>
            <a:endParaRPr sz="32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630"/>
              </a:spcBef>
              <a:buClr>
                <a:srgbClr val="1F4E79"/>
              </a:buClr>
              <a:buFont typeface="Times New Roman"/>
              <a:buChar char="•"/>
            </a:pPr>
            <a:endParaRPr sz="32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Xiaomi</a:t>
            </a:r>
            <a:r>
              <a:rPr sz="3200" spc="-5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(Harga</a:t>
            </a:r>
            <a:r>
              <a:rPr sz="3200" spc="-1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chemeClr val="tx1"/>
                </a:solidFill>
                <a:latin typeface="Times New Roman"/>
                <a:cs typeface="Times New Roman"/>
              </a:rPr>
              <a:t>Terjangkau</a:t>
            </a:r>
            <a:r>
              <a:rPr sz="3200" spc="-1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&amp;</a:t>
            </a:r>
            <a:r>
              <a:rPr sz="3200" spc="-6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Fitur</a:t>
            </a:r>
            <a:r>
              <a:rPr sz="3200" spc="-1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chemeClr val="tx1"/>
                </a:solidFill>
                <a:latin typeface="Times New Roman"/>
                <a:cs typeface="Times New Roman"/>
              </a:rPr>
              <a:t>Bagus):</a:t>
            </a:r>
            <a:endParaRPr sz="32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347345" indent="-182245">
              <a:lnSpc>
                <a:spcPct val="100000"/>
              </a:lnSpc>
              <a:spcBef>
                <a:spcPts val="1200"/>
              </a:spcBef>
              <a:buChar char="•"/>
              <a:tabLst>
                <a:tab pos="347345" algn="l"/>
              </a:tabLst>
            </a:pP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Motivasi:</a:t>
            </a:r>
            <a:r>
              <a:rPr sz="3200" spc="-9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Hemat</a:t>
            </a:r>
            <a:r>
              <a:rPr sz="3200" spc="1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biaya,</a:t>
            </a:r>
            <a:r>
              <a:rPr sz="3200" spc="-5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good</a:t>
            </a:r>
            <a:r>
              <a:rPr sz="3200" spc="-2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quality</a:t>
            </a:r>
            <a:r>
              <a:rPr sz="3200" spc="-7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affordable,</a:t>
            </a:r>
            <a:r>
              <a:rPr sz="3200" spc="-3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smart</a:t>
            </a:r>
            <a:r>
              <a:rPr sz="3200" spc="-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chemeClr val="tx1"/>
                </a:solidFill>
                <a:latin typeface="Times New Roman"/>
                <a:cs typeface="Times New Roman"/>
              </a:rPr>
              <a:t>buyer</a:t>
            </a:r>
            <a:endParaRPr sz="32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347345" indent="-182245">
              <a:lnSpc>
                <a:spcPct val="100000"/>
              </a:lnSpc>
              <a:spcBef>
                <a:spcPts val="1200"/>
              </a:spcBef>
              <a:buChar char="•"/>
              <a:tabLst>
                <a:tab pos="347345" algn="l"/>
              </a:tabLst>
            </a:pP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Kepribadian:</a:t>
            </a:r>
            <a:r>
              <a:rPr sz="3200" spc="-4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Rasional,</a:t>
            </a:r>
            <a:r>
              <a:rPr sz="3200" spc="-3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spc="-20" dirty="0">
                <a:solidFill>
                  <a:schemeClr val="tx1"/>
                </a:solidFill>
                <a:latin typeface="Times New Roman"/>
                <a:cs typeface="Times New Roman"/>
              </a:rPr>
              <a:t>budget-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conscious,</a:t>
            </a:r>
            <a:r>
              <a:rPr sz="3200" spc="-2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smart</a:t>
            </a:r>
            <a:r>
              <a:rPr sz="3200" spc="4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chemeClr val="tx1"/>
                </a:solidFill>
                <a:latin typeface="Times New Roman"/>
                <a:cs typeface="Times New Roman"/>
              </a:rPr>
              <a:t>shopper</a:t>
            </a:r>
            <a:endParaRPr sz="3200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10000" y="800100"/>
            <a:ext cx="1009777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-235" dirty="0"/>
              <a:t>Studi</a:t>
            </a:r>
            <a:r>
              <a:rPr sz="4800" spc="-940" dirty="0"/>
              <a:t> </a:t>
            </a:r>
            <a:r>
              <a:rPr lang="en-US" sz="4800" spc="-940" dirty="0"/>
              <a:t>    </a:t>
            </a:r>
            <a:r>
              <a:rPr sz="4800" spc="-240" dirty="0"/>
              <a:t>Kasus</a:t>
            </a:r>
            <a:r>
              <a:rPr sz="4800" spc="-925" dirty="0"/>
              <a:t> </a:t>
            </a:r>
            <a:r>
              <a:rPr sz="4800" dirty="0"/>
              <a:t>2</a:t>
            </a:r>
            <a:r>
              <a:rPr sz="4800" spc="-645" dirty="0"/>
              <a:t> </a:t>
            </a:r>
            <a:r>
              <a:rPr sz="4800" dirty="0"/>
              <a:t>:</a:t>
            </a:r>
            <a:r>
              <a:rPr sz="4800" spc="-660" dirty="0"/>
              <a:t> </a:t>
            </a:r>
            <a:r>
              <a:rPr sz="4800" spc="-270" dirty="0" err="1"/>
              <a:t>Aplikasi</a:t>
            </a:r>
            <a:r>
              <a:rPr lang="en-US" sz="4800" spc="-270" dirty="0"/>
              <a:t> </a:t>
            </a:r>
            <a:r>
              <a:rPr sz="4800" spc="-985" dirty="0"/>
              <a:t> </a:t>
            </a:r>
            <a:r>
              <a:rPr sz="4800" spc="-210" dirty="0"/>
              <a:t>Food</a:t>
            </a:r>
            <a:r>
              <a:rPr sz="4800" spc="-935" dirty="0"/>
              <a:t> </a:t>
            </a:r>
            <a:r>
              <a:rPr lang="en-US" sz="4800" spc="-935" dirty="0"/>
              <a:t>   </a:t>
            </a:r>
            <a:r>
              <a:rPr sz="4800" spc="-315" dirty="0"/>
              <a:t>Delivery</a:t>
            </a:r>
            <a:endParaRPr sz="4800" dirty="0"/>
          </a:p>
        </p:txBody>
      </p:sp>
      <p:sp>
        <p:nvSpPr>
          <p:cNvPr id="3" name="object 3"/>
          <p:cNvSpPr txBox="1"/>
          <p:nvPr/>
        </p:nvSpPr>
        <p:spPr>
          <a:xfrm>
            <a:off x="2819400" y="2324100"/>
            <a:ext cx="12951461" cy="4637295"/>
          </a:xfrm>
          <a:prstGeom prst="rect">
            <a:avLst/>
          </a:prstGeom>
        </p:spPr>
        <p:txBody>
          <a:bodyPr vert="horz" wrap="square" lIns="0" tIns="1651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0"/>
              </a:spcBef>
            </a:pPr>
            <a:r>
              <a:rPr sz="3200" b="1" spc="-10" dirty="0">
                <a:solidFill>
                  <a:schemeClr val="tx1"/>
                </a:solidFill>
                <a:latin typeface="Times New Roman"/>
                <a:cs typeface="Times New Roman"/>
              </a:rPr>
              <a:t>Pertanyaan:</a:t>
            </a:r>
            <a:endParaRPr sz="3200" b="1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5"/>
              </a:spcBef>
            </a:pPr>
            <a:r>
              <a:rPr sz="3200" b="1" dirty="0">
                <a:solidFill>
                  <a:schemeClr val="tx1"/>
                </a:solidFill>
                <a:latin typeface="Times New Roman"/>
                <a:cs typeface="Times New Roman"/>
              </a:rPr>
              <a:t>Mengapa</a:t>
            </a:r>
            <a:r>
              <a:rPr sz="3200" b="1" spc="-6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chemeClr val="tx1"/>
                </a:solidFill>
                <a:latin typeface="Times New Roman"/>
                <a:cs typeface="Times New Roman"/>
              </a:rPr>
              <a:t>konsumen</a:t>
            </a:r>
            <a:r>
              <a:rPr sz="3200" b="1" spc="-6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chemeClr val="tx1"/>
                </a:solidFill>
                <a:latin typeface="Times New Roman"/>
                <a:cs typeface="Times New Roman"/>
              </a:rPr>
              <a:t>memilih</a:t>
            </a:r>
            <a:r>
              <a:rPr sz="3200" b="1" spc="-8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chemeClr val="tx1"/>
                </a:solidFill>
                <a:latin typeface="Times New Roman"/>
                <a:cs typeface="Times New Roman"/>
              </a:rPr>
              <a:t>GrabFood,</a:t>
            </a:r>
            <a:r>
              <a:rPr sz="3200" b="1" spc="-8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chemeClr val="tx1"/>
                </a:solidFill>
                <a:latin typeface="Times New Roman"/>
                <a:cs typeface="Times New Roman"/>
              </a:rPr>
              <a:t>GoFood,</a:t>
            </a:r>
            <a:r>
              <a:rPr sz="3200" b="1" spc="-9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chemeClr val="tx1"/>
                </a:solidFill>
                <a:latin typeface="Times New Roman"/>
                <a:cs typeface="Times New Roman"/>
              </a:rPr>
              <a:t>atau</a:t>
            </a:r>
            <a:r>
              <a:rPr sz="3200" b="1" spc="-2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chemeClr val="tx1"/>
                </a:solidFill>
                <a:latin typeface="Times New Roman"/>
                <a:cs typeface="Times New Roman"/>
              </a:rPr>
              <a:t>aplikasi</a:t>
            </a:r>
            <a:r>
              <a:rPr sz="3200" b="1" spc="-6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b="1" spc="-10" dirty="0">
                <a:solidFill>
                  <a:schemeClr val="tx1"/>
                </a:solidFill>
                <a:latin typeface="Times New Roman"/>
                <a:cs typeface="Times New Roman"/>
              </a:rPr>
              <a:t>lain?</a:t>
            </a:r>
            <a:endParaRPr sz="3200" b="1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0"/>
              </a:spcBef>
            </a:pPr>
            <a:endParaRPr sz="3200" b="1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12700" marR="212090">
              <a:lnSpc>
                <a:spcPct val="130900"/>
              </a:lnSpc>
            </a:pPr>
            <a:r>
              <a:rPr sz="3200" b="1" dirty="0">
                <a:solidFill>
                  <a:schemeClr val="tx1"/>
                </a:solidFill>
                <a:latin typeface="Times New Roman"/>
                <a:cs typeface="Times New Roman"/>
              </a:rPr>
              <a:t>Motivasi:</a:t>
            </a:r>
            <a:r>
              <a:rPr sz="3200" b="1" spc="-7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chemeClr val="tx1"/>
                </a:solidFill>
                <a:latin typeface="Times New Roman"/>
                <a:cs typeface="Times New Roman"/>
              </a:rPr>
              <a:t>Kenyamanan,</a:t>
            </a:r>
            <a:r>
              <a:rPr sz="3200" b="1" spc="-1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chemeClr val="tx1"/>
                </a:solidFill>
                <a:latin typeface="Times New Roman"/>
                <a:cs typeface="Times New Roman"/>
              </a:rPr>
              <a:t>kecepatan,</a:t>
            </a:r>
            <a:r>
              <a:rPr sz="3200" b="1" spc="-1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chemeClr val="tx1"/>
                </a:solidFill>
                <a:latin typeface="Times New Roman"/>
                <a:cs typeface="Times New Roman"/>
              </a:rPr>
              <a:t>harga,</a:t>
            </a:r>
            <a:r>
              <a:rPr sz="3200" b="1" spc="-9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chemeClr val="tx1"/>
                </a:solidFill>
                <a:latin typeface="Times New Roman"/>
                <a:cs typeface="Times New Roman"/>
              </a:rPr>
              <a:t>promo,</a:t>
            </a:r>
            <a:r>
              <a:rPr sz="3200" b="1" spc="-1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chemeClr val="tx1"/>
                </a:solidFill>
                <a:latin typeface="Times New Roman"/>
                <a:cs typeface="Times New Roman"/>
              </a:rPr>
              <a:t>review</a:t>
            </a:r>
            <a:r>
              <a:rPr sz="3200" b="1" spc="-7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b="1" spc="-10" dirty="0">
                <a:solidFill>
                  <a:schemeClr val="tx1"/>
                </a:solidFill>
                <a:latin typeface="Times New Roman"/>
                <a:cs typeface="Times New Roman"/>
              </a:rPr>
              <a:t>restoran </a:t>
            </a:r>
            <a:r>
              <a:rPr sz="3200" b="1" dirty="0">
                <a:solidFill>
                  <a:schemeClr val="tx1"/>
                </a:solidFill>
                <a:latin typeface="Times New Roman"/>
                <a:cs typeface="Times New Roman"/>
              </a:rPr>
              <a:t>Kepribadian:</a:t>
            </a:r>
            <a:r>
              <a:rPr sz="3200" b="1" spc="-10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chemeClr val="tx1"/>
                </a:solidFill>
                <a:latin typeface="Times New Roman"/>
                <a:cs typeface="Times New Roman"/>
              </a:rPr>
              <a:t>Praktis,</a:t>
            </a:r>
            <a:r>
              <a:rPr sz="3200" b="1" spc="-7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b="1" spc="-20" dirty="0">
                <a:solidFill>
                  <a:schemeClr val="tx1"/>
                </a:solidFill>
                <a:latin typeface="Times New Roman"/>
                <a:cs typeface="Times New Roman"/>
              </a:rPr>
              <a:t>social-</a:t>
            </a:r>
            <a:r>
              <a:rPr sz="3200" b="1" dirty="0">
                <a:solidFill>
                  <a:schemeClr val="tx1"/>
                </a:solidFill>
                <a:latin typeface="Times New Roman"/>
                <a:cs typeface="Times New Roman"/>
              </a:rPr>
              <a:t>media</a:t>
            </a:r>
            <a:r>
              <a:rPr sz="3200" b="1" spc="-7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b="1" spc="-10" dirty="0">
                <a:solidFill>
                  <a:schemeClr val="tx1"/>
                </a:solidFill>
                <a:latin typeface="Times New Roman"/>
                <a:cs typeface="Times New Roman"/>
              </a:rPr>
              <a:t>savvy,</a:t>
            </a:r>
            <a:r>
              <a:rPr sz="3200" b="1" spc="-1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b="1" spc="-20" dirty="0">
                <a:solidFill>
                  <a:schemeClr val="tx1"/>
                </a:solidFill>
                <a:latin typeface="Times New Roman"/>
                <a:cs typeface="Times New Roman"/>
              </a:rPr>
              <a:t>experience-</a:t>
            </a:r>
            <a:r>
              <a:rPr sz="3200" b="1" dirty="0">
                <a:solidFill>
                  <a:schemeClr val="tx1"/>
                </a:solidFill>
                <a:latin typeface="Times New Roman"/>
                <a:cs typeface="Times New Roman"/>
              </a:rPr>
              <a:t>seeker,</a:t>
            </a:r>
            <a:r>
              <a:rPr sz="3200" b="1" spc="-12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b="1" spc="-10" dirty="0">
                <a:solidFill>
                  <a:schemeClr val="tx1"/>
                </a:solidFill>
                <a:latin typeface="Times New Roman"/>
                <a:cs typeface="Times New Roman"/>
              </a:rPr>
              <a:t>hemat</a:t>
            </a:r>
            <a:endParaRPr sz="3200" b="1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270"/>
              </a:spcBef>
            </a:pPr>
            <a:endParaRPr sz="3200" b="1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200" b="1" dirty="0">
                <a:solidFill>
                  <a:schemeClr val="tx1"/>
                </a:solidFill>
                <a:latin typeface="Times New Roman"/>
                <a:cs typeface="Times New Roman"/>
              </a:rPr>
              <a:t>Perilaku:</a:t>
            </a:r>
            <a:r>
              <a:rPr sz="3200" b="1" spc="-1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chemeClr val="tx1"/>
                </a:solidFill>
                <a:latin typeface="Times New Roman"/>
                <a:cs typeface="Times New Roman"/>
              </a:rPr>
              <a:t>Frekuensi</a:t>
            </a:r>
            <a:r>
              <a:rPr sz="3200" b="1" spc="-9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chemeClr val="tx1"/>
                </a:solidFill>
                <a:latin typeface="Times New Roman"/>
                <a:cs typeface="Times New Roman"/>
              </a:rPr>
              <a:t>pesan,</a:t>
            </a:r>
            <a:r>
              <a:rPr sz="3200" b="1" spc="-7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chemeClr val="tx1"/>
                </a:solidFill>
                <a:latin typeface="Times New Roman"/>
                <a:cs typeface="Times New Roman"/>
              </a:rPr>
              <a:t>pilihan</a:t>
            </a:r>
            <a:r>
              <a:rPr sz="3200" b="1" spc="-6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chemeClr val="tx1"/>
                </a:solidFill>
                <a:latin typeface="Times New Roman"/>
                <a:cs typeface="Times New Roman"/>
              </a:rPr>
              <a:t>restoran,</a:t>
            </a:r>
            <a:r>
              <a:rPr sz="3200" b="1" spc="-9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chemeClr val="tx1"/>
                </a:solidFill>
                <a:latin typeface="Times New Roman"/>
                <a:cs typeface="Times New Roman"/>
              </a:rPr>
              <a:t>metode</a:t>
            </a:r>
            <a:r>
              <a:rPr sz="3200" b="1" spc="-7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b="1" spc="-10" dirty="0">
                <a:solidFill>
                  <a:schemeClr val="tx1"/>
                </a:solidFill>
                <a:latin typeface="Times New Roman"/>
                <a:cs typeface="Times New Roman"/>
              </a:rPr>
              <a:t>pembayaran</a:t>
            </a:r>
            <a:endParaRPr sz="3200" b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67000" y="213017"/>
            <a:ext cx="11506961" cy="22303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62025" marR="5080" indent="-949960">
              <a:lnSpc>
                <a:spcPct val="159000"/>
              </a:lnSpc>
              <a:spcBef>
                <a:spcPts val="100"/>
              </a:spcBef>
            </a:pPr>
            <a:r>
              <a:rPr sz="4800" spc="-270" dirty="0" err="1">
                <a:latin typeface="Arial Black" panose="020B0A04020102020204" pitchFamily="34" charset="0"/>
              </a:rPr>
              <a:t>Analisis</a:t>
            </a:r>
            <a:r>
              <a:rPr lang="en-US" sz="4800" spc="-270" dirty="0">
                <a:latin typeface="Arial Black" panose="020B0A04020102020204" pitchFamily="34" charset="0"/>
              </a:rPr>
              <a:t> </a:t>
            </a:r>
            <a:r>
              <a:rPr sz="4800" spc="-965" dirty="0">
                <a:latin typeface="Arial Black" panose="020B0A04020102020204" pitchFamily="34" charset="0"/>
              </a:rPr>
              <a:t> </a:t>
            </a:r>
            <a:r>
              <a:rPr lang="en-US" sz="4800" spc="-965" dirty="0">
                <a:latin typeface="Arial Black" panose="020B0A04020102020204" pitchFamily="34" charset="0"/>
              </a:rPr>
              <a:t>  </a:t>
            </a:r>
            <a:r>
              <a:rPr sz="4800" spc="-290" dirty="0" err="1">
                <a:latin typeface="Arial Black" panose="020B0A04020102020204" pitchFamily="34" charset="0"/>
              </a:rPr>
              <a:t>Motivasi</a:t>
            </a:r>
            <a:r>
              <a:rPr sz="4800" spc="-950" dirty="0">
                <a:latin typeface="Arial Black" panose="020B0A04020102020204" pitchFamily="34" charset="0"/>
              </a:rPr>
              <a:t> </a:t>
            </a:r>
            <a:r>
              <a:rPr lang="en-US" sz="4800" spc="-950" dirty="0">
                <a:latin typeface="Arial Black" panose="020B0A04020102020204" pitchFamily="34" charset="0"/>
              </a:rPr>
              <a:t>   </a:t>
            </a:r>
            <a:r>
              <a:rPr sz="4800" spc="-180" dirty="0">
                <a:latin typeface="Arial Black" panose="020B0A04020102020204" pitchFamily="34" charset="0"/>
              </a:rPr>
              <a:t>dan</a:t>
            </a:r>
            <a:r>
              <a:rPr sz="4800" spc="-890" dirty="0">
                <a:latin typeface="Arial Black" panose="020B0A04020102020204" pitchFamily="34" charset="0"/>
              </a:rPr>
              <a:t> </a:t>
            </a:r>
            <a:r>
              <a:rPr lang="en-US" sz="4800" spc="-890" dirty="0">
                <a:latin typeface="Arial Black" panose="020B0A04020102020204" pitchFamily="34" charset="0"/>
              </a:rPr>
              <a:t> </a:t>
            </a:r>
            <a:r>
              <a:rPr sz="4800" spc="-330" dirty="0" err="1">
                <a:latin typeface="Arial Black" panose="020B0A04020102020204" pitchFamily="34" charset="0"/>
              </a:rPr>
              <a:t>Kepribadian</a:t>
            </a:r>
            <a:r>
              <a:rPr sz="4800" spc="-330" dirty="0">
                <a:latin typeface="Arial Black" panose="020B0A04020102020204" pitchFamily="34" charset="0"/>
              </a:rPr>
              <a:t> </a:t>
            </a:r>
            <a:r>
              <a:rPr sz="4800" spc="-229" dirty="0" err="1">
                <a:latin typeface="Arial Black" panose="020B0A04020102020204" pitchFamily="34" charset="0"/>
              </a:rPr>
              <a:t>dari</a:t>
            </a:r>
            <a:r>
              <a:rPr lang="en-US" sz="4800" spc="-229" dirty="0">
                <a:latin typeface="Arial Black" panose="020B0A04020102020204" pitchFamily="34" charset="0"/>
              </a:rPr>
              <a:t> </a:t>
            </a:r>
            <a:r>
              <a:rPr sz="4800" spc="-250" dirty="0">
                <a:latin typeface="Arial Black" panose="020B0A04020102020204" pitchFamily="34" charset="0"/>
              </a:rPr>
              <a:t>Studi</a:t>
            </a:r>
            <a:r>
              <a:rPr sz="4800" spc="-869" dirty="0">
                <a:latin typeface="Arial Black" panose="020B0A04020102020204" pitchFamily="34" charset="0"/>
              </a:rPr>
              <a:t> </a:t>
            </a:r>
            <a:r>
              <a:rPr lang="en-US" sz="4800" spc="-869" dirty="0">
                <a:latin typeface="Arial Black" panose="020B0A04020102020204" pitchFamily="34" charset="0"/>
              </a:rPr>
              <a:t> </a:t>
            </a:r>
            <a:r>
              <a:rPr sz="4800" spc="-250" dirty="0">
                <a:latin typeface="Arial Black" panose="020B0A04020102020204" pitchFamily="34" charset="0"/>
              </a:rPr>
              <a:t>Kasus</a:t>
            </a:r>
            <a:r>
              <a:rPr sz="4800" spc="-855" dirty="0">
                <a:latin typeface="Arial Black" panose="020B0A04020102020204" pitchFamily="34" charset="0"/>
              </a:rPr>
              <a:t> </a:t>
            </a:r>
            <a:r>
              <a:rPr lang="en-US" sz="4800" spc="-855" dirty="0">
                <a:latin typeface="Arial Black" panose="020B0A04020102020204" pitchFamily="34" charset="0"/>
              </a:rPr>
              <a:t> </a:t>
            </a:r>
            <a:r>
              <a:rPr sz="4800" spc="-50" dirty="0">
                <a:latin typeface="Arial Black" panose="020B0A04020102020204" pitchFamily="34" charset="0"/>
              </a:rPr>
              <a:t>2</a:t>
            </a:r>
            <a:endParaRPr sz="4800" dirty="0">
              <a:latin typeface="Arial Black" panose="020B0A040201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52600" y="2628900"/>
            <a:ext cx="14478000" cy="6510115"/>
          </a:xfrm>
          <a:prstGeom prst="rect">
            <a:avLst/>
          </a:prstGeom>
        </p:spPr>
        <p:txBody>
          <a:bodyPr vert="horz" wrap="square" lIns="0" tIns="1657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5"/>
              </a:spcBef>
            </a:pPr>
            <a:r>
              <a:rPr sz="2800" spc="-10" dirty="0">
                <a:solidFill>
                  <a:schemeClr val="tx1"/>
                </a:solidFill>
                <a:latin typeface="Times New Roman"/>
                <a:cs typeface="Times New Roman"/>
              </a:rPr>
              <a:t>GrabFood</a:t>
            </a:r>
            <a:r>
              <a:rPr sz="2800" spc="-16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chemeClr val="tx1"/>
                </a:solidFill>
                <a:latin typeface="Times New Roman"/>
                <a:cs typeface="Times New Roman"/>
              </a:rPr>
              <a:t>Users</a:t>
            </a:r>
            <a:r>
              <a:rPr sz="2800" spc="-9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800" spc="-25" dirty="0">
                <a:solidFill>
                  <a:schemeClr val="tx1"/>
                </a:solidFill>
                <a:latin typeface="Times New Roman"/>
                <a:cs typeface="Times New Roman"/>
              </a:rPr>
              <a:t>(Early</a:t>
            </a:r>
            <a:r>
              <a:rPr sz="2800" spc="-15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chemeClr val="tx1"/>
                </a:solidFill>
                <a:latin typeface="Times New Roman"/>
                <a:cs typeface="Times New Roman"/>
              </a:rPr>
              <a:t>Adopters,</a:t>
            </a:r>
            <a:r>
              <a:rPr sz="2800" spc="-16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chemeClr val="tx1"/>
                </a:solidFill>
                <a:latin typeface="Times New Roman"/>
                <a:cs typeface="Times New Roman"/>
              </a:rPr>
              <a:t>Tech</a:t>
            </a:r>
            <a:r>
              <a:rPr sz="2800" spc="-114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chemeClr val="tx1"/>
                </a:solidFill>
                <a:latin typeface="Times New Roman"/>
                <a:cs typeface="Times New Roman"/>
              </a:rPr>
              <a:t>Savvy):</a:t>
            </a:r>
            <a:endParaRPr sz="28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400050" indent="-209550">
              <a:lnSpc>
                <a:spcPct val="100000"/>
              </a:lnSpc>
              <a:spcBef>
                <a:spcPts val="1205"/>
              </a:spcBef>
              <a:buChar char="•"/>
              <a:tabLst>
                <a:tab pos="400050" algn="l"/>
              </a:tabLst>
            </a:pPr>
            <a:r>
              <a:rPr sz="2800" dirty="0">
                <a:solidFill>
                  <a:schemeClr val="tx1"/>
                </a:solidFill>
                <a:latin typeface="Times New Roman"/>
                <a:cs typeface="Times New Roman"/>
              </a:rPr>
              <a:t>Motivasi:</a:t>
            </a:r>
            <a:r>
              <a:rPr sz="2800" spc="-9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chemeClr val="tx1"/>
                </a:solidFill>
                <a:latin typeface="Times New Roman"/>
                <a:cs typeface="Times New Roman"/>
              </a:rPr>
              <a:t>Kemudahan,</a:t>
            </a:r>
            <a:r>
              <a:rPr sz="2800" spc="-1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chemeClr val="tx1"/>
                </a:solidFill>
                <a:latin typeface="Times New Roman"/>
                <a:cs typeface="Times New Roman"/>
              </a:rPr>
              <a:t>integrasi</a:t>
            </a:r>
            <a:r>
              <a:rPr sz="2800" spc="-8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chemeClr val="tx1"/>
                </a:solidFill>
                <a:latin typeface="Times New Roman"/>
                <a:cs typeface="Times New Roman"/>
              </a:rPr>
              <a:t>dengan</a:t>
            </a:r>
            <a:r>
              <a:rPr sz="2800" spc="-6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chemeClr val="tx1"/>
                </a:solidFill>
                <a:latin typeface="Times New Roman"/>
                <a:cs typeface="Times New Roman"/>
              </a:rPr>
              <a:t>ekosistem</a:t>
            </a:r>
            <a:r>
              <a:rPr sz="2800" spc="-1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800" spc="-20" dirty="0">
                <a:solidFill>
                  <a:schemeClr val="tx1"/>
                </a:solidFill>
                <a:latin typeface="Times New Roman"/>
                <a:cs typeface="Times New Roman"/>
              </a:rPr>
              <a:t>Grab</a:t>
            </a:r>
            <a:endParaRPr sz="28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400050" indent="-209550">
              <a:lnSpc>
                <a:spcPct val="100000"/>
              </a:lnSpc>
              <a:spcBef>
                <a:spcPts val="1200"/>
              </a:spcBef>
              <a:buChar char="•"/>
              <a:tabLst>
                <a:tab pos="400050" algn="l"/>
              </a:tabLst>
            </a:pPr>
            <a:r>
              <a:rPr sz="2800" dirty="0">
                <a:solidFill>
                  <a:schemeClr val="tx1"/>
                </a:solidFill>
                <a:latin typeface="Times New Roman"/>
                <a:cs typeface="Times New Roman"/>
              </a:rPr>
              <a:t>Kepribadian:</a:t>
            </a:r>
            <a:r>
              <a:rPr sz="2800" spc="-12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chemeClr val="tx1"/>
                </a:solidFill>
                <a:latin typeface="Times New Roman"/>
                <a:cs typeface="Times New Roman"/>
              </a:rPr>
              <a:t>Innovator,</a:t>
            </a:r>
            <a:r>
              <a:rPr sz="2800" spc="-114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chemeClr val="tx1"/>
                </a:solidFill>
                <a:latin typeface="Times New Roman"/>
                <a:cs typeface="Times New Roman"/>
              </a:rPr>
              <a:t>praktis,</a:t>
            </a:r>
            <a:r>
              <a:rPr sz="2800" spc="-13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chemeClr val="tx1"/>
                </a:solidFill>
                <a:latin typeface="Times New Roman"/>
                <a:cs typeface="Times New Roman"/>
              </a:rPr>
              <a:t>loyal</a:t>
            </a:r>
            <a:r>
              <a:rPr sz="2800" spc="-12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chemeClr val="tx1"/>
                </a:solidFill>
                <a:latin typeface="Times New Roman"/>
                <a:cs typeface="Times New Roman"/>
              </a:rPr>
              <a:t>terhadap</a:t>
            </a:r>
            <a:r>
              <a:rPr sz="2800" spc="-13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chemeClr val="tx1"/>
                </a:solidFill>
                <a:latin typeface="Times New Roman"/>
                <a:cs typeface="Times New Roman"/>
              </a:rPr>
              <a:t>ekosistem</a:t>
            </a:r>
            <a:endParaRPr sz="28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650"/>
              </a:spcBef>
              <a:buClr>
                <a:srgbClr val="1F4E79"/>
              </a:buClr>
              <a:buFont typeface="Times New Roman"/>
              <a:buChar char="•"/>
            </a:pPr>
            <a:endParaRPr sz="28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800" dirty="0">
                <a:solidFill>
                  <a:schemeClr val="tx1"/>
                </a:solidFill>
                <a:latin typeface="Times New Roman"/>
                <a:cs typeface="Times New Roman"/>
              </a:rPr>
              <a:t>GoFood</a:t>
            </a:r>
            <a:r>
              <a:rPr sz="2800" spc="-17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chemeClr val="tx1"/>
                </a:solidFill>
                <a:latin typeface="Times New Roman"/>
                <a:cs typeface="Times New Roman"/>
              </a:rPr>
              <a:t>Users</a:t>
            </a:r>
            <a:r>
              <a:rPr sz="2800" spc="-13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800" spc="-40" dirty="0">
                <a:solidFill>
                  <a:schemeClr val="tx1"/>
                </a:solidFill>
                <a:latin typeface="Times New Roman"/>
                <a:cs typeface="Times New Roman"/>
              </a:rPr>
              <a:t>(Value</a:t>
            </a:r>
            <a:r>
              <a:rPr sz="2800" spc="-13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chemeClr val="tx1"/>
                </a:solidFill>
                <a:latin typeface="Times New Roman"/>
                <a:cs typeface="Times New Roman"/>
              </a:rPr>
              <a:t>Seekers):</a:t>
            </a:r>
            <a:endParaRPr sz="28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400050" indent="-209550">
              <a:lnSpc>
                <a:spcPct val="100000"/>
              </a:lnSpc>
              <a:spcBef>
                <a:spcPts val="1200"/>
              </a:spcBef>
              <a:buChar char="•"/>
              <a:tabLst>
                <a:tab pos="400050" algn="l"/>
              </a:tabLst>
            </a:pPr>
            <a:r>
              <a:rPr sz="2800" dirty="0">
                <a:solidFill>
                  <a:schemeClr val="tx1"/>
                </a:solidFill>
                <a:latin typeface="Times New Roman"/>
                <a:cs typeface="Times New Roman"/>
              </a:rPr>
              <a:t>Motivasi:</a:t>
            </a:r>
            <a:r>
              <a:rPr sz="2800" spc="-114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chemeClr val="tx1"/>
                </a:solidFill>
                <a:latin typeface="Times New Roman"/>
                <a:cs typeface="Times New Roman"/>
              </a:rPr>
              <a:t>Promo</a:t>
            </a:r>
            <a:r>
              <a:rPr sz="2800" spc="-2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chemeClr val="tx1"/>
                </a:solidFill>
                <a:latin typeface="Times New Roman"/>
                <a:cs typeface="Times New Roman"/>
              </a:rPr>
              <a:t>menarik,</a:t>
            </a:r>
            <a:r>
              <a:rPr sz="2800" spc="-6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chemeClr val="tx1"/>
                </a:solidFill>
                <a:latin typeface="Times New Roman"/>
                <a:cs typeface="Times New Roman"/>
              </a:rPr>
              <a:t>cashback,</a:t>
            </a:r>
            <a:r>
              <a:rPr sz="2800" spc="-8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chemeClr val="tx1"/>
                </a:solidFill>
                <a:latin typeface="Times New Roman"/>
                <a:cs typeface="Times New Roman"/>
              </a:rPr>
              <a:t>deals</a:t>
            </a:r>
            <a:r>
              <a:rPr sz="2800" spc="-8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chemeClr val="tx1"/>
                </a:solidFill>
                <a:latin typeface="Times New Roman"/>
                <a:cs typeface="Times New Roman"/>
              </a:rPr>
              <a:t>exclusives</a:t>
            </a:r>
            <a:endParaRPr sz="28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400050" indent="-209550">
              <a:lnSpc>
                <a:spcPct val="100000"/>
              </a:lnSpc>
              <a:spcBef>
                <a:spcPts val="1200"/>
              </a:spcBef>
              <a:buChar char="•"/>
              <a:tabLst>
                <a:tab pos="400050" algn="l"/>
              </a:tabLst>
            </a:pPr>
            <a:r>
              <a:rPr sz="2800" dirty="0">
                <a:solidFill>
                  <a:schemeClr val="tx1"/>
                </a:solidFill>
                <a:latin typeface="Times New Roman"/>
                <a:cs typeface="Times New Roman"/>
              </a:rPr>
              <a:t>Kepribadian:</a:t>
            </a:r>
            <a:r>
              <a:rPr sz="2800" spc="-5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chemeClr val="tx1"/>
                </a:solidFill>
                <a:latin typeface="Times New Roman"/>
                <a:cs typeface="Times New Roman"/>
              </a:rPr>
              <a:t>Deal</a:t>
            </a:r>
            <a:r>
              <a:rPr sz="2800" spc="-1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chemeClr val="tx1"/>
                </a:solidFill>
                <a:latin typeface="Times New Roman"/>
                <a:cs typeface="Times New Roman"/>
              </a:rPr>
              <a:t>hunters,</a:t>
            </a:r>
            <a:r>
              <a:rPr sz="2800" spc="-5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800" spc="-25" dirty="0">
                <a:solidFill>
                  <a:schemeClr val="tx1"/>
                </a:solidFill>
                <a:latin typeface="Times New Roman"/>
                <a:cs typeface="Times New Roman"/>
              </a:rPr>
              <a:t>price-</a:t>
            </a:r>
            <a:r>
              <a:rPr sz="2800" dirty="0">
                <a:solidFill>
                  <a:schemeClr val="tx1"/>
                </a:solidFill>
                <a:latin typeface="Times New Roman"/>
                <a:cs typeface="Times New Roman"/>
              </a:rPr>
              <a:t>sensitive,</a:t>
            </a:r>
            <a:r>
              <a:rPr sz="2800" spc="-8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800" spc="-40" dirty="0">
                <a:solidFill>
                  <a:schemeClr val="tx1"/>
                </a:solidFill>
                <a:latin typeface="Times New Roman"/>
                <a:cs typeface="Times New Roman"/>
              </a:rPr>
              <a:t>reward-</a:t>
            </a:r>
            <a:r>
              <a:rPr sz="2800" spc="-10" dirty="0">
                <a:solidFill>
                  <a:schemeClr val="tx1"/>
                </a:solidFill>
                <a:latin typeface="Times New Roman"/>
                <a:cs typeface="Times New Roman"/>
              </a:rPr>
              <a:t>conscious</a:t>
            </a:r>
            <a:endParaRPr sz="28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635"/>
              </a:spcBef>
              <a:buClr>
                <a:srgbClr val="1F4E79"/>
              </a:buClr>
              <a:buFont typeface="Times New Roman"/>
              <a:buChar char="•"/>
            </a:pPr>
            <a:endParaRPr sz="28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800" spc="-10" dirty="0">
                <a:solidFill>
                  <a:schemeClr val="tx1"/>
                </a:solidFill>
                <a:latin typeface="Times New Roman"/>
                <a:cs typeface="Times New Roman"/>
              </a:rPr>
              <a:t>Pengguna</a:t>
            </a:r>
            <a:r>
              <a:rPr sz="2800" spc="-1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800" spc="-25" dirty="0">
                <a:solidFill>
                  <a:schemeClr val="tx1"/>
                </a:solidFill>
                <a:latin typeface="Times New Roman"/>
                <a:cs typeface="Times New Roman"/>
              </a:rPr>
              <a:t>Beragam</a:t>
            </a:r>
            <a:r>
              <a:rPr sz="2800" spc="-16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chemeClr val="tx1"/>
                </a:solidFill>
                <a:latin typeface="Times New Roman"/>
                <a:cs typeface="Times New Roman"/>
              </a:rPr>
              <a:t>App</a:t>
            </a:r>
            <a:r>
              <a:rPr sz="2800" spc="-3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chemeClr val="tx1"/>
                </a:solidFill>
                <a:latin typeface="Times New Roman"/>
                <a:cs typeface="Times New Roman"/>
              </a:rPr>
              <a:t>(Pragmatists):</a:t>
            </a:r>
            <a:endParaRPr sz="28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400050" indent="-209550">
              <a:lnSpc>
                <a:spcPct val="100000"/>
              </a:lnSpc>
              <a:spcBef>
                <a:spcPts val="1200"/>
              </a:spcBef>
              <a:buChar char="•"/>
              <a:tabLst>
                <a:tab pos="400050" algn="l"/>
              </a:tabLst>
            </a:pPr>
            <a:r>
              <a:rPr sz="2800" dirty="0">
                <a:solidFill>
                  <a:schemeClr val="tx1"/>
                </a:solidFill>
                <a:latin typeface="Times New Roman"/>
                <a:cs typeface="Times New Roman"/>
              </a:rPr>
              <a:t>Motivasi:</a:t>
            </a:r>
            <a:r>
              <a:rPr sz="2800" spc="-7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chemeClr val="tx1"/>
                </a:solidFill>
                <a:latin typeface="Times New Roman"/>
                <a:cs typeface="Times New Roman"/>
              </a:rPr>
              <a:t>Best</a:t>
            </a:r>
            <a:r>
              <a:rPr sz="2800" spc="-3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chemeClr val="tx1"/>
                </a:solidFill>
                <a:latin typeface="Times New Roman"/>
                <a:cs typeface="Times New Roman"/>
              </a:rPr>
              <a:t>option</a:t>
            </a:r>
            <a:r>
              <a:rPr sz="2800" spc="-5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chemeClr val="tx1"/>
                </a:solidFill>
                <a:latin typeface="Times New Roman"/>
                <a:cs typeface="Times New Roman"/>
              </a:rPr>
              <a:t>untuk</a:t>
            </a:r>
            <a:r>
              <a:rPr sz="2800" spc="-6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chemeClr val="tx1"/>
                </a:solidFill>
                <a:latin typeface="Times New Roman"/>
                <a:cs typeface="Times New Roman"/>
              </a:rPr>
              <a:t>setiap</a:t>
            </a:r>
            <a:r>
              <a:rPr sz="2800" spc="-5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chemeClr val="tx1"/>
                </a:solidFill>
                <a:latin typeface="Times New Roman"/>
                <a:cs typeface="Times New Roman"/>
              </a:rPr>
              <a:t>situasi</a:t>
            </a:r>
            <a:r>
              <a:rPr sz="2800" spc="-7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chemeClr val="tx1"/>
                </a:solidFill>
                <a:latin typeface="Times New Roman"/>
                <a:cs typeface="Times New Roman"/>
              </a:rPr>
              <a:t>berbeda</a:t>
            </a:r>
            <a:endParaRPr sz="28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400050" indent="-209550">
              <a:lnSpc>
                <a:spcPct val="100000"/>
              </a:lnSpc>
              <a:spcBef>
                <a:spcPts val="1200"/>
              </a:spcBef>
              <a:buChar char="•"/>
              <a:tabLst>
                <a:tab pos="400050" algn="l"/>
              </a:tabLst>
            </a:pPr>
            <a:r>
              <a:rPr sz="2800" dirty="0">
                <a:solidFill>
                  <a:schemeClr val="tx1"/>
                </a:solidFill>
                <a:latin typeface="Times New Roman"/>
                <a:cs typeface="Times New Roman"/>
              </a:rPr>
              <a:t>Kepribadian:</a:t>
            </a:r>
            <a:r>
              <a:rPr sz="2800" spc="-7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chemeClr val="tx1"/>
                </a:solidFill>
                <a:latin typeface="Times New Roman"/>
                <a:cs typeface="Times New Roman"/>
              </a:rPr>
              <a:t>Rasional,</a:t>
            </a:r>
            <a:r>
              <a:rPr sz="2800" spc="-7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800" spc="-40" dirty="0">
                <a:solidFill>
                  <a:schemeClr val="tx1"/>
                </a:solidFill>
                <a:latin typeface="Times New Roman"/>
                <a:cs typeface="Times New Roman"/>
              </a:rPr>
              <a:t>comparison-</a:t>
            </a:r>
            <a:r>
              <a:rPr sz="2800" dirty="0">
                <a:solidFill>
                  <a:schemeClr val="tx1"/>
                </a:solidFill>
                <a:latin typeface="Times New Roman"/>
                <a:cs typeface="Times New Roman"/>
              </a:rPr>
              <a:t>prone,</a:t>
            </a:r>
            <a:r>
              <a:rPr sz="2800" spc="-4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chemeClr val="tx1"/>
                </a:solidFill>
                <a:latin typeface="Times New Roman"/>
                <a:cs typeface="Times New Roman"/>
              </a:rPr>
              <a:t>independent</a:t>
            </a:r>
            <a:r>
              <a:rPr sz="2800" spc="-9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chemeClr val="tx1"/>
                </a:solidFill>
                <a:latin typeface="Times New Roman"/>
                <a:cs typeface="Times New Roman"/>
              </a:rPr>
              <a:t>choosers</a:t>
            </a:r>
            <a:endParaRPr sz="2800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711451"/>
            <a:ext cx="1570990" cy="1883410"/>
          </a:xfrm>
          <a:custGeom>
            <a:avLst/>
            <a:gdLst/>
            <a:ahLst/>
            <a:cxnLst/>
            <a:rect l="l" t="t" r="r" b="b"/>
            <a:pathLst>
              <a:path w="1570990" h="1883410">
                <a:moveTo>
                  <a:pt x="1570863" y="0"/>
                </a:moveTo>
                <a:lnTo>
                  <a:pt x="631825" y="0"/>
                </a:lnTo>
                <a:lnTo>
                  <a:pt x="597065" y="634"/>
                </a:lnTo>
                <a:lnTo>
                  <a:pt x="550773" y="3428"/>
                </a:lnTo>
                <a:lnTo>
                  <a:pt x="504685" y="8636"/>
                </a:lnTo>
                <a:lnTo>
                  <a:pt x="458901" y="16001"/>
                </a:lnTo>
                <a:lnTo>
                  <a:pt x="413537" y="25526"/>
                </a:lnTo>
                <a:lnTo>
                  <a:pt x="368706" y="37338"/>
                </a:lnTo>
                <a:lnTo>
                  <a:pt x="324510" y="51434"/>
                </a:lnTo>
                <a:lnTo>
                  <a:pt x="281038" y="67564"/>
                </a:lnTo>
                <a:lnTo>
                  <a:pt x="238417" y="85851"/>
                </a:lnTo>
                <a:lnTo>
                  <a:pt x="196748" y="106172"/>
                </a:lnTo>
                <a:lnTo>
                  <a:pt x="156121" y="128524"/>
                </a:lnTo>
                <a:lnTo>
                  <a:pt x="116648" y="152780"/>
                </a:lnTo>
                <a:lnTo>
                  <a:pt x="78413" y="179070"/>
                </a:lnTo>
                <a:lnTo>
                  <a:pt x="41511" y="207137"/>
                </a:lnTo>
                <a:lnTo>
                  <a:pt x="6031" y="236981"/>
                </a:lnTo>
                <a:lnTo>
                  <a:pt x="0" y="242316"/>
                </a:lnTo>
                <a:lnTo>
                  <a:pt x="0" y="1883155"/>
                </a:lnTo>
                <a:lnTo>
                  <a:pt x="626122" y="1883155"/>
                </a:lnTo>
                <a:lnTo>
                  <a:pt x="660869" y="1882521"/>
                </a:lnTo>
                <a:lnTo>
                  <a:pt x="707148" y="1879600"/>
                </a:lnTo>
                <a:lnTo>
                  <a:pt x="753249" y="1874520"/>
                </a:lnTo>
                <a:lnTo>
                  <a:pt x="799020" y="1867153"/>
                </a:lnTo>
                <a:lnTo>
                  <a:pt x="844384" y="1857502"/>
                </a:lnTo>
                <a:lnTo>
                  <a:pt x="889228" y="1845691"/>
                </a:lnTo>
                <a:lnTo>
                  <a:pt x="933424" y="1831721"/>
                </a:lnTo>
                <a:lnTo>
                  <a:pt x="976884" y="1815592"/>
                </a:lnTo>
                <a:lnTo>
                  <a:pt x="1019517" y="1797303"/>
                </a:lnTo>
                <a:lnTo>
                  <a:pt x="1061186" y="1776983"/>
                </a:lnTo>
                <a:lnTo>
                  <a:pt x="1101801" y="1754631"/>
                </a:lnTo>
                <a:lnTo>
                  <a:pt x="1141272" y="1730248"/>
                </a:lnTo>
                <a:lnTo>
                  <a:pt x="1179512" y="1704086"/>
                </a:lnTo>
                <a:lnTo>
                  <a:pt x="1216418" y="1676019"/>
                </a:lnTo>
                <a:lnTo>
                  <a:pt x="1251902" y="1646174"/>
                </a:lnTo>
                <a:lnTo>
                  <a:pt x="1285875" y="1614551"/>
                </a:lnTo>
                <a:lnTo>
                  <a:pt x="1318133" y="1581403"/>
                </a:lnTo>
                <a:lnTo>
                  <a:pt x="1348867" y="1546732"/>
                </a:lnTo>
                <a:lnTo>
                  <a:pt x="1377950" y="1510538"/>
                </a:lnTo>
                <a:lnTo>
                  <a:pt x="1405128" y="1473073"/>
                </a:lnTo>
                <a:lnTo>
                  <a:pt x="1430401" y="1434211"/>
                </a:lnTo>
                <a:lnTo>
                  <a:pt x="1453769" y="1394078"/>
                </a:lnTo>
                <a:lnTo>
                  <a:pt x="1475105" y="1352930"/>
                </a:lnTo>
                <a:lnTo>
                  <a:pt x="1494409" y="1310767"/>
                </a:lnTo>
                <a:lnTo>
                  <a:pt x="1511554" y="1267714"/>
                </a:lnTo>
                <a:lnTo>
                  <a:pt x="1526667" y="1223899"/>
                </a:lnTo>
                <a:lnTo>
                  <a:pt x="1539621" y="1179322"/>
                </a:lnTo>
                <a:lnTo>
                  <a:pt x="1550289" y="1134237"/>
                </a:lnTo>
                <a:lnTo>
                  <a:pt x="1558798" y="1088644"/>
                </a:lnTo>
                <a:lnTo>
                  <a:pt x="1565021" y="1042797"/>
                </a:lnTo>
                <a:lnTo>
                  <a:pt x="1569085" y="996569"/>
                </a:lnTo>
                <a:lnTo>
                  <a:pt x="1570736" y="950214"/>
                </a:lnTo>
                <a:lnTo>
                  <a:pt x="1570863" y="0"/>
                </a:lnTo>
                <a:close/>
              </a:path>
            </a:pathLst>
          </a:custGeom>
          <a:solidFill>
            <a:srgbClr val="40A7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290572" y="2051304"/>
            <a:ext cx="1203960" cy="1203960"/>
          </a:xfrm>
          <a:custGeom>
            <a:avLst/>
            <a:gdLst/>
            <a:ahLst/>
            <a:cxnLst/>
            <a:rect l="l" t="t" r="r" b="b"/>
            <a:pathLst>
              <a:path w="1203960" h="1203960">
                <a:moveTo>
                  <a:pt x="600075" y="0"/>
                </a:moveTo>
                <a:lnTo>
                  <a:pt x="0" y="0"/>
                </a:lnTo>
                <a:lnTo>
                  <a:pt x="0" y="600075"/>
                </a:lnTo>
                <a:lnTo>
                  <a:pt x="1650" y="644525"/>
                </a:lnTo>
                <a:lnTo>
                  <a:pt x="6476" y="688594"/>
                </a:lnTo>
                <a:lnTo>
                  <a:pt x="14731" y="732409"/>
                </a:lnTo>
                <a:lnTo>
                  <a:pt x="26034" y="775335"/>
                </a:lnTo>
                <a:lnTo>
                  <a:pt x="40512" y="817372"/>
                </a:lnTo>
                <a:lnTo>
                  <a:pt x="57911" y="858139"/>
                </a:lnTo>
                <a:lnTo>
                  <a:pt x="78485" y="897636"/>
                </a:lnTo>
                <a:lnTo>
                  <a:pt x="101726" y="935481"/>
                </a:lnTo>
                <a:lnTo>
                  <a:pt x="127761" y="971550"/>
                </a:lnTo>
                <a:lnTo>
                  <a:pt x="156336" y="1005459"/>
                </a:lnTo>
                <a:lnTo>
                  <a:pt x="187451" y="1037336"/>
                </a:lnTo>
                <a:lnTo>
                  <a:pt x="220725" y="1066800"/>
                </a:lnTo>
                <a:lnTo>
                  <a:pt x="256031" y="1093724"/>
                </a:lnTo>
                <a:lnTo>
                  <a:pt x="293369" y="1117853"/>
                </a:lnTo>
                <a:lnTo>
                  <a:pt x="332231" y="1139317"/>
                </a:lnTo>
                <a:lnTo>
                  <a:pt x="372744" y="1157859"/>
                </a:lnTo>
                <a:lnTo>
                  <a:pt x="414400" y="1173352"/>
                </a:lnTo>
                <a:lnTo>
                  <a:pt x="457072" y="1185672"/>
                </a:lnTo>
                <a:lnTo>
                  <a:pt x="500506" y="1194943"/>
                </a:lnTo>
                <a:lnTo>
                  <a:pt x="544576" y="1200912"/>
                </a:lnTo>
                <a:lnTo>
                  <a:pt x="588898" y="1203578"/>
                </a:lnTo>
                <a:lnTo>
                  <a:pt x="603757" y="1203832"/>
                </a:lnTo>
                <a:lnTo>
                  <a:pt x="1203832" y="1203832"/>
                </a:lnTo>
                <a:lnTo>
                  <a:pt x="1203832" y="603757"/>
                </a:lnTo>
                <a:lnTo>
                  <a:pt x="1203578" y="588899"/>
                </a:lnTo>
                <a:lnTo>
                  <a:pt x="1200912" y="544576"/>
                </a:lnTo>
                <a:lnTo>
                  <a:pt x="1194942" y="500506"/>
                </a:lnTo>
                <a:lnTo>
                  <a:pt x="1185672" y="457073"/>
                </a:lnTo>
                <a:lnTo>
                  <a:pt x="1173352" y="414400"/>
                </a:lnTo>
                <a:lnTo>
                  <a:pt x="1157858" y="372745"/>
                </a:lnTo>
                <a:lnTo>
                  <a:pt x="1139316" y="332231"/>
                </a:lnTo>
                <a:lnTo>
                  <a:pt x="1117853" y="293370"/>
                </a:lnTo>
                <a:lnTo>
                  <a:pt x="1093724" y="256031"/>
                </a:lnTo>
                <a:lnTo>
                  <a:pt x="1066800" y="220725"/>
                </a:lnTo>
                <a:lnTo>
                  <a:pt x="1037336" y="187451"/>
                </a:lnTo>
                <a:lnTo>
                  <a:pt x="1005458" y="156337"/>
                </a:lnTo>
                <a:lnTo>
                  <a:pt x="971550" y="127762"/>
                </a:lnTo>
                <a:lnTo>
                  <a:pt x="935482" y="101726"/>
                </a:lnTo>
                <a:lnTo>
                  <a:pt x="897635" y="78486"/>
                </a:lnTo>
                <a:lnTo>
                  <a:pt x="858138" y="57912"/>
                </a:lnTo>
                <a:lnTo>
                  <a:pt x="817371" y="40513"/>
                </a:lnTo>
                <a:lnTo>
                  <a:pt x="775334" y="26035"/>
                </a:lnTo>
                <a:lnTo>
                  <a:pt x="732408" y="14731"/>
                </a:lnTo>
                <a:lnTo>
                  <a:pt x="688594" y="6476"/>
                </a:lnTo>
                <a:lnTo>
                  <a:pt x="644525" y="1650"/>
                </a:lnTo>
                <a:lnTo>
                  <a:pt x="600075" y="0"/>
                </a:lnTo>
                <a:close/>
              </a:path>
            </a:pathLst>
          </a:custGeom>
          <a:solidFill>
            <a:srgbClr val="FFC24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90572" y="41148"/>
            <a:ext cx="1170305" cy="1168400"/>
          </a:xfrm>
          <a:custGeom>
            <a:avLst/>
            <a:gdLst/>
            <a:ahLst/>
            <a:cxnLst/>
            <a:rect l="l" t="t" r="r" b="b"/>
            <a:pathLst>
              <a:path w="1170304" h="1168400">
                <a:moveTo>
                  <a:pt x="1170177" y="0"/>
                </a:moveTo>
                <a:lnTo>
                  <a:pt x="586739" y="0"/>
                </a:lnTo>
                <a:lnTo>
                  <a:pt x="543559" y="1524"/>
                </a:lnTo>
                <a:lnTo>
                  <a:pt x="500633" y="6350"/>
                </a:lnTo>
                <a:lnTo>
                  <a:pt x="458215" y="14224"/>
                </a:lnTo>
                <a:lnTo>
                  <a:pt x="416432" y="25273"/>
                </a:lnTo>
                <a:lnTo>
                  <a:pt x="375538" y="39243"/>
                </a:lnTo>
                <a:lnTo>
                  <a:pt x="335914" y="56260"/>
                </a:lnTo>
                <a:lnTo>
                  <a:pt x="297560" y="76073"/>
                </a:lnTo>
                <a:lnTo>
                  <a:pt x="260730" y="98805"/>
                </a:lnTo>
                <a:lnTo>
                  <a:pt x="225805" y="124078"/>
                </a:lnTo>
                <a:lnTo>
                  <a:pt x="192658" y="151765"/>
                </a:lnTo>
                <a:lnTo>
                  <a:pt x="161797" y="181991"/>
                </a:lnTo>
                <a:lnTo>
                  <a:pt x="133222" y="214249"/>
                </a:lnTo>
                <a:lnTo>
                  <a:pt x="107060" y="248538"/>
                </a:lnTo>
                <a:lnTo>
                  <a:pt x="83438" y="284733"/>
                </a:lnTo>
                <a:lnTo>
                  <a:pt x="62610" y="322579"/>
                </a:lnTo>
                <a:lnTo>
                  <a:pt x="44703" y="361696"/>
                </a:lnTo>
                <a:lnTo>
                  <a:pt x="29590" y="402208"/>
                </a:lnTo>
                <a:lnTo>
                  <a:pt x="17525" y="443610"/>
                </a:lnTo>
                <a:lnTo>
                  <a:pt x="8635" y="485775"/>
                </a:lnTo>
                <a:lnTo>
                  <a:pt x="2793" y="528574"/>
                </a:lnTo>
                <a:lnTo>
                  <a:pt x="126" y="571500"/>
                </a:lnTo>
                <a:lnTo>
                  <a:pt x="0" y="1168400"/>
                </a:lnTo>
                <a:lnTo>
                  <a:pt x="583183" y="1168400"/>
                </a:lnTo>
                <a:lnTo>
                  <a:pt x="640841" y="1165478"/>
                </a:lnTo>
                <a:lnTo>
                  <a:pt x="683640" y="1159763"/>
                </a:lnTo>
                <a:lnTo>
                  <a:pt x="725932" y="1150747"/>
                </a:lnTo>
                <a:lnTo>
                  <a:pt x="767460" y="1138808"/>
                </a:lnTo>
                <a:lnTo>
                  <a:pt x="807846" y="1123696"/>
                </a:lnTo>
                <a:lnTo>
                  <a:pt x="847216" y="1105788"/>
                </a:lnTo>
                <a:lnTo>
                  <a:pt x="885063" y="1084960"/>
                </a:lnTo>
                <a:lnTo>
                  <a:pt x="921257" y="1061466"/>
                </a:lnTo>
                <a:lnTo>
                  <a:pt x="955547" y="1035303"/>
                </a:lnTo>
                <a:lnTo>
                  <a:pt x="987932" y="1006728"/>
                </a:lnTo>
                <a:lnTo>
                  <a:pt x="1018158" y="975868"/>
                </a:lnTo>
                <a:lnTo>
                  <a:pt x="1045972" y="942848"/>
                </a:lnTo>
                <a:lnTo>
                  <a:pt x="1071244" y="907923"/>
                </a:lnTo>
                <a:lnTo>
                  <a:pt x="1093851" y="871220"/>
                </a:lnTo>
                <a:lnTo>
                  <a:pt x="1113789" y="832866"/>
                </a:lnTo>
                <a:lnTo>
                  <a:pt x="1130807" y="793242"/>
                </a:lnTo>
                <a:lnTo>
                  <a:pt x="1144904" y="752475"/>
                </a:lnTo>
                <a:lnTo>
                  <a:pt x="1155827" y="710692"/>
                </a:lnTo>
                <a:lnTo>
                  <a:pt x="1163827" y="668274"/>
                </a:lnTo>
                <a:lnTo>
                  <a:pt x="1168527" y="625475"/>
                </a:lnTo>
                <a:lnTo>
                  <a:pt x="1170177" y="582422"/>
                </a:lnTo>
                <a:lnTo>
                  <a:pt x="1170177" y="0"/>
                </a:lnTo>
                <a:close/>
              </a:path>
            </a:pathLst>
          </a:custGeom>
          <a:solidFill>
            <a:srgbClr val="40A7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597025" cy="1593850"/>
          </a:xfrm>
          <a:custGeom>
            <a:avLst/>
            <a:gdLst/>
            <a:ahLst/>
            <a:cxnLst/>
            <a:rect l="l" t="t" r="r" b="b"/>
            <a:pathLst>
              <a:path w="1597025" h="1593850">
                <a:moveTo>
                  <a:pt x="1357503" y="0"/>
                </a:moveTo>
                <a:lnTo>
                  <a:pt x="0" y="0"/>
                </a:lnTo>
                <a:lnTo>
                  <a:pt x="0" y="1302893"/>
                </a:lnTo>
                <a:lnTo>
                  <a:pt x="28497" y="1329308"/>
                </a:lnTo>
                <a:lnTo>
                  <a:pt x="63927" y="1359280"/>
                </a:lnTo>
                <a:lnTo>
                  <a:pt x="100783" y="1387475"/>
                </a:lnTo>
                <a:lnTo>
                  <a:pt x="138976" y="1413764"/>
                </a:lnTo>
                <a:lnTo>
                  <a:pt x="178422" y="1438275"/>
                </a:lnTo>
                <a:lnTo>
                  <a:pt x="219011" y="1460753"/>
                </a:lnTo>
                <a:lnTo>
                  <a:pt x="260667" y="1481201"/>
                </a:lnTo>
                <a:lnTo>
                  <a:pt x="303276" y="1499616"/>
                </a:lnTo>
                <a:lnTo>
                  <a:pt x="346735" y="1515999"/>
                </a:lnTo>
                <a:lnTo>
                  <a:pt x="390944" y="1530096"/>
                </a:lnTo>
                <a:lnTo>
                  <a:pt x="435787" y="1542033"/>
                </a:lnTo>
                <a:lnTo>
                  <a:pt x="481177" y="1551813"/>
                </a:lnTo>
                <a:lnTo>
                  <a:pt x="526973" y="1559305"/>
                </a:lnTo>
                <a:lnTo>
                  <a:pt x="573087" y="1564513"/>
                </a:lnTo>
                <a:lnTo>
                  <a:pt x="619404" y="1567560"/>
                </a:lnTo>
                <a:lnTo>
                  <a:pt x="1570482" y="1593723"/>
                </a:lnTo>
                <a:lnTo>
                  <a:pt x="1596517" y="642747"/>
                </a:lnTo>
                <a:lnTo>
                  <a:pt x="1596644" y="631190"/>
                </a:lnTo>
                <a:lnTo>
                  <a:pt x="1595628" y="584834"/>
                </a:lnTo>
                <a:lnTo>
                  <a:pt x="1592326" y="538479"/>
                </a:lnTo>
                <a:lnTo>
                  <a:pt x="1586738" y="492378"/>
                </a:lnTo>
                <a:lnTo>
                  <a:pt x="1578991" y="446658"/>
                </a:lnTo>
                <a:lnTo>
                  <a:pt x="1568958" y="401320"/>
                </a:lnTo>
                <a:lnTo>
                  <a:pt x="1556639" y="356616"/>
                </a:lnTo>
                <a:lnTo>
                  <a:pt x="1542288" y="312420"/>
                </a:lnTo>
                <a:lnTo>
                  <a:pt x="1525651" y="269113"/>
                </a:lnTo>
                <a:lnTo>
                  <a:pt x="1506982" y="226695"/>
                </a:lnTo>
                <a:lnTo>
                  <a:pt x="1486154" y="185166"/>
                </a:lnTo>
                <a:lnTo>
                  <a:pt x="1463421" y="144779"/>
                </a:lnTo>
                <a:lnTo>
                  <a:pt x="1438783" y="105536"/>
                </a:lnTo>
                <a:lnTo>
                  <a:pt x="1412113" y="67436"/>
                </a:lnTo>
                <a:lnTo>
                  <a:pt x="1383792" y="30860"/>
                </a:lnTo>
                <a:lnTo>
                  <a:pt x="1357503" y="0"/>
                </a:lnTo>
                <a:close/>
              </a:path>
            </a:pathLst>
          </a:custGeom>
          <a:solidFill>
            <a:srgbClr val="FFC24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0791" y="0"/>
            <a:ext cx="2761488" cy="2772155"/>
          </a:xfrm>
          <a:prstGeom prst="rect">
            <a:avLst/>
          </a:prstGeom>
        </p:spPr>
      </p:pic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5943600" y="796925"/>
            <a:ext cx="7624445" cy="1092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i="0" dirty="0">
                <a:solidFill>
                  <a:srgbClr val="000000"/>
                </a:solidFill>
                <a:latin typeface="Verdana"/>
                <a:cs typeface="Verdana"/>
              </a:rPr>
              <a:t>Outlet</a:t>
            </a:r>
            <a:r>
              <a:rPr i="0" spc="-425" dirty="0">
                <a:solidFill>
                  <a:srgbClr val="000000"/>
                </a:solidFill>
                <a:latin typeface="Verdana"/>
                <a:cs typeface="Verdana"/>
              </a:rPr>
              <a:t> </a:t>
            </a:r>
            <a:r>
              <a:rPr i="0" spc="-10" dirty="0">
                <a:solidFill>
                  <a:srgbClr val="000000"/>
                </a:solidFill>
                <a:latin typeface="Verdana"/>
                <a:cs typeface="Verdana"/>
              </a:rPr>
              <a:t>Presentasi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4650994" y="2481427"/>
            <a:ext cx="7787005" cy="5786755"/>
          </a:xfrm>
          <a:prstGeom prst="rect">
            <a:avLst/>
          </a:prstGeom>
        </p:spPr>
        <p:txBody>
          <a:bodyPr vert="horz" wrap="square" lIns="0" tIns="165100" rIns="0" bIns="0" rtlCol="0">
            <a:spAutoFit/>
          </a:bodyPr>
          <a:lstStyle/>
          <a:p>
            <a:pPr marL="414020" indent="-401320">
              <a:lnSpc>
                <a:spcPct val="100000"/>
              </a:lnSpc>
              <a:spcBef>
                <a:spcPts val="1300"/>
              </a:spcBef>
              <a:buAutoNum type="arabicPeriod"/>
              <a:tabLst>
                <a:tab pos="414020" algn="l"/>
              </a:tabLst>
            </a:pPr>
            <a:r>
              <a:rPr sz="3200" spc="-10" dirty="0">
                <a:solidFill>
                  <a:srgbClr val="1F4E79"/>
                </a:solidFill>
                <a:latin typeface="Calibri"/>
                <a:cs typeface="Calibri"/>
              </a:rPr>
              <a:t>Pendahuluan</a:t>
            </a:r>
            <a:endParaRPr sz="3200">
              <a:latin typeface="Calibri"/>
              <a:cs typeface="Calibri"/>
            </a:endParaRPr>
          </a:p>
          <a:p>
            <a:pPr marL="414020" indent="-401320">
              <a:lnSpc>
                <a:spcPct val="100000"/>
              </a:lnSpc>
              <a:spcBef>
                <a:spcPts val="1200"/>
              </a:spcBef>
              <a:buAutoNum type="arabicPeriod"/>
              <a:tabLst>
                <a:tab pos="414020" algn="l"/>
              </a:tabLst>
            </a:pPr>
            <a:r>
              <a:rPr sz="3200" spc="-20" dirty="0">
                <a:solidFill>
                  <a:srgbClr val="1F4E79"/>
                </a:solidFill>
                <a:latin typeface="Calibri"/>
                <a:cs typeface="Calibri"/>
              </a:rPr>
              <a:t>Hubungan</a:t>
            </a:r>
            <a:r>
              <a:rPr sz="3200" spc="-7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Motivasi</a:t>
            </a:r>
            <a:r>
              <a:rPr sz="3200" spc="-135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&amp;</a:t>
            </a:r>
            <a:r>
              <a:rPr sz="3200" spc="-125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1F4E79"/>
                </a:solidFill>
                <a:latin typeface="Calibri"/>
                <a:cs typeface="Calibri"/>
              </a:rPr>
              <a:t>Perilaku</a:t>
            </a:r>
            <a:r>
              <a:rPr sz="3200" spc="-175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1F4E79"/>
                </a:solidFill>
                <a:latin typeface="Calibri"/>
                <a:cs typeface="Calibri"/>
              </a:rPr>
              <a:t>Konsumen</a:t>
            </a:r>
            <a:endParaRPr sz="3200">
              <a:latin typeface="Calibri"/>
              <a:cs typeface="Calibri"/>
            </a:endParaRPr>
          </a:p>
          <a:p>
            <a:pPr marL="414020" indent="-401320">
              <a:lnSpc>
                <a:spcPct val="100000"/>
              </a:lnSpc>
              <a:spcBef>
                <a:spcPts val="1200"/>
              </a:spcBef>
              <a:buAutoNum type="arabicPeriod"/>
              <a:tabLst>
                <a:tab pos="414020" algn="l"/>
              </a:tabLst>
            </a:pPr>
            <a:r>
              <a:rPr sz="3200" spc="-75" dirty="0">
                <a:solidFill>
                  <a:srgbClr val="1F4E79"/>
                </a:solidFill>
                <a:latin typeface="Calibri"/>
                <a:cs typeface="Calibri"/>
              </a:rPr>
              <a:t>Teori-</a:t>
            </a:r>
            <a:r>
              <a:rPr sz="3200" spc="-45" dirty="0">
                <a:solidFill>
                  <a:srgbClr val="1F4E79"/>
                </a:solidFill>
                <a:latin typeface="Calibri"/>
                <a:cs typeface="Calibri"/>
              </a:rPr>
              <a:t>Teori</a:t>
            </a:r>
            <a:r>
              <a:rPr sz="3200" spc="-175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Motivasi</a:t>
            </a:r>
            <a:r>
              <a:rPr sz="3200" spc="-6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1F4E79"/>
                </a:solidFill>
                <a:latin typeface="Calibri"/>
                <a:cs typeface="Calibri"/>
              </a:rPr>
              <a:t>Konsumen</a:t>
            </a:r>
            <a:endParaRPr sz="3200">
              <a:latin typeface="Calibri"/>
              <a:cs typeface="Calibri"/>
            </a:endParaRPr>
          </a:p>
          <a:p>
            <a:pPr marL="414655" indent="-401955">
              <a:lnSpc>
                <a:spcPct val="100000"/>
              </a:lnSpc>
              <a:spcBef>
                <a:spcPts val="1200"/>
              </a:spcBef>
              <a:buAutoNum type="arabicPeriod"/>
              <a:tabLst>
                <a:tab pos="414655" algn="l"/>
              </a:tabLst>
            </a:pPr>
            <a:r>
              <a:rPr sz="3200" spc="-55" dirty="0">
                <a:solidFill>
                  <a:srgbClr val="1F4E79"/>
                </a:solidFill>
                <a:latin typeface="Calibri"/>
                <a:cs typeface="Calibri"/>
              </a:rPr>
              <a:t>Faktor-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Faktor</a:t>
            </a:r>
            <a:r>
              <a:rPr sz="3200" spc="-114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1F4E79"/>
                </a:solidFill>
                <a:latin typeface="Calibri"/>
                <a:cs typeface="Calibri"/>
              </a:rPr>
              <a:t>Kepribadian</a:t>
            </a:r>
            <a:endParaRPr sz="3200">
              <a:latin typeface="Calibri"/>
              <a:cs typeface="Calibri"/>
            </a:endParaRPr>
          </a:p>
          <a:p>
            <a:pPr marL="414020" indent="-401320">
              <a:lnSpc>
                <a:spcPct val="100000"/>
              </a:lnSpc>
              <a:spcBef>
                <a:spcPts val="1200"/>
              </a:spcBef>
              <a:buAutoNum type="arabicPeriod"/>
              <a:tabLst>
                <a:tab pos="414020" algn="l"/>
              </a:tabLst>
            </a:pPr>
            <a:r>
              <a:rPr sz="3200" spc="-20" dirty="0">
                <a:solidFill>
                  <a:srgbClr val="1F4E79"/>
                </a:solidFill>
                <a:latin typeface="Calibri"/>
                <a:cs typeface="Calibri"/>
              </a:rPr>
              <a:t>Hubungan</a:t>
            </a:r>
            <a:r>
              <a:rPr sz="3200" spc="-114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1F4E79"/>
                </a:solidFill>
                <a:latin typeface="Calibri"/>
                <a:cs typeface="Calibri"/>
              </a:rPr>
              <a:t>Kepribadian</a:t>
            </a:r>
            <a:r>
              <a:rPr sz="3200" spc="-11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&amp;</a:t>
            </a:r>
            <a:r>
              <a:rPr sz="3200" spc="-17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1F4E79"/>
                </a:solidFill>
                <a:latin typeface="Calibri"/>
                <a:cs typeface="Calibri"/>
              </a:rPr>
              <a:t>Perilaku</a:t>
            </a:r>
            <a:r>
              <a:rPr sz="3200" spc="-17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1F4E79"/>
                </a:solidFill>
                <a:latin typeface="Calibri"/>
                <a:cs typeface="Calibri"/>
              </a:rPr>
              <a:t>Konsumen</a:t>
            </a:r>
            <a:endParaRPr sz="3200">
              <a:latin typeface="Calibri"/>
              <a:cs typeface="Calibri"/>
            </a:endParaRPr>
          </a:p>
          <a:p>
            <a:pPr marL="414020" indent="-401320">
              <a:lnSpc>
                <a:spcPct val="100000"/>
              </a:lnSpc>
              <a:spcBef>
                <a:spcPts val="1200"/>
              </a:spcBef>
              <a:buAutoNum type="arabicPeriod"/>
              <a:tabLst>
                <a:tab pos="414020" algn="l"/>
              </a:tabLst>
            </a:pP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Studi</a:t>
            </a:r>
            <a:r>
              <a:rPr sz="3200" spc="-10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Kasus</a:t>
            </a:r>
            <a:r>
              <a:rPr sz="3200" spc="-114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1:</a:t>
            </a:r>
            <a:r>
              <a:rPr sz="3200" spc="-10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1F4E79"/>
                </a:solidFill>
                <a:latin typeface="Calibri"/>
                <a:cs typeface="Calibri"/>
              </a:rPr>
              <a:t>Smartphone</a:t>
            </a:r>
            <a:endParaRPr sz="3200">
              <a:latin typeface="Calibri"/>
              <a:cs typeface="Calibri"/>
            </a:endParaRPr>
          </a:p>
          <a:p>
            <a:pPr marL="414020" indent="-401320">
              <a:lnSpc>
                <a:spcPct val="100000"/>
              </a:lnSpc>
              <a:spcBef>
                <a:spcPts val="1200"/>
              </a:spcBef>
              <a:buAutoNum type="arabicPeriod"/>
              <a:tabLst>
                <a:tab pos="414020" algn="l"/>
              </a:tabLst>
            </a:pP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Studi</a:t>
            </a:r>
            <a:r>
              <a:rPr sz="3200" spc="-105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Kasus</a:t>
            </a:r>
            <a:r>
              <a:rPr sz="3200" spc="-12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2:</a:t>
            </a:r>
            <a:r>
              <a:rPr sz="3200" spc="-9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Food</a:t>
            </a:r>
            <a:r>
              <a:rPr sz="3200" spc="-11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Delivery</a:t>
            </a:r>
            <a:r>
              <a:rPr sz="3200" spc="-114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spc="-20" dirty="0">
                <a:solidFill>
                  <a:srgbClr val="1F4E79"/>
                </a:solidFill>
                <a:latin typeface="Calibri"/>
                <a:cs typeface="Calibri"/>
              </a:rPr>
              <a:t>Apps</a:t>
            </a:r>
            <a:endParaRPr sz="3200">
              <a:latin typeface="Calibri"/>
              <a:cs typeface="Calibri"/>
            </a:endParaRPr>
          </a:p>
          <a:p>
            <a:pPr marL="414020" indent="-401320">
              <a:lnSpc>
                <a:spcPct val="100000"/>
              </a:lnSpc>
              <a:spcBef>
                <a:spcPts val="1205"/>
              </a:spcBef>
              <a:buAutoNum type="arabicPeriod"/>
              <a:tabLst>
                <a:tab pos="414020" algn="l"/>
              </a:tabLst>
            </a:pPr>
            <a:r>
              <a:rPr sz="3200" spc="-10" dirty="0">
                <a:solidFill>
                  <a:srgbClr val="1F4E79"/>
                </a:solidFill>
                <a:latin typeface="Calibri"/>
                <a:cs typeface="Calibri"/>
              </a:rPr>
              <a:t>Implikasi</a:t>
            </a:r>
            <a:r>
              <a:rPr sz="3200" spc="-95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untuk</a:t>
            </a:r>
            <a:r>
              <a:rPr sz="3200" spc="-10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spc="-20" dirty="0">
                <a:solidFill>
                  <a:srgbClr val="1F4E79"/>
                </a:solidFill>
                <a:latin typeface="Calibri"/>
                <a:cs typeface="Calibri"/>
              </a:rPr>
              <a:t>Pemasaran</a:t>
            </a:r>
            <a:r>
              <a:rPr sz="3200" spc="-16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1F4E79"/>
                </a:solidFill>
                <a:latin typeface="Calibri"/>
                <a:cs typeface="Calibri"/>
              </a:rPr>
              <a:t>Digital</a:t>
            </a:r>
            <a:endParaRPr sz="3200">
              <a:latin typeface="Calibri"/>
              <a:cs typeface="Calibri"/>
            </a:endParaRPr>
          </a:p>
          <a:p>
            <a:pPr marL="412750" indent="-400050">
              <a:lnSpc>
                <a:spcPct val="100000"/>
              </a:lnSpc>
              <a:spcBef>
                <a:spcPts val="1200"/>
              </a:spcBef>
              <a:buAutoNum type="arabicPeriod"/>
              <a:tabLst>
                <a:tab pos="412750" algn="l"/>
              </a:tabLst>
            </a:pPr>
            <a:r>
              <a:rPr sz="3200" spc="-10" dirty="0">
                <a:solidFill>
                  <a:srgbClr val="1F4E79"/>
                </a:solidFill>
                <a:latin typeface="Calibri"/>
                <a:cs typeface="Calibri"/>
              </a:rPr>
              <a:t>Kesimpulan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-2971800" y="305443"/>
            <a:ext cx="20345400" cy="1927529"/>
          </a:xfrm>
          <a:prstGeom prst="rect">
            <a:avLst/>
          </a:prstGeom>
        </p:spPr>
        <p:txBody>
          <a:bodyPr vert="horz" wrap="square" lIns="0" tIns="842088" rIns="0" bIns="0" rtlCol="0">
            <a:spAutoFit/>
          </a:bodyPr>
          <a:lstStyle/>
          <a:p>
            <a:pPr marL="3848735" marR="5080">
              <a:lnSpc>
                <a:spcPct val="100000"/>
              </a:lnSpc>
              <a:spcBef>
                <a:spcPts val="95"/>
              </a:spcBef>
            </a:pPr>
            <a:r>
              <a:rPr spc="-730" dirty="0"/>
              <a:t>I</a:t>
            </a:r>
            <a:r>
              <a:rPr spc="-725" dirty="0"/>
              <a:t>m</a:t>
            </a:r>
            <a:r>
              <a:rPr spc="-720" dirty="0"/>
              <a:t>pli</a:t>
            </a:r>
            <a:r>
              <a:rPr spc="-725" dirty="0"/>
              <a:t>k</a:t>
            </a:r>
            <a:r>
              <a:rPr spc="-700" dirty="0"/>
              <a:t>a</a:t>
            </a:r>
            <a:r>
              <a:rPr spc="-715" dirty="0"/>
              <a:t>s</a:t>
            </a:r>
            <a:r>
              <a:rPr spc="-25" dirty="0"/>
              <a:t>i</a:t>
            </a:r>
            <a:r>
              <a:rPr spc="-1275" dirty="0"/>
              <a:t> </a:t>
            </a:r>
            <a:r>
              <a:rPr spc="-700" dirty="0"/>
              <a:t>U</a:t>
            </a:r>
            <a:r>
              <a:rPr spc="-695" dirty="0"/>
              <a:t>n</a:t>
            </a:r>
            <a:r>
              <a:rPr spc="-700" dirty="0"/>
              <a:t>t</a:t>
            </a:r>
            <a:r>
              <a:rPr spc="-695" dirty="0"/>
              <a:t>u</a:t>
            </a:r>
            <a:r>
              <a:rPr spc="-20" dirty="0"/>
              <a:t>k</a:t>
            </a:r>
            <a:r>
              <a:rPr spc="-1325" dirty="0"/>
              <a:t> </a:t>
            </a:r>
            <a:r>
              <a:rPr spc="-720" dirty="0"/>
              <a:t>P</a:t>
            </a:r>
            <a:r>
              <a:rPr spc="-740" dirty="0"/>
              <a:t>e</a:t>
            </a:r>
            <a:r>
              <a:rPr spc="-730" dirty="0"/>
              <a:t>m</a:t>
            </a:r>
            <a:r>
              <a:rPr spc="-705" dirty="0"/>
              <a:t>a</a:t>
            </a:r>
            <a:r>
              <a:rPr spc="-725" dirty="0"/>
              <a:t>s</a:t>
            </a:r>
            <a:r>
              <a:rPr spc="-705" dirty="0"/>
              <a:t>a</a:t>
            </a:r>
            <a:r>
              <a:rPr spc="-725" dirty="0"/>
              <a:t>r</a:t>
            </a:r>
            <a:r>
              <a:rPr spc="-705" dirty="0"/>
              <a:t>a</a:t>
            </a:r>
            <a:r>
              <a:rPr spc="-30" dirty="0"/>
              <a:t>n</a:t>
            </a:r>
            <a:r>
              <a:rPr spc="-645" dirty="0"/>
              <a:t> </a:t>
            </a:r>
            <a:r>
              <a:rPr spc="-745" dirty="0"/>
              <a:t>D</a:t>
            </a:r>
            <a:r>
              <a:rPr spc="-725" dirty="0"/>
              <a:t>i</a:t>
            </a:r>
            <a:r>
              <a:rPr spc="-745" dirty="0"/>
              <a:t>g</a:t>
            </a:r>
            <a:r>
              <a:rPr spc="-725" dirty="0"/>
              <a:t>it</a:t>
            </a:r>
            <a:r>
              <a:rPr spc="-720" dirty="0"/>
              <a:t>a</a:t>
            </a:r>
            <a:r>
              <a:rPr spc="-30" dirty="0"/>
              <a:t>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21207" y="3937253"/>
            <a:ext cx="6400165" cy="4293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marR="193040" indent="-457834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469900" algn="l"/>
              </a:tabLst>
            </a:pP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Segmentasi</a:t>
            </a:r>
            <a:r>
              <a:rPr sz="2400" spc="-5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Pasar:</a:t>
            </a:r>
            <a:r>
              <a:rPr sz="2400" spc="-7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Bagi</a:t>
            </a:r>
            <a:r>
              <a:rPr sz="2400" spc="-6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konsumen</a:t>
            </a:r>
            <a:r>
              <a:rPr sz="2400" spc="-10" dirty="0">
                <a:solidFill>
                  <a:srgbClr val="1F4E79"/>
                </a:solidFill>
                <a:latin typeface="Times New Roman"/>
                <a:cs typeface="Times New Roman"/>
              </a:rPr>
              <a:t> berdasarkan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motivasi</a:t>
            </a:r>
            <a:r>
              <a:rPr sz="2400" spc="-5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dan</a:t>
            </a:r>
            <a:r>
              <a:rPr sz="2400" spc="-1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kepribadian</a:t>
            </a:r>
            <a:r>
              <a:rPr sz="2400" spc="-6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1F4E79"/>
                </a:solidFill>
                <a:latin typeface="Times New Roman"/>
                <a:cs typeface="Times New Roman"/>
              </a:rPr>
              <a:t>mereka</a:t>
            </a:r>
            <a:endParaRPr sz="2400" dirty="0">
              <a:latin typeface="Times New Roman"/>
              <a:cs typeface="Times New Roman"/>
            </a:endParaRPr>
          </a:p>
          <a:p>
            <a:pPr marL="469900" marR="655955" indent="-457834">
              <a:lnSpc>
                <a:spcPct val="100000"/>
              </a:lnSpc>
              <a:spcBef>
                <a:spcPts val="1200"/>
              </a:spcBef>
              <a:buAutoNum type="arabicPeriod"/>
              <a:tabLst>
                <a:tab pos="469900" algn="l"/>
              </a:tabLst>
            </a:pPr>
            <a:r>
              <a:rPr sz="2400" spc="-10" dirty="0">
                <a:solidFill>
                  <a:srgbClr val="1F4E79"/>
                </a:solidFill>
                <a:latin typeface="Times New Roman"/>
                <a:cs typeface="Times New Roman"/>
              </a:rPr>
              <a:t>Personalisasi:</a:t>
            </a:r>
            <a:r>
              <a:rPr sz="2400" spc="-15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Tailor</a:t>
            </a:r>
            <a:r>
              <a:rPr sz="2400" spc="-8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messaging</a:t>
            </a:r>
            <a:r>
              <a:rPr sz="2400" spc="-2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dan</a:t>
            </a:r>
            <a:r>
              <a:rPr sz="2400" spc="-6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1F4E79"/>
                </a:solidFill>
                <a:latin typeface="Times New Roman"/>
                <a:cs typeface="Times New Roman"/>
              </a:rPr>
              <a:t>produk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recommendations</a:t>
            </a:r>
            <a:r>
              <a:rPr sz="2400" spc="-6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sesuai</a:t>
            </a:r>
            <a:r>
              <a:rPr sz="2400" spc="-8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profil</a:t>
            </a:r>
            <a:r>
              <a:rPr sz="2400" spc="-6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1F4E79"/>
                </a:solidFill>
                <a:latin typeface="Times New Roman"/>
                <a:cs typeface="Times New Roman"/>
              </a:rPr>
              <a:t>kepribadian</a:t>
            </a:r>
            <a:endParaRPr sz="2400" dirty="0">
              <a:latin typeface="Times New Roman"/>
              <a:cs typeface="Times New Roman"/>
            </a:endParaRPr>
          </a:p>
          <a:p>
            <a:pPr marL="469900" marR="421005" indent="-457834">
              <a:lnSpc>
                <a:spcPct val="100000"/>
              </a:lnSpc>
              <a:spcBef>
                <a:spcPts val="1200"/>
              </a:spcBef>
              <a:buAutoNum type="arabicPeriod"/>
              <a:tabLst>
                <a:tab pos="469900" algn="l"/>
              </a:tabLst>
            </a:pPr>
            <a:r>
              <a:rPr sz="2400" spc="-40" dirty="0">
                <a:solidFill>
                  <a:srgbClr val="1F4E79"/>
                </a:solidFill>
                <a:latin typeface="Times New Roman"/>
                <a:cs typeface="Times New Roman"/>
              </a:rPr>
              <a:t>Targeted</a:t>
            </a:r>
            <a:r>
              <a:rPr sz="2400" spc="-19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Advertising:</a:t>
            </a:r>
            <a:r>
              <a:rPr sz="2400" spc="-2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Gunakan</a:t>
            </a:r>
            <a:r>
              <a:rPr sz="2400" spc="4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data </a:t>
            </a:r>
            <a:r>
              <a:rPr sz="2400" spc="-10" dirty="0">
                <a:solidFill>
                  <a:srgbClr val="1F4E79"/>
                </a:solidFill>
                <a:latin typeface="Times New Roman"/>
                <a:cs typeface="Times New Roman"/>
              </a:rPr>
              <a:t>motivasi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untuk</a:t>
            </a:r>
            <a:r>
              <a:rPr sz="2400" spc="-5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membuat</a:t>
            </a:r>
            <a:r>
              <a:rPr sz="2400" spc="-1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ads</a:t>
            </a:r>
            <a:r>
              <a:rPr sz="2400" spc="-2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yang</a:t>
            </a:r>
            <a:r>
              <a:rPr sz="2400" spc="-5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1F4E79"/>
                </a:solidFill>
                <a:latin typeface="Times New Roman"/>
                <a:cs typeface="Times New Roman"/>
              </a:rPr>
              <a:t>resonan</a:t>
            </a:r>
            <a:endParaRPr sz="2400" dirty="0">
              <a:latin typeface="Times New Roman"/>
              <a:cs typeface="Times New Roman"/>
            </a:endParaRPr>
          </a:p>
          <a:p>
            <a:pPr marL="469900" marR="499745" indent="-457834">
              <a:lnSpc>
                <a:spcPct val="100000"/>
              </a:lnSpc>
              <a:spcBef>
                <a:spcPts val="1200"/>
              </a:spcBef>
              <a:buAutoNum type="arabicPeriod"/>
              <a:tabLst>
                <a:tab pos="469900" algn="l"/>
              </a:tabLst>
            </a:pP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Content</a:t>
            </a:r>
            <a:r>
              <a:rPr sz="2400" spc="-7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Marketing:</a:t>
            </a:r>
            <a:r>
              <a:rPr sz="2400" spc="-8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Buat</a:t>
            </a:r>
            <a:r>
              <a:rPr sz="2400" spc="-1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konten</a:t>
            </a:r>
            <a:r>
              <a:rPr sz="2400" spc="-2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yang</a:t>
            </a:r>
            <a:r>
              <a:rPr sz="2400" spc="-3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1F4E79"/>
                </a:solidFill>
                <a:latin typeface="Times New Roman"/>
                <a:cs typeface="Times New Roman"/>
              </a:rPr>
              <a:t>sesuai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dengan</a:t>
            </a:r>
            <a:r>
              <a:rPr sz="2400" spc="-5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nilai</a:t>
            </a:r>
            <a:r>
              <a:rPr sz="2400" spc="-6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dan</a:t>
            </a:r>
            <a:r>
              <a:rPr sz="2400" spc="-1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kepribadian</a:t>
            </a:r>
            <a:r>
              <a:rPr sz="2400" spc="-6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target</a:t>
            </a:r>
            <a:r>
              <a:rPr sz="2400" spc="-7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1F4E79"/>
                </a:solidFill>
                <a:latin typeface="Times New Roman"/>
                <a:cs typeface="Times New Roman"/>
              </a:rPr>
              <a:t>audience</a:t>
            </a:r>
            <a:endParaRPr sz="2400" dirty="0">
              <a:latin typeface="Times New Roman"/>
              <a:cs typeface="Times New Roman"/>
            </a:endParaRPr>
          </a:p>
          <a:p>
            <a:pPr marL="469900" marR="5080" indent="-457834">
              <a:lnSpc>
                <a:spcPct val="100000"/>
              </a:lnSpc>
              <a:spcBef>
                <a:spcPts val="1205"/>
              </a:spcBef>
              <a:buAutoNum type="arabicPeriod"/>
              <a:tabLst>
                <a:tab pos="469900" algn="l"/>
              </a:tabLst>
            </a:pP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Emotional</a:t>
            </a:r>
            <a:r>
              <a:rPr sz="2400" spc="-6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Branding:</a:t>
            </a:r>
            <a:r>
              <a:rPr sz="2400" spc="-3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Bangun</a:t>
            </a:r>
            <a:r>
              <a:rPr sz="2400" spc="-1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koneksi</a:t>
            </a:r>
            <a:r>
              <a:rPr sz="2400" spc="-2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1F4E79"/>
                </a:solidFill>
                <a:latin typeface="Times New Roman"/>
                <a:cs typeface="Times New Roman"/>
              </a:rPr>
              <a:t>emosional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dengan</a:t>
            </a:r>
            <a:r>
              <a:rPr sz="2400" spc="-5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menyesuaikan</a:t>
            </a:r>
            <a:r>
              <a:rPr sz="2400" spc="-2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brand</a:t>
            </a:r>
            <a:r>
              <a:rPr sz="2400" spc="-3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1F4E79"/>
                </a:solidFill>
                <a:latin typeface="Times New Roman"/>
                <a:cs typeface="Times New Roman"/>
              </a:rPr>
              <a:t>personality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538209" y="4013453"/>
            <a:ext cx="8819515" cy="4293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marR="417830" indent="-457200">
              <a:lnSpc>
                <a:spcPct val="100000"/>
              </a:lnSpc>
              <a:spcBef>
                <a:spcPts val="100"/>
              </a:spcBef>
              <a:buAutoNum type="arabicPeriod" startAt="6"/>
              <a:tabLst>
                <a:tab pos="469900" algn="l"/>
              </a:tabLst>
            </a:pP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Influencer</a:t>
            </a:r>
            <a:r>
              <a:rPr sz="2400" spc="-2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Selection:</a:t>
            </a:r>
            <a:r>
              <a:rPr sz="2400" spc="-7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Pilih</a:t>
            </a:r>
            <a:r>
              <a:rPr sz="2400" spc="-2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influencer</a:t>
            </a:r>
            <a:r>
              <a:rPr sz="2400" spc="-6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yang</a:t>
            </a:r>
            <a:r>
              <a:rPr sz="2400" spc="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kepribadiannya</a:t>
            </a:r>
            <a:r>
              <a:rPr sz="2400" spc="-6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1F4E79"/>
                </a:solidFill>
                <a:latin typeface="Times New Roman"/>
                <a:cs typeface="Times New Roman"/>
              </a:rPr>
              <a:t>match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dengan</a:t>
            </a:r>
            <a:r>
              <a:rPr sz="2400" spc="-2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1F4E79"/>
                </a:solidFill>
                <a:latin typeface="Times New Roman"/>
                <a:cs typeface="Times New Roman"/>
              </a:rPr>
              <a:t>brand</a:t>
            </a:r>
            <a:endParaRPr sz="2400">
              <a:latin typeface="Times New Roman"/>
              <a:cs typeface="Times New Roman"/>
            </a:endParaRPr>
          </a:p>
          <a:p>
            <a:pPr marL="469900" marR="1016000" indent="-457200">
              <a:lnSpc>
                <a:spcPct val="100000"/>
              </a:lnSpc>
              <a:spcBef>
                <a:spcPts val="1200"/>
              </a:spcBef>
              <a:buAutoNum type="arabicPeriod" startAt="6"/>
              <a:tabLst>
                <a:tab pos="469900" algn="l"/>
              </a:tabLst>
            </a:pP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Social</a:t>
            </a:r>
            <a:r>
              <a:rPr sz="2400" spc="-4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Media</a:t>
            </a:r>
            <a:r>
              <a:rPr sz="2400" spc="-3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Strategy:</a:t>
            </a:r>
            <a:r>
              <a:rPr sz="2400" spc="-5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Pilih</a:t>
            </a:r>
            <a:r>
              <a:rPr sz="2400" spc="-3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platform</a:t>
            </a:r>
            <a:r>
              <a:rPr sz="2400" spc="-4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yang</a:t>
            </a:r>
            <a:r>
              <a:rPr sz="2400" spc="-2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digunakan</a:t>
            </a:r>
            <a:r>
              <a:rPr sz="2400" spc="-3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1F4E79"/>
                </a:solidFill>
                <a:latin typeface="Times New Roman"/>
                <a:cs typeface="Times New Roman"/>
              </a:rPr>
              <a:t>target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konsumen</a:t>
            </a:r>
            <a:r>
              <a:rPr sz="2400" spc="-2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dengan</a:t>
            </a:r>
            <a:r>
              <a:rPr sz="2400" spc="-4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motivasi</a:t>
            </a:r>
            <a:r>
              <a:rPr sz="2400" spc="-3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1F4E79"/>
                </a:solidFill>
                <a:latin typeface="Times New Roman"/>
                <a:cs typeface="Times New Roman"/>
              </a:rPr>
              <a:t>tertentu</a:t>
            </a:r>
            <a:endParaRPr sz="2400">
              <a:latin typeface="Times New Roman"/>
              <a:cs typeface="Times New Roman"/>
            </a:endParaRPr>
          </a:p>
          <a:p>
            <a:pPr marL="469900" marR="558165" indent="-457200">
              <a:lnSpc>
                <a:spcPct val="100000"/>
              </a:lnSpc>
              <a:spcBef>
                <a:spcPts val="1200"/>
              </a:spcBef>
              <a:buAutoNum type="arabicPeriod" startAt="6"/>
              <a:tabLst>
                <a:tab pos="469900" algn="l"/>
              </a:tabLst>
            </a:pP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Customer</a:t>
            </a:r>
            <a:r>
              <a:rPr sz="2400" spc="-2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Retention:</a:t>
            </a:r>
            <a:r>
              <a:rPr sz="2400" spc="-9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Pahami</a:t>
            </a:r>
            <a:r>
              <a:rPr sz="2400" spc="-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motivasi</a:t>
            </a:r>
            <a:r>
              <a:rPr sz="2400" spc="-2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utama</a:t>
            </a:r>
            <a:r>
              <a:rPr sz="2400" spc="-4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untuk</a:t>
            </a:r>
            <a:r>
              <a:rPr sz="2400" spc="-2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1F4E79"/>
                </a:solidFill>
                <a:latin typeface="Times New Roman"/>
                <a:cs typeface="Times New Roman"/>
              </a:rPr>
              <a:t>membangun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loyalitas</a:t>
            </a:r>
            <a:r>
              <a:rPr sz="2400" spc="-5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jangka</a:t>
            </a:r>
            <a:r>
              <a:rPr sz="2400" spc="-2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1F4E79"/>
                </a:solidFill>
                <a:latin typeface="Times New Roman"/>
                <a:cs typeface="Times New Roman"/>
              </a:rPr>
              <a:t>panjang</a:t>
            </a:r>
            <a:endParaRPr sz="2400">
              <a:latin typeface="Times New Roman"/>
              <a:cs typeface="Times New Roman"/>
            </a:endParaRPr>
          </a:p>
          <a:p>
            <a:pPr marL="469265" indent="-456565">
              <a:lnSpc>
                <a:spcPct val="100000"/>
              </a:lnSpc>
              <a:spcBef>
                <a:spcPts val="1200"/>
              </a:spcBef>
              <a:buAutoNum type="arabicPeriod" startAt="6"/>
              <a:tabLst>
                <a:tab pos="469265" algn="l"/>
              </a:tabLst>
            </a:pP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Product</a:t>
            </a:r>
            <a:r>
              <a:rPr sz="2400" spc="-6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Development:</a:t>
            </a:r>
            <a:r>
              <a:rPr sz="2400" spc="-5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Desain</a:t>
            </a:r>
            <a:r>
              <a:rPr sz="2400" spc="-5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fitur</a:t>
            </a:r>
            <a:r>
              <a:rPr sz="2400" spc="-4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produk</a:t>
            </a:r>
            <a:r>
              <a:rPr sz="2400" spc="-4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yang</a:t>
            </a:r>
            <a:r>
              <a:rPr sz="2400" spc="-3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memenuhi</a:t>
            </a:r>
            <a:r>
              <a:rPr sz="2400" spc="-10" dirty="0">
                <a:solidFill>
                  <a:srgbClr val="1F4E79"/>
                </a:solidFill>
                <a:latin typeface="Times New Roman"/>
                <a:cs typeface="Times New Roman"/>
              </a:rPr>
              <a:t> motivasi</a:t>
            </a:r>
            <a:endParaRPr sz="2400">
              <a:latin typeface="Times New Roman"/>
              <a:cs typeface="Times New Roman"/>
            </a:endParaRPr>
          </a:p>
          <a:p>
            <a:pPr marL="469900">
              <a:lnSpc>
                <a:spcPct val="100000"/>
              </a:lnSpc>
              <a:spcBef>
                <a:spcPts val="5"/>
              </a:spcBef>
            </a:pP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spesifik</a:t>
            </a:r>
            <a:r>
              <a:rPr sz="2400" spc="-6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1F4E79"/>
                </a:solidFill>
                <a:latin typeface="Times New Roman"/>
                <a:cs typeface="Times New Roman"/>
              </a:rPr>
              <a:t>segmen</a:t>
            </a:r>
            <a:endParaRPr sz="2400">
              <a:latin typeface="Times New Roman"/>
              <a:cs typeface="Times New Roman"/>
            </a:endParaRPr>
          </a:p>
          <a:p>
            <a:pPr marL="469900" marR="135890" indent="-457200">
              <a:lnSpc>
                <a:spcPct val="100000"/>
              </a:lnSpc>
              <a:spcBef>
                <a:spcPts val="1200"/>
              </a:spcBef>
              <a:buAutoNum type="arabicPeriod" startAt="10"/>
              <a:tabLst>
                <a:tab pos="469900" algn="l"/>
              </a:tabLst>
            </a:pP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Competitive</a:t>
            </a:r>
            <a:r>
              <a:rPr sz="2400" spc="-9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Positioning:</a:t>
            </a:r>
            <a:r>
              <a:rPr sz="2400" spc="-6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Posisikan</a:t>
            </a:r>
            <a:r>
              <a:rPr sz="2400" spc="-4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brand</a:t>
            </a:r>
            <a:r>
              <a:rPr sz="2400" spc="-5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untuk</a:t>
            </a:r>
            <a:r>
              <a:rPr sz="2400" spc="-3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menarik</a:t>
            </a:r>
            <a:r>
              <a:rPr sz="2400" spc="-4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1F4E79"/>
                </a:solidFill>
                <a:latin typeface="Times New Roman"/>
                <a:cs typeface="Times New Roman"/>
              </a:rPr>
              <a:t>konsumen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dengan</a:t>
            </a:r>
            <a:r>
              <a:rPr sz="2400" spc="-2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1F4E79"/>
                </a:solidFill>
                <a:latin typeface="Times New Roman"/>
                <a:cs typeface="Times New Roman"/>
              </a:rPr>
              <a:t>kepribadian</a:t>
            </a:r>
            <a:r>
              <a:rPr sz="2400" spc="-4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1F4E79"/>
                </a:solidFill>
                <a:latin typeface="Times New Roman"/>
                <a:cs typeface="Times New Roman"/>
              </a:rPr>
              <a:t>target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711451"/>
            <a:ext cx="1570990" cy="1883410"/>
          </a:xfrm>
          <a:custGeom>
            <a:avLst/>
            <a:gdLst/>
            <a:ahLst/>
            <a:cxnLst/>
            <a:rect l="l" t="t" r="r" b="b"/>
            <a:pathLst>
              <a:path w="1570990" h="1883410">
                <a:moveTo>
                  <a:pt x="1570863" y="0"/>
                </a:moveTo>
                <a:lnTo>
                  <a:pt x="631825" y="0"/>
                </a:lnTo>
                <a:lnTo>
                  <a:pt x="597065" y="634"/>
                </a:lnTo>
                <a:lnTo>
                  <a:pt x="550773" y="3428"/>
                </a:lnTo>
                <a:lnTo>
                  <a:pt x="504685" y="8636"/>
                </a:lnTo>
                <a:lnTo>
                  <a:pt x="458901" y="16001"/>
                </a:lnTo>
                <a:lnTo>
                  <a:pt x="413537" y="25526"/>
                </a:lnTo>
                <a:lnTo>
                  <a:pt x="368706" y="37338"/>
                </a:lnTo>
                <a:lnTo>
                  <a:pt x="324510" y="51434"/>
                </a:lnTo>
                <a:lnTo>
                  <a:pt x="281038" y="67564"/>
                </a:lnTo>
                <a:lnTo>
                  <a:pt x="238417" y="85851"/>
                </a:lnTo>
                <a:lnTo>
                  <a:pt x="196748" y="106172"/>
                </a:lnTo>
                <a:lnTo>
                  <a:pt x="156121" y="128524"/>
                </a:lnTo>
                <a:lnTo>
                  <a:pt x="116648" y="152780"/>
                </a:lnTo>
                <a:lnTo>
                  <a:pt x="78413" y="179070"/>
                </a:lnTo>
                <a:lnTo>
                  <a:pt x="41511" y="207137"/>
                </a:lnTo>
                <a:lnTo>
                  <a:pt x="6031" y="236981"/>
                </a:lnTo>
                <a:lnTo>
                  <a:pt x="0" y="242316"/>
                </a:lnTo>
                <a:lnTo>
                  <a:pt x="0" y="1883155"/>
                </a:lnTo>
                <a:lnTo>
                  <a:pt x="626122" y="1883155"/>
                </a:lnTo>
                <a:lnTo>
                  <a:pt x="660869" y="1882521"/>
                </a:lnTo>
                <a:lnTo>
                  <a:pt x="707148" y="1879600"/>
                </a:lnTo>
                <a:lnTo>
                  <a:pt x="753249" y="1874520"/>
                </a:lnTo>
                <a:lnTo>
                  <a:pt x="799020" y="1867153"/>
                </a:lnTo>
                <a:lnTo>
                  <a:pt x="844384" y="1857502"/>
                </a:lnTo>
                <a:lnTo>
                  <a:pt x="889228" y="1845691"/>
                </a:lnTo>
                <a:lnTo>
                  <a:pt x="933424" y="1831721"/>
                </a:lnTo>
                <a:lnTo>
                  <a:pt x="976884" y="1815592"/>
                </a:lnTo>
                <a:lnTo>
                  <a:pt x="1019517" y="1797303"/>
                </a:lnTo>
                <a:lnTo>
                  <a:pt x="1061186" y="1776983"/>
                </a:lnTo>
                <a:lnTo>
                  <a:pt x="1101801" y="1754631"/>
                </a:lnTo>
                <a:lnTo>
                  <a:pt x="1141272" y="1730248"/>
                </a:lnTo>
                <a:lnTo>
                  <a:pt x="1179512" y="1704086"/>
                </a:lnTo>
                <a:lnTo>
                  <a:pt x="1216418" y="1676019"/>
                </a:lnTo>
                <a:lnTo>
                  <a:pt x="1251902" y="1646174"/>
                </a:lnTo>
                <a:lnTo>
                  <a:pt x="1285875" y="1614551"/>
                </a:lnTo>
                <a:lnTo>
                  <a:pt x="1318133" y="1581403"/>
                </a:lnTo>
                <a:lnTo>
                  <a:pt x="1348867" y="1546732"/>
                </a:lnTo>
                <a:lnTo>
                  <a:pt x="1377950" y="1510538"/>
                </a:lnTo>
                <a:lnTo>
                  <a:pt x="1405128" y="1473073"/>
                </a:lnTo>
                <a:lnTo>
                  <a:pt x="1430401" y="1434211"/>
                </a:lnTo>
                <a:lnTo>
                  <a:pt x="1453769" y="1394078"/>
                </a:lnTo>
                <a:lnTo>
                  <a:pt x="1475105" y="1352930"/>
                </a:lnTo>
                <a:lnTo>
                  <a:pt x="1494409" y="1310767"/>
                </a:lnTo>
                <a:lnTo>
                  <a:pt x="1511554" y="1267714"/>
                </a:lnTo>
                <a:lnTo>
                  <a:pt x="1526667" y="1223899"/>
                </a:lnTo>
                <a:lnTo>
                  <a:pt x="1539621" y="1179322"/>
                </a:lnTo>
                <a:lnTo>
                  <a:pt x="1550289" y="1134237"/>
                </a:lnTo>
                <a:lnTo>
                  <a:pt x="1558798" y="1088644"/>
                </a:lnTo>
                <a:lnTo>
                  <a:pt x="1565021" y="1042797"/>
                </a:lnTo>
                <a:lnTo>
                  <a:pt x="1569085" y="996569"/>
                </a:lnTo>
                <a:lnTo>
                  <a:pt x="1570736" y="950214"/>
                </a:lnTo>
                <a:lnTo>
                  <a:pt x="1570863" y="0"/>
                </a:lnTo>
                <a:close/>
              </a:path>
            </a:pathLst>
          </a:custGeom>
          <a:solidFill>
            <a:srgbClr val="40A7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290572" y="2051304"/>
            <a:ext cx="1203960" cy="1203960"/>
          </a:xfrm>
          <a:custGeom>
            <a:avLst/>
            <a:gdLst/>
            <a:ahLst/>
            <a:cxnLst/>
            <a:rect l="l" t="t" r="r" b="b"/>
            <a:pathLst>
              <a:path w="1203960" h="1203960">
                <a:moveTo>
                  <a:pt x="600075" y="0"/>
                </a:moveTo>
                <a:lnTo>
                  <a:pt x="0" y="0"/>
                </a:lnTo>
                <a:lnTo>
                  <a:pt x="0" y="600075"/>
                </a:lnTo>
                <a:lnTo>
                  <a:pt x="1650" y="644525"/>
                </a:lnTo>
                <a:lnTo>
                  <a:pt x="6476" y="688594"/>
                </a:lnTo>
                <a:lnTo>
                  <a:pt x="14731" y="732409"/>
                </a:lnTo>
                <a:lnTo>
                  <a:pt x="26034" y="775335"/>
                </a:lnTo>
                <a:lnTo>
                  <a:pt x="40512" y="817372"/>
                </a:lnTo>
                <a:lnTo>
                  <a:pt x="57911" y="858139"/>
                </a:lnTo>
                <a:lnTo>
                  <a:pt x="78485" y="897636"/>
                </a:lnTo>
                <a:lnTo>
                  <a:pt x="101726" y="935481"/>
                </a:lnTo>
                <a:lnTo>
                  <a:pt x="127761" y="971550"/>
                </a:lnTo>
                <a:lnTo>
                  <a:pt x="156336" y="1005459"/>
                </a:lnTo>
                <a:lnTo>
                  <a:pt x="187451" y="1037336"/>
                </a:lnTo>
                <a:lnTo>
                  <a:pt x="220725" y="1066800"/>
                </a:lnTo>
                <a:lnTo>
                  <a:pt x="256031" y="1093724"/>
                </a:lnTo>
                <a:lnTo>
                  <a:pt x="293369" y="1117853"/>
                </a:lnTo>
                <a:lnTo>
                  <a:pt x="332231" y="1139317"/>
                </a:lnTo>
                <a:lnTo>
                  <a:pt x="372744" y="1157859"/>
                </a:lnTo>
                <a:lnTo>
                  <a:pt x="414400" y="1173352"/>
                </a:lnTo>
                <a:lnTo>
                  <a:pt x="457072" y="1185672"/>
                </a:lnTo>
                <a:lnTo>
                  <a:pt x="500506" y="1194943"/>
                </a:lnTo>
                <a:lnTo>
                  <a:pt x="544576" y="1200912"/>
                </a:lnTo>
                <a:lnTo>
                  <a:pt x="588898" y="1203578"/>
                </a:lnTo>
                <a:lnTo>
                  <a:pt x="603757" y="1203832"/>
                </a:lnTo>
                <a:lnTo>
                  <a:pt x="1203832" y="1203832"/>
                </a:lnTo>
                <a:lnTo>
                  <a:pt x="1203832" y="603757"/>
                </a:lnTo>
                <a:lnTo>
                  <a:pt x="1203578" y="588899"/>
                </a:lnTo>
                <a:lnTo>
                  <a:pt x="1200912" y="544576"/>
                </a:lnTo>
                <a:lnTo>
                  <a:pt x="1194942" y="500506"/>
                </a:lnTo>
                <a:lnTo>
                  <a:pt x="1185672" y="457073"/>
                </a:lnTo>
                <a:lnTo>
                  <a:pt x="1173352" y="414400"/>
                </a:lnTo>
                <a:lnTo>
                  <a:pt x="1157858" y="372745"/>
                </a:lnTo>
                <a:lnTo>
                  <a:pt x="1139316" y="332231"/>
                </a:lnTo>
                <a:lnTo>
                  <a:pt x="1117853" y="293370"/>
                </a:lnTo>
                <a:lnTo>
                  <a:pt x="1093724" y="256031"/>
                </a:lnTo>
                <a:lnTo>
                  <a:pt x="1066800" y="220725"/>
                </a:lnTo>
                <a:lnTo>
                  <a:pt x="1037336" y="187451"/>
                </a:lnTo>
                <a:lnTo>
                  <a:pt x="1005458" y="156337"/>
                </a:lnTo>
                <a:lnTo>
                  <a:pt x="971550" y="127762"/>
                </a:lnTo>
                <a:lnTo>
                  <a:pt x="935482" y="101726"/>
                </a:lnTo>
                <a:lnTo>
                  <a:pt x="897635" y="78486"/>
                </a:lnTo>
                <a:lnTo>
                  <a:pt x="858138" y="57912"/>
                </a:lnTo>
                <a:lnTo>
                  <a:pt x="817371" y="40513"/>
                </a:lnTo>
                <a:lnTo>
                  <a:pt x="775334" y="26035"/>
                </a:lnTo>
                <a:lnTo>
                  <a:pt x="732408" y="14731"/>
                </a:lnTo>
                <a:lnTo>
                  <a:pt x="688594" y="6476"/>
                </a:lnTo>
                <a:lnTo>
                  <a:pt x="644525" y="1650"/>
                </a:lnTo>
                <a:lnTo>
                  <a:pt x="600075" y="0"/>
                </a:lnTo>
                <a:close/>
              </a:path>
            </a:pathLst>
          </a:custGeom>
          <a:solidFill>
            <a:srgbClr val="FFC24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90572" y="41148"/>
            <a:ext cx="1170305" cy="1168400"/>
          </a:xfrm>
          <a:custGeom>
            <a:avLst/>
            <a:gdLst/>
            <a:ahLst/>
            <a:cxnLst/>
            <a:rect l="l" t="t" r="r" b="b"/>
            <a:pathLst>
              <a:path w="1170304" h="1168400">
                <a:moveTo>
                  <a:pt x="1170177" y="0"/>
                </a:moveTo>
                <a:lnTo>
                  <a:pt x="586739" y="0"/>
                </a:lnTo>
                <a:lnTo>
                  <a:pt x="543559" y="1524"/>
                </a:lnTo>
                <a:lnTo>
                  <a:pt x="500633" y="6350"/>
                </a:lnTo>
                <a:lnTo>
                  <a:pt x="458215" y="14224"/>
                </a:lnTo>
                <a:lnTo>
                  <a:pt x="416432" y="25273"/>
                </a:lnTo>
                <a:lnTo>
                  <a:pt x="375538" y="39243"/>
                </a:lnTo>
                <a:lnTo>
                  <a:pt x="335914" y="56260"/>
                </a:lnTo>
                <a:lnTo>
                  <a:pt x="297560" y="76073"/>
                </a:lnTo>
                <a:lnTo>
                  <a:pt x="260730" y="98805"/>
                </a:lnTo>
                <a:lnTo>
                  <a:pt x="225805" y="124078"/>
                </a:lnTo>
                <a:lnTo>
                  <a:pt x="192658" y="151765"/>
                </a:lnTo>
                <a:lnTo>
                  <a:pt x="161797" y="181991"/>
                </a:lnTo>
                <a:lnTo>
                  <a:pt x="133222" y="214249"/>
                </a:lnTo>
                <a:lnTo>
                  <a:pt x="107060" y="248538"/>
                </a:lnTo>
                <a:lnTo>
                  <a:pt x="83438" y="284733"/>
                </a:lnTo>
                <a:lnTo>
                  <a:pt x="62610" y="322579"/>
                </a:lnTo>
                <a:lnTo>
                  <a:pt x="44703" y="361696"/>
                </a:lnTo>
                <a:lnTo>
                  <a:pt x="29590" y="402208"/>
                </a:lnTo>
                <a:lnTo>
                  <a:pt x="17525" y="443610"/>
                </a:lnTo>
                <a:lnTo>
                  <a:pt x="8635" y="485775"/>
                </a:lnTo>
                <a:lnTo>
                  <a:pt x="2793" y="528574"/>
                </a:lnTo>
                <a:lnTo>
                  <a:pt x="126" y="571500"/>
                </a:lnTo>
                <a:lnTo>
                  <a:pt x="0" y="1168400"/>
                </a:lnTo>
                <a:lnTo>
                  <a:pt x="583183" y="1168400"/>
                </a:lnTo>
                <a:lnTo>
                  <a:pt x="640841" y="1165478"/>
                </a:lnTo>
                <a:lnTo>
                  <a:pt x="683640" y="1159763"/>
                </a:lnTo>
                <a:lnTo>
                  <a:pt x="725932" y="1150747"/>
                </a:lnTo>
                <a:lnTo>
                  <a:pt x="767460" y="1138808"/>
                </a:lnTo>
                <a:lnTo>
                  <a:pt x="807846" y="1123696"/>
                </a:lnTo>
                <a:lnTo>
                  <a:pt x="847216" y="1105788"/>
                </a:lnTo>
                <a:lnTo>
                  <a:pt x="885063" y="1084960"/>
                </a:lnTo>
                <a:lnTo>
                  <a:pt x="921257" y="1061466"/>
                </a:lnTo>
                <a:lnTo>
                  <a:pt x="955547" y="1035303"/>
                </a:lnTo>
                <a:lnTo>
                  <a:pt x="987932" y="1006728"/>
                </a:lnTo>
                <a:lnTo>
                  <a:pt x="1018158" y="975868"/>
                </a:lnTo>
                <a:lnTo>
                  <a:pt x="1045972" y="942848"/>
                </a:lnTo>
                <a:lnTo>
                  <a:pt x="1071244" y="907923"/>
                </a:lnTo>
                <a:lnTo>
                  <a:pt x="1093851" y="871220"/>
                </a:lnTo>
                <a:lnTo>
                  <a:pt x="1113789" y="832866"/>
                </a:lnTo>
                <a:lnTo>
                  <a:pt x="1130807" y="793242"/>
                </a:lnTo>
                <a:lnTo>
                  <a:pt x="1144904" y="752475"/>
                </a:lnTo>
                <a:lnTo>
                  <a:pt x="1155827" y="710692"/>
                </a:lnTo>
                <a:lnTo>
                  <a:pt x="1163827" y="668274"/>
                </a:lnTo>
                <a:lnTo>
                  <a:pt x="1168527" y="625475"/>
                </a:lnTo>
                <a:lnTo>
                  <a:pt x="1170177" y="582422"/>
                </a:lnTo>
                <a:lnTo>
                  <a:pt x="1170177" y="0"/>
                </a:lnTo>
                <a:close/>
              </a:path>
            </a:pathLst>
          </a:custGeom>
          <a:solidFill>
            <a:srgbClr val="40A7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597025" cy="1593850"/>
          </a:xfrm>
          <a:custGeom>
            <a:avLst/>
            <a:gdLst/>
            <a:ahLst/>
            <a:cxnLst/>
            <a:rect l="l" t="t" r="r" b="b"/>
            <a:pathLst>
              <a:path w="1597025" h="1593850">
                <a:moveTo>
                  <a:pt x="1357503" y="0"/>
                </a:moveTo>
                <a:lnTo>
                  <a:pt x="0" y="0"/>
                </a:lnTo>
                <a:lnTo>
                  <a:pt x="0" y="1302893"/>
                </a:lnTo>
                <a:lnTo>
                  <a:pt x="28497" y="1329308"/>
                </a:lnTo>
                <a:lnTo>
                  <a:pt x="63927" y="1359280"/>
                </a:lnTo>
                <a:lnTo>
                  <a:pt x="100783" y="1387475"/>
                </a:lnTo>
                <a:lnTo>
                  <a:pt x="138976" y="1413764"/>
                </a:lnTo>
                <a:lnTo>
                  <a:pt x="178422" y="1438275"/>
                </a:lnTo>
                <a:lnTo>
                  <a:pt x="219011" y="1460753"/>
                </a:lnTo>
                <a:lnTo>
                  <a:pt x="260667" y="1481201"/>
                </a:lnTo>
                <a:lnTo>
                  <a:pt x="303276" y="1499616"/>
                </a:lnTo>
                <a:lnTo>
                  <a:pt x="346735" y="1515999"/>
                </a:lnTo>
                <a:lnTo>
                  <a:pt x="390944" y="1530096"/>
                </a:lnTo>
                <a:lnTo>
                  <a:pt x="435787" y="1542033"/>
                </a:lnTo>
                <a:lnTo>
                  <a:pt x="481177" y="1551813"/>
                </a:lnTo>
                <a:lnTo>
                  <a:pt x="526973" y="1559305"/>
                </a:lnTo>
                <a:lnTo>
                  <a:pt x="573087" y="1564513"/>
                </a:lnTo>
                <a:lnTo>
                  <a:pt x="619404" y="1567560"/>
                </a:lnTo>
                <a:lnTo>
                  <a:pt x="1570482" y="1593723"/>
                </a:lnTo>
                <a:lnTo>
                  <a:pt x="1596517" y="642747"/>
                </a:lnTo>
                <a:lnTo>
                  <a:pt x="1596644" y="631190"/>
                </a:lnTo>
                <a:lnTo>
                  <a:pt x="1595628" y="584834"/>
                </a:lnTo>
                <a:lnTo>
                  <a:pt x="1592326" y="538479"/>
                </a:lnTo>
                <a:lnTo>
                  <a:pt x="1586738" y="492378"/>
                </a:lnTo>
                <a:lnTo>
                  <a:pt x="1578991" y="446658"/>
                </a:lnTo>
                <a:lnTo>
                  <a:pt x="1568958" y="401320"/>
                </a:lnTo>
                <a:lnTo>
                  <a:pt x="1556639" y="356616"/>
                </a:lnTo>
                <a:lnTo>
                  <a:pt x="1542288" y="312420"/>
                </a:lnTo>
                <a:lnTo>
                  <a:pt x="1525651" y="269113"/>
                </a:lnTo>
                <a:lnTo>
                  <a:pt x="1506982" y="226695"/>
                </a:lnTo>
                <a:lnTo>
                  <a:pt x="1486154" y="185166"/>
                </a:lnTo>
                <a:lnTo>
                  <a:pt x="1463421" y="144779"/>
                </a:lnTo>
                <a:lnTo>
                  <a:pt x="1438783" y="105536"/>
                </a:lnTo>
                <a:lnTo>
                  <a:pt x="1412113" y="67436"/>
                </a:lnTo>
                <a:lnTo>
                  <a:pt x="1383792" y="30860"/>
                </a:lnTo>
                <a:lnTo>
                  <a:pt x="1357503" y="0"/>
                </a:lnTo>
                <a:close/>
              </a:path>
            </a:pathLst>
          </a:custGeom>
          <a:solidFill>
            <a:srgbClr val="FFC24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75788" y="9127234"/>
            <a:ext cx="15412212" cy="1159763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0791" y="0"/>
            <a:ext cx="2761488" cy="2772155"/>
          </a:xfrm>
          <a:prstGeom prst="rect">
            <a:avLst/>
          </a:prstGeom>
        </p:spPr>
      </p:pic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6481953" y="482600"/>
            <a:ext cx="5170170" cy="1092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i="0" spc="-25" dirty="0">
                <a:solidFill>
                  <a:srgbClr val="000000"/>
                </a:solidFill>
                <a:latin typeface="Verdana"/>
                <a:cs typeface="Verdana"/>
              </a:rPr>
              <a:t>Kesimpulan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4495800" y="2645156"/>
            <a:ext cx="12420600" cy="39215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marR="1309370" indent="-45720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Motivasi</a:t>
            </a:r>
            <a:r>
              <a:rPr sz="3200" spc="-4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dan</a:t>
            </a:r>
            <a:r>
              <a:rPr sz="3200" spc="-5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kepribadian</a:t>
            </a:r>
            <a:r>
              <a:rPr sz="3200" spc="-9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adalah</a:t>
            </a:r>
            <a:r>
              <a:rPr sz="3200" spc="-6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driver</a:t>
            </a:r>
            <a:r>
              <a:rPr sz="3200" spc="-7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utama</a:t>
            </a:r>
            <a:r>
              <a:rPr sz="3200" spc="-4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chemeClr val="tx1"/>
                </a:solidFill>
                <a:latin typeface="Times New Roman"/>
                <a:cs typeface="Times New Roman"/>
              </a:rPr>
              <a:t>perilaku konsumen</a:t>
            </a:r>
            <a:endParaRPr sz="32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469900" marR="5080" indent="-457200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Organisasi</a:t>
            </a:r>
            <a:r>
              <a:rPr sz="3200" spc="-1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yang</a:t>
            </a:r>
            <a:r>
              <a:rPr sz="3200" spc="-114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memahami</a:t>
            </a:r>
            <a:r>
              <a:rPr sz="3200" spc="-114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motivasi</a:t>
            </a:r>
            <a:r>
              <a:rPr sz="3200" spc="-1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dan</a:t>
            </a:r>
            <a:r>
              <a:rPr sz="3200" spc="-9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kepribadian</a:t>
            </a:r>
            <a:r>
              <a:rPr sz="3200" spc="-114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chemeClr val="tx1"/>
                </a:solidFill>
                <a:latin typeface="Times New Roman"/>
                <a:cs typeface="Times New Roman"/>
              </a:rPr>
              <a:t>target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market</a:t>
            </a:r>
            <a:r>
              <a:rPr sz="3200" spc="-8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mereka</a:t>
            </a:r>
            <a:r>
              <a:rPr sz="3200" spc="-7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dapat</a:t>
            </a:r>
            <a:r>
              <a:rPr sz="3200" spc="-8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merancang</a:t>
            </a:r>
            <a:r>
              <a:rPr sz="3200" spc="-8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strategi</a:t>
            </a:r>
            <a:r>
              <a:rPr sz="3200" spc="-6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pemasaran</a:t>
            </a:r>
            <a:r>
              <a:rPr sz="3200" spc="-8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yang</a:t>
            </a:r>
            <a:r>
              <a:rPr sz="3200" spc="-7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chemeClr val="tx1"/>
                </a:solidFill>
                <a:latin typeface="Times New Roman"/>
                <a:cs typeface="Times New Roman"/>
              </a:rPr>
              <a:t>lebih efektif</a:t>
            </a:r>
            <a:endParaRPr sz="32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469900" marR="532765" indent="-457200">
              <a:lnSpc>
                <a:spcPct val="100000"/>
              </a:lnSpc>
              <a:spcBef>
                <a:spcPts val="1205"/>
              </a:spcBef>
              <a:buFont typeface="Arial" panose="020B0604020202020204" pitchFamily="34" charset="0"/>
              <a:buChar char="•"/>
            </a:pP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Personalisasi</a:t>
            </a:r>
            <a:r>
              <a:rPr sz="3200" spc="-10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dan</a:t>
            </a:r>
            <a:r>
              <a:rPr sz="3200" spc="-8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segmentasi</a:t>
            </a:r>
            <a:r>
              <a:rPr sz="3200" spc="-1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berbasis</a:t>
            </a:r>
            <a:r>
              <a:rPr sz="3200" spc="-114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spc="-25" dirty="0">
                <a:solidFill>
                  <a:schemeClr val="tx1"/>
                </a:solidFill>
                <a:latin typeface="Times New Roman"/>
                <a:cs typeface="Times New Roman"/>
              </a:rPr>
              <a:t>motivasi-</a:t>
            </a:r>
            <a:r>
              <a:rPr sz="3200" spc="-10" dirty="0">
                <a:solidFill>
                  <a:schemeClr val="tx1"/>
                </a:solidFill>
                <a:latin typeface="Times New Roman"/>
                <a:cs typeface="Times New Roman"/>
              </a:rPr>
              <a:t>kepribadian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adalah</a:t>
            </a:r>
            <a:r>
              <a:rPr sz="3200" spc="-9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kunci</a:t>
            </a:r>
            <a:r>
              <a:rPr sz="3200" spc="-15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sukses</a:t>
            </a:r>
            <a:r>
              <a:rPr sz="3200" spc="-7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di</a:t>
            </a:r>
            <a:r>
              <a:rPr sz="3200" spc="-1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era</a:t>
            </a:r>
            <a:r>
              <a:rPr sz="3200" spc="-8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pemasaran</a:t>
            </a:r>
            <a:r>
              <a:rPr sz="3200" spc="-12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chemeClr val="tx1"/>
                </a:solidFill>
                <a:latin typeface="Times New Roman"/>
                <a:cs typeface="Times New Roman"/>
              </a:rPr>
              <a:t>digital</a:t>
            </a:r>
            <a:endParaRPr sz="32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469900" marR="133985" indent="-457200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Pemahaman</a:t>
            </a:r>
            <a:r>
              <a:rPr sz="3200" spc="-8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ini</a:t>
            </a:r>
            <a:r>
              <a:rPr sz="3200" spc="-3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membantu</a:t>
            </a:r>
            <a:r>
              <a:rPr sz="3200" spc="-8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membangun</a:t>
            </a:r>
            <a:r>
              <a:rPr sz="3200" spc="-9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brand</a:t>
            </a:r>
            <a:r>
              <a:rPr sz="3200" spc="-6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yang</a:t>
            </a:r>
            <a:r>
              <a:rPr sz="3200" spc="-5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chemeClr val="tx1"/>
                </a:solidFill>
                <a:latin typeface="Times New Roman"/>
                <a:cs typeface="Times New Roman"/>
              </a:rPr>
              <a:t>resonan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dengan</a:t>
            </a:r>
            <a:r>
              <a:rPr sz="3200" spc="-8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konsumen</a:t>
            </a:r>
            <a:r>
              <a:rPr sz="3200" spc="-6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dan</a:t>
            </a:r>
            <a:r>
              <a:rPr sz="3200" spc="-4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meningkatkan</a:t>
            </a:r>
            <a:r>
              <a:rPr sz="3200" spc="-10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loyalitas</a:t>
            </a:r>
            <a:r>
              <a:rPr sz="3200" spc="-3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chemeClr val="tx1"/>
                </a:solidFill>
                <a:latin typeface="Times New Roman"/>
                <a:cs typeface="Times New Roman"/>
              </a:rPr>
              <a:t>jangka</a:t>
            </a:r>
            <a:r>
              <a:rPr sz="3200" spc="-3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chemeClr val="tx1"/>
                </a:solidFill>
                <a:latin typeface="Times New Roman"/>
                <a:cs typeface="Times New Roman"/>
              </a:rPr>
              <a:t>panjang</a:t>
            </a:r>
            <a:endParaRPr sz="3200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711451"/>
            <a:ext cx="1570990" cy="1883410"/>
          </a:xfrm>
          <a:custGeom>
            <a:avLst/>
            <a:gdLst/>
            <a:ahLst/>
            <a:cxnLst/>
            <a:rect l="l" t="t" r="r" b="b"/>
            <a:pathLst>
              <a:path w="1570990" h="1883410">
                <a:moveTo>
                  <a:pt x="1570863" y="0"/>
                </a:moveTo>
                <a:lnTo>
                  <a:pt x="631825" y="0"/>
                </a:lnTo>
                <a:lnTo>
                  <a:pt x="597065" y="634"/>
                </a:lnTo>
                <a:lnTo>
                  <a:pt x="550773" y="3428"/>
                </a:lnTo>
                <a:lnTo>
                  <a:pt x="504685" y="8636"/>
                </a:lnTo>
                <a:lnTo>
                  <a:pt x="458901" y="16001"/>
                </a:lnTo>
                <a:lnTo>
                  <a:pt x="413537" y="25526"/>
                </a:lnTo>
                <a:lnTo>
                  <a:pt x="368706" y="37338"/>
                </a:lnTo>
                <a:lnTo>
                  <a:pt x="324510" y="51434"/>
                </a:lnTo>
                <a:lnTo>
                  <a:pt x="281038" y="67564"/>
                </a:lnTo>
                <a:lnTo>
                  <a:pt x="238417" y="85851"/>
                </a:lnTo>
                <a:lnTo>
                  <a:pt x="196748" y="106172"/>
                </a:lnTo>
                <a:lnTo>
                  <a:pt x="156121" y="128524"/>
                </a:lnTo>
                <a:lnTo>
                  <a:pt x="116648" y="152780"/>
                </a:lnTo>
                <a:lnTo>
                  <a:pt x="78413" y="179070"/>
                </a:lnTo>
                <a:lnTo>
                  <a:pt x="41511" y="207137"/>
                </a:lnTo>
                <a:lnTo>
                  <a:pt x="6031" y="236981"/>
                </a:lnTo>
                <a:lnTo>
                  <a:pt x="0" y="242316"/>
                </a:lnTo>
                <a:lnTo>
                  <a:pt x="0" y="1883155"/>
                </a:lnTo>
                <a:lnTo>
                  <a:pt x="626122" y="1883155"/>
                </a:lnTo>
                <a:lnTo>
                  <a:pt x="660869" y="1882521"/>
                </a:lnTo>
                <a:lnTo>
                  <a:pt x="707148" y="1879600"/>
                </a:lnTo>
                <a:lnTo>
                  <a:pt x="753249" y="1874520"/>
                </a:lnTo>
                <a:lnTo>
                  <a:pt x="799020" y="1867153"/>
                </a:lnTo>
                <a:lnTo>
                  <a:pt x="844384" y="1857502"/>
                </a:lnTo>
                <a:lnTo>
                  <a:pt x="889228" y="1845691"/>
                </a:lnTo>
                <a:lnTo>
                  <a:pt x="933424" y="1831721"/>
                </a:lnTo>
                <a:lnTo>
                  <a:pt x="976884" y="1815592"/>
                </a:lnTo>
                <a:lnTo>
                  <a:pt x="1019517" y="1797303"/>
                </a:lnTo>
                <a:lnTo>
                  <a:pt x="1061186" y="1776983"/>
                </a:lnTo>
                <a:lnTo>
                  <a:pt x="1101801" y="1754631"/>
                </a:lnTo>
                <a:lnTo>
                  <a:pt x="1141272" y="1730248"/>
                </a:lnTo>
                <a:lnTo>
                  <a:pt x="1179512" y="1704086"/>
                </a:lnTo>
                <a:lnTo>
                  <a:pt x="1216418" y="1676019"/>
                </a:lnTo>
                <a:lnTo>
                  <a:pt x="1251902" y="1646174"/>
                </a:lnTo>
                <a:lnTo>
                  <a:pt x="1285875" y="1614551"/>
                </a:lnTo>
                <a:lnTo>
                  <a:pt x="1318133" y="1581403"/>
                </a:lnTo>
                <a:lnTo>
                  <a:pt x="1348867" y="1546732"/>
                </a:lnTo>
                <a:lnTo>
                  <a:pt x="1377950" y="1510538"/>
                </a:lnTo>
                <a:lnTo>
                  <a:pt x="1405128" y="1473073"/>
                </a:lnTo>
                <a:lnTo>
                  <a:pt x="1430401" y="1434211"/>
                </a:lnTo>
                <a:lnTo>
                  <a:pt x="1453769" y="1394078"/>
                </a:lnTo>
                <a:lnTo>
                  <a:pt x="1475105" y="1352930"/>
                </a:lnTo>
                <a:lnTo>
                  <a:pt x="1494409" y="1310767"/>
                </a:lnTo>
                <a:lnTo>
                  <a:pt x="1511554" y="1267714"/>
                </a:lnTo>
                <a:lnTo>
                  <a:pt x="1526667" y="1223899"/>
                </a:lnTo>
                <a:lnTo>
                  <a:pt x="1539621" y="1179322"/>
                </a:lnTo>
                <a:lnTo>
                  <a:pt x="1550289" y="1134237"/>
                </a:lnTo>
                <a:lnTo>
                  <a:pt x="1558798" y="1088644"/>
                </a:lnTo>
                <a:lnTo>
                  <a:pt x="1565021" y="1042797"/>
                </a:lnTo>
                <a:lnTo>
                  <a:pt x="1569085" y="996569"/>
                </a:lnTo>
                <a:lnTo>
                  <a:pt x="1570736" y="950214"/>
                </a:lnTo>
                <a:lnTo>
                  <a:pt x="1570863" y="0"/>
                </a:lnTo>
                <a:close/>
              </a:path>
            </a:pathLst>
          </a:custGeom>
          <a:solidFill>
            <a:srgbClr val="40A7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290572" y="2051304"/>
            <a:ext cx="1203960" cy="1203960"/>
          </a:xfrm>
          <a:custGeom>
            <a:avLst/>
            <a:gdLst/>
            <a:ahLst/>
            <a:cxnLst/>
            <a:rect l="l" t="t" r="r" b="b"/>
            <a:pathLst>
              <a:path w="1203960" h="1203960">
                <a:moveTo>
                  <a:pt x="600075" y="0"/>
                </a:moveTo>
                <a:lnTo>
                  <a:pt x="0" y="0"/>
                </a:lnTo>
                <a:lnTo>
                  <a:pt x="0" y="600075"/>
                </a:lnTo>
                <a:lnTo>
                  <a:pt x="1650" y="644525"/>
                </a:lnTo>
                <a:lnTo>
                  <a:pt x="6476" y="688594"/>
                </a:lnTo>
                <a:lnTo>
                  <a:pt x="14731" y="732409"/>
                </a:lnTo>
                <a:lnTo>
                  <a:pt x="26034" y="775335"/>
                </a:lnTo>
                <a:lnTo>
                  <a:pt x="40512" y="817372"/>
                </a:lnTo>
                <a:lnTo>
                  <a:pt x="57911" y="858139"/>
                </a:lnTo>
                <a:lnTo>
                  <a:pt x="78485" y="897636"/>
                </a:lnTo>
                <a:lnTo>
                  <a:pt x="101726" y="935481"/>
                </a:lnTo>
                <a:lnTo>
                  <a:pt x="127761" y="971550"/>
                </a:lnTo>
                <a:lnTo>
                  <a:pt x="156336" y="1005459"/>
                </a:lnTo>
                <a:lnTo>
                  <a:pt x="187451" y="1037336"/>
                </a:lnTo>
                <a:lnTo>
                  <a:pt x="220725" y="1066800"/>
                </a:lnTo>
                <a:lnTo>
                  <a:pt x="256031" y="1093724"/>
                </a:lnTo>
                <a:lnTo>
                  <a:pt x="293369" y="1117853"/>
                </a:lnTo>
                <a:lnTo>
                  <a:pt x="332231" y="1139317"/>
                </a:lnTo>
                <a:lnTo>
                  <a:pt x="372744" y="1157859"/>
                </a:lnTo>
                <a:lnTo>
                  <a:pt x="414400" y="1173352"/>
                </a:lnTo>
                <a:lnTo>
                  <a:pt x="457072" y="1185672"/>
                </a:lnTo>
                <a:lnTo>
                  <a:pt x="500506" y="1194943"/>
                </a:lnTo>
                <a:lnTo>
                  <a:pt x="544576" y="1200912"/>
                </a:lnTo>
                <a:lnTo>
                  <a:pt x="588898" y="1203578"/>
                </a:lnTo>
                <a:lnTo>
                  <a:pt x="603757" y="1203832"/>
                </a:lnTo>
                <a:lnTo>
                  <a:pt x="1203832" y="1203832"/>
                </a:lnTo>
                <a:lnTo>
                  <a:pt x="1203832" y="603757"/>
                </a:lnTo>
                <a:lnTo>
                  <a:pt x="1203578" y="588899"/>
                </a:lnTo>
                <a:lnTo>
                  <a:pt x="1200912" y="544576"/>
                </a:lnTo>
                <a:lnTo>
                  <a:pt x="1194942" y="500506"/>
                </a:lnTo>
                <a:lnTo>
                  <a:pt x="1185672" y="457073"/>
                </a:lnTo>
                <a:lnTo>
                  <a:pt x="1173352" y="414400"/>
                </a:lnTo>
                <a:lnTo>
                  <a:pt x="1157858" y="372745"/>
                </a:lnTo>
                <a:lnTo>
                  <a:pt x="1139316" y="332231"/>
                </a:lnTo>
                <a:lnTo>
                  <a:pt x="1117853" y="293370"/>
                </a:lnTo>
                <a:lnTo>
                  <a:pt x="1093724" y="256031"/>
                </a:lnTo>
                <a:lnTo>
                  <a:pt x="1066800" y="220725"/>
                </a:lnTo>
                <a:lnTo>
                  <a:pt x="1037336" y="187451"/>
                </a:lnTo>
                <a:lnTo>
                  <a:pt x="1005458" y="156337"/>
                </a:lnTo>
                <a:lnTo>
                  <a:pt x="971550" y="127762"/>
                </a:lnTo>
                <a:lnTo>
                  <a:pt x="935482" y="101726"/>
                </a:lnTo>
                <a:lnTo>
                  <a:pt x="897635" y="78486"/>
                </a:lnTo>
                <a:lnTo>
                  <a:pt x="858138" y="57912"/>
                </a:lnTo>
                <a:lnTo>
                  <a:pt x="817371" y="40513"/>
                </a:lnTo>
                <a:lnTo>
                  <a:pt x="775334" y="26035"/>
                </a:lnTo>
                <a:lnTo>
                  <a:pt x="732408" y="14731"/>
                </a:lnTo>
                <a:lnTo>
                  <a:pt x="688594" y="6476"/>
                </a:lnTo>
                <a:lnTo>
                  <a:pt x="644525" y="1650"/>
                </a:lnTo>
                <a:lnTo>
                  <a:pt x="600075" y="0"/>
                </a:lnTo>
                <a:close/>
              </a:path>
            </a:pathLst>
          </a:custGeom>
          <a:solidFill>
            <a:srgbClr val="FFC24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90572" y="41148"/>
            <a:ext cx="1170305" cy="1168400"/>
          </a:xfrm>
          <a:custGeom>
            <a:avLst/>
            <a:gdLst/>
            <a:ahLst/>
            <a:cxnLst/>
            <a:rect l="l" t="t" r="r" b="b"/>
            <a:pathLst>
              <a:path w="1170304" h="1168400">
                <a:moveTo>
                  <a:pt x="1170177" y="0"/>
                </a:moveTo>
                <a:lnTo>
                  <a:pt x="586739" y="0"/>
                </a:lnTo>
                <a:lnTo>
                  <a:pt x="543559" y="1524"/>
                </a:lnTo>
                <a:lnTo>
                  <a:pt x="500633" y="6350"/>
                </a:lnTo>
                <a:lnTo>
                  <a:pt x="458215" y="14224"/>
                </a:lnTo>
                <a:lnTo>
                  <a:pt x="416432" y="25273"/>
                </a:lnTo>
                <a:lnTo>
                  <a:pt x="375538" y="39243"/>
                </a:lnTo>
                <a:lnTo>
                  <a:pt x="335914" y="56260"/>
                </a:lnTo>
                <a:lnTo>
                  <a:pt x="297560" y="76073"/>
                </a:lnTo>
                <a:lnTo>
                  <a:pt x="260730" y="98805"/>
                </a:lnTo>
                <a:lnTo>
                  <a:pt x="225805" y="124078"/>
                </a:lnTo>
                <a:lnTo>
                  <a:pt x="192658" y="151765"/>
                </a:lnTo>
                <a:lnTo>
                  <a:pt x="161797" y="181991"/>
                </a:lnTo>
                <a:lnTo>
                  <a:pt x="133222" y="214249"/>
                </a:lnTo>
                <a:lnTo>
                  <a:pt x="107060" y="248538"/>
                </a:lnTo>
                <a:lnTo>
                  <a:pt x="83438" y="284733"/>
                </a:lnTo>
                <a:lnTo>
                  <a:pt x="62610" y="322579"/>
                </a:lnTo>
                <a:lnTo>
                  <a:pt x="44703" y="361696"/>
                </a:lnTo>
                <a:lnTo>
                  <a:pt x="29590" y="402208"/>
                </a:lnTo>
                <a:lnTo>
                  <a:pt x="17525" y="443610"/>
                </a:lnTo>
                <a:lnTo>
                  <a:pt x="8635" y="485775"/>
                </a:lnTo>
                <a:lnTo>
                  <a:pt x="2793" y="528574"/>
                </a:lnTo>
                <a:lnTo>
                  <a:pt x="126" y="571500"/>
                </a:lnTo>
                <a:lnTo>
                  <a:pt x="0" y="1168400"/>
                </a:lnTo>
                <a:lnTo>
                  <a:pt x="583183" y="1168400"/>
                </a:lnTo>
                <a:lnTo>
                  <a:pt x="640841" y="1165478"/>
                </a:lnTo>
                <a:lnTo>
                  <a:pt x="683640" y="1159763"/>
                </a:lnTo>
                <a:lnTo>
                  <a:pt x="725932" y="1150747"/>
                </a:lnTo>
                <a:lnTo>
                  <a:pt x="767460" y="1138808"/>
                </a:lnTo>
                <a:lnTo>
                  <a:pt x="807846" y="1123696"/>
                </a:lnTo>
                <a:lnTo>
                  <a:pt x="847216" y="1105788"/>
                </a:lnTo>
                <a:lnTo>
                  <a:pt x="885063" y="1084960"/>
                </a:lnTo>
                <a:lnTo>
                  <a:pt x="921257" y="1061466"/>
                </a:lnTo>
                <a:lnTo>
                  <a:pt x="955547" y="1035303"/>
                </a:lnTo>
                <a:lnTo>
                  <a:pt x="987932" y="1006728"/>
                </a:lnTo>
                <a:lnTo>
                  <a:pt x="1018158" y="975868"/>
                </a:lnTo>
                <a:lnTo>
                  <a:pt x="1045972" y="942848"/>
                </a:lnTo>
                <a:lnTo>
                  <a:pt x="1071244" y="907923"/>
                </a:lnTo>
                <a:lnTo>
                  <a:pt x="1093851" y="871220"/>
                </a:lnTo>
                <a:lnTo>
                  <a:pt x="1113789" y="832866"/>
                </a:lnTo>
                <a:lnTo>
                  <a:pt x="1130807" y="793242"/>
                </a:lnTo>
                <a:lnTo>
                  <a:pt x="1144904" y="752475"/>
                </a:lnTo>
                <a:lnTo>
                  <a:pt x="1155827" y="710692"/>
                </a:lnTo>
                <a:lnTo>
                  <a:pt x="1163827" y="668274"/>
                </a:lnTo>
                <a:lnTo>
                  <a:pt x="1168527" y="625475"/>
                </a:lnTo>
                <a:lnTo>
                  <a:pt x="1170177" y="582422"/>
                </a:lnTo>
                <a:lnTo>
                  <a:pt x="1170177" y="0"/>
                </a:lnTo>
                <a:close/>
              </a:path>
            </a:pathLst>
          </a:custGeom>
          <a:solidFill>
            <a:srgbClr val="40A7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597025" cy="1593850"/>
          </a:xfrm>
          <a:custGeom>
            <a:avLst/>
            <a:gdLst/>
            <a:ahLst/>
            <a:cxnLst/>
            <a:rect l="l" t="t" r="r" b="b"/>
            <a:pathLst>
              <a:path w="1597025" h="1593850">
                <a:moveTo>
                  <a:pt x="1357503" y="0"/>
                </a:moveTo>
                <a:lnTo>
                  <a:pt x="0" y="0"/>
                </a:lnTo>
                <a:lnTo>
                  <a:pt x="0" y="1302893"/>
                </a:lnTo>
                <a:lnTo>
                  <a:pt x="28497" y="1329308"/>
                </a:lnTo>
                <a:lnTo>
                  <a:pt x="63927" y="1359280"/>
                </a:lnTo>
                <a:lnTo>
                  <a:pt x="100783" y="1387475"/>
                </a:lnTo>
                <a:lnTo>
                  <a:pt x="138976" y="1413764"/>
                </a:lnTo>
                <a:lnTo>
                  <a:pt x="178422" y="1438275"/>
                </a:lnTo>
                <a:lnTo>
                  <a:pt x="219011" y="1460753"/>
                </a:lnTo>
                <a:lnTo>
                  <a:pt x="260667" y="1481201"/>
                </a:lnTo>
                <a:lnTo>
                  <a:pt x="303276" y="1499616"/>
                </a:lnTo>
                <a:lnTo>
                  <a:pt x="346735" y="1515999"/>
                </a:lnTo>
                <a:lnTo>
                  <a:pt x="390944" y="1530096"/>
                </a:lnTo>
                <a:lnTo>
                  <a:pt x="435787" y="1542033"/>
                </a:lnTo>
                <a:lnTo>
                  <a:pt x="481177" y="1551813"/>
                </a:lnTo>
                <a:lnTo>
                  <a:pt x="526973" y="1559305"/>
                </a:lnTo>
                <a:lnTo>
                  <a:pt x="573087" y="1564513"/>
                </a:lnTo>
                <a:lnTo>
                  <a:pt x="619404" y="1567560"/>
                </a:lnTo>
                <a:lnTo>
                  <a:pt x="1570482" y="1593723"/>
                </a:lnTo>
                <a:lnTo>
                  <a:pt x="1596517" y="642747"/>
                </a:lnTo>
                <a:lnTo>
                  <a:pt x="1596644" y="631190"/>
                </a:lnTo>
                <a:lnTo>
                  <a:pt x="1595628" y="584834"/>
                </a:lnTo>
                <a:lnTo>
                  <a:pt x="1592326" y="538479"/>
                </a:lnTo>
                <a:lnTo>
                  <a:pt x="1586738" y="492378"/>
                </a:lnTo>
                <a:lnTo>
                  <a:pt x="1578991" y="446658"/>
                </a:lnTo>
                <a:lnTo>
                  <a:pt x="1568958" y="401320"/>
                </a:lnTo>
                <a:lnTo>
                  <a:pt x="1556639" y="356616"/>
                </a:lnTo>
                <a:lnTo>
                  <a:pt x="1542288" y="312420"/>
                </a:lnTo>
                <a:lnTo>
                  <a:pt x="1525651" y="269113"/>
                </a:lnTo>
                <a:lnTo>
                  <a:pt x="1506982" y="226695"/>
                </a:lnTo>
                <a:lnTo>
                  <a:pt x="1486154" y="185166"/>
                </a:lnTo>
                <a:lnTo>
                  <a:pt x="1463421" y="144779"/>
                </a:lnTo>
                <a:lnTo>
                  <a:pt x="1438783" y="105536"/>
                </a:lnTo>
                <a:lnTo>
                  <a:pt x="1412113" y="67436"/>
                </a:lnTo>
                <a:lnTo>
                  <a:pt x="1383792" y="30860"/>
                </a:lnTo>
                <a:lnTo>
                  <a:pt x="1357503" y="0"/>
                </a:lnTo>
                <a:close/>
              </a:path>
            </a:pathLst>
          </a:custGeom>
          <a:solidFill>
            <a:srgbClr val="FFC24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0791" y="0"/>
            <a:ext cx="2761488" cy="2772155"/>
          </a:xfrm>
          <a:prstGeom prst="rect">
            <a:avLst/>
          </a:prstGeom>
        </p:spPr>
      </p:pic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6735571" y="482600"/>
            <a:ext cx="6612255" cy="1092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i="0" spc="-25" dirty="0">
                <a:solidFill>
                  <a:srgbClr val="000000"/>
                </a:solidFill>
                <a:latin typeface="Verdana"/>
                <a:cs typeface="Verdana"/>
              </a:rPr>
              <a:t>Referensi</a:t>
            </a:r>
            <a:r>
              <a:rPr i="0" spc="-535" dirty="0">
                <a:solidFill>
                  <a:srgbClr val="000000"/>
                </a:solidFill>
                <a:latin typeface="Verdana"/>
                <a:cs typeface="Verdana"/>
              </a:rPr>
              <a:t> </a:t>
            </a:r>
            <a:r>
              <a:rPr i="0" spc="-645" dirty="0">
                <a:solidFill>
                  <a:srgbClr val="000000"/>
                </a:solidFill>
                <a:latin typeface="Verdana"/>
                <a:cs typeface="Verdana"/>
              </a:rPr>
              <a:t>T</a:t>
            </a:r>
            <a:r>
              <a:rPr i="0" spc="85" dirty="0">
                <a:solidFill>
                  <a:srgbClr val="000000"/>
                </a:solidFill>
                <a:latin typeface="Verdana"/>
                <a:cs typeface="Verdana"/>
              </a:rPr>
              <a:t>e</a:t>
            </a:r>
            <a:r>
              <a:rPr i="0" spc="90" dirty="0">
                <a:solidFill>
                  <a:srgbClr val="000000"/>
                </a:solidFill>
                <a:latin typeface="Verdana"/>
                <a:cs typeface="Verdana"/>
              </a:rPr>
              <a:t>or</a:t>
            </a:r>
            <a:r>
              <a:rPr i="0" spc="65" dirty="0">
                <a:solidFill>
                  <a:srgbClr val="000000"/>
                </a:solidFill>
                <a:latin typeface="Verdana"/>
                <a:cs typeface="Verdana"/>
              </a:rPr>
              <a:t>i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4038600" y="2632963"/>
            <a:ext cx="14097000" cy="35830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413510">
              <a:lnSpc>
                <a:spcPct val="100000"/>
              </a:lnSpc>
              <a:spcBef>
                <a:spcPts val="100"/>
              </a:spcBef>
            </a:pPr>
            <a:r>
              <a:rPr sz="3200" spc="-20" dirty="0">
                <a:solidFill>
                  <a:srgbClr val="1F4E79"/>
                </a:solidFill>
                <a:latin typeface="Calibri"/>
                <a:cs typeface="Calibri"/>
              </a:rPr>
              <a:t>Maslow,</a:t>
            </a:r>
            <a:r>
              <a:rPr sz="3200" spc="-125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A.</a:t>
            </a:r>
            <a:r>
              <a:rPr sz="3200" spc="-9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H.</a:t>
            </a:r>
            <a:r>
              <a:rPr sz="3200" spc="-75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(1943).</a:t>
            </a:r>
            <a:r>
              <a:rPr sz="3200" spc="-4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A</a:t>
            </a:r>
            <a:r>
              <a:rPr sz="3200" spc="-9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Theory</a:t>
            </a:r>
            <a:r>
              <a:rPr sz="3200" spc="-10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of</a:t>
            </a:r>
            <a:r>
              <a:rPr sz="3200" spc="-10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Human</a:t>
            </a:r>
            <a:r>
              <a:rPr sz="3200" spc="-55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1F4E79"/>
                </a:solidFill>
                <a:latin typeface="Calibri"/>
                <a:cs typeface="Calibri"/>
              </a:rPr>
              <a:t>Motivation. </a:t>
            </a:r>
            <a:r>
              <a:rPr sz="3200" spc="-20" dirty="0">
                <a:solidFill>
                  <a:srgbClr val="1F4E79"/>
                </a:solidFill>
                <a:latin typeface="Calibri"/>
                <a:cs typeface="Calibri"/>
              </a:rPr>
              <a:t>Psychological</a:t>
            </a:r>
            <a:r>
              <a:rPr sz="3200" spc="-85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1F4E79"/>
                </a:solidFill>
                <a:latin typeface="Calibri"/>
                <a:cs typeface="Calibri"/>
              </a:rPr>
              <a:t>Review.</a:t>
            </a:r>
            <a:endParaRPr sz="3200" dirty="0">
              <a:latin typeface="Calibri"/>
              <a:cs typeface="Calibri"/>
            </a:endParaRPr>
          </a:p>
          <a:p>
            <a:pPr marL="12700" marR="641350">
              <a:lnSpc>
                <a:spcPct val="100000"/>
              </a:lnSpc>
              <a:spcBef>
                <a:spcPts val="1205"/>
              </a:spcBef>
            </a:pP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Herzberg,</a:t>
            </a:r>
            <a:r>
              <a:rPr sz="3200" spc="-185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spc="-95" dirty="0">
                <a:solidFill>
                  <a:srgbClr val="1F4E79"/>
                </a:solidFill>
                <a:latin typeface="Calibri"/>
                <a:cs typeface="Calibri"/>
              </a:rPr>
              <a:t>F.</a:t>
            </a:r>
            <a:r>
              <a:rPr sz="3200" spc="-18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(1959).</a:t>
            </a:r>
            <a:r>
              <a:rPr sz="3200" spc="-7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The</a:t>
            </a:r>
            <a:r>
              <a:rPr sz="3200" spc="-105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1F4E79"/>
                </a:solidFill>
                <a:latin typeface="Calibri"/>
                <a:cs typeface="Calibri"/>
              </a:rPr>
              <a:t>Motivation</a:t>
            </a:r>
            <a:r>
              <a:rPr sz="3200" spc="-85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to</a:t>
            </a:r>
            <a:r>
              <a:rPr sz="3200" spc="-10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Work.</a:t>
            </a:r>
            <a:r>
              <a:rPr sz="3200" spc="-145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John</a:t>
            </a:r>
            <a:r>
              <a:rPr sz="3200" spc="-85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Wiley</a:t>
            </a:r>
            <a:r>
              <a:rPr sz="3200" spc="-12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spc="-50" dirty="0">
                <a:solidFill>
                  <a:srgbClr val="1F4E79"/>
                </a:solidFill>
                <a:latin typeface="Calibri"/>
                <a:cs typeface="Calibri"/>
              </a:rPr>
              <a:t>&amp; </a:t>
            </a:r>
            <a:r>
              <a:rPr sz="3200" spc="-10" dirty="0">
                <a:solidFill>
                  <a:srgbClr val="1F4E79"/>
                </a:solidFill>
                <a:latin typeface="Calibri"/>
                <a:cs typeface="Calibri"/>
              </a:rPr>
              <a:t>Sons.</a:t>
            </a:r>
            <a:endParaRPr sz="32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McClelland,</a:t>
            </a:r>
            <a:r>
              <a:rPr sz="3200" spc="-105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D.</a:t>
            </a:r>
            <a:r>
              <a:rPr sz="3200" spc="-12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C.</a:t>
            </a:r>
            <a:r>
              <a:rPr sz="3200" spc="-114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(1961).</a:t>
            </a:r>
            <a:r>
              <a:rPr sz="3200" spc="-95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The</a:t>
            </a:r>
            <a:r>
              <a:rPr sz="3200" spc="-14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Achieving</a:t>
            </a:r>
            <a:r>
              <a:rPr sz="3200" spc="-13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spc="-25" dirty="0">
                <a:solidFill>
                  <a:srgbClr val="1F4E79"/>
                </a:solidFill>
                <a:latin typeface="Calibri"/>
                <a:cs typeface="Calibri"/>
              </a:rPr>
              <a:t>Society.</a:t>
            </a:r>
            <a:r>
              <a:rPr sz="3200" spc="-145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spc="-30" dirty="0">
                <a:solidFill>
                  <a:srgbClr val="1F4E79"/>
                </a:solidFill>
                <a:latin typeface="Calibri"/>
                <a:cs typeface="Calibri"/>
              </a:rPr>
              <a:t>Van</a:t>
            </a:r>
            <a:r>
              <a:rPr sz="3200" spc="-15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1F4E79"/>
                </a:solidFill>
                <a:latin typeface="Calibri"/>
                <a:cs typeface="Calibri"/>
              </a:rPr>
              <a:t>Nostrand.</a:t>
            </a:r>
            <a:endParaRPr sz="3200" dirty="0">
              <a:latin typeface="Calibri"/>
              <a:cs typeface="Calibri"/>
            </a:endParaRPr>
          </a:p>
          <a:p>
            <a:pPr marL="12700" marR="1015365">
              <a:lnSpc>
                <a:spcPct val="100000"/>
              </a:lnSpc>
              <a:spcBef>
                <a:spcPts val="1200"/>
              </a:spcBef>
            </a:pP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Lewis,</a:t>
            </a:r>
            <a:r>
              <a:rPr sz="3200" spc="-125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J.</a:t>
            </a:r>
            <a:r>
              <a:rPr sz="3200" spc="-114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D.</a:t>
            </a:r>
            <a:r>
              <a:rPr sz="3200" spc="-10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(1990).</a:t>
            </a:r>
            <a:r>
              <a:rPr sz="3200" spc="-7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Altering</a:t>
            </a:r>
            <a:r>
              <a:rPr sz="3200" spc="-11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1F4E79"/>
                </a:solidFill>
                <a:latin typeface="Calibri"/>
                <a:cs typeface="Calibri"/>
              </a:rPr>
              <a:t>Fate:</a:t>
            </a:r>
            <a:r>
              <a:rPr sz="3200" spc="-125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Why</a:t>
            </a:r>
            <a:r>
              <a:rPr sz="3200" spc="-12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the</a:t>
            </a:r>
            <a:r>
              <a:rPr sz="3200" spc="-114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Past</a:t>
            </a:r>
            <a:r>
              <a:rPr sz="3200" spc="-12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Does</a:t>
            </a:r>
            <a:r>
              <a:rPr sz="3200" spc="-135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spc="-25" dirty="0">
                <a:solidFill>
                  <a:srgbClr val="1F4E79"/>
                </a:solidFill>
                <a:latin typeface="Calibri"/>
                <a:cs typeface="Calibri"/>
              </a:rPr>
              <a:t>Not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Predict</a:t>
            </a:r>
            <a:r>
              <a:rPr sz="3200" spc="-145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the</a:t>
            </a:r>
            <a:r>
              <a:rPr sz="3200" spc="-12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Future.</a:t>
            </a:r>
            <a:r>
              <a:rPr sz="3200" spc="-10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The</a:t>
            </a:r>
            <a:r>
              <a:rPr sz="3200" spc="-114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1F4E79"/>
                </a:solidFill>
                <a:latin typeface="Calibri"/>
                <a:cs typeface="Calibri"/>
              </a:rPr>
              <a:t>Guilford</a:t>
            </a:r>
            <a:r>
              <a:rPr sz="3200" spc="-6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1F4E79"/>
                </a:solidFill>
                <a:latin typeface="Calibri"/>
                <a:cs typeface="Calibri"/>
              </a:rPr>
              <a:t>Press.</a:t>
            </a:r>
            <a:endParaRPr sz="3200" dirty="0">
              <a:latin typeface="Calibri"/>
              <a:cs typeface="Calibri"/>
            </a:endParaRPr>
          </a:p>
          <a:p>
            <a:pPr marL="12700" marR="800100">
              <a:lnSpc>
                <a:spcPct val="100000"/>
              </a:lnSpc>
              <a:spcBef>
                <a:spcPts val="1205"/>
              </a:spcBef>
            </a:pPr>
            <a:r>
              <a:rPr sz="3200" spc="-35" dirty="0">
                <a:solidFill>
                  <a:srgbClr val="1F4E79"/>
                </a:solidFill>
                <a:latin typeface="Calibri"/>
                <a:cs typeface="Calibri"/>
              </a:rPr>
              <a:t>Kotler,</a:t>
            </a:r>
            <a:r>
              <a:rPr sz="3200" spc="-15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spc="-100" dirty="0">
                <a:solidFill>
                  <a:srgbClr val="1F4E79"/>
                </a:solidFill>
                <a:latin typeface="Calibri"/>
                <a:cs typeface="Calibri"/>
              </a:rPr>
              <a:t>P.,</a:t>
            </a:r>
            <a:r>
              <a:rPr sz="3200" spc="-18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&amp;</a:t>
            </a:r>
            <a:r>
              <a:rPr sz="3200" spc="-165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Armstrong,</a:t>
            </a:r>
            <a:r>
              <a:rPr sz="3200" spc="-95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G.</a:t>
            </a:r>
            <a:r>
              <a:rPr sz="3200" spc="-114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(2020).</a:t>
            </a:r>
            <a:r>
              <a:rPr sz="3200" spc="-7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Principles</a:t>
            </a:r>
            <a:r>
              <a:rPr sz="3200" spc="-105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of</a:t>
            </a:r>
            <a:r>
              <a:rPr sz="3200" spc="-13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1F4E79"/>
                </a:solidFill>
                <a:latin typeface="Calibri"/>
                <a:cs typeface="Calibri"/>
              </a:rPr>
              <a:t>Marketing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(18th</a:t>
            </a:r>
            <a:r>
              <a:rPr sz="3200" spc="-13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ed.).</a:t>
            </a:r>
            <a:r>
              <a:rPr sz="3200" spc="-15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1F4E79"/>
                </a:solidFill>
                <a:latin typeface="Calibri"/>
                <a:cs typeface="Calibri"/>
              </a:rPr>
              <a:t>Pearson</a:t>
            </a:r>
            <a:endParaRPr sz="3200" dirty="0">
              <a:latin typeface="Calibri"/>
              <a:cs typeface="Calibri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916912" y="-2"/>
            <a:ext cx="3371088" cy="10286999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9304019" y="9832847"/>
            <a:ext cx="5436235" cy="454659"/>
          </a:xfrm>
          <a:custGeom>
            <a:avLst/>
            <a:gdLst/>
            <a:ahLst/>
            <a:cxnLst/>
            <a:rect l="l" t="t" r="r" b="b"/>
            <a:pathLst>
              <a:path w="5436234" h="454659">
                <a:moveTo>
                  <a:pt x="3667759" y="0"/>
                </a:moveTo>
                <a:lnTo>
                  <a:pt x="0" y="0"/>
                </a:lnTo>
                <a:lnTo>
                  <a:pt x="253" y="48552"/>
                </a:lnTo>
                <a:lnTo>
                  <a:pt x="1270" y="96951"/>
                </a:lnTo>
                <a:lnTo>
                  <a:pt x="2794" y="145808"/>
                </a:lnTo>
                <a:lnTo>
                  <a:pt x="4952" y="193281"/>
                </a:lnTo>
                <a:lnTo>
                  <a:pt x="7747" y="241198"/>
                </a:lnTo>
                <a:lnTo>
                  <a:pt x="11175" y="288963"/>
                </a:lnTo>
                <a:lnTo>
                  <a:pt x="15239" y="336551"/>
                </a:lnTo>
                <a:lnTo>
                  <a:pt x="19811" y="383964"/>
                </a:lnTo>
                <a:lnTo>
                  <a:pt x="25019" y="431198"/>
                </a:lnTo>
                <a:lnTo>
                  <a:pt x="27939" y="454103"/>
                </a:lnTo>
                <a:lnTo>
                  <a:pt x="5436108" y="454103"/>
                </a:lnTo>
                <a:lnTo>
                  <a:pt x="5373243" y="420110"/>
                </a:lnTo>
                <a:lnTo>
                  <a:pt x="5332857" y="399171"/>
                </a:lnTo>
                <a:lnTo>
                  <a:pt x="5292216" y="378721"/>
                </a:lnTo>
                <a:lnTo>
                  <a:pt x="5251195" y="358763"/>
                </a:lnTo>
                <a:lnTo>
                  <a:pt x="5210047" y="339302"/>
                </a:lnTo>
                <a:lnTo>
                  <a:pt x="5168518" y="320344"/>
                </a:lnTo>
                <a:lnTo>
                  <a:pt x="5126735" y="301878"/>
                </a:lnTo>
                <a:lnTo>
                  <a:pt x="5084699" y="283921"/>
                </a:lnTo>
                <a:lnTo>
                  <a:pt x="5042281" y="266484"/>
                </a:lnTo>
                <a:lnTo>
                  <a:pt x="4999735" y="249554"/>
                </a:lnTo>
                <a:lnTo>
                  <a:pt x="4956937" y="233146"/>
                </a:lnTo>
                <a:lnTo>
                  <a:pt x="4913757" y="217271"/>
                </a:lnTo>
                <a:lnTo>
                  <a:pt x="4870449" y="201891"/>
                </a:lnTo>
                <a:lnTo>
                  <a:pt x="4826889" y="187070"/>
                </a:lnTo>
                <a:lnTo>
                  <a:pt x="4783074" y="172783"/>
                </a:lnTo>
                <a:lnTo>
                  <a:pt x="4738878" y="159016"/>
                </a:lnTo>
                <a:lnTo>
                  <a:pt x="4694555" y="145808"/>
                </a:lnTo>
                <a:lnTo>
                  <a:pt x="4649978" y="133134"/>
                </a:lnTo>
                <a:lnTo>
                  <a:pt x="4605147" y="121018"/>
                </a:lnTo>
                <a:lnTo>
                  <a:pt x="4560189" y="109448"/>
                </a:lnTo>
                <a:lnTo>
                  <a:pt x="4514976" y="98437"/>
                </a:lnTo>
                <a:lnTo>
                  <a:pt x="4469510" y="87998"/>
                </a:lnTo>
                <a:lnTo>
                  <a:pt x="4423918" y="78117"/>
                </a:lnTo>
                <a:lnTo>
                  <a:pt x="4378070" y="68795"/>
                </a:lnTo>
                <a:lnTo>
                  <a:pt x="4331970" y="60058"/>
                </a:lnTo>
                <a:lnTo>
                  <a:pt x="4285741" y="51892"/>
                </a:lnTo>
                <a:lnTo>
                  <a:pt x="4239260" y="44310"/>
                </a:lnTo>
                <a:lnTo>
                  <a:pt x="4192524" y="37312"/>
                </a:lnTo>
                <a:lnTo>
                  <a:pt x="4145787" y="30899"/>
                </a:lnTo>
                <a:lnTo>
                  <a:pt x="4098670" y="25069"/>
                </a:lnTo>
                <a:lnTo>
                  <a:pt x="4051426" y="19850"/>
                </a:lnTo>
                <a:lnTo>
                  <a:pt x="4004056" y="15227"/>
                </a:lnTo>
                <a:lnTo>
                  <a:pt x="3956558" y="11214"/>
                </a:lnTo>
                <a:lnTo>
                  <a:pt x="3908806" y="7797"/>
                </a:lnTo>
                <a:lnTo>
                  <a:pt x="3860926" y="5003"/>
                </a:lnTo>
                <a:lnTo>
                  <a:pt x="3812793" y="2819"/>
                </a:lnTo>
                <a:lnTo>
                  <a:pt x="3764660" y="1257"/>
                </a:lnTo>
                <a:lnTo>
                  <a:pt x="3716274" y="317"/>
                </a:lnTo>
                <a:lnTo>
                  <a:pt x="3667759" y="0"/>
                </a:lnTo>
                <a:close/>
              </a:path>
            </a:pathLst>
          </a:custGeom>
          <a:solidFill>
            <a:srgbClr val="FFC24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0" y="-2"/>
            <a:ext cx="9340850" cy="10287000"/>
            <a:chOff x="0" y="-2"/>
            <a:chExt cx="9340850" cy="10287000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-2"/>
              <a:ext cx="2676143" cy="10286999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0" y="9832847"/>
              <a:ext cx="9340850" cy="454659"/>
            </a:xfrm>
            <a:custGeom>
              <a:avLst/>
              <a:gdLst/>
              <a:ahLst/>
              <a:cxnLst/>
              <a:rect l="l" t="t" r="r" b="b"/>
              <a:pathLst>
                <a:path w="9340850" h="454659">
                  <a:moveTo>
                    <a:pt x="9340596" y="0"/>
                  </a:moveTo>
                  <a:lnTo>
                    <a:pt x="0" y="0"/>
                  </a:lnTo>
                  <a:lnTo>
                    <a:pt x="0" y="454101"/>
                  </a:lnTo>
                  <a:lnTo>
                    <a:pt x="9340596" y="454101"/>
                  </a:lnTo>
                  <a:lnTo>
                    <a:pt x="9340596" y="0"/>
                  </a:lnTo>
                  <a:close/>
                </a:path>
              </a:pathLst>
            </a:custGeom>
            <a:solidFill>
              <a:srgbClr val="041F3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157729" y="3576065"/>
            <a:ext cx="9725660" cy="18161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750" b="1" i="0" dirty="0">
                <a:solidFill>
                  <a:srgbClr val="40A7CC"/>
                </a:solidFill>
                <a:latin typeface="Tahoma"/>
                <a:cs typeface="Tahoma"/>
              </a:rPr>
              <a:t>Terima</a:t>
            </a:r>
            <a:r>
              <a:rPr sz="11750" b="1" i="0" spc="-844" dirty="0">
                <a:solidFill>
                  <a:srgbClr val="40A7CC"/>
                </a:solidFill>
                <a:latin typeface="Tahoma"/>
                <a:cs typeface="Tahoma"/>
              </a:rPr>
              <a:t> </a:t>
            </a:r>
            <a:r>
              <a:rPr sz="11750" b="1" i="0" spc="-10" dirty="0">
                <a:solidFill>
                  <a:srgbClr val="40A7CC"/>
                </a:solidFill>
                <a:latin typeface="Tahoma"/>
                <a:cs typeface="Tahoma"/>
              </a:rPr>
              <a:t>Kasih</a:t>
            </a:r>
            <a:endParaRPr sz="11750">
              <a:latin typeface="Tahoma"/>
              <a:cs typeface="Tahoma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711451"/>
            <a:ext cx="1570990" cy="1883410"/>
          </a:xfrm>
          <a:custGeom>
            <a:avLst/>
            <a:gdLst/>
            <a:ahLst/>
            <a:cxnLst/>
            <a:rect l="l" t="t" r="r" b="b"/>
            <a:pathLst>
              <a:path w="1570990" h="1883410">
                <a:moveTo>
                  <a:pt x="1570863" y="0"/>
                </a:moveTo>
                <a:lnTo>
                  <a:pt x="631825" y="0"/>
                </a:lnTo>
                <a:lnTo>
                  <a:pt x="597065" y="634"/>
                </a:lnTo>
                <a:lnTo>
                  <a:pt x="550773" y="3428"/>
                </a:lnTo>
                <a:lnTo>
                  <a:pt x="504685" y="8636"/>
                </a:lnTo>
                <a:lnTo>
                  <a:pt x="458901" y="16001"/>
                </a:lnTo>
                <a:lnTo>
                  <a:pt x="413537" y="25526"/>
                </a:lnTo>
                <a:lnTo>
                  <a:pt x="368706" y="37338"/>
                </a:lnTo>
                <a:lnTo>
                  <a:pt x="324510" y="51434"/>
                </a:lnTo>
                <a:lnTo>
                  <a:pt x="281038" y="67564"/>
                </a:lnTo>
                <a:lnTo>
                  <a:pt x="238417" y="85851"/>
                </a:lnTo>
                <a:lnTo>
                  <a:pt x="196748" y="106172"/>
                </a:lnTo>
                <a:lnTo>
                  <a:pt x="156121" y="128524"/>
                </a:lnTo>
                <a:lnTo>
                  <a:pt x="116648" y="152780"/>
                </a:lnTo>
                <a:lnTo>
                  <a:pt x="78413" y="179070"/>
                </a:lnTo>
                <a:lnTo>
                  <a:pt x="41511" y="207137"/>
                </a:lnTo>
                <a:lnTo>
                  <a:pt x="6031" y="236981"/>
                </a:lnTo>
                <a:lnTo>
                  <a:pt x="0" y="242316"/>
                </a:lnTo>
                <a:lnTo>
                  <a:pt x="0" y="1883155"/>
                </a:lnTo>
                <a:lnTo>
                  <a:pt x="626122" y="1883155"/>
                </a:lnTo>
                <a:lnTo>
                  <a:pt x="660869" y="1882521"/>
                </a:lnTo>
                <a:lnTo>
                  <a:pt x="707148" y="1879600"/>
                </a:lnTo>
                <a:lnTo>
                  <a:pt x="753249" y="1874520"/>
                </a:lnTo>
                <a:lnTo>
                  <a:pt x="799020" y="1867153"/>
                </a:lnTo>
                <a:lnTo>
                  <a:pt x="844384" y="1857502"/>
                </a:lnTo>
                <a:lnTo>
                  <a:pt x="889228" y="1845691"/>
                </a:lnTo>
                <a:lnTo>
                  <a:pt x="933424" y="1831721"/>
                </a:lnTo>
                <a:lnTo>
                  <a:pt x="976884" y="1815592"/>
                </a:lnTo>
                <a:lnTo>
                  <a:pt x="1019517" y="1797303"/>
                </a:lnTo>
                <a:lnTo>
                  <a:pt x="1061186" y="1776983"/>
                </a:lnTo>
                <a:lnTo>
                  <a:pt x="1101801" y="1754631"/>
                </a:lnTo>
                <a:lnTo>
                  <a:pt x="1141272" y="1730248"/>
                </a:lnTo>
                <a:lnTo>
                  <a:pt x="1179512" y="1704086"/>
                </a:lnTo>
                <a:lnTo>
                  <a:pt x="1216418" y="1676019"/>
                </a:lnTo>
                <a:lnTo>
                  <a:pt x="1251902" y="1646174"/>
                </a:lnTo>
                <a:lnTo>
                  <a:pt x="1285875" y="1614551"/>
                </a:lnTo>
                <a:lnTo>
                  <a:pt x="1318133" y="1581403"/>
                </a:lnTo>
                <a:lnTo>
                  <a:pt x="1348867" y="1546732"/>
                </a:lnTo>
                <a:lnTo>
                  <a:pt x="1377950" y="1510538"/>
                </a:lnTo>
                <a:lnTo>
                  <a:pt x="1405128" y="1473073"/>
                </a:lnTo>
                <a:lnTo>
                  <a:pt x="1430401" y="1434211"/>
                </a:lnTo>
                <a:lnTo>
                  <a:pt x="1453769" y="1394078"/>
                </a:lnTo>
                <a:lnTo>
                  <a:pt x="1475105" y="1352930"/>
                </a:lnTo>
                <a:lnTo>
                  <a:pt x="1494409" y="1310767"/>
                </a:lnTo>
                <a:lnTo>
                  <a:pt x="1511554" y="1267714"/>
                </a:lnTo>
                <a:lnTo>
                  <a:pt x="1526667" y="1223899"/>
                </a:lnTo>
                <a:lnTo>
                  <a:pt x="1539621" y="1179322"/>
                </a:lnTo>
                <a:lnTo>
                  <a:pt x="1550289" y="1134237"/>
                </a:lnTo>
                <a:lnTo>
                  <a:pt x="1558798" y="1088644"/>
                </a:lnTo>
                <a:lnTo>
                  <a:pt x="1565021" y="1042797"/>
                </a:lnTo>
                <a:lnTo>
                  <a:pt x="1569085" y="996569"/>
                </a:lnTo>
                <a:lnTo>
                  <a:pt x="1570736" y="950214"/>
                </a:lnTo>
                <a:lnTo>
                  <a:pt x="1570863" y="0"/>
                </a:lnTo>
                <a:close/>
              </a:path>
            </a:pathLst>
          </a:custGeom>
          <a:solidFill>
            <a:srgbClr val="40A7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769107" y="2029967"/>
            <a:ext cx="1202055" cy="1202055"/>
          </a:xfrm>
          <a:custGeom>
            <a:avLst/>
            <a:gdLst/>
            <a:ahLst/>
            <a:cxnLst/>
            <a:rect l="l" t="t" r="r" b="b"/>
            <a:pathLst>
              <a:path w="1202054" h="1202055">
                <a:moveTo>
                  <a:pt x="599186" y="0"/>
                </a:moveTo>
                <a:lnTo>
                  <a:pt x="0" y="0"/>
                </a:lnTo>
                <a:lnTo>
                  <a:pt x="0" y="599185"/>
                </a:lnTo>
                <a:lnTo>
                  <a:pt x="1650" y="643508"/>
                </a:lnTo>
                <a:lnTo>
                  <a:pt x="6477" y="687704"/>
                </a:lnTo>
                <a:lnTo>
                  <a:pt x="14605" y="731265"/>
                </a:lnTo>
                <a:lnTo>
                  <a:pt x="25908" y="774191"/>
                </a:lnTo>
                <a:lnTo>
                  <a:pt x="40386" y="816228"/>
                </a:lnTo>
                <a:lnTo>
                  <a:pt x="57912" y="856996"/>
                </a:lnTo>
                <a:lnTo>
                  <a:pt x="78359" y="896365"/>
                </a:lnTo>
                <a:lnTo>
                  <a:pt x="101600" y="934084"/>
                </a:lnTo>
                <a:lnTo>
                  <a:pt x="127635" y="970026"/>
                </a:lnTo>
                <a:lnTo>
                  <a:pt x="156210" y="1003934"/>
                </a:lnTo>
                <a:lnTo>
                  <a:pt x="187198" y="1035811"/>
                </a:lnTo>
                <a:lnTo>
                  <a:pt x="220472" y="1065149"/>
                </a:lnTo>
                <a:lnTo>
                  <a:pt x="255778" y="1092073"/>
                </a:lnTo>
                <a:lnTo>
                  <a:pt x="292989" y="1116202"/>
                </a:lnTo>
                <a:lnTo>
                  <a:pt x="331724" y="1137665"/>
                </a:lnTo>
                <a:lnTo>
                  <a:pt x="372110" y="1156080"/>
                </a:lnTo>
                <a:lnTo>
                  <a:pt x="413639" y="1171575"/>
                </a:lnTo>
                <a:lnTo>
                  <a:pt x="456311" y="1183893"/>
                </a:lnTo>
                <a:lnTo>
                  <a:pt x="499744" y="1193164"/>
                </a:lnTo>
                <a:lnTo>
                  <a:pt x="543687" y="1199133"/>
                </a:lnTo>
                <a:lnTo>
                  <a:pt x="588009" y="1201801"/>
                </a:lnTo>
                <a:lnTo>
                  <a:pt x="602869" y="1202054"/>
                </a:lnTo>
                <a:lnTo>
                  <a:pt x="1202055" y="1202054"/>
                </a:lnTo>
                <a:lnTo>
                  <a:pt x="1202055" y="602868"/>
                </a:lnTo>
                <a:lnTo>
                  <a:pt x="1201801" y="588009"/>
                </a:lnTo>
                <a:lnTo>
                  <a:pt x="1199133" y="543686"/>
                </a:lnTo>
                <a:lnTo>
                  <a:pt x="1193165" y="499745"/>
                </a:lnTo>
                <a:lnTo>
                  <a:pt x="1183894" y="456310"/>
                </a:lnTo>
                <a:lnTo>
                  <a:pt x="1171575" y="413638"/>
                </a:lnTo>
                <a:lnTo>
                  <a:pt x="1156081" y="372109"/>
                </a:lnTo>
                <a:lnTo>
                  <a:pt x="1137666" y="331724"/>
                </a:lnTo>
                <a:lnTo>
                  <a:pt x="1116203" y="292988"/>
                </a:lnTo>
                <a:lnTo>
                  <a:pt x="1092072" y="255777"/>
                </a:lnTo>
                <a:lnTo>
                  <a:pt x="1065149" y="220472"/>
                </a:lnTo>
                <a:lnTo>
                  <a:pt x="1035812" y="187198"/>
                </a:lnTo>
                <a:lnTo>
                  <a:pt x="1003934" y="156209"/>
                </a:lnTo>
                <a:lnTo>
                  <a:pt x="970026" y="127634"/>
                </a:lnTo>
                <a:lnTo>
                  <a:pt x="934084" y="101600"/>
                </a:lnTo>
                <a:lnTo>
                  <a:pt x="896366" y="78358"/>
                </a:lnTo>
                <a:lnTo>
                  <a:pt x="856995" y="57911"/>
                </a:lnTo>
                <a:lnTo>
                  <a:pt x="816229" y="40385"/>
                </a:lnTo>
                <a:lnTo>
                  <a:pt x="774192" y="25907"/>
                </a:lnTo>
                <a:lnTo>
                  <a:pt x="731266" y="14604"/>
                </a:lnTo>
                <a:lnTo>
                  <a:pt x="687705" y="6476"/>
                </a:lnTo>
                <a:lnTo>
                  <a:pt x="643508" y="1650"/>
                </a:lnTo>
                <a:lnTo>
                  <a:pt x="599186" y="0"/>
                </a:lnTo>
                <a:close/>
              </a:path>
            </a:pathLst>
          </a:custGeom>
          <a:solidFill>
            <a:srgbClr val="FFC24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875788" y="65531"/>
            <a:ext cx="1168400" cy="1168400"/>
          </a:xfrm>
          <a:custGeom>
            <a:avLst/>
            <a:gdLst/>
            <a:ahLst/>
            <a:cxnLst/>
            <a:rect l="l" t="t" r="r" b="b"/>
            <a:pathLst>
              <a:path w="1168400" h="1168400">
                <a:moveTo>
                  <a:pt x="1168400" y="0"/>
                </a:moveTo>
                <a:lnTo>
                  <a:pt x="585851" y="0"/>
                </a:lnTo>
                <a:lnTo>
                  <a:pt x="542925" y="1524"/>
                </a:lnTo>
                <a:lnTo>
                  <a:pt x="499999" y="6350"/>
                </a:lnTo>
                <a:lnTo>
                  <a:pt x="457581" y="14224"/>
                </a:lnTo>
                <a:lnTo>
                  <a:pt x="415925" y="25273"/>
                </a:lnTo>
                <a:lnTo>
                  <a:pt x="375157" y="39243"/>
                </a:lnTo>
                <a:lnTo>
                  <a:pt x="335406" y="56261"/>
                </a:lnTo>
                <a:lnTo>
                  <a:pt x="297180" y="76073"/>
                </a:lnTo>
                <a:lnTo>
                  <a:pt x="260476" y="98806"/>
                </a:lnTo>
                <a:lnTo>
                  <a:pt x="225425" y="124078"/>
                </a:lnTo>
                <a:lnTo>
                  <a:pt x="192531" y="151765"/>
                </a:lnTo>
                <a:lnTo>
                  <a:pt x="161544" y="181991"/>
                </a:lnTo>
                <a:lnTo>
                  <a:pt x="132969" y="214249"/>
                </a:lnTo>
                <a:lnTo>
                  <a:pt x="106934" y="248539"/>
                </a:lnTo>
                <a:lnTo>
                  <a:pt x="83312" y="284734"/>
                </a:lnTo>
                <a:lnTo>
                  <a:pt x="62611" y="322579"/>
                </a:lnTo>
                <a:lnTo>
                  <a:pt x="44576" y="361696"/>
                </a:lnTo>
                <a:lnTo>
                  <a:pt x="29591" y="402209"/>
                </a:lnTo>
                <a:lnTo>
                  <a:pt x="17525" y="443611"/>
                </a:lnTo>
                <a:lnTo>
                  <a:pt x="8636" y="485775"/>
                </a:lnTo>
                <a:lnTo>
                  <a:pt x="2793" y="528574"/>
                </a:lnTo>
                <a:lnTo>
                  <a:pt x="126" y="571626"/>
                </a:lnTo>
                <a:lnTo>
                  <a:pt x="0" y="1168400"/>
                </a:lnTo>
                <a:lnTo>
                  <a:pt x="582422" y="1168400"/>
                </a:lnTo>
                <a:lnTo>
                  <a:pt x="639826" y="1165478"/>
                </a:lnTo>
                <a:lnTo>
                  <a:pt x="682498" y="1159764"/>
                </a:lnTo>
                <a:lnTo>
                  <a:pt x="724662" y="1150747"/>
                </a:lnTo>
                <a:lnTo>
                  <a:pt x="766190" y="1138809"/>
                </a:lnTo>
                <a:lnTo>
                  <a:pt x="806576" y="1123696"/>
                </a:lnTo>
                <a:lnTo>
                  <a:pt x="845820" y="1105789"/>
                </a:lnTo>
                <a:lnTo>
                  <a:pt x="883538" y="1084961"/>
                </a:lnTo>
                <a:lnTo>
                  <a:pt x="919734" y="1061466"/>
                </a:lnTo>
                <a:lnTo>
                  <a:pt x="954151" y="1035303"/>
                </a:lnTo>
                <a:lnTo>
                  <a:pt x="986409" y="1006728"/>
                </a:lnTo>
                <a:lnTo>
                  <a:pt x="1016508" y="975868"/>
                </a:lnTo>
                <a:lnTo>
                  <a:pt x="1044321" y="942848"/>
                </a:lnTo>
                <a:lnTo>
                  <a:pt x="1069594" y="907923"/>
                </a:lnTo>
                <a:lnTo>
                  <a:pt x="1092200" y="871220"/>
                </a:lnTo>
                <a:lnTo>
                  <a:pt x="1112139" y="832866"/>
                </a:lnTo>
                <a:lnTo>
                  <a:pt x="1129029" y="793242"/>
                </a:lnTo>
                <a:lnTo>
                  <a:pt x="1143127" y="752475"/>
                </a:lnTo>
                <a:lnTo>
                  <a:pt x="1154049" y="710692"/>
                </a:lnTo>
                <a:lnTo>
                  <a:pt x="1162050" y="668274"/>
                </a:lnTo>
                <a:lnTo>
                  <a:pt x="1166749" y="625475"/>
                </a:lnTo>
                <a:lnTo>
                  <a:pt x="1168400" y="582422"/>
                </a:lnTo>
                <a:lnTo>
                  <a:pt x="1168400" y="0"/>
                </a:lnTo>
                <a:close/>
              </a:path>
            </a:pathLst>
          </a:custGeom>
          <a:solidFill>
            <a:srgbClr val="40A7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597025" cy="1593850"/>
          </a:xfrm>
          <a:custGeom>
            <a:avLst/>
            <a:gdLst/>
            <a:ahLst/>
            <a:cxnLst/>
            <a:rect l="l" t="t" r="r" b="b"/>
            <a:pathLst>
              <a:path w="1597025" h="1593850">
                <a:moveTo>
                  <a:pt x="1357503" y="0"/>
                </a:moveTo>
                <a:lnTo>
                  <a:pt x="0" y="0"/>
                </a:lnTo>
                <a:lnTo>
                  <a:pt x="0" y="1302893"/>
                </a:lnTo>
                <a:lnTo>
                  <a:pt x="28497" y="1329308"/>
                </a:lnTo>
                <a:lnTo>
                  <a:pt x="63927" y="1359280"/>
                </a:lnTo>
                <a:lnTo>
                  <a:pt x="100783" y="1387475"/>
                </a:lnTo>
                <a:lnTo>
                  <a:pt x="138976" y="1413764"/>
                </a:lnTo>
                <a:lnTo>
                  <a:pt x="178422" y="1438275"/>
                </a:lnTo>
                <a:lnTo>
                  <a:pt x="219011" y="1460753"/>
                </a:lnTo>
                <a:lnTo>
                  <a:pt x="260667" y="1481201"/>
                </a:lnTo>
                <a:lnTo>
                  <a:pt x="303276" y="1499616"/>
                </a:lnTo>
                <a:lnTo>
                  <a:pt x="346735" y="1515999"/>
                </a:lnTo>
                <a:lnTo>
                  <a:pt x="390944" y="1530096"/>
                </a:lnTo>
                <a:lnTo>
                  <a:pt x="435787" y="1542033"/>
                </a:lnTo>
                <a:lnTo>
                  <a:pt x="481177" y="1551813"/>
                </a:lnTo>
                <a:lnTo>
                  <a:pt x="526973" y="1559305"/>
                </a:lnTo>
                <a:lnTo>
                  <a:pt x="573087" y="1564513"/>
                </a:lnTo>
                <a:lnTo>
                  <a:pt x="619404" y="1567560"/>
                </a:lnTo>
                <a:lnTo>
                  <a:pt x="1570482" y="1593723"/>
                </a:lnTo>
                <a:lnTo>
                  <a:pt x="1596517" y="642747"/>
                </a:lnTo>
                <a:lnTo>
                  <a:pt x="1596644" y="631190"/>
                </a:lnTo>
                <a:lnTo>
                  <a:pt x="1595628" y="584834"/>
                </a:lnTo>
                <a:lnTo>
                  <a:pt x="1592326" y="538479"/>
                </a:lnTo>
                <a:lnTo>
                  <a:pt x="1586738" y="492378"/>
                </a:lnTo>
                <a:lnTo>
                  <a:pt x="1578991" y="446658"/>
                </a:lnTo>
                <a:lnTo>
                  <a:pt x="1568958" y="401320"/>
                </a:lnTo>
                <a:lnTo>
                  <a:pt x="1556639" y="356616"/>
                </a:lnTo>
                <a:lnTo>
                  <a:pt x="1542288" y="312420"/>
                </a:lnTo>
                <a:lnTo>
                  <a:pt x="1525651" y="269113"/>
                </a:lnTo>
                <a:lnTo>
                  <a:pt x="1506982" y="226695"/>
                </a:lnTo>
                <a:lnTo>
                  <a:pt x="1486154" y="185166"/>
                </a:lnTo>
                <a:lnTo>
                  <a:pt x="1463421" y="144779"/>
                </a:lnTo>
                <a:lnTo>
                  <a:pt x="1438783" y="105536"/>
                </a:lnTo>
                <a:lnTo>
                  <a:pt x="1412113" y="67436"/>
                </a:lnTo>
                <a:lnTo>
                  <a:pt x="1383792" y="30860"/>
                </a:lnTo>
                <a:lnTo>
                  <a:pt x="1357503" y="0"/>
                </a:lnTo>
                <a:close/>
              </a:path>
            </a:pathLst>
          </a:custGeom>
          <a:solidFill>
            <a:srgbClr val="FFC24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2875788" y="9127234"/>
            <a:ext cx="15412719" cy="1160145"/>
            <a:chOff x="2875788" y="9127234"/>
            <a:chExt cx="15412719" cy="1160145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75788" y="9127234"/>
              <a:ext cx="15412212" cy="1159763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11798807" y="9224771"/>
              <a:ext cx="6489065" cy="1062355"/>
            </a:xfrm>
            <a:custGeom>
              <a:avLst/>
              <a:gdLst/>
              <a:ahLst/>
              <a:cxnLst/>
              <a:rect l="l" t="t" r="r" b="b"/>
              <a:pathLst>
                <a:path w="6489065" h="1062354">
                  <a:moveTo>
                    <a:pt x="6488811" y="0"/>
                  </a:moveTo>
                  <a:lnTo>
                    <a:pt x="2823972" y="0"/>
                  </a:lnTo>
                  <a:lnTo>
                    <a:pt x="2765298" y="1981"/>
                  </a:lnTo>
                  <a:lnTo>
                    <a:pt x="2717546" y="4178"/>
                  </a:lnTo>
                  <a:lnTo>
                    <a:pt x="2669794" y="6845"/>
                  </a:lnTo>
                  <a:lnTo>
                    <a:pt x="2622296" y="10007"/>
                  </a:lnTo>
                  <a:lnTo>
                    <a:pt x="2574798" y="13627"/>
                  </a:lnTo>
                  <a:lnTo>
                    <a:pt x="2527554" y="17729"/>
                  </a:lnTo>
                  <a:lnTo>
                    <a:pt x="2480436" y="22313"/>
                  </a:lnTo>
                  <a:lnTo>
                    <a:pt x="2433447" y="27355"/>
                  </a:lnTo>
                  <a:lnTo>
                    <a:pt x="2386584" y="32867"/>
                  </a:lnTo>
                  <a:lnTo>
                    <a:pt x="2339848" y="38836"/>
                  </a:lnTo>
                  <a:lnTo>
                    <a:pt x="2293238" y="45262"/>
                  </a:lnTo>
                  <a:lnTo>
                    <a:pt x="2246757" y="52158"/>
                  </a:lnTo>
                  <a:lnTo>
                    <a:pt x="2200529" y="59512"/>
                  </a:lnTo>
                  <a:lnTo>
                    <a:pt x="2154428" y="67322"/>
                  </a:lnTo>
                  <a:lnTo>
                    <a:pt x="2108454" y="75577"/>
                  </a:lnTo>
                  <a:lnTo>
                    <a:pt x="2062607" y="84289"/>
                  </a:lnTo>
                  <a:lnTo>
                    <a:pt x="2016886" y="93446"/>
                  </a:lnTo>
                  <a:lnTo>
                    <a:pt x="1971421" y="103047"/>
                  </a:lnTo>
                  <a:lnTo>
                    <a:pt x="1926082" y="113093"/>
                  </a:lnTo>
                  <a:lnTo>
                    <a:pt x="1880997" y="123583"/>
                  </a:lnTo>
                  <a:lnTo>
                    <a:pt x="1835911" y="134505"/>
                  </a:lnTo>
                  <a:lnTo>
                    <a:pt x="1791080" y="145872"/>
                  </a:lnTo>
                  <a:lnTo>
                    <a:pt x="1746503" y="157657"/>
                  </a:lnTo>
                  <a:lnTo>
                    <a:pt x="1702053" y="169875"/>
                  </a:lnTo>
                  <a:lnTo>
                    <a:pt x="1657730" y="182537"/>
                  </a:lnTo>
                  <a:lnTo>
                    <a:pt x="1613661" y="195618"/>
                  </a:lnTo>
                  <a:lnTo>
                    <a:pt x="1569720" y="209118"/>
                  </a:lnTo>
                  <a:lnTo>
                    <a:pt x="1525905" y="223037"/>
                  </a:lnTo>
                  <a:lnTo>
                    <a:pt x="1482344" y="237388"/>
                  </a:lnTo>
                  <a:lnTo>
                    <a:pt x="1439036" y="252145"/>
                  </a:lnTo>
                  <a:lnTo>
                    <a:pt x="1395857" y="267309"/>
                  </a:lnTo>
                  <a:lnTo>
                    <a:pt x="1352930" y="282905"/>
                  </a:lnTo>
                  <a:lnTo>
                    <a:pt x="1310132" y="298894"/>
                  </a:lnTo>
                  <a:lnTo>
                    <a:pt x="1267586" y="315302"/>
                  </a:lnTo>
                  <a:lnTo>
                    <a:pt x="1225169" y="332117"/>
                  </a:lnTo>
                  <a:lnTo>
                    <a:pt x="1183005" y="349326"/>
                  </a:lnTo>
                  <a:lnTo>
                    <a:pt x="1141095" y="366941"/>
                  </a:lnTo>
                  <a:lnTo>
                    <a:pt x="1099312" y="384936"/>
                  </a:lnTo>
                  <a:lnTo>
                    <a:pt x="1057783" y="403339"/>
                  </a:lnTo>
                  <a:lnTo>
                    <a:pt x="1016508" y="422135"/>
                  </a:lnTo>
                  <a:lnTo>
                    <a:pt x="975360" y="441324"/>
                  </a:lnTo>
                  <a:lnTo>
                    <a:pt x="934466" y="460908"/>
                  </a:lnTo>
                  <a:lnTo>
                    <a:pt x="893826" y="480860"/>
                  </a:lnTo>
                  <a:lnTo>
                    <a:pt x="853440" y="501205"/>
                  </a:lnTo>
                  <a:lnTo>
                    <a:pt x="813181" y="521931"/>
                  </a:lnTo>
                  <a:lnTo>
                    <a:pt x="773302" y="543039"/>
                  </a:lnTo>
                  <a:lnTo>
                    <a:pt x="733551" y="564514"/>
                  </a:lnTo>
                  <a:lnTo>
                    <a:pt x="694055" y="586358"/>
                  </a:lnTo>
                  <a:lnTo>
                    <a:pt x="654685" y="608596"/>
                  </a:lnTo>
                  <a:lnTo>
                    <a:pt x="615696" y="631189"/>
                  </a:lnTo>
                  <a:lnTo>
                    <a:pt x="576834" y="654151"/>
                  </a:lnTo>
                  <a:lnTo>
                    <a:pt x="538352" y="677481"/>
                  </a:lnTo>
                  <a:lnTo>
                    <a:pt x="499999" y="701166"/>
                  </a:lnTo>
                  <a:lnTo>
                    <a:pt x="462025" y="725220"/>
                  </a:lnTo>
                  <a:lnTo>
                    <a:pt x="424180" y="749630"/>
                  </a:lnTo>
                  <a:lnTo>
                    <a:pt x="386588" y="774382"/>
                  </a:lnTo>
                  <a:lnTo>
                    <a:pt x="349376" y="799490"/>
                  </a:lnTo>
                  <a:lnTo>
                    <a:pt x="312293" y="824953"/>
                  </a:lnTo>
                  <a:lnTo>
                    <a:pt x="275463" y="850772"/>
                  </a:lnTo>
                  <a:lnTo>
                    <a:pt x="239014" y="876934"/>
                  </a:lnTo>
                  <a:lnTo>
                    <a:pt x="202692" y="903414"/>
                  </a:lnTo>
                  <a:lnTo>
                    <a:pt x="166750" y="930262"/>
                  </a:lnTo>
                  <a:lnTo>
                    <a:pt x="131064" y="957444"/>
                  </a:lnTo>
                  <a:lnTo>
                    <a:pt x="95631" y="984959"/>
                  </a:lnTo>
                  <a:lnTo>
                    <a:pt x="60451" y="1012807"/>
                  </a:lnTo>
                  <a:lnTo>
                    <a:pt x="25526" y="1040987"/>
                  </a:lnTo>
                  <a:lnTo>
                    <a:pt x="0" y="1062003"/>
                  </a:lnTo>
                  <a:lnTo>
                    <a:pt x="6488811" y="1062003"/>
                  </a:lnTo>
                  <a:lnTo>
                    <a:pt x="6488811" y="0"/>
                  </a:lnTo>
                  <a:close/>
                </a:path>
              </a:pathLst>
            </a:custGeom>
            <a:solidFill>
              <a:srgbClr val="FFC24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9" name="object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05027" y="140207"/>
            <a:ext cx="2761488" cy="2772155"/>
          </a:xfrm>
          <a:prstGeom prst="rect">
            <a:avLst/>
          </a:prstGeom>
        </p:spPr>
      </p:pic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13208" rIns="0" bIns="0" rtlCol="0">
            <a:spAutoFit/>
          </a:bodyPr>
          <a:lstStyle/>
          <a:p>
            <a:pPr marL="5537200">
              <a:lnSpc>
                <a:spcPct val="100000"/>
              </a:lnSpc>
              <a:spcBef>
                <a:spcPts val="100"/>
              </a:spcBef>
            </a:pPr>
            <a:r>
              <a:rPr sz="7100" spc="-740" dirty="0"/>
              <a:t>P</a:t>
            </a:r>
            <a:r>
              <a:rPr sz="7100" spc="-735" dirty="0"/>
              <a:t>E</a:t>
            </a:r>
            <a:r>
              <a:rPr sz="7100" spc="-720" dirty="0"/>
              <a:t>N</a:t>
            </a:r>
            <a:r>
              <a:rPr sz="7100" spc="-740" dirty="0"/>
              <a:t>D</a:t>
            </a:r>
            <a:r>
              <a:rPr sz="7100" spc="-760" dirty="0"/>
              <a:t>A</a:t>
            </a:r>
            <a:r>
              <a:rPr sz="7100" spc="-735" dirty="0"/>
              <a:t>H</a:t>
            </a:r>
            <a:r>
              <a:rPr sz="7100" spc="-760" dirty="0"/>
              <a:t>U</a:t>
            </a:r>
            <a:r>
              <a:rPr sz="7100" spc="-720" dirty="0"/>
              <a:t>L</a:t>
            </a:r>
            <a:r>
              <a:rPr sz="7100" spc="-755" dirty="0"/>
              <a:t>U</a:t>
            </a:r>
            <a:r>
              <a:rPr sz="7100" spc="-760" dirty="0"/>
              <a:t>A</a:t>
            </a:r>
            <a:r>
              <a:rPr sz="7100" spc="-25" dirty="0"/>
              <a:t>N</a:t>
            </a:r>
            <a:endParaRPr sz="7100"/>
          </a:p>
        </p:txBody>
      </p:sp>
      <p:sp>
        <p:nvSpPr>
          <p:cNvPr id="11" name="object 11"/>
          <p:cNvSpPr txBox="1"/>
          <p:nvPr/>
        </p:nvSpPr>
        <p:spPr>
          <a:xfrm>
            <a:off x="10000615" y="9729927"/>
            <a:ext cx="7306309" cy="314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I</a:t>
            </a:r>
            <a:r>
              <a:rPr sz="1900" spc="-21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NS</a:t>
            </a:r>
            <a:r>
              <a:rPr sz="1900" spc="-11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105" dirty="0">
                <a:solidFill>
                  <a:srgbClr val="4E4E4E"/>
                </a:solidFill>
                <a:latin typeface="Georgia"/>
                <a:cs typeface="Georgia"/>
              </a:rPr>
              <a:t>TI</a:t>
            </a:r>
            <a:r>
              <a:rPr sz="1900" spc="-21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135" dirty="0">
                <a:solidFill>
                  <a:srgbClr val="4E4E4E"/>
                </a:solidFill>
                <a:latin typeface="Georgia"/>
                <a:cs typeface="Georgia"/>
              </a:rPr>
              <a:t>TUT</a:t>
            </a:r>
            <a:r>
              <a:rPr sz="1900" spc="484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I</a:t>
            </a:r>
            <a:r>
              <a:rPr sz="1900" spc="-20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-20" dirty="0">
                <a:solidFill>
                  <a:srgbClr val="4E4E4E"/>
                </a:solidFill>
                <a:latin typeface="Georgia"/>
                <a:cs typeface="Georgia"/>
              </a:rPr>
              <a:t>N</a:t>
            </a:r>
            <a:r>
              <a:rPr sz="1900" spc="-22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-20" dirty="0">
                <a:solidFill>
                  <a:srgbClr val="4E4E4E"/>
                </a:solidFill>
                <a:latin typeface="Georgia"/>
                <a:cs typeface="Georgia"/>
              </a:rPr>
              <a:t>F</a:t>
            </a:r>
            <a:r>
              <a:rPr sz="1900" spc="-21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100" dirty="0">
                <a:solidFill>
                  <a:srgbClr val="4E4E4E"/>
                </a:solidFill>
                <a:latin typeface="Georgia"/>
                <a:cs typeface="Georgia"/>
              </a:rPr>
              <a:t>OR</a:t>
            </a:r>
            <a:r>
              <a:rPr sz="1900" spc="-21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95" dirty="0">
                <a:solidFill>
                  <a:srgbClr val="4E4E4E"/>
                </a:solidFill>
                <a:latin typeface="Georgia"/>
                <a:cs typeface="Georgia"/>
              </a:rPr>
              <a:t>MA</a:t>
            </a:r>
            <a:r>
              <a:rPr sz="1900" spc="-22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105" dirty="0">
                <a:solidFill>
                  <a:srgbClr val="4E4E4E"/>
                </a:solidFill>
                <a:latin typeface="Georgia"/>
                <a:cs typeface="Georgia"/>
              </a:rPr>
              <a:t>TI</a:t>
            </a:r>
            <a:r>
              <a:rPr sz="1900" spc="-20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-20" dirty="0">
                <a:solidFill>
                  <a:srgbClr val="4E4E4E"/>
                </a:solidFill>
                <a:latin typeface="Georgia"/>
                <a:cs typeface="Georgia"/>
              </a:rPr>
              <a:t>K</a:t>
            </a:r>
            <a:r>
              <a:rPr sz="1900" spc="-21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A</a:t>
            </a:r>
            <a:r>
              <a:rPr sz="1900" spc="30" dirty="0">
                <a:solidFill>
                  <a:srgbClr val="4E4E4E"/>
                </a:solidFill>
                <a:latin typeface="Georgia"/>
                <a:cs typeface="Georgia"/>
              </a:rPr>
              <a:t> 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DA</a:t>
            </a:r>
            <a:r>
              <a:rPr sz="1900" spc="-9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N</a:t>
            </a:r>
            <a:r>
              <a:rPr sz="1900" spc="20" dirty="0">
                <a:solidFill>
                  <a:srgbClr val="4E4E4E"/>
                </a:solidFill>
                <a:latin typeface="Georgia"/>
                <a:cs typeface="Georgia"/>
              </a:rPr>
              <a:t> 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B</a:t>
            </a:r>
            <a:r>
              <a:rPr sz="1900" spc="-204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I</a:t>
            </a:r>
            <a:r>
              <a:rPr sz="1900" spc="-18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S</a:t>
            </a:r>
            <a:r>
              <a:rPr sz="1900" spc="-19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-20" dirty="0">
                <a:solidFill>
                  <a:srgbClr val="4E4E4E"/>
                </a:solidFill>
                <a:latin typeface="Georgia"/>
                <a:cs typeface="Georgia"/>
              </a:rPr>
              <a:t>N</a:t>
            </a:r>
            <a:r>
              <a:rPr sz="1900" spc="-21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I</a:t>
            </a:r>
            <a:r>
              <a:rPr sz="1900" spc="-18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S</a:t>
            </a:r>
            <a:r>
              <a:rPr sz="1900" spc="30" dirty="0">
                <a:solidFill>
                  <a:srgbClr val="4E4E4E"/>
                </a:solidFill>
                <a:latin typeface="Georgia"/>
                <a:cs typeface="Georgia"/>
              </a:rPr>
              <a:t>  </a:t>
            </a:r>
            <a:r>
              <a:rPr sz="1900" spc="-20" dirty="0">
                <a:solidFill>
                  <a:srgbClr val="4E4E4E"/>
                </a:solidFill>
                <a:latin typeface="Georgia"/>
                <a:cs typeface="Georgia"/>
              </a:rPr>
              <a:t>D</a:t>
            </a:r>
            <a:r>
              <a:rPr sz="1900" spc="-114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A</a:t>
            </a:r>
            <a:r>
              <a:rPr sz="1900" spc="-9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R</a:t>
            </a:r>
            <a:r>
              <a:rPr sz="1900" spc="-8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M</a:t>
            </a:r>
            <a:r>
              <a:rPr sz="1900" spc="-9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A</a:t>
            </a:r>
            <a:r>
              <a:rPr sz="1900" spc="-8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J</a:t>
            </a:r>
            <a:r>
              <a:rPr sz="1900" spc="-10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A</a:t>
            </a:r>
            <a:r>
              <a:rPr sz="1900" spc="-8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Y</a:t>
            </a:r>
            <a:r>
              <a:rPr sz="1900" spc="-8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-50" dirty="0">
                <a:solidFill>
                  <a:srgbClr val="4E4E4E"/>
                </a:solidFill>
                <a:latin typeface="Georgia"/>
                <a:cs typeface="Georgia"/>
              </a:rPr>
              <a:t>A</a:t>
            </a:r>
            <a:endParaRPr sz="1900">
              <a:latin typeface="Georgia"/>
              <a:cs typeface="Georgi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7444465" y="9729927"/>
            <a:ext cx="618490" cy="314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spc="45" dirty="0">
                <a:solidFill>
                  <a:srgbClr val="4E4E4E"/>
                </a:solidFill>
                <a:latin typeface="Georgia"/>
                <a:cs typeface="Georgia"/>
              </a:rPr>
              <a:t>2024</a:t>
            </a:r>
            <a:endParaRPr sz="1900">
              <a:latin typeface="Georgia"/>
              <a:cs typeface="Georgi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834642" y="3585210"/>
            <a:ext cx="15473680" cy="53359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3550" spc="-190" dirty="0">
                <a:latin typeface="Times New Roman"/>
                <a:cs typeface="Times New Roman"/>
              </a:rPr>
              <a:t>Motivasi</a:t>
            </a:r>
            <a:r>
              <a:rPr sz="3550" spc="-400" dirty="0">
                <a:latin typeface="Times New Roman"/>
                <a:cs typeface="Times New Roman"/>
              </a:rPr>
              <a:t> </a:t>
            </a:r>
            <a:r>
              <a:rPr sz="3550" spc="-100" dirty="0">
                <a:latin typeface="Times New Roman"/>
                <a:cs typeface="Times New Roman"/>
              </a:rPr>
              <a:t>dan</a:t>
            </a:r>
            <a:r>
              <a:rPr sz="3550" spc="-415" dirty="0">
                <a:latin typeface="Times New Roman"/>
                <a:cs typeface="Times New Roman"/>
              </a:rPr>
              <a:t> </a:t>
            </a:r>
            <a:r>
              <a:rPr sz="3550" spc="-190" dirty="0">
                <a:latin typeface="Times New Roman"/>
                <a:cs typeface="Times New Roman"/>
              </a:rPr>
              <a:t>Kepribadian</a:t>
            </a:r>
            <a:r>
              <a:rPr sz="3550" spc="-415" dirty="0">
                <a:latin typeface="Times New Roman"/>
                <a:cs typeface="Times New Roman"/>
              </a:rPr>
              <a:t> </a:t>
            </a:r>
            <a:r>
              <a:rPr sz="3550" spc="-165" dirty="0">
                <a:latin typeface="Times New Roman"/>
                <a:cs typeface="Times New Roman"/>
              </a:rPr>
              <a:t>adalah</a:t>
            </a:r>
            <a:r>
              <a:rPr sz="3550" spc="-390" dirty="0">
                <a:latin typeface="Times New Roman"/>
                <a:cs typeface="Times New Roman"/>
              </a:rPr>
              <a:t> </a:t>
            </a:r>
            <a:r>
              <a:rPr sz="3550" spc="-165" dirty="0">
                <a:latin typeface="Times New Roman"/>
                <a:cs typeface="Times New Roman"/>
              </a:rPr>
              <a:t>faktor</a:t>
            </a:r>
            <a:r>
              <a:rPr sz="3550" spc="-409" dirty="0">
                <a:latin typeface="Times New Roman"/>
                <a:cs typeface="Times New Roman"/>
              </a:rPr>
              <a:t> </a:t>
            </a:r>
            <a:r>
              <a:rPr sz="3550" spc="-145" dirty="0">
                <a:latin typeface="Times New Roman"/>
                <a:cs typeface="Times New Roman"/>
              </a:rPr>
              <a:t>kunci</a:t>
            </a:r>
            <a:r>
              <a:rPr sz="3550" spc="-430" dirty="0">
                <a:latin typeface="Times New Roman"/>
                <a:cs typeface="Times New Roman"/>
              </a:rPr>
              <a:t> </a:t>
            </a:r>
            <a:r>
              <a:rPr sz="3550" spc="-120" dirty="0">
                <a:latin typeface="Times New Roman"/>
                <a:cs typeface="Times New Roman"/>
              </a:rPr>
              <a:t>yang</a:t>
            </a:r>
            <a:r>
              <a:rPr sz="3550" spc="-434" dirty="0">
                <a:latin typeface="Times New Roman"/>
                <a:cs typeface="Times New Roman"/>
              </a:rPr>
              <a:t> </a:t>
            </a:r>
            <a:r>
              <a:rPr sz="3550" spc="-190" dirty="0">
                <a:latin typeface="Times New Roman"/>
                <a:cs typeface="Times New Roman"/>
              </a:rPr>
              <a:t>mempengaruhi</a:t>
            </a:r>
            <a:r>
              <a:rPr sz="3550" spc="-420" dirty="0">
                <a:latin typeface="Times New Roman"/>
                <a:cs typeface="Times New Roman"/>
              </a:rPr>
              <a:t> </a:t>
            </a:r>
            <a:r>
              <a:rPr sz="3550" spc="-170" dirty="0">
                <a:latin typeface="Times New Roman"/>
                <a:cs typeface="Times New Roman"/>
              </a:rPr>
              <a:t>perilaku</a:t>
            </a:r>
            <a:r>
              <a:rPr sz="3550" spc="-455" dirty="0">
                <a:latin typeface="Times New Roman"/>
                <a:cs typeface="Times New Roman"/>
              </a:rPr>
              <a:t> </a:t>
            </a:r>
            <a:r>
              <a:rPr sz="3550" spc="-10" dirty="0">
                <a:latin typeface="Times New Roman"/>
                <a:cs typeface="Times New Roman"/>
              </a:rPr>
              <a:t>konsumen.</a:t>
            </a:r>
            <a:endParaRPr sz="35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85"/>
              </a:spcBef>
            </a:pPr>
            <a:endParaRPr sz="3550">
              <a:latin typeface="Times New Roman"/>
              <a:cs typeface="Times New Roman"/>
            </a:endParaRPr>
          </a:p>
          <a:p>
            <a:pPr marL="12700" marR="8890" algn="just">
              <a:lnSpc>
                <a:spcPct val="124900"/>
              </a:lnSpc>
              <a:spcBef>
                <a:spcPts val="5"/>
              </a:spcBef>
            </a:pPr>
            <a:r>
              <a:rPr sz="3550" spc="-45" dirty="0">
                <a:latin typeface="Times New Roman"/>
                <a:cs typeface="Times New Roman"/>
              </a:rPr>
              <a:t>Pemahaman</a:t>
            </a:r>
            <a:r>
              <a:rPr sz="3550" spc="-155" dirty="0">
                <a:latin typeface="Times New Roman"/>
                <a:cs typeface="Times New Roman"/>
              </a:rPr>
              <a:t> </a:t>
            </a:r>
            <a:r>
              <a:rPr sz="3550" dirty="0">
                <a:latin typeface="Times New Roman"/>
                <a:cs typeface="Times New Roman"/>
              </a:rPr>
              <a:t>tentang</a:t>
            </a:r>
            <a:r>
              <a:rPr sz="3550" spc="-90" dirty="0">
                <a:latin typeface="Times New Roman"/>
                <a:cs typeface="Times New Roman"/>
              </a:rPr>
              <a:t> </a:t>
            </a:r>
            <a:r>
              <a:rPr sz="3550" spc="-30" dirty="0">
                <a:latin typeface="Times New Roman"/>
                <a:cs typeface="Times New Roman"/>
              </a:rPr>
              <a:t>motivasi</a:t>
            </a:r>
            <a:r>
              <a:rPr sz="3550" spc="-110" dirty="0">
                <a:latin typeface="Times New Roman"/>
                <a:cs typeface="Times New Roman"/>
              </a:rPr>
              <a:t> </a:t>
            </a:r>
            <a:r>
              <a:rPr sz="3550" dirty="0">
                <a:latin typeface="Times New Roman"/>
                <a:cs typeface="Times New Roman"/>
              </a:rPr>
              <a:t>dan</a:t>
            </a:r>
            <a:r>
              <a:rPr sz="3550" spc="-95" dirty="0">
                <a:latin typeface="Times New Roman"/>
                <a:cs typeface="Times New Roman"/>
              </a:rPr>
              <a:t> </a:t>
            </a:r>
            <a:r>
              <a:rPr sz="3550" spc="-80" dirty="0">
                <a:latin typeface="Times New Roman"/>
                <a:cs typeface="Times New Roman"/>
              </a:rPr>
              <a:t>kepribadian</a:t>
            </a:r>
            <a:r>
              <a:rPr sz="3550" spc="-140" dirty="0">
                <a:latin typeface="Times New Roman"/>
                <a:cs typeface="Times New Roman"/>
              </a:rPr>
              <a:t> </a:t>
            </a:r>
            <a:r>
              <a:rPr sz="3550" spc="-20" dirty="0">
                <a:latin typeface="Times New Roman"/>
                <a:cs typeface="Times New Roman"/>
              </a:rPr>
              <a:t>membantu</a:t>
            </a:r>
            <a:r>
              <a:rPr sz="3550" spc="-105" dirty="0">
                <a:latin typeface="Times New Roman"/>
                <a:cs typeface="Times New Roman"/>
              </a:rPr>
              <a:t> </a:t>
            </a:r>
            <a:r>
              <a:rPr sz="3550" spc="-75" dirty="0">
                <a:latin typeface="Times New Roman"/>
                <a:cs typeface="Times New Roman"/>
              </a:rPr>
              <a:t>perusahaan</a:t>
            </a:r>
            <a:r>
              <a:rPr sz="3550" spc="-150" dirty="0">
                <a:latin typeface="Times New Roman"/>
                <a:cs typeface="Times New Roman"/>
              </a:rPr>
              <a:t> </a:t>
            </a:r>
            <a:r>
              <a:rPr sz="3550" spc="-40" dirty="0">
                <a:latin typeface="Times New Roman"/>
                <a:cs typeface="Times New Roman"/>
              </a:rPr>
              <a:t>merancang</a:t>
            </a:r>
            <a:r>
              <a:rPr sz="3550" spc="-125" dirty="0">
                <a:latin typeface="Times New Roman"/>
                <a:cs typeface="Times New Roman"/>
              </a:rPr>
              <a:t> </a:t>
            </a:r>
            <a:r>
              <a:rPr sz="3550" spc="-95" dirty="0">
                <a:latin typeface="Times New Roman"/>
                <a:cs typeface="Times New Roman"/>
              </a:rPr>
              <a:t>strategi </a:t>
            </a:r>
            <a:r>
              <a:rPr sz="3550" spc="-225" dirty="0">
                <a:latin typeface="Times New Roman"/>
                <a:cs typeface="Times New Roman"/>
              </a:rPr>
              <a:t>pemasaran</a:t>
            </a:r>
            <a:r>
              <a:rPr sz="3550" spc="5" dirty="0">
                <a:latin typeface="Times New Roman"/>
                <a:cs typeface="Times New Roman"/>
              </a:rPr>
              <a:t> </a:t>
            </a:r>
            <a:r>
              <a:rPr sz="3550" spc="-254" dirty="0">
                <a:latin typeface="Times New Roman"/>
                <a:cs typeface="Times New Roman"/>
              </a:rPr>
              <a:t>yang</a:t>
            </a:r>
            <a:r>
              <a:rPr sz="3550" spc="30" dirty="0">
                <a:latin typeface="Times New Roman"/>
                <a:cs typeface="Times New Roman"/>
              </a:rPr>
              <a:t> </a:t>
            </a:r>
            <a:r>
              <a:rPr sz="3550" spc="-260" dirty="0">
                <a:latin typeface="Times New Roman"/>
                <a:cs typeface="Times New Roman"/>
              </a:rPr>
              <a:t>lebih</a:t>
            </a:r>
            <a:r>
              <a:rPr sz="3550" spc="40" dirty="0">
                <a:latin typeface="Times New Roman"/>
                <a:cs typeface="Times New Roman"/>
              </a:rPr>
              <a:t> </a:t>
            </a:r>
            <a:r>
              <a:rPr sz="3550" spc="-229" dirty="0">
                <a:latin typeface="Times New Roman"/>
                <a:cs typeface="Times New Roman"/>
              </a:rPr>
              <a:t>efektif.</a:t>
            </a:r>
            <a:r>
              <a:rPr sz="3550" spc="10" dirty="0">
                <a:latin typeface="Times New Roman"/>
                <a:cs typeface="Times New Roman"/>
              </a:rPr>
              <a:t> </a:t>
            </a:r>
            <a:r>
              <a:rPr sz="3550" spc="-254" dirty="0">
                <a:latin typeface="Times New Roman"/>
                <a:cs typeface="Times New Roman"/>
              </a:rPr>
              <a:t>Dalam</a:t>
            </a:r>
            <a:r>
              <a:rPr sz="3550" spc="30" dirty="0">
                <a:latin typeface="Times New Roman"/>
                <a:cs typeface="Times New Roman"/>
              </a:rPr>
              <a:t> </a:t>
            </a:r>
            <a:r>
              <a:rPr sz="3550" spc="-305" dirty="0">
                <a:latin typeface="Times New Roman"/>
                <a:cs typeface="Times New Roman"/>
              </a:rPr>
              <a:t>era</a:t>
            </a:r>
            <a:r>
              <a:rPr sz="3550" spc="85" dirty="0">
                <a:latin typeface="Times New Roman"/>
                <a:cs typeface="Times New Roman"/>
              </a:rPr>
              <a:t> </a:t>
            </a:r>
            <a:r>
              <a:rPr sz="3550" spc="-220" dirty="0">
                <a:latin typeface="Times New Roman"/>
                <a:cs typeface="Times New Roman"/>
              </a:rPr>
              <a:t>pemasran</a:t>
            </a:r>
            <a:r>
              <a:rPr sz="3550" spc="5" dirty="0">
                <a:latin typeface="Times New Roman"/>
                <a:cs typeface="Times New Roman"/>
              </a:rPr>
              <a:t> </a:t>
            </a:r>
            <a:r>
              <a:rPr sz="3550" spc="-235" dirty="0">
                <a:latin typeface="Times New Roman"/>
                <a:cs typeface="Times New Roman"/>
              </a:rPr>
              <a:t>digital,</a:t>
            </a:r>
            <a:r>
              <a:rPr sz="3550" spc="50" dirty="0">
                <a:latin typeface="Times New Roman"/>
                <a:cs typeface="Times New Roman"/>
              </a:rPr>
              <a:t> </a:t>
            </a:r>
            <a:r>
              <a:rPr sz="3550" spc="-215" dirty="0">
                <a:latin typeface="Times New Roman"/>
                <a:cs typeface="Times New Roman"/>
              </a:rPr>
              <a:t>pemahaman</a:t>
            </a:r>
            <a:r>
              <a:rPr sz="3550" spc="80" dirty="0">
                <a:latin typeface="Times New Roman"/>
                <a:cs typeface="Times New Roman"/>
              </a:rPr>
              <a:t> </a:t>
            </a:r>
            <a:r>
              <a:rPr sz="3550" spc="-295" dirty="0">
                <a:latin typeface="Times New Roman"/>
                <a:cs typeface="Times New Roman"/>
              </a:rPr>
              <a:t>ini</a:t>
            </a:r>
            <a:r>
              <a:rPr sz="3550" spc="70" dirty="0">
                <a:latin typeface="Times New Roman"/>
                <a:cs typeface="Times New Roman"/>
              </a:rPr>
              <a:t> </a:t>
            </a:r>
            <a:r>
              <a:rPr sz="3550" spc="-225" dirty="0">
                <a:latin typeface="Times New Roman"/>
                <a:cs typeface="Times New Roman"/>
              </a:rPr>
              <a:t>semakin</a:t>
            </a:r>
            <a:r>
              <a:rPr sz="3550" spc="85" dirty="0">
                <a:latin typeface="Times New Roman"/>
                <a:cs typeface="Times New Roman"/>
              </a:rPr>
              <a:t> </a:t>
            </a:r>
            <a:r>
              <a:rPr sz="3550" spc="-229" dirty="0">
                <a:latin typeface="Times New Roman"/>
                <a:cs typeface="Times New Roman"/>
              </a:rPr>
              <a:t>penting</a:t>
            </a:r>
            <a:r>
              <a:rPr sz="3550" spc="65" dirty="0">
                <a:latin typeface="Times New Roman"/>
                <a:cs typeface="Times New Roman"/>
              </a:rPr>
              <a:t> </a:t>
            </a:r>
            <a:r>
              <a:rPr sz="3550" spc="-20" dirty="0">
                <a:latin typeface="Times New Roman"/>
                <a:cs typeface="Times New Roman"/>
              </a:rPr>
              <a:t>untuk </a:t>
            </a:r>
            <a:r>
              <a:rPr sz="3550" spc="-195" dirty="0">
                <a:latin typeface="Times New Roman"/>
                <a:cs typeface="Times New Roman"/>
              </a:rPr>
              <a:t>personalisasi</a:t>
            </a:r>
            <a:r>
              <a:rPr sz="3550" spc="-430" dirty="0">
                <a:latin typeface="Times New Roman"/>
                <a:cs typeface="Times New Roman"/>
              </a:rPr>
              <a:t> </a:t>
            </a:r>
            <a:r>
              <a:rPr sz="3550" spc="-100" dirty="0">
                <a:latin typeface="Times New Roman"/>
                <a:cs typeface="Times New Roman"/>
              </a:rPr>
              <a:t>dan</a:t>
            </a:r>
            <a:r>
              <a:rPr sz="3550" spc="-409" dirty="0">
                <a:latin typeface="Times New Roman"/>
                <a:cs typeface="Times New Roman"/>
              </a:rPr>
              <a:t> </a:t>
            </a:r>
            <a:r>
              <a:rPr sz="3550" spc="-190" dirty="0">
                <a:latin typeface="Times New Roman"/>
                <a:cs typeface="Times New Roman"/>
              </a:rPr>
              <a:t>segmentasi</a:t>
            </a:r>
            <a:r>
              <a:rPr sz="3550" spc="-350" dirty="0">
                <a:latin typeface="Times New Roman"/>
                <a:cs typeface="Times New Roman"/>
              </a:rPr>
              <a:t> </a:t>
            </a:r>
            <a:r>
              <a:rPr sz="3550" spc="-10" dirty="0">
                <a:latin typeface="Times New Roman"/>
                <a:cs typeface="Times New Roman"/>
              </a:rPr>
              <a:t>pasar.</a:t>
            </a:r>
            <a:endParaRPr sz="35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75"/>
              </a:spcBef>
            </a:pPr>
            <a:endParaRPr sz="35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25099"/>
              </a:lnSpc>
            </a:pPr>
            <a:r>
              <a:rPr sz="3550" spc="-235" dirty="0">
                <a:latin typeface="Times New Roman"/>
                <a:cs typeface="Times New Roman"/>
              </a:rPr>
              <a:t>Studi</a:t>
            </a:r>
            <a:r>
              <a:rPr sz="3550" spc="15" dirty="0">
                <a:latin typeface="Times New Roman"/>
                <a:cs typeface="Times New Roman"/>
              </a:rPr>
              <a:t> </a:t>
            </a:r>
            <a:r>
              <a:rPr sz="3550" spc="-240" dirty="0">
                <a:latin typeface="Times New Roman"/>
                <a:cs typeface="Times New Roman"/>
              </a:rPr>
              <a:t>kasus</a:t>
            </a:r>
            <a:r>
              <a:rPr sz="3550" spc="15" dirty="0">
                <a:latin typeface="Times New Roman"/>
                <a:cs typeface="Times New Roman"/>
              </a:rPr>
              <a:t> </a:t>
            </a:r>
            <a:r>
              <a:rPr sz="3550" spc="-235" dirty="0">
                <a:latin typeface="Times New Roman"/>
                <a:cs typeface="Times New Roman"/>
              </a:rPr>
              <a:t>nyata</a:t>
            </a:r>
            <a:r>
              <a:rPr sz="3550" spc="15" dirty="0">
                <a:latin typeface="Times New Roman"/>
                <a:cs typeface="Times New Roman"/>
              </a:rPr>
              <a:t> </a:t>
            </a:r>
            <a:r>
              <a:rPr sz="3550" spc="-225" dirty="0">
                <a:latin typeface="Times New Roman"/>
                <a:cs typeface="Times New Roman"/>
              </a:rPr>
              <a:t>juga</a:t>
            </a:r>
            <a:r>
              <a:rPr sz="3550" spc="5" dirty="0">
                <a:latin typeface="Times New Roman"/>
                <a:cs typeface="Times New Roman"/>
              </a:rPr>
              <a:t> </a:t>
            </a:r>
            <a:r>
              <a:rPr sz="3550" spc="-215" dirty="0">
                <a:latin typeface="Times New Roman"/>
                <a:cs typeface="Times New Roman"/>
              </a:rPr>
              <a:t>menunjukan</a:t>
            </a:r>
            <a:r>
              <a:rPr sz="3550" spc="-10" dirty="0">
                <a:latin typeface="Times New Roman"/>
                <a:cs typeface="Times New Roman"/>
              </a:rPr>
              <a:t> </a:t>
            </a:r>
            <a:r>
              <a:rPr sz="3550" spc="-215" dirty="0">
                <a:latin typeface="Times New Roman"/>
                <a:cs typeface="Times New Roman"/>
              </a:rPr>
              <a:t>bagaimana</a:t>
            </a:r>
            <a:r>
              <a:rPr sz="3550" spc="-5" dirty="0">
                <a:latin typeface="Times New Roman"/>
                <a:cs typeface="Times New Roman"/>
              </a:rPr>
              <a:t> </a:t>
            </a:r>
            <a:r>
              <a:rPr sz="3550" spc="-105" dirty="0">
                <a:latin typeface="Times New Roman"/>
                <a:cs typeface="Times New Roman"/>
              </a:rPr>
              <a:t>motivasi</a:t>
            </a:r>
            <a:r>
              <a:rPr sz="3550" spc="-95" dirty="0">
                <a:latin typeface="Times New Roman"/>
                <a:cs typeface="Times New Roman"/>
              </a:rPr>
              <a:t> </a:t>
            </a:r>
            <a:r>
              <a:rPr sz="3550" dirty="0">
                <a:latin typeface="Times New Roman"/>
                <a:cs typeface="Times New Roman"/>
              </a:rPr>
              <a:t>dan</a:t>
            </a:r>
            <a:r>
              <a:rPr sz="3550" spc="650" dirty="0">
                <a:latin typeface="Times New Roman"/>
                <a:cs typeface="Times New Roman"/>
              </a:rPr>
              <a:t> </a:t>
            </a:r>
            <a:r>
              <a:rPr sz="3550" spc="-225" dirty="0">
                <a:latin typeface="Times New Roman"/>
                <a:cs typeface="Times New Roman"/>
              </a:rPr>
              <a:t>kepribadian</a:t>
            </a:r>
            <a:r>
              <a:rPr sz="3550" spc="5" dirty="0">
                <a:latin typeface="Times New Roman"/>
                <a:cs typeface="Times New Roman"/>
              </a:rPr>
              <a:t> </a:t>
            </a:r>
            <a:r>
              <a:rPr sz="3550" spc="-229" dirty="0">
                <a:latin typeface="Times New Roman"/>
                <a:cs typeface="Times New Roman"/>
              </a:rPr>
              <a:t>mendorong</a:t>
            </a:r>
            <a:r>
              <a:rPr sz="3550" spc="5" dirty="0">
                <a:latin typeface="Times New Roman"/>
                <a:cs typeface="Times New Roman"/>
              </a:rPr>
              <a:t> </a:t>
            </a:r>
            <a:r>
              <a:rPr sz="3550" spc="-95" dirty="0">
                <a:latin typeface="Times New Roman"/>
                <a:cs typeface="Times New Roman"/>
              </a:rPr>
              <a:t>keputusan </a:t>
            </a:r>
            <a:r>
              <a:rPr sz="3550" spc="-10" dirty="0">
                <a:latin typeface="Times New Roman"/>
                <a:cs typeface="Times New Roman"/>
              </a:rPr>
              <a:t>pembeli.</a:t>
            </a:r>
            <a:endParaRPr sz="3550"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798807" y="9224771"/>
            <a:ext cx="6489065" cy="1062355"/>
          </a:xfrm>
          <a:custGeom>
            <a:avLst/>
            <a:gdLst/>
            <a:ahLst/>
            <a:cxnLst/>
            <a:rect l="l" t="t" r="r" b="b"/>
            <a:pathLst>
              <a:path w="6489065" h="1062354">
                <a:moveTo>
                  <a:pt x="6488811" y="0"/>
                </a:moveTo>
                <a:lnTo>
                  <a:pt x="2823972" y="0"/>
                </a:lnTo>
                <a:lnTo>
                  <a:pt x="2765298" y="1981"/>
                </a:lnTo>
                <a:lnTo>
                  <a:pt x="2717546" y="4178"/>
                </a:lnTo>
                <a:lnTo>
                  <a:pt x="2669794" y="6845"/>
                </a:lnTo>
                <a:lnTo>
                  <a:pt x="2622296" y="10007"/>
                </a:lnTo>
                <a:lnTo>
                  <a:pt x="2574798" y="13627"/>
                </a:lnTo>
                <a:lnTo>
                  <a:pt x="2527554" y="17729"/>
                </a:lnTo>
                <a:lnTo>
                  <a:pt x="2480436" y="22313"/>
                </a:lnTo>
                <a:lnTo>
                  <a:pt x="2433447" y="27355"/>
                </a:lnTo>
                <a:lnTo>
                  <a:pt x="2386584" y="32867"/>
                </a:lnTo>
                <a:lnTo>
                  <a:pt x="2339848" y="38836"/>
                </a:lnTo>
                <a:lnTo>
                  <a:pt x="2293238" y="45262"/>
                </a:lnTo>
                <a:lnTo>
                  <a:pt x="2246757" y="52158"/>
                </a:lnTo>
                <a:lnTo>
                  <a:pt x="2200529" y="59512"/>
                </a:lnTo>
                <a:lnTo>
                  <a:pt x="2154428" y="67322"/>
                </a:lnTo>
                <a:lnTo>
                  <a:pt x="2108454" y="75577"/>
                </a:lnTo>
                <a:lnTo>
                  <a:pt x="2062607" y="84289"/>
                </a:lnTo>
                <a:lnTo>
                  <a:pt x="2016886" y="93446"/>
                </a:lnTo>
                <a:lnTo>
                  <a:pt x="1971421" y="103047"/>
                </a:lnTo>
                <a:lnTo>
                  <a:pt x="1926082" y="113093"/>
                </a:lnTo>
                <a:lnTo>
                  <a:pt x="1880997" y="123583"/>
                </a:lnTo>
                <a:lnTo>
                  <a:pt x="1835911" y="134505"/>
                </a:lnTo>
                <a:lnTo>
                  <a:pt x="1791080" y="145872"/>
                </a:lnTo>
                <a:lnTo>
                  <a:pt x="1746503" y="157657"/>
                </a:lnTo>
                <a:lnTo>
                  <a:pt x="1702053" y="169875"/>
                </a:lnTo>
                <a:lnTo>
                  <a:pt x="1657730" y="182537"/>
                </a:lnTo>
                <a:lnTo>
                  <a:pt x="1613661" y="195618"/>
                </a:lnTo>
                <a:lnTo>
                  <a:pt x="1569720" y="209118"/>
                </a:lnTo>
                <a:lnTo>
                  <a:pt x="1525905" y="223037"/>
                </a:lnTo>
                <a:lnTo>
                  <a:pt x="1482344" y="237388"/>
                </a:lnTo>
                <a:lnTo>
                  <a:pt x="1439036" y="252145"/>
                </a:lnTo>
                <a:lnTo>
                  <a:pt x="1395857" y="267309"/>
                </a:lnTo>
                <a:lnTo>
                  <a:pt x="1352930" y="282905"/>
                </a:lnTo>
                <a:lnTo>
                  <a:pt x="1310132" y="298894"/>
                </a:lnTo>
                <a:lnTo>
                  <a:pt x="1267586" y="315302"/>
                </a:lnTo>
                <a:lnTo>
                  <a:pt x="1225169" y="332117"/>
                </a:lnTo>
                <a:lnTo>
                  <a:pt x="1183005" y="349326"/>
                </a:lnTo>
                <a:lnTo>
                  <a:pt x="1141095" y="366941"/>
                </a:lnTo>
                <a:lnTo>
                  <a:pt x="1099312" y="384936"/>
                </a:lnTo>
                <a:lnTo>
                  <a:pt x="1057783" y="403339"/>
                </a:lnTo>
                <a:lnTo>
                  <a:pt x="1016508" y="422135"/>
                </a:lnTo>
                <a:lnTo>
                  <a:pt x="975360" y="441324"/>
                </a:lnTo>
                <a:lnTo>
                  <a:pt x="934466" y="460908"/>
                </a:lnTo>
                <a:lnTo>
                  <a:pt x="893826" y="480860"/>
                </a:lnTo>
                <a:lnTo>
                  <a:pt x="853440" y="501205"/>
                </a:lnTo>
                <a:lnTo>
                  <a:pt x="813181" y="521931"/>
                </a:lnTo>
                <a:lnTo>
                  <a:pt x="773302" y="543039"/>
                </a:lnTo>
                <a:lnTo>
                  <a:pt x="733551" y="564514"/>
                </a:lnTo>
                <a:lnTo>
                  <a:pt x="694055" y="586358"/>
                </a:lnTo>
                <a:lnTo>
                  <a:pt x="654685" y="608596"/>
                </a:lnTo>
                <a:lnTo>
                  <a:pt x="615696" y="631189"/>
                </a:lnTo>
                <a:lnTo>
                  <a:pt x="576834" y="654151"/>
                </a:lnTo>
                <a:lnTo>
                  <a:pt x="538352" y="677481"/>
                </a:lnTo>
                <a:lnTo>
                  <a:pt x="499999" y="701166"/>
                </a:lnTo>
                <a:lnTo>
                  <a:pt x="462025" y="725220"/>
                </a:lnTo>
                <a:lnTo>
                  <a:pt x="424180" y="749630"/>
                </a:lnTo>
                <a:lnTo>
                  <a:pt x="386588" y="774382"/>
                </a:lnTo>
                <a:lnTo>
                  <a:pt x="349376" y="799490"/>
                </a:lnTo>
                <a:lnTo>
                  <a:pt x="312293" y="824953"/>
                </a:lnTo>
                <a:lnTo>
                  <a:pt x="275463" y="850772"/>
                </a:lnTo>
                <a:lnTo>
                  <a:pt x="239014" y="876934"/>
                </a:lnTo>
                <a:lnTo>
                  <a:pt x="202692" y="903414"/>
                </a:lnTo>
                <a:lnTo>
                  <a:pt x="166750" y="930262"/>
                </a:lnTo>
                <a:lnTo>
                  <a:pt x="131064" y="957444"/>
                </a:lnTo>
                <a:lnTo>
                  <a:pt x="95631" y="984959"/>
                </a:lnTo>
                <a:lnTo>
                  <a:pt x="60451" y="1012807"/>
                </a:lnTo>
                <a:lnTo>
                  <a:pt x="25526" y="1040987"/>
                </a:lnTo>
                <a:lnTo>
                  <a:pt x="0" y="1062003"/>
                </a:lnTo>
                <a:lnTo>
                  <a:pt x="6488811" y="1062003"/>
                </a:lnTo>
                <a:lnTo>
                  <a:pt x="6488811" y="0"/>
                </a:lnTo>
                <a:close/>
              </a:path>
            </a:pathLst>
          </a:custGeom>
          <a:solidFill>
            <a:srgbClr val="FFC24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029327" y="288416"/>
            <a:ext cx="10262870" cy="1108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100" spc="-710" dirty="0"/>
              <a:t>D</a:t>
            </a:r>
            <a:r>
              <a:rPr sz="7100" spc="-690" dirty="0"/>
              <a:t>e</a:t>
            </a:r>
            <a:r>
              <a:rPr sz="7100" spc="-720" dirty="0"/>
              <a:t>f</a:t>
            </a:r>
            <a:r>
              <a:rPr sz="7100" spc="-735" dirty="0"/>
              <a:t>i</a:t>
            </a:r>
            <a:r>
              <a:rPr sz="7100" spc="-690" dirty="0"/>
              <a:t>n</a:t>
            </a:r>
            <a:r>
              <a:rPr sz="7100" spc="-735" dirty="0"/>
              <a:t>i</a:t>
            </a:r>
            <a:r>
              <a:rPr sz="7100" spc="-715" dirty="0"/>
              <a:t>s</a:t>
            </a:r>
            <a:r>
              <a:rPr sz="7100" spc="-10" dirty="0"/>
              <a:t>i</a:t>
            </a:r>
            <a:r>
              <a:rPr sz="7100" spc="-1320" dirty="0"/>
              <a:t> </a:t>
            </a:r>
            <a:r>
              <a:rPr sz="7100" spc="-715" dirty="0"/>
              <a:t>M</a:t>
            </a:r>
            <a:r>
              <a:rPr sz="7100" spc="-740" dirty="0"/>
              <a:t>oti</a:t>
            </a:r>
            <a:r>
              <a:rPr sz="7100" spc="-720" dirty="0"/>
              <a:t>v</a:t>
            </a:r>
            <a:r>
              <a:rPr sz="7100" spc="-695" dirty="0"/>
              <a:t>a</a:t>
            </a:r>
            <a:r>
              <a:rPr sz="7100" spc="-715" dirty="0"/>
              <a:t>s</a:t>
            </a:r>
            <a:r>
              <a:rPr sz="7100" spc="-15" dirty="0"/>
              <a:t>i</a:t>
            </a:r>
            <a:r>
              <a:rPr sz="7100" spc="-1305" dirty="0"/>
              <a:t> </a:t>
            </a:r>
            <a:r>
              <a:rPr sz="7100" spc="-745" dirty="0"/>
              <a:t>Ko</a:t>
            </a:r>
            <a:r>
              <a:rPr sz="7100" spc="-715" dirty="0"/>
              <a:t>n</a:t>
            </a:r>
            <a:r>
              <a:rPr sz="7100" spc="-725" dirty="0"/>
              <a:t>s</a:t>
            </a:r>
            <a:r>
              <a:rPr sz="7100" spc="-715" dirty="0"/>
              <a:t>ume</a:t>
            </a:r>
            <a:r>
              <a:rPr sz="7100" spc="-20" dirty="0"/>
              <a:t>n</a:t>
            </a:r>
            <a:endParaRPr sz="7100"/>
          </a:p>
        </p:txBody>
      </p:sp>
      <p:sp>
        <p:nvSpPr>
          <p:cNvPr id="4" name="object 4"/>
          <p:cNvSpPr txBox="1"/>
          <p:nvPr/>
        </p:nvSpPr>
        <p:spPr>
          <a:xfrm>
            <a:off x="10000615" y="9729927"/>
            <a:ext cx="7306309" cy="314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I</a:t>
            </a:r>
            <a:r>
              <a:rPr sz="1900" spc="-21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NS</a:t>
            </a:r>
            <a:r>
              <a:rPr sz="1900" spc="-11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105" dirty="0">
                <a:solidFill>
                  <a:srgbClr val="4E4E4E"/>
                </a:solidFill>
                <a:latin typeface="Georgia"/>
                <a:cs typeface="Georgia"/>
              </a:rPr>
              <a:t>TI</a:t>
            </a:r>
            <a:r>
              <a:rPr sz="1900" spc="-21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135" dirty="0">
                <a:solidFill>
                  <a:srgbClr val="4E4E4E"/>
                </a:solidFill>
                <a:latin typeface="Georgia"/>
                <a:cs typeface="Georgia"/>
              </a:rPr>
              <a:t>TUT</a:t>
            </a:r>
            <a:r>
              <a:rPr sz="1900" spc="484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I</a:t>
            </a:r>
            <a:r>
              <a:rPr sz="1900" spc="-20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-20" dirty="0">
                <a:solidFill>
                  <a:srgbClr val="4E4E4E"/>
                </a:solidFill>
                <a:latin typeface="Georgia"/>
                <a:cs typeface="Georgia"/>
              </a:rPr>
              <a:t>N</a:t>
            </a:r>
            <a:r>
              <a:rPr sz="1900" spc="-22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-20" dirty="0">
                <a:solidFill>
                  <a:srgbClr val="4E4E4E"/>
                </a:solidFill>
                <a:latin typeface="Georgia"/>
                <a:cs typeface="Georgia"/>
              </a:rPr>
              <a:t>F</a:t>
            </a:r>
            <a:r>
              <a:rPr sz="1900" spc="-21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100" dirty="0">
                <a:solidFill>
                  <a:srgbClr val="4E4E4E"/>
                </a:solidFill>
                <a:latin typeface="Georgia"/>
                <a:cs typeface="Georgia"/>
              </a:rPr>
              <a:t>OR</a:t>
            </a:r>
            <a:r>
              <a:rPr sz="1900" spc="-21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95" dirty="0">
                <a:solidFill>
                  <a:srgbClr val="4E4E4E"/>
                </a:solidFill>
                <a:latin typeface="Georgia"/>
                <a:cs typeface="Georgia"/>
              </a:rPr>
              <a:t>MA</a:t>
            </a:r>
            <a:r>
              <a:rPr sz="1900" spc="-22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105" dirty="0">
                <a:solidFill>
                  <a:srgbClr val="4E4E4E"/>
                </a:solidFill>
                <a:latin typeface="Georgia"/>
                <a:cs typeface="Georgia"/>
              </a:rPr>
              <a:t>TI</a:t>
            </a:r>
            <a:r>
              <a:rPr sz="1900" spc="-20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-20" dirty="0">
                <a:solidFill>
                  <a:srgbClr val="4E4E4E"/>
                </a:solidFill>
                <a:latin typeface="Georgia"/>
                <a:cs typeface="Georgia"/>
              </a:rPr>
              <a:t>K</a:t>
            </a:r>
            <a:r>
              <a:rPr sz="1900" spc="-21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A</a:t>
            </a:r>
            <a:r>
              <a:rPr sz="1900" spc="30" dirty="0">
                <a:solidFill>
                  <a:srgbClr val="4E4E4E"/>
                </a:solidFill>
                <a:latin typeface="Georgia"/>
                <a:cs typeface="Georgia"/>
              </a:rPr>
              <a:t> 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DA</a:t>
            </a:r>
            <a:r>
              <a:rPr sz="1900" spc="-9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N</a:t>
            </a:r>
            <a:r>
              <a:rPr sz="1900" spc="20" dirty="0">
                <a:solidFill>
                  <a:srgbClr val="4E4E4E"/>
                </a:solidFill>
                <a:latin typeface="Georgia"/>
                <a:cs typeface="Georgia"/>
              </a:rPr>
              <a:t> 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B</a:t>
            </a:r>
            <a:r>
              <a:rPr sz="1900" spc="-204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I</a:t>
            </a:r>
            <a:r>
              <a:rPr sz="1900" spc="-18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S</a:t>
            </a:r>
            <a:r>
              <a:rPr sz="1900" spc="-19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-20" dirty="0">
                <a:solidFill>
                  <a:srgbClr val="4E4E4E"/>
                </a:solidFill>
                <a:latin typeface="Georgia"/>
                <a:cs typeface="Georgia"/>
              </a:rPr>
              <a:t>N</a:t>
            </a:r>
            <a:r>
              <a:rPr sz="1900" spc="-21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I</a:t>
            </a:r>
            <a:r>
              <a:rPr sz="1900" spc="-18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S</a:t>
            </a:r>
            <a:r>
              <a:rPr sz="1900" spc="30" dirty="0">
                <a:solidFill>
                  <a:srgbClr val="4E4E4E"/>
                </a:solidFill>
                <a:latin typeface="Georgia"/>
                <a:cs typeface="Georgia"/>
              </a:rPr>
              <a:t>  </a:t>
            </a:r>
            <a:r>
              <a:rPr sz="1900" spc="-20" dirty="0">
                <a:solidFill>
                  <a:srgbClr val="4E4E4E"/>
                </a:solidFill>
                <a:latin typeface="Georgia"/>
                <a:cs typeface="Georgia"/>
              </a:rPr>
              <a:t>D</a:t>
            </a:r>
            <a:r>
              <a:rPr sz="1900" spc="-114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A</a:t>
            </a:r>
            <a:r>
              <a:rPr sz="1900" spc="-9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R</a:t>
            </a:r>
            <a:r>
              <a:rPr sz="1900" spc="-8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M</a:t>
            </a:r>
            <a:r>
              <a:rPr sz="1900" spc="-9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A</a:t>
            </a:r>
            <a:r>
              <a:rPr sz="1900" spc="-8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J</a:t>
            </a:r>
            <a:r>
              <a:rPr sz="1900" spc="-10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A</a:t>
            </a:r>
            <a:r>
              <a:rPr sz="1900" spc="-8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Y</a:t>
            </a:r>
            <a:r>
              <a:rPr sz="1900" spc="-8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-50" dirty="0">
                <a:solidFill>
                  <a:srgbClr val="4E4E4E"/>
                </a:solidFill>
                <a:latin typeface="Georgia"/>
                <a:cs typeface="Georgia"/>
              </a:rPr>
              <a:t>A</a:t>
            </a:r>
            <a:endParaRPr sz="1900">
              <a:latin typeface="Georgia"/>
              <a:cs typeface="Georgia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67255" y="2171700"/>
            <a:ext cx="5228844" cy="3300984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2493391" y="2529966"/>
            <a:ext cx="3825240" cy="2585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latin typeface="Times New Roman"/>
                <a:cs typeface="Times New Roman"/>
              </a:rPr>
              <a:t>Motivasi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adalah</a:t>
            </a:r>
            <a:r>
              <a:rPr sz="2800" spc="-10" dirty="0">
                <a:latin typeface="Times New Roman"/>
                <a:cs typeface="Times New Roman"/>
              </a:rPr>
              <a:t> kekuatan </a:t>
            </a:r>
            <a:r>
              <a:rPr sz="2800" dirty="0">
                <a:latin typeface="Times New Roman"/>
                <a:cs typeface="Times New Roman"/>
              </a:rPr>
              <a:t>pendorong</a:t>
            </a:r>
            <a:r>
              <a:rPr sz="2800" spc="-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internal</a:t>
            </a:r>
            <a:r>
              <a:rPr sz="2800" spc="-9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yang </a:t>
            </a:r>
            <a:r>
              <a:rPr sz="2800" dirty="0">
                <a:latin typeface="Times New Roman"/>
                <a:cs typeface="Times New Roman"/>
              </a:rPr>
              <a:t>menyebabkan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seseorang </a:t>
            </a:r>
            <a:r>
              <a:rPr sz="2800" dirty="0">
                <a:latin typeface="Times New Roman"/>
                <a:cs typeface="Times New Roman"/>
              </a:rPr>
              <a:t>mengambil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tindakan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untuk </a:t>
            </a:r>
            <a:r>
              <a:rPr sz="2800" dirty="0">
                <a:latin typeface="Times New Roman"/>
                <a:cs typeface="Times New Roman"/>
              </a:rPr>
              <a:t>memenuhi</a:t>
            </a:r>
            <a:r>
              <a:rPr sz="2800" spc="-13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kebutuhan</a:t>
            </a:r>
            <a:r>
              <a:rPr sz="2800" spc="-1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atau </a:t>
            </a:r>
            <a:r>
              <a:rPr sz="2800" spc="-10" dirty="0">
                <a:latin typeface="Times New Roman"/>
                <a:cs typeface="Times New Roman"/>
              </a:rPr>
              <a:t>keinginan.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953767" y="6236208"/>
            <a:ext cx="4654550" cy="2597150"/>
          </a:xfrm>
          <a:custGeom>
            <a:avLst/>
            <a:gdLst/>
            <a:ahLst/>
            <a:cxnLst/>
            <a:rect l="l" t="t" r="r" b="b"/>
            <a:pathLst>
              <a:path w="4654550" h="2597150">
                <a:moveTo>
                  <a:pt x="4171060" y="0"/>
                </a:moveTo>
                <a:lnTo>
                  <a:pt x="485775" y="0"/>
                </a:lnTo>
                <a:lnTo>
                  <a:pt x="437769" y="2412"/>
                </a:lnTo>
                <a:lnTo>
                  <a:pt x="390525" y="9397"/>
                </a:lnTo>
                <a:lnTo>
                  <a:pt x="344424" y="20954"/>
                </a:lnTo>
                <a:lnTo>
                  <a:pt x="299846" y="36956"/>
                </a:lnTo>
                <a:lnTo>
                  <a:pt x="257048" y="57276"/>
                </a:lnTo>
                <a:lnTo>
                  <a:pt x="216281" y="81661"/>
                </a:lnTo>
                <a:lnTo>
                  <a:pt x="177926" y="109981"/>
                </a:lnTo>
                <a:lnTo>
                  <a:pt x="142239" y="142239"/>
                </a:lnTo>
                <a:lnTo>
                  <a:pt x="109981" y="177926"/>
                </a:lnTo>
                <a:lnTo>
                  <a:pt x="81661" y="216280"/>
                </a:lnTo>
                <a:lnTo>
                  <a:pt x="57276" y="257047"/>
                </a:lnTo>
                <a:lnTo>
                  <a:pt x="36956" y="299974"/>
                </a:lnTo>
                <a:lnTo>
                  <a:pt x="20955" y="344550"/>
                </a:lnTo>
                <a:lnTo>
                  <a:pt x="9398" y="390651"/>
                </a:lnTo>
                <a:lnTo>
                  <a:pt x="2412" y="437768"/>
                </a:lnTo>
                <a:lnTo>
                  <a:pt x="0" y="486028"/>
                </a:lnTo>
                <a:lnTo>
                  <a:pt x="0" y="2110740"/>
                </a:lnTo>
                <a:lnTo>
                  <a:pt x="2412" y="2158746"/>
                </a:lnTo>
                <a:lnTo>
                  <a:pt x="9398" y="2206116"/>
                </a:lnTo>
                <a:lnTo>
                  <a:pt x="20955" y="2252217"/>
                </a:lnTo>
                <a:lnTo>
                  <a:pt x="36956" y="2296794"/>
                </a:lnTo>
                <a:lnTo>
                  <a:pt x="57276" y="2339721"/>
                </a:lnTo>
                <a:lnTo>
                  <a:pt x="81661" y="2380487"/>
                </a:lnTo>
                <a:lnTo>
                  <a:pt x="109981" y="2418841"/>
                </a:lnTo>
                <a:lnTo>
                  <a:pt x="142239" y="2454402"/>
                </a:lnTo>
                <a:lnTo>
                  <a:pt x="177926" y="2486660"/>
                </a:lnTo>
                <a:lnTo>
                  <a:pt x="216281" y="2515107"/>
                </a:lnTo>
                <a:lnTo>
                  <a:pt x="257048" y="2539491"/>
                </a:lnTo>
                <a:lnTo>
                  <a:pt x="299846" y="2559685"/>
                </a:lnTo>
                <a:lnTo>
                  <a:pt x="344424" y="2575686"/>
                </a:lnTo>
                <a:lnTo>
                  <a:pt x="390525" y="2587370"/>
                </a:lnTo>
                <a:lnTo>
                  <a:pt x="437769" y="2594355"/>
                </a:lnTo>
                <a:lnTo>
                  <a:pt x="485775" y="2596768"/>
                </a:lnTo>
                <a:lnTo>
                  <a:pt x="4171060" y="2596768"/>
                </a:lnTo>
                <a:lnTo>
                  <a:pt x="4219067" y="2594355"/>
                </a:lnTo>
                <a:lnTo>
                  <a:pt x="4266183" y="2587370"/>
                </a:lnTo>
                <a:lnTo>
                  <a:pt x="4312284" y="2575686"/>
                </a:lnTo>
                <a:lnTo>
                  <a:pt x="4356861" y="2559685"/>
                </a:lnTo>
                <a:lnTo>
                  <a:pt x="4399787" y="2539491"/>
                </a:lnTo>
                <a:lnTo>
                  <a:pt x="4440555" y="2515107"/>
                </a:lnTo>
                <a:lnTo>
                  <a:pt x="4478908" y="2486660"/>
                </a:lnTo>
                <a:lnTo>
                  <a:pt x="4514469" y="2454402"/>
                </a:lnTo>
                <a:lnTo>
                  <a:pt x="4546727" y="2418841"/>
                </a:lnTo>
                <a:lnTo>
                  <a:pt x="4575175" y="2380487"/>
                </a:lnTo>
                <a:lnTo>
                  <a:pt x="4599558" y="2339721"/>
                </a:lnTo>
                <a:lnTo>
                  <a:pt x="4619752" y="2296794"/>
                </a:lnTo>
                <a:lnTo>
                  <a:pt x="4635754" y="2252217"/>
                </a:lnTo>
                <a:lnTo>
                  <a:pt x="4647310" y="2206116"/>
                </a:lnTo>
                <a:lnTo>
                  <a:pt x="4654041" y="2161666"/>
                </a:lnTo>
                <a:lnTo>
                  <a:pt x="4654041" y="434975"/>
                </a:lnTo>
                <a:lnTo>
                  <a:pt x="4647310" y="390651"/>
                </a:lnTo>
                <a:lnTo>
                  <a:pt x="4635754" y="344550"/>
                </a:lnTo>
                <a:lnTo>
                  <a:pt x="4619752" y="299974"/>
                </a:lnTo>
                <a:lnTo>
                  <a:pt x="4599558" y="257047"/>
                </a:lnTo>
                <a:lnTo>
                  <a:pt x="4575175" y="216280"/>
                </a:lnTo>
                <a:lnTo>
                  <a:pt x="4546727" y="177926"/>
                </a:lnTo>
                <a:lnTo>
                  <a:pt x="4514469" y="142239"/>
                </a:lnTo>
                <a:lnTo>
                  <a:pt x="4478908" y="109981"/>
                </a:lnTo>
                <a:lnTo>
                  <a:pt x="4440555" y="81661"/>
                </a:lnTo>
                <a:lnTo>
                  <a:pt x="4399787" y="57276"/>
                </a:lnTo>
                <a:lnTo>
                  <a:pt x="4356861" y="36956"/>
                </a:lnTo>
                <a:lnTo>
                  <a:pt x="4312284" y="20954"/>
                </a:lnTo>
                <a:lnTo>
                  <a:pt x="4266183" y="9397"/>
                </a:lnTo>
                <a:lnTo>
                  <a:pt x="4219067" y="2412"/>
                </a:lnTo>
                <a:lnTo>
                  <a:pt x="4171060" y="0"/>
                </a:lnTo>
                <a:close/>
              </a:path>
            </a:pathLst>
          </a:custGeom>
          <a:solidFill>
            <a:srgbClr val="FBC5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153400" y="3049523"/>
            <a:ext cx="8368030" cy="4072254"/>
          </a:xfrm>
          <a:custGeom>
            <a:avLst/>
            <a:gdLst/>
            <a:ahLst/>
            <a:cxnLst/>
            <a:rect l="l" t="t" r="r" b="b"/>
            <a:pathLst>
              <a:path w="8368030" h="4072254">
                <a:moveTo>
                  <a:pt x="0" y="4072001"/>
                </a:moveTo>
                <a:lnTo>
                  <a:pt x="8367902" y="4072001"/>
                </a:lnTo>
                <a:lnTo>
                  <a:pt x="8367902" y="0"/>
                </a:lnTo>
                <a:lnTo>
                  <a:pt x="0" y="0"/>
                </a:lnTo>
                <a:lnTo>
                  <a:pt x="0" y="4072001"/>
                </a:lnTo>
                <a:close/>
              </a:path>
            </a:pathLst>
          </a:custGeom>
          <a:ln w="239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1274806" y="2906623"/>
            <a:ext cx="5028565" cy="12325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80" indent="427990">
              <a:lnSpc>
                <a:spcPct val="123800"/>
              </a:lnSpc>
              <a:spcBef>
                <a:spcPts val="95"/>
              </a:spcBef>
              <a:tabLst>
                <a:tab pos="1939925" algn="l"/>
                <a:tab pos="2119630" algn="l"/>
                <a:tab pos="3508375" algn="l"/>
                <a:tab pos="3879850" algn="l"/>
              </a:tabLst>
            </a:pPr>
            <a:r>
              <a:rPr sz="3200" spc="-10" dirty="0">
                <a:latin typeface="Times New Roman"/>
                <a:cs typeface="Times New Roman"/>
              </a:rPr>
              <a:t>bersifat</a:t>
            </a:r>
            <a:r>
              <a:rPr sz="3200" dirty="0">
                <a:latin typeface="Times New Roman"/>
                <a:cs typeface="Times New Roman"/>
              </a:rPr>
              <a:t>		</a:t>
            </a:r>
            <a:r>
              <a:rPr sz="3200" spc="-10" dirty="0">
                <a:latin typeface="Times New Roman"/>
                <a:cs typeface="Times New Roman"/>
              </a:rPr>
              <a:t>rasional</a:t>
            </a:r>
            <a:r>
              <a:rPr sz="3200" dirty="0">
                <a:latin typeface="Times New Roman"/>
                <a:cs typeface="Times New Roman"/>
              </a:rPr>
              <a:t>		</a:t>
            </a:r>
            <a:r>
              <a:rPr sz="3200" spc="-10" dirty="0">
                <a:latin typeface="Times New Roman"/>
                <a:cs typeface="Times New Roman"/>
              </a:rPr>
              <a:t>(harga, emosional</a:t>
            </a:r>
            <a:r>
              <a:rPr sz="3200" dirty="0">
                <a:latin typeface="Times New Roman"/>
                <a:cs typeface="Times New Roman"/>
              </a:rPr>
              <a:t>	</a:t>
            </a:r>
            <a:r>
              <a:rPr sz="3200" spc="-10" dirty="0">
                <a:latin typeface="Times New Roman"/>
                <a:cs typeface="Times New Roman"/>
              </a:rPr>
              <a:t>(gengsi,</a:t>
            </a:r>
            <a:r>
              <a:rPr sz="3200" dirty="0">
                <a:latin typeface="Times New Roman"/>
                <a:cs typeface="Times New Roman"/>
              </a:rPr>
              <a:t>	</a:t>
            </a:r>
            <a:r>
              <a:rPr sz="3200" spc="-20" dirty="0">
                <a:latin typeface="Times New Roman"/>
                <a:cs typeface="Times New Roman"/>
              </a:rPr>
              <a:t>kepuasan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656319" y="2906623"/>
            <a:ext cx="2585720" cy="183768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R="5080">
              <a:lnSpc>
                <a:spcPct val="123900"/>
              </a:lnSpc>
              <a:spcBef>
                <a:spcPts val="90"/>
              </a:spcBef>
              <a:tabLst>
                <a:tab pos="1668780" algn="l"/>
                <a:tab pos="1917064" algn="l"/>
              </a:tabLst>
            </a:pPr>
            <a:r>
              <a:rPr sz="3200" spc="-10" dirty="0">
                <a:latin typeface="Times New Roman"/>
                <a:cs typeface="Times New Roman"/>
              </a:rPr>
              <a:t>Motivasi</a:t>
            </a:r>
            <a:r>
              <a:rPr sz="3200" dirty="0">
                <a:latin typeface="Times New Roman"/>
                <a:cs typeface="Times New Roman"/>
              </a:rPr>
              <a:t>		</a:t>
            </a:r>
            <a:r>
              <a:rPr sz="3200" spc="-20" dirty="0">
                <a:latin typeface="Times New Roman"/>
                <a:cs typeface="Times New Roman"/>
              </a:rPr>
              <a:t>bisa </a:t>
            </a:r>
            <a:r>
              <a:rPr sz="3200" spc="-10" dirty="0">
                <a:latin typeface="Times New Roman"/>
                <a:cs typeface="Times New Roman"/>
              </a:rPr>
              <a:t>kualitas)</a:t>
            </a:r>
            <a:r>
              <a:rPr sz="3200" dirty="0">
                <a:latin typeface="Times New Roman"/>
                <a:cs typeface="Times New Roman"/>
              </a:rPr>
              <a:t>	</a:t>
            </a:r>
            <a:r>
              <a:rPr sz="3200" spc="-20" dirty="0">
                <a:latin typeface="Times New Roman"/>
                <a:cs typeface="Times New Roman"/>
              </a:rPr>
              <a:t>atau </a:t>
            </a:r>
            <a:r>
              <a:rPr sz="3200" spc="-10" dirty="0">
                <a:latin typeface="Times New Roman"/>
                <a:cs typeface="Times New Roman"/>
              </a:rPr>
              <a:t>psikologis)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032507" y="5348502"/>
            <a:ext cx="14261465" cy="30848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623684" marR="5080">
              <a:lnSpc>
                <a:spcPct val="123800"/>
              </a:lnSpc>
              <a:spcBef>
                <a:spcPts val="100"/>
              </a:spcBef>
              <a:tabLst>
                <a:tab pos="8284845" algn="l"/>
                <a:tab pos="9449435" algn="l"/>
                <a:tab pos="11015980" algn="l"/>
                <a:tab pos="12517120" algn="l"/>
              </a:tabLst>
            </a:pPr>
            <a:r>
              <a:rPr sz="3200" spc="-10" dirty="0">
                <a:latin typeface="Times New Roman"/>
                <a:cs typeface="Times New Roman"/>
              </a:rPr>
              <a:t>Motivasi</a:t>
            </a:r>
            <a:r>
              <a:rPr sz="3200" dirty="0">
                <a:latin typeface="Times New Roman"/>
                <a:cs typeface="Times New Roman"/>
              </a:rPr>
              <a:t>	</a:t>
            </a:r>
            <a:r>
              <a:rPr sz="3200" spc="-10" dirty="0">
                <a:latin typeface="Times New Roman"/>
                <a:cs typeface="Times New Roman"/>
              </a:rPr>
              <a:t>setiap</a:t>
            </a:r>
            <a:r>
              <a:rPr sz="3200" dirty="0">
                <a:latin typeface="Times New Roman"/>
                <a:cs typeface="Times New Roman"/>
              </a:rPr>
              <a:t>	</a:t>
            </a:r>
            <a:r>
              <a:rPr sz="3200" spc="-10" dirty="0">
                <a:latin typeface="Times New Roman"/>
                <a:cs typeface="Times New Roman"/>
              </a:rPr>
              <a:t>individu</a:t>
            </a:r>
            <a:r>
              <a:rPr sz="3200" dirty="0">
                <a:latin typeface="Times New Roman"/>
                <a:cs typeface="Times New Roman"/>
              </a:rPr>
              <a:t>	</a:t>
            </a:r>
            <a:r>
              <a:rPr sz="3200" spc="-10" dirty="0">
                <a:latin typeface="Times New Roman"/>
                <a:cs typeface="Times New Roman"/>
              </a:rPr>
              <a:t>berbeda</a:t>
            </a:r>
            <a:r>
              <a:rPr sz="3200" dirty="0">
                <a:latin typeface="Times New Roman"/>
                <a:cs typeface="Times New Roman"/>
              </a:rPr>
              <a:t>	</a:t>
            </a:r>
            <a:r>
              <a:rPr sz="3200" spc="-10" dirty="0">
                <a:latin typeface="Times New Roman"/>
                <a:cs typeface="Times New Roman"/>
              </a:rPr>
              <a:t>tergantung </a:t>
            </a:r>
            <a:r>
              <a:rPr sz="3200" dirty="0">
                <a:latin typeface="Times New Roman"/>
                <a:cs typeface="Times New Roman"/>
              </a:rPr>
              <a:t>kebutuhan</a:t>
            </a:r>
            <a:r>
              <a:rPr sz="3200" spc="-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dan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nilai-nilai</a:t>
            </a:r>
            <a:r>
              <a:rPr sz="3200" spc="-7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mereka</a:t>
            </a:r>
            <a:endParaRPr sz="3200" dirty="0">
              <a:latin typeface="Times New Roman"/>
              <a:cs typeface="Times New Roman"/>
            </a:endParaRPr>
          </a:p>
          <a:p>
            <a:pPr marL="12700">
              <a:lnSpc>
                <a:spcPts val="3055"/>
              </a:lnSpc>
            </a:pPr>
            <a:r>
              <a:rPr sz="3200" dirty="0">
                <a:latin typeface="Times New Roman"/>
                <a:cs typeface="Times New Roman"/>
              </a:rPr>
              <a:t>Motivasi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Konsumen</a:t>
            </a:r>
            <a:endParaRPr sz="3200" dirty="0">
              <a:latin typeface="Times New Roman"/>
              <a:cs typeface="Times New Roman"/>
            </a:endParaRPr>
          </a:p>
          <a:p>
            <a:pPr marL="12700" marR="9801860">
              <a:lnSpc>
                <a:spcPct val="100000"/>
              </a:lnSpc>
            </a:pPr>
            <a:r>
              <a:rPr sz="3200" dirty="0">
                <a:latin typeface="Times New Roman"/>
                <a:cs typeface="Times New Roman"/>
              </a:rPr>
              <a:t>adalah</a:t>
            </a:r>
            <a:r>
              <a:rPr sz="3200" spc="-1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alasan</a:t>
            </a:r>
            <a:r>
              <a:rPr sz="3200" spc="-14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mengapa </a:t>
            </a:r>
            <a:r>
              <a:rPr sz="3200" dirty="0">
                <a:latin typeface="Times New Roman"/>
                <a:cs typeface="Times New Roman"/>
              </a:rPr>
              <a:t>konsumen</a:t>
            </a:r>
            <a:r>
              <a:rPr sz="3200" spc="-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membeli</a:t>
            </a:r>
            <a:r>
              <a:rPr sz="3200" spc="-7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produk </a:t>
            </a:r>
            <a:r>
              <a:rPr sz="3200" dirty="0">
                <a:latin typeface="Times New Roman"/>
                <a:cs typeface="Times New Roman"/>
              </a:rPr>
              <a:t>atau</a:t>
            </a:r>
            <a:r>
              <a:rPr sz="3200" spc="-1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jasa</a:t>
            </a:r>
            <a:r>
              <a:rPr sz="3200" spc="-8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tertentu</a:t>
            </a:r>
            <a:endParaRPr sz="32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875788" y="9319258"/>
            <a:ext cx="15412719" cy="967740"/>
            <a:chOff x="2875788" y="9319258"/>
            <a:chExt cx="15412719" cy="96774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75788" y="9319258"/>
              <a:ext cx="15412212" cy="967738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12047219" y="9415271"/>
              <a:ext cx="6240780" cy="871855"/>
            </a:xfrm>
            <a:custGeom>
              <a:avLst/>
              <a:gdLst/>
              <a:ahLst/>
              <a:cxnLst/>
              <a:rect l="l" t="t" r="r" b="b"/>
              <a:pathLst>
                <a:path w="6240780" h="871854">
                  <a:moveTo>
                    <a:pt x="6240526" y="0"/>
                  </a:moveTo>
                  <a:lnTo>
                    <a:pt x="2575814" y="0"/>
                  </a:lnTo>
                  <a:lnTo>
                    <a:pt x="2517139" y="1981"/>
                  </a:lnTo>
                  <a:lnTo>
                    <a:pt x="2469387" y="4178"/>
                  </a:lnTo>
                  <a:lnTo>
                    <a:pt x="2421635" y="6857"/>
                  </a:lnTo>
                  <a:lnTo>
                    <a:pt x="2374137" y="10020"/>
                  </a:lnTo>
                  <a:lnTo>
                    <a:pt x="2326639" y="13652"/>
                  </a:lnTo>
                  <a:lnTo>
                    <a:pt x="2279395" y="17754"/>
                  </a:lnTo>
                  <a:lnTo>
                    <a:pt x="2232278" y="22339"/>
                  </a:lnTo>
                  <a:lnTo>
                    <a:pt x="2185289" y="27393"/>
                  </a:lnTo>
                  <a:lnTo>
                    <a:pt x="2138426" y="32892"/>
                  </a:lnTo>
                  <a:lnTo>
                    <a:pt x="2091689" y="38874"/>
                  </a:lnTo>
                  <a:lnTo>
                    <a:pt x="2045081" y="45326"/>
                  </a:lnTo>
                  <a:lnTo>
                    <a:pt x="1998599" y="52235"/>
                  </a:lnTo>
                  <a:lnTo>
                    <a:pt x="1952370" y="59601"/>
                  </a:lnTo>
                  <a:lnTo>
                    <a:pt x="1906270" y="67411"/>
                  </a:lnTo>
                  <a:lnTo>
                    <a:pt x="1860295" y="75691"/>
                  </a:lnTo>
                  <a:lnTo>
                    <a:pt x="1814449" y="84416"/>
                  </a:lnTo>
                  <a:lnTo>
                    <a:pt x="1768728" y="93586"/>
                  </a:lnTo>
                  <a:lnTo>
                    <a:pt x="1723262" y="103200"/>
                  </a:lnTo>
                  <a:lnTo>
                    <a:pt x="1677924" y="113258"/>
                  </a:lnTo>
                  <a:lnTo>
                    <a:pt x="1632839" y="123748"/>
                  </a:lnTo>
                  <a:lnTo>
                    <a:pt x="1587753" y="134696"/>
                  </a:lnTo>
                  <a:lnTo>
                    <a:pt x="1542922" y="146062"/>
                  </a:lnTo>
                  <a:lnTo>
                    <a:pt x="1498345" y="157873"/>
                  </a:lnTo>
                  <a:lnTo>
                    <a:pt x="1453895" y="170116"/>
                  </a:lnTo>
                  <a:lnTo>
                    <a:pt x="1409572" y="182791"/>
                  </a:lnTo>
                  <a:lnTo>
                    <a:pt x="1365503" y="195897"/>
                  </a:lnTo>
                  <a:lnTo>
                    <a:pt x="1321562" y="209410"/>
                  </a:lnTo>
                  <a:lnTo>
                    <a:pt x="1277747" y="223354"/>
                  </a:lnTo>
                  <a:lnTo>
                    <a:pt x="1234185" y="237718"/>
                  </a:lnTo>
                  <a:lnTo>
                    <a:pt x="1190878" y="252501"/>
                  </a:lnTo>
                  <a:lnTo>
                    <a:pt x="1147699" y="267690"/>
                  </a:lnTo>
                  <a:lnTo>
                    <a:pt x="1104772" y="283311"/>
                  </a:lnTo>
                  <a:lnTo>
                    <a:pt x="1061974" y="299313"/>
                  </a:lnTo>
                  <a:lnTo>
                    <a:pt x="1019428" y="315747"/>
                  </a:lnTo>
                  <a:lnTo>
                    <a:pt x="977010" y="332574"/>
                  </a:lnTo>
                  <a:lnTo>
                    <a:pt x="934847" y="349808"/>
                  </a:lnTo>
                  <a:lnTo>
                    <a:pt x="892936" y="367449"/>
                  </a:lnTo>
                  <a:lnTo>
                    <a:pt x="851153" y="385470"/>
                  </a:lnTo>
                  <a:lnTo>
                    <a:pt x="809625" y="403910"/>
                  </a:lnTo>
                  <a:lnTo>
                    <a:pt x="768350" y="422732"/>
                  </a:lnTo>
                  <a:lnTo>
                    <a:pt x="727201" y="441947"/>
                  </a:lnTo>
                  <a:lnTo>
                    <a:pt x="686307" y="461556"/>
                  </a:lnTo>
                  <a:lnTo>
                    <a:pt x="645668" y="481533"/>
                  </a:lnTo>
                  <a:lnTo>
                    <a:pt x="605281" y="501903"/>
                  </a:lnTo>
                  <a:lnTo>
                    <a:pt x="565023" y="522668"/>
                  </a:lnTo>
                  <a:lnTo>
                    <a:pt x="525145" y="543801"/>
                  </a:lnTo>
                  <a:lnTo>
                    <a:pt x="485394" y="565302"/>
                  </a:lnTo>
                  <a:lnTo>
                    <a:pt x="445897" y="587197"/>
                  </a:lnTo>
                  <a:lnTo>
                    <a:pt x="406526" y="609460"/>
                  </a:lnTo>
                  <a:lnTo>
                    <a:pt x="367537" y="632078"/>
                  </a:lnTo>
                  <a:lnTo>
                    <a:pt x="328675" y="655065"/>
                  </a:lnTo>
                  <a:lnTo>
                    <a:pt x="290195" y="678433"/>
                  </a:lnTo>
                  <a:lnTo>
                    <a:pt x="251840" y="702157"/>
                  </a:lnTo>
                  <a:lnTo>
                    <a:pt x="213868" y="726249"/>
                  </a:lnTo>
                  <a:lnTo>
                    <a:pt x="176022" y="750679"/>
                  </a:lnTo>
                  <a:lnTo>
                    <a:pt x="138429" y="775474"/>
                  </a:lnTo>
                  <a:lnTo>
                    <a:pt x="101219" y="800621"/>
                  </a:lnTo>
                  <a:lnTo>
                    <a:pt x="64134" y="826121"/>
                  </a:lnTo>
                  <a:lnTo>
                    <a:pt x="27304" y="851969"/>
                  </a:lnTo>
                  <a:lnTo>
                    <a:pt x="0" y="871600"/>
                  </a:lnTo>
                  <a:lnTo>
                    <a:pt x="6240526" y="871600"/>
                  </a:lnTo>
                  <a:lnTo>
                    <a:pt x="6240526" y="0"/>
                  </a:lnTo>
                  <a:close/>
                </a:path>
              </a:pathLst>
            </a:custGeom>
            <a:solidFill>
              <a:srgbClr val="FFC24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948433" y="558164"/>
            <a:ext cx="15492094" cy="1108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100" spc="-675" dirty="0"/>
              <a:t>H</a:t>
            </a:r>
            <a:r>
              <a:rPr sz="7100" spc="-670" dirty="0"/>
              <a:t>ub</a:t>
            </a:r>
            <a:r>
              <a:rPr sz="7100" spc="-680" dirty="0"/>
              <a:t>u</a:t>
            </a:r>
            <a:r>
              <a:rPr sz="7100" spc="-695" dirty="0"/>
              <a:t>n</a:t>
            </a:r>
            <a:r>
              <a:rPr sz="7100" spc="-675" dirty="0"/>
              <a:t>g</a:t>
            </a:r>
            <a:r>
              <a:rPr sz="7100" spc="-695" dirty="0"/>
              <a:t>a</a:t>
            </a:r>
            <a:r>
              <a:rPr sz="7100" dirty="0"/>
              <a:t>n</a:t>
            </a:r>
            <a:r>
              <a:rPr sz="7100" spc="-1405" dirty="0"/>
              <a:t> </a:t>
            </a:r>
            <a:r>
              <a:rPr sz="7100" spc="-715" dirty="0"/>
              <a:t>M</a:t>
            </a:r>
            <a:r>
              <a:rPr sz="7100" spc="-725" dirty="0"/>
              <a:t>o</a:t>
            </a:r>
            <a:r>
              <a:rPr sz="7100" spc="-740" dirty="0"/>
              <a:t>ti</a:t>
            </a:r>
            <a:r>
              <a:rPr sz="7100" spc="-720" dirty="0"/>
              <a:t>v</a:t>
            </a:r>
            <a:r>
              <a:rPr sz="7100" spc="-695" dirty="0"/>
              <a:t>a</a:t>
            </a:r>
            <a:r>
              <a:rPr sz="7100" spc="-720" dirty="0"/>
              <a:t>s</a:t>
            </a:r>
            <a:r>
              <a:rPr sz="7100" spc="-15" dirty="0"/>
              <a:t>i</a:t>
            </a:r>
            <a:r>
              <a:rPr sz="7100" spc="-1330" dirty="0"/>
              <a:t> </a:t>
            </a:r>
            <a:r>
              <a:rPr sz="7100" spc="-60" dirty="0"/>
              <a:t>&amp;</a:t>
            </a:r>
            <a:r>
              <a:rPr sz="7100" spc="-1375" dirty="0"/>
              <a:t> </a:t>
            </a:r>
            <a:r>
              <a:rPr sz="7100" spc="-725" dirty="0"/>
              <a:t>P</a:t>
            </a:r>
            <a:r>
              <a:rPr sz="7100" spc="-695" dirty="0"/>
              <a:t>er</a:t>
            </a:r>
            <a:r>
              <a:rPr sz="7100" spc="-730" dirty="0"/>
              <a:t>il</a:t>
            </a:r>
            <a:r>
              <a:rPr sz="7100" spc="-685" dirty="0"/>
              <a:t>a</a:t>
            </a:r>
            <a:r>
              <a:rPr sz="7100" spc="-720" dirty="0"/>
              <a:t>k</a:t>
            </a:r>
            <a:r>
              <a:rPr sz="7100" spc="-15" dirty="0"/>
              <a:t>u</a:t>
            </a:r>
            <a:r>
              <a:rPr sz="7100" spc="-1375" dirty="0"/>
              <a:t> </a:t>
            </a:r>
            <a:r>
              <a:rPr sz="7100" spc="-745" dirty="0"/>
              <a:t>K</a:t>
            </a:r>
            <a:r>
              <a:rPr sz="7100" spc="-740" dirty="0"/>
              <a:t>o</a:t>
            </a:r>
            <a:r>
              <a:rPr sz="7100" spc="-715" dirty="0"/>
              <a:t>n</a:t>
            </a:r>
            <a:r>
              <a:rPr sz="7100" spc="-725" dirty="0"/>
              <a:t>s</a:t>
            </a:r>
            <a:r>
              <a:rPr sz="7100" spc="-715" dirty="0"/>
              <a:t>um</a:t>
            </a:r>
            <a:r>
              <a:rPr sz="7100" spc="-720" dirty="0"/>
              <a:t>e</a:t>
            </a:r>
            <a:r>
              <a:rPr sz="7100" spc="-20" dirty="0"/>
              <a:t>n</a:t>
            </a:r>
            <a:endParaRPr sz="7100"/>
          </a:p>
        </p:txBody>
      </p:sp>
      <p:sp>
        <p:nvSpPr>
          <p:cNvPr id="6" name="object 6"/>
          <p:cNvSpPr txBox="1"/>
          <p:nvPr/>
        </p:nvSpPr>
        <p:spPr>
          <a:xfrm>
            <a:off x="10000615" y="9729927"/>
            <a:ext cx="7306309" cy="314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I</a:t>
            </a:r>
            <a:r>
              <a:rPr sz="1900" spc="-21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NS</a:t>
            </a:r>
            <a:r>
              <a:rPr sz="1900" spc="-11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105" dirty="0">
                <a:solidFill>
                  <a:srgbClr val="4E4E4E"/>
                </a:solidFill>
                <a:latin typeface="Georgia"/>
                <a:cs typeface="Georgia"/>
              </a:rPr>
              <a:t>TI</a:t>
            </a:r>
            <a:r>
              <a:rPr sz="1900" spc="-21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135" dirty="0">
                <a:solidFill>
                  <a:srgbClr val="4E4E4E"/>
                </a:solidFill>
                <a:latin typeface="Georgia"/>
                <a:cs typeface="Georgia"/>
              </a:rPr>
              <a:t>TUT</a:t>
            </a:r>
            <a:r>
              <a:rPr sz="1900" spc="484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I</a:t>
            </a:r>
            <a:r>
              <a:rPr sz="1900" spc="-20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-20" dirty="0">
                <a:solidFill>
                  <a:srgbClr val="4E4E4E"/>
                </a:solidFill>
                <a:latin typeface="Georgia"/>
                <a:cs typeface="Georgia"/>
              </a:rPr>
              <a:t>N</a:t>
            </a:r>
            <a:r>
              <a:rPr sz="1900" spc="-22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-20" dirty="0">
                <a:solidFill>
                  <a:srgbClr val="4E4E4E"/>
                </a:solidFill>
                <a:latin typeface="Georgia"/>
                <a:cs typeface="Georgia"/>
              </a:rPr>
              <a:t>F</a:t>
            </a:r>
            <a:r>
              <a:rPr sz="1900" spc="-21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100" dirty="0">
                <a:solidFill>
                  <a:srgbClr val="4E4E4E"/>
                </a:solidFill>
                <a:latin typeface="Georgia"/>
                <a:cs typeface="Georgia"/>
              </a:rPr>
              <a:t>OR</a:t>
            </a:r>
            <a:r>
              <a:rPr sz="1900" spc="-21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95" dirty="0">
                <a:solidFill>
                  <a:srgbClr val="4E4E4E"/>
                </a:solidFill>
                <a:latin typeface="Georgia"/>
                <a:cs typeface="Georgia"/>
              </a:rPr>
              <a:t>MA</a:t>
            </a:r>
            <a:r>
              <a:rPr sz="1900" spc="-22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105" dirty="0">
                <a:solidFill>
                  <a:srgbClr val="4E4E4E"/>
                </a:solidFill>
                <a:latin typeface="Georgia"/>
                <a:cs typeface="Georgia"/>
              </a:rPr>
              <a:t>TI</a:t>
            </a:r>
            <a:r>
              <a:rPr sz="1900" spc="-20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-20" dirty="0">
                <a:solidFill>
                  <a:srgbClr val="4E4E4E"/>
                </a:solidFill>
                <a:latin typeface="Georgia"/>
                <a:cs typeface="Georgia"/>
              </a:rPr>
              <a:t>K</a:t>
            </a:r>
            <a:r>
              <a:rPr sz="1900" spc="-21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A</a:t>
            </a:r>
            <a:r>
              <a:rPr sz="1900" spc="30" dirty="0">
                <a:solidFill>
                  <a:srgbClr val="4E4E4E"/>
                </a:solidFill>
                <a:latin typeface="Georgia"/>
                <a:cs typeface="Georgia"/>
              </a:rPr>
              <a:t> 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DA</a:t>
            </a:r>
            <a:r>
              <a:rPr sz="1900" spc="-9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N</a:t>
            </a:r>
            <a:r>
              <a:rPr sz="1900" spc="20" dirty="0">
                <a:solidFill>
                  <a:srgbClr val="4E4E4E"/>
                </a:solidFill>
                <a:latin typeface="Georgia"/>
                <a:cs typeface="Georgia"/>
              </a:rPr>
              <a:t> 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B</a:t>
            </a:r>
            <a:r>
              <a:rPr sz="1900" spc="-204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I</a:t>
            </a:r>
            <a:r>
              <a:rPr sz="1900" spc="-18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S</a:t>
            </a:r>
            <a:r>
              <a:rPr sz="1900" spc="-19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-20" dirty="0">
                <a:solidFill>
                  <a:srgbClr val="4E4E4E"/>
                </a:solidFill>
                <a:latin typeface="Georgia"/>
                <a:cs typeface="Georgia"/>
              </a:rPr>
              <a:t>N</a:t>
            </a:r>
            <a:r>
              <a:rPr sz="1900" spc="-21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I</a:t>
            </a:r>
            <a:r>
              <a:rPr sz="1900" spc="-18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S</a:t>
            </a:r>
            <a:r>
              <a:rPr sz="1900" spc="30" dirty="0">
                <a:solidFill>
                  <a:srgbClr val="4E4E4E"/>
                </a:solidFill>
                <a:latin typeface="Georgia"/>
                <a:cs typeface="Georgia"/>
              </a:rPr>
              <a:t>  </a:t>
            </a:r>
            <a:r>
              <a:rPr sz="1900" spc="-20" dirty="0">
                <a:solidFill>
                  <a:srgbClr val="4E4E4E"/>
                </a:solidFill>
                <a:latin typeface="Georgia"/>
                <a:cs typeface="Georgia"/>
              </a:rPr>
              <a:t>D</a:t>
            </a:r>
            <a:r>
              <a:rPr sz="1900" spc="-114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A</a:t>
            </a:r>
            <a:r>
              <a:rPr sz="1900" spc="-9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R</a:t>
            </a:r>
            <a:r>
              <a:rPr sz="1900" spc="-8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M</a:t>
            </a:r>
            <a:r>
              <a:rPr sz="1900" spc="-9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A</a:t>
            </a:r>
            <a:r>
              <a:rPr sz="1900" spc="-8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J</a:t>
            </a:r>
            <a:r>
              <a:rPr sz="1900" spc="-10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A</a:t>
            </a:r>
            <a:r>
              <a:rPr sz="1900" spc="-8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Y</a:t>
            </a:r>
            <a:r>
              <a:rPr sz="1900" spc="-8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-50" dirty="0">
                <a:solidFill>
                  <a:srgbClr val="4E4E4E"/>
                </a:solidFill>
                <a:latin typeface="Georgia"/>
                <a:cs typeface="Georgia"/>
              </a:rPr>
              <a:t>A</a:t>
            </a:r>
            <a:endParaRPr sz="1900">
              <a:latin typeface="Georgia"/>
              <a:cs typeface="Georgi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7444465" y="9729927"/>
            <a:ext cx="618490" cy="314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spc="45" dirty="0">
                <a:solidFill>
                  <a:srgbClr val="4E4E4E"/>
                </a:solidFill>
                <a:latin typeface="Georgia"/>
                <a:cs typeface="Georgia"/>
              </a:rPr>
              <a:t>2024</a:t>
            </a:r>
            <a:endParaRPr sz="1900">
              <a:latin typeface="Georgia"/>
              <a:cs typeface="Georgia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871472" y="2705100"/>
            <a:ext cx="14630400" cy="5353685"/>
          </a:xfrm>
          <a:custGeom>
            <a:avLst/>
            <a:gdLst/>
            <a:ahLst/>
            <a:cxnLst/>
            <a:rect l="l" t="t" r="r" b="b"/>
            <a:pathLst>
              <a:path w="14630400" h="5353684">
                <a:moveTo>
                  <a:pt x="0" y="5353304"/>
                </a:moveTo>
                <a:lnTo>
                  <a:pt x="14630400" y="5353304"/>
                </a:lnTo>
                <a:lnTo>
                  <a:pt x="14630400" y="0"/>
                </a:lnTo>
                <a:lnTo>
                  <a:pt x="0" y="0"/>
                </a:lnTo>
                <a:lnTo>
                  <a:pt x="0" y="5353304"/>
                </a:lnTo>
                <a:close/>
              </a:path>
            </a:pathLst>
          </a:custGeom>
          <a:ln w="239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858136" y="2668905"/>
            <a:ext cx="14367510" cy="4872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37160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Motivasi</a:t>
            </a:r>
            <a:r>
              <a:rPr sz="3600" spc="-7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→</a:t>
            </a:r>
            <a:r>
              <a:rPr sz="3600" spc="-7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spc="-10" dirty="0">
                <a:solidFill>
                  <a:srgbClr val="1F4E79"/>
                </a:solidFill>
                <a:latin typeface="Times New Roman"/>
                <a:cs typeface="Times New Roman"/>
              </a:rPr>
              <a:t>Kebutuhan/Keinginan</a:t>
            </a:r>
            <a:r>
              <a:rPr sz="3600" spc="-4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→</a:t>
            </a:r>
            <a:r>
              <a:rPr sz="3600" spc="-7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Pencarian</a:t>
            </a:r>
            <a:r>
              <a:rPr sz="3600" spc="-6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Informasi</a:t>
            </a:r>
            <a:r>
              <a:rPr sz="3600" spc="-6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→</a:t>
            </a:r>
            <a:r>
              <a:rPr sz="3600" spc="-7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spc="-10" dirty="0">
                <a:solidFill>
                  <a:srgbClr val="1F4E79"/>
                </a:solidFill>
                <a:latin typeface="Times New Roman"/>
                <a:cs typeface="Times New Roman"/>
              </a:rPr>
              <a:t>Evaluasi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Alternatif</a:t>
            </a:r>
            <a:r>
              <a:rPr sz="3600" spc="-14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→</a:t>
            </a:r>
            <a:r>
              <a:rPr sz="3600" spc="-16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spc="-10" dirty="0">
                <a:solidFill>
                  <a:srgbClr val="1F4E79"/>
                </a:solidFill>
                <a:latin typeface="Times New Roman"/>
                <a:cs typeface="Times New Roman"/>
              </a:rPr>
              <a:t>Keputusan</a:t>
            </a:r>
            <a:r>
              <a:rPr sz="3600" spc="-15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spc="-10" dirty="0">
                <a:solidFill>
                  <a:srgbClr val="1F4E79"/>
                </a:solidFill>
                <a:latin typeface="Times New Roman"/>
                <a:cs typeface="Times New Roman"/>
              </a:rPr>
              <a:t>Pembelian</a:t>
            </a:r>
            <a:r>
              <a:rPr sz="3600" spc="-12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→</a:t>
            </a:r>
            <a:r>
              <a:rPr sz="3600" spc="-16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Perilaku</a:t>
            </a:r>
            <a:r>
              <a:rPr sz="3600" spc="-13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spc="-10" dirty="0">
                <a:solidFill>
                  <a:srgbClr val="1F4E79"/>
                </a:solidFill>
                <a:latin typeface="Times New Roman"/>
                <a:cs typeface="Times New Roman"/>
              </a:rPr>
              <a:t>Konsumen</a:t>
            </a:r>
            <a:endParaRPr sz="3600">
              <a:latin typeface="Times New Roman"/>
              <a:cs typeface="Times New Roman"/>
            </a:endParaRPr>
          </a:p>
          <a:p>
            <a:pPr marL="12700" marR="356235">
              <a:lnSpc>
                <a:spcPct val="100000"/>
              </a:lnSpc>
              <a:spcBef>
                <a:spcPts val="1200"/>
              </a:spcBef>
            </a:pPr>
            <a:r>
              <a:rPr sz="3600" spc="-10" dirty="0">
                <a:solidFill>
                  <a:srgbClr val="1F4E79"/>
                </a:solidFill>
                <a:latin typeface="Times New Roman"/>
                <a:cs typeface="Times New Roman"/>
              </a:rPr>
              <a:t>Konsumen</a:t>
            </a:r>
            <a:r>
              <a:rPr sz="3600" spc="-19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membeli</a:t>
            </a:r>
            <a:r>
              <a:rPr sz="3600" spc="-15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produk</a:t>
            </a:r>
            <a:r>
              <a:rPr sz="3600" spc="-17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karena</a:t>
            </a:r>
            <a:r>
              <a:rPr sz="3600" spc="-17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ada</a:t>
            </a:r>
            <a:r>
              <a:rPr sz="3600" spc="-16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motivasi</a:t>
            </a:r>
            <a:r>
              <a:rPr sz="3600" spc="-15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untuk</a:t>
            </a:r>
            <a:r>
              <a:rPr sz="3600" spc="-18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spc="-10" dirty="0">
                <a:solidFill>
                  <a:srgbClr val="1F4E79"/>
                </a:solidFill>
                <a:latin typeface="Times New Roman"/>
                <a:cs typeface="Times New Roman"/>
              </a:rPr>
              <a:t>memenuhi</a:t>
            </a:r>
            <a:r>
              <a:rPr sz="3600" spc="-14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spc="-10" dirty="0">
                <a:solidFill>
                  <a:srgbClr val="1F4E79"/>
                </a:solidFill>
                <a:latin typeface="Times New Roman"/>
                <a:cs typeface="Times New Roman"/>
              </a:rPr>
              <a:t>kebutuhan spesifik</a:t>
            </a:r>
            <a:endParaRPr sz="36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spcBef>
                <a:spcPts val="1200"/>
              </a:spcBef>
            </a:pP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Contoh:</a:t>
            </a:r>
            <a:r>
              <a:rPr sz="3600" spc="-11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Jika</a:t>
            </a:r>
            <a:r>
              <a:rPr sz="3600" spc="-9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motivasi</a:t>
            </a:r>
            <a:r>
              <a:rPr sz="3600" spc="-9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adalah</a:t>
            </a:r>
            <a:r>
              <a:rPr sz="3600" spc="-7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'ingin</a:t>
            </a:r>
            <a:r>
              <a:rPr sz="3600" spc="-9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tampil</a:t>
            </a:r>
            <a:r>
              <a:rPr sz="3600" spc="-10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eksklusif',</a:t>
            </a:r>
            <a:r>
              <a:rPr sz="3600" spc="-9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konsumen</a:t>
            </a:r>
            <a:r>
              <a:rPr sz="3600" spc="-10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akan</a:t>
            </a:r>
            <a:r>
              <a:rPr sz="3600" spc="-8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spc="-10" dirty="0">
                <a:solidFill>
                  <a:srgbClr val="1F4E79"/>
                </a:solidFill>
                <a:latin typeface="Times New Roman"/>
                <a:cs typeface="Times New Roman"/>
              </a:rPr>
              <a:t>membeli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brand</a:t>
            </a:r>
            <a:r>
              <a:rPr sz="3600" spc="-17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spc="-10" dirty="0">
                <a:solidFill>
                  <a:srgbClr val="1F4E79"/>
                </a:solidFill>
                <a:latin typeface="Times New Roman"/>
                <a:cs typeface="Times New Roman"/>
              </a:rPr>
              <a:t>premium</a:t>
            </a:r>
            <a:endParaRPr sz="3600">
              <a:latin typeface="Times New Roman"/>
              <a:cs typeface="Times New Roman"/>
            </a:endParaRPr>
          </a:p>
          <a:p>
            <a:pPr marL="12700" marR="65405">
              <a:lnSpc>
                <a:spcPct val="100000"/>
              </a:lnSpc>
              <a:spcBef>
                <a:spcPts val="1200"/>
              </a:spcBef>
            </a:pP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Perilaku</a:t>
            </a:r>
            <a:r>
              <a:rPr sz="3600" spc="-10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pembelian</a:t>
            </a:r>
            <a:r>
              <a:rPr sz="3600" spc="-8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adalah</a:t>
            </a:r>
            <a:r>
              <a:rPr sz="3600" spc="-8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manifestasi</a:t>
            </a:r>
            <a:r>
              <a:rPr sz="3600" spc="-8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nyata</a:t>
            </a:r>
            <a:r>
              <a:rPr sz="3600" spc="-11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dari</a:t>
            </a:r>
            <a:r>
              <a:rPr sz="3600" spc="-114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motivasi</a:t>
            </a:r>
            <a:r>
              <a:rPr sz="3600" spc="-10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yang</a:t>
            </a:r>
            <a:r>
              <a:rPr sz="3600" spc="-12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ada</a:t>
            </a:r>
            <a:r>
              <a:rPr sz="3600" spc="-10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1F4E79"/>
                </a:solidFill>
                <a:latin typeface="Times New Roman"/>
                <a:cs typeface="Times New Roman"/>
              </a:rPr>
              <a:t>dalam</a:t>
            </a:r>
            <a:r>
              <a:rPr sz="3600" spc="-11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600" spc="-20" dirty="0">
                <a:solidFill>
                  <a:srgbClr val="1F4E79"/>
                </a:solidFill>
                <a:latin typeface="Times New Roman"/>
                <a:cs typeface="Times New Roman"/>
              </a:rPr>
              <a:t>diri </a:t>
            </a:r>
            <a:r>
              <a:rPr sz="3600" spc="-10" dirty="0">
                <a:solidFill>
                  <a:srgbClr val="1F4E79"/>
                </a:solidFill>
                <a:latin typeface="Times New Roman"/>
                <a:cs typeface="Times New Roman"/>
              </a:rPr>
              <a:t>konsumen</a:t>
            </a:r>
            <a:endParaRPr sz="3600"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711451"/>
            <a:ext cx="1570990" cy="1883410"/>
          </a:xfrm>
          <a:custGeom>
            <a:avLst/>
            <a:gdLst/>
            <a:ahLst/>
            <a:cxnLst/>
            <a:rect l="l" t="t" r="r" b="b"/>
            <a:pathLst>
              <a:path w="1570990" h="1883410">
                <a:moveTo>
                  <a:pt x="1570863" y="0"/>
                </a:moveTo>
                <a:lnTo>
                  <a:pt x="631825" y="0"/>
                </a:lnTo>
                <a:lnTo>
                  <a:pt x="597065" y="634"/>
                </a:lnTo>
                <a:lnTo>
                  <a:pt x="550773" y="3428"/>
                </a:lnTo>
                <a:lnTo>
                  <a:pt x="504685" y="8636"/>
                </a:lnTo>
                <a:lnTo>
                  <a:pt x="458901" y="16001"/>
                </a:lnTo>
                <a:lnTo>
                  <a:pt x="413537" y="25526"/>
                </a:lnTo>
                <a:lnTo>
                  <a:pt x="368706" y="37338"/>
                </a:lnTo>
                <a:lnTo>
                  <a:pt x="324510" y="51434"/>
                </a:lnTo>
                <a:lnTo>
                  <a:pt x="281038" y="67564"/>
                </a:lnTo>
                <a:lnTo>
                  <a:pt x="238417" y="85851"/>
                </a:lnTo>
                <a:lnTo>
                  <a:pt x="196748" y="106172"/>
                </a:lnTo>
                <a:lnTo>
                  <a:pt x="156121" y="128524"/>
                </a:lnTo>
                <a:lnTo>
                  <a:pt x="116648" y="152780"/>
                </a:lnTo>
                <a:lnTo>
                  <a:pt x="78413" y="179070"/>
                </a:lnTo>
                <a:lnTo>
                  <a:pt x="41511" y="207137"/>
                </a:lnTo>
                <a:lnTo>
                  <a:pt x="6031" y="236981"/>
                </a:lnTo>
                <a:lnTo>
                  <a:pt x="0" y="242316"/>
                </a:lnTo>
                <a:lnTo>
                  <a:pt x="0" y="1883155"/>
                </a:lnTo>
                <a:lnTo>
                  <a:pt x="626122" y="1883155"/>
                </a:lnTo>
                <a:lnTo>
                  <a:pt x="660869" y="1882521"/>
                </a:lnTo>
                <a:lnTo>
                  <a:pt x="707148" y="1879600"/>
                </a:lnTo>
                <a:lnTo>
                  <a:pt x="753249" y="1874520"/>
                </a:lnTo>
                <a:lnTo>
                  <a:pt x="799020" y="1867153"/>
                </a:lnTo>
                <a:lnTo>
                  <a:pt x="844384" y="1857502"/>
                </a:lnTo>
                <a:lnTo>
                  <a:pt x="889228" y="1845691"/>
                </a:lnTo>
                <a:lnTo>
                  <a:pt x="933424" y="1831721"/>
                </a:lnTo>
                <a:lnTo>
                  <a:pt x="976884" y="1815592"/>
                </a:lnTo>
                <a:lnTo>
                  <a:pt x="1019517" y="1797303"/>
                </a:lnTo>
                <a:lnTo>
                  <a:pt x="1061186" y="1776983"/>
                </a:lnTo>
                <a:lnTo>
                  <a:pt x="1101801" y="1754631"/>
                </a:lnTo>
                <a:lnTo>
                  <a:pt x="1141272" y="1730248"/>
                </a:lnTo>
                <a:lnTo>
                  <a:pt x="1179512" y="1704086"/>
                </a:lnTo>
                <a:lnTo>
                  <a:pt x="1216418" y="1676019"/>
                </a:lnTo>
                <a:lnTo>
                  <a:pt x="1251902" y="1646174"/>
                </a:lnTo>
                <a:lnTo>
                  <a:pt x="1285875" y="1614551"/>
                </a:lnTo>
                <a:lnTo>
                  <a:pt x="1318133" y="1581403"/>
                </a:lnTo>
                <a:lnTo>
                  <a:pt x="1348867" y="1546732"/>
                </a:lnTo>
                <a:lnTo>
                  <a:pt x="1377950" y="1510538"/>
                </a:lnTo>
                <a:lnTo>
                  <a:pt x="1405128" y="1473073"/>
                </a:lnTo>
                <a:lnTo>
                  <a:pt x="1430401" y="1434211"/>
                </a:lnTo>
                <a:lnTo>
                  <a:pt x="1453769" y="1394078"/>
                </a:lnTo>
                <a:lnTo>
                  <a:pt x="1475105" y="1352930"/>
                </a:lnTo>
                <a:lnTo>
                  <a:pt x="1494409" y="1310767"/>
                </a:lnTo>
                <a:lnTo>
                  <a:pt x="1511554" y="1267714"/>
                </a:lnTo>
                <a:lnTo>
                  <a:pt x="1526667" y="1223899"/>
                </a:lnTo>
                <a:lnTo>
                  <a:pt x="1539621" y="1179322"/>
                </a:lnTo>
                <a:lnTo>
                  <a:pt x="1550289" y="1134237"/>
                </a:lnTo>
                <a:lnTo>
                  <a:pt x="1558798" y="1088644"/>
                </a:lnTo>
                <a:lnTo>
                  <a:pt x="1565021" y="1042797"/>
                </a:lnTo>
                <a:lnTo>
                  <a:pt x="1569085" y="996569"/>
                </a:lnTo>
                <a:lnTo>
                  <a:pt x="1570736" y="950214"/>
                </a:lnTo>
                <a:lnTo>
                  <a:pt x="1570863" y="0"/>
                </a:lnTo>
                <a:close/>
              </a:path>
            </a:pathLst>
          </a:custGeom>
          <a:solidFill>
            <a:srgbClr val="40A7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769107" y="2029967"/>
            <a:ext cx="1202055" cy="1202055"/>
          </a:xfrm>
          <a:custGeom>
            <a:avLst/>
            <a:gdLst/>
            <a:ahLst/>
            <a:cxnLst/>
            <a:rect l="l" t="t" r="r" b="b"/>
            <a:pathLst>
              <a:path w="1202054" h="1202055">
                <a:moveTo>
                  <a:pt x="599186" y="0"/>
                </a:moveTo>
                <a:lnTo>
                  <a:pt x="0" y="0"/>
                </a:lnTo>
                <a:lnTo>
                  <a:pt x="0" y="599185"/>
                </a:lnTo>
                <a:lnTo>
                  <a:pt x="1650" y="643508"/>
                </a:lnTo>
                <a:lnTo>
                  <a:pt x="6477" y="687704"/>
                </a:lnTo>
                <a:lnTo>
                  <a:pt x="14605" y="731265"/>
                </a:lnTo>
                <a:lnTo>
                  <a:pt x="25908" y="774191"/>
                </a:lnTo>
                <a:lnTo>
                  <a:pt x="40386" y="816228"/>
                </a:lnTo>
                <a:lnTo>
                  <a:pt x="57912" y="856996"/>
                </a:lnTo>
                <a:lnTo>
                  <a:pt x="78359" y="896365"/>
                </a:lnTo>
                <a:lnTo>
                  <a:pt x="101600" y="934084"/>
                </a:lnTo>
                <a:lnTo>
                  <a:pt x="127635" y="970026"/>
                </a:lnTo>
                <a:lnTo>
                  <a:pt x="156210" y="1003934"/>
                </a:lnTo>
                <a:lnTo>
                  <a:pt x="187198" y="1035811"/>
                </a:lnTo>
                <a:lnTo>
                  <a:pt x="220472" y="1065149"/>
                </a:lnTo>
                <a:lnTo>
                  <a:pt x="255778" y="1092073"/>
                </a:lnTo>
                <a:lnTo>
                  <a:pt x="292989" y="1116202"/>
                </a:lnTo>
                <a:lnTo>
                  <a:pt x="331724" y="1137665"/>
                </a:lnTo>
                <a:lnTo>
                  <a:pt x="372110" y="1156080"/>
                </a:lnTo>
                <a:lnTo>
                  <a:pt x="413639" y="1171575"/>
                </a:lnTo>
                <a:lnTo>
                  <a:pt x="456311" y="1183893"/>
                </a:lnTo>
                <a:lnTo>
                  <a:pt x="499744" y="1193164"/>
                </a:lnTo>
                <a:lnTo>
                  <a:pt x="543687" y="1199133"/>
                </a:lnTo>
                <a:lnTo>
                  <a:pt x="588009" y="1201801"/>
                </a:lnTo>
                <a:lnTo>
                  <a:pt x="602869" y="1202054"/>
                </a:lnTo>
                <a:lnTo>
                  <a:pt x="1202055" y="1202054"/>
                </a:lnTo>
                <a:lnTo>
                  <a:pt x="1202055" y="602868"/>
                </a:lnTo>
                <a:lnTo>
                  <a:pt x="1201801" y="588009"/>
                </a:lnTo>
                <a:lnTo>
                  <a:pt x="1199133" y="543686"/>
                </a:lnTo>
                <a:lnTo>
                  <a:pt x="1193165" y="499745"/>
                </a:lnTo>
                <a:lnTo>
                  <a:pt x="1183894" y="456310"/>
                </a:lnTo>
                <a:lnTo>
                  <a:pt x="1171575" y="413638"/>
                </a:lnTo>
                <a:lnTo>
                  <a:pt x="1156081" y="372109"/>
                </a:lnTo>
                <a:lnTo>
                  <a:pt x="1137666" y="331724"/>
                </a:lnTo>
                <a:lnTo>
                  <a:pt x="1116203" y="292988"/>
                </a:lnTo>
                <a:lnTo>
                  <a:pt x="1092072" y="255777"/>
                </a:lnTo>
                <a:lnTo>
                  <a:pt x="1065149" y="220472"/>
                </a:lnTo>
                <a:lnTo>
                  <a:pt x="1035812" y="187198"/>
                </a:lnTo>
                <a:lnTo>
                  <a:pt x="1003934" y="156209"/>
                </a:lnTo>
                <a:lnTo>
                  <a:pt x="970026" y="127634"/>
                </a:lnTo>
                <a:lnTo>
                  <a:pt x="934084" y="101600"/>
                </a:lnTo>
                <a:lnTo>
                  <a:pt x="896366" y="78358"/>
                </a:lnTo>
                <a:lnTo>
                  <a:pt x="856995" y="57911"/>
                </a:lnTo>
                <a:lnTo>
                  <a:pt x="816229" y="40385"/>
                </a:lnTo>
                <a:lnTo>
                  <a:pt x="774192" y="25907"/>
                </a:lnTo>
                <a:lnTo>
                  <a:pt x="731266" y="14604"/>
                </a:lnTo>
                <a:lnTo>
                  <a:pt x="687705" y="6476"/>
                </a:lnTo>
                <a:lnTo>
                  <a:pt x="643508" y="1650"/>
                </a:lnTo>
                <a:lnTo>
                  <a:pt x="599186" y="0"/>
                </a:lnTo>
                <a:close/>
              </a:path>
            </a:pathLst>
          </a:custGeom>
          <a:solidFill>
            <a:srgbClr val="FFC24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875788" y="65531"/>
            <a:ext cx="1168400" cy="1168400"/>
          </a:xfrm>
          <a:custGeom>
            <a:avLst/>
            <a:gdLst/>
            <a:ahLst/>
            <a:cxnLst/>
            <a:rect l="l" t="t" r="r" b="b"/>
            <a:pathLst>
              <a:path w="1168400" h="1168400">
                <a:moveTo>
                  <a:pt x="1168400" y="0"/>
                </a:moveTo>
                <a:lnTo>
                  <a:pt x="585851" y="0"/>
                </a:lnTo>
                <a:lnTo>
                  <a:pt x="542925" y="1524"/>
                </a:lnTo>
                <a:lnTo>
                  <a:pt x="499999" y="6350"/>
                </a:lnTo>
                <a:lnTo>
                  <a:pt x="457581" y="14224"/>
                </a:lnTo>
                <a:lnTo>
                  <a:pt x="415925" y="25273"/>
                </a:lnTo>
                <a:lnTo>
                  <a:pt x="375157" y="39243"/>
                </a:lnTo>
                <a:lnTo>
                  <a:pt x="335406" y="56261"/>
                </a:lnTo>
                <a:lnTo>
                  <a:pt x="297180" y="76073"/>
                </a:lnTo>
                <a:lnTo>
                  <a:pt x="260476" y="98806"/>
                </a:lnTo>
                <a:lnTo>
                  <a:pt x="225425" y="124078"/>
                </a:lnTo>
                <a:lnTo>
                  <a:pt x="192531" y="151765"/>
                </a:lnTo>
                <a:lnTo>
                  <a:pt x="161544" y="181991"/>
                </a:lnTo>
                <a:lnTo>
                  <a:pt x="132969" y="214249"/>
                </a:lnTo>
                <a:lnTo>
                  <a:pt x="106934" y="248539"/>
                </a:lnTo>
                <a:lnTo>
                  <a:pt x="83312" y="284734"/>
                </a:lnTo>
                <a:lnTo>
                  <a:pt x="62611" y="322579"/>
                </a:lnTo>
                <a:lnTo>
                  <a:pt x="44576" y="361696"/>
                </a:lnTo>
                <a:lnTo>
                  <a:pt x="29591" y="402209"/>
                </a:lnTo>
                <a:lnTo>
                  <a:pt x="17525" y="443611"/>
                </a:lnTo>
                <a:lnTo>
                  <a:pt x="8636" y="485775"/>
                </a:lnTo>
                <a:lnTo>
                  <a:pt x="2793" y="528574"/>
                </a:lnTo>
                <a:lnTo>
                  <a:pt x="126" y="571626"/>
                </a:lnTo>
                <a:lnTo>
                  <a:pt x="0" y="1168400"/>
                </a:lnTo>
                <a:lnTo>
                  <a:pt x="582422" y="1168400"/>
                </a:lnTo>
                <a:lnTo>
                  <a:pt x="639826" y="1165478"/>
                </a:lnTo>
                <a:lnTo>
                  <a:pt x="682498" y="1159764"/>
                </a:lnTo>
                <a:lnTo>
                  <a:pt x="724662" y="1150747"/>
                </a:lnTo>
                <a:lnTo>
                  <a:pt x="766190" y="1138809"/>
                </a:lnTo>
                <a:lnTo>
                  <a:pt x="806576" y="1123696"/>
                </a:lnTo>
                <a:lnTo>
                  <a:pt x="845820" y="1105789"/>
                </a:lnTo>
                <a:lnTo>
                  <a:pt x="883538" y="1084961"/>
                </a:lnTo>
                <a:lnTo>
                  <a:pt x="919734" y="1061466"/>
                </a:lnTo>
                <a:lnTo>
                  <a:pt x="954151" y="1035303"/>
                </a:lnTo>
                <a:lnTo>
                  <a:pt x="986409" y="1006728"/>
                </a:lnTo>
                <a:lnTo>
                  <a:pt x="1016508" y="975868"/>
                </a:lnTo>
                <a:lnTo>
                  <a:pt x="1044321" y="942848"/>
                </a:lnTo>
                <a:lnTo>
                  <a:pt x="1069594" y="907923"/>
                </a:lnTo>
                <a:lnTo>
                  <a:pt x="1092200" y="871220"/>
                </a:lnTo>
                <a:lnTo>
                  <a:pt x="1112139" y="832866"/>
                </a:lnTo>
                <a:lnTo>
                  <a:pt x="1129029" y="793242"/>
                </a:lnTo>
                <a:lnTo>
                  <a:pt x="1143127" y="752475"/>
                </a:lnTo>
                <a:lnTo>
                  <a:pt x="1154049" y="710692"/>
                </a:lnTo>
                <a:lnTo>
                  <a:pt x="1162050" y="668274"/>
                </a:lnTo>
                <a:lnTo>
                  <a:pt x="1166749" y="625475"/>
                </a:lnTo>
                <a:lnTo>
                  <a:pt x="1168400" y="582422"/>
                </a:lnTo>
                <a:lnTo>
                  <a:pt x="1168400" y="0"/>
                </a:lnTo>
                <a:close/>
              </a:path>
            </a:pathLst>
          </a:custGeom>
          <a:solidFill>
            <a:srgbClr val="40A7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597025" cy="1593850"/>
          </a:xfrm>
          <a:custGeom>
            <a:avLst/>
            <a:gdLst/>
            <a:ahLst/>
            <a:cxnLst/>
            <a:rect l="l" t="t" r="r" b="b"/>
            <a:pathLst>
              <a:path w="1597025" h="1593850">
                <a:moveTo>
                  <a:pt x="1357503" y="0"/>
                </a:moveTo>
                <a:lnTo>
                  <a:pt x="0" y="0"/>
                </a:lnTo>
                <a:lnTo>
                  <a:pt x="0" y="1302893"/>
                </a:lnTo>
                <a:lnTo>
                  <a:pt x="28497" y="1329308"/>
                </a:lnTo>
                <a:lnTo>
                  <a:pt x="63927" y="1359280"/>
                </a:lnTo>
                <a:lnTo>
                  <a:pt x="100783" y="1387475"/>
                </a:lnTo>
                <a:lnTo>
                  <a:pt x="138976" y="1413764"/>
                </a:lnTo>
                <a:lnTo>
                  <a:pt x="178422" y="1438275"/>
                </a:lnTo>
                <a:lnTo>
                  <a:pt x="219011" y="1460753"/>
                </a:lnTo>
                <a:lnTo>
                  <a:pt x="260667" y="1481201"/>
                </a:lnTo>
                <a:lnTo>
                  <a:pt x="303276" y="1499616"/>
                </a:lnTo>
                <a:lnTo>
                  <a:pt x="346735" y="1515999"/>
                </a:lnTo>
                <a:lnTo>
                  <a:pt x="390944" y="1530096"/>
                </a:lnTo>
                <a:lnTo>
                  <a:pt x="435787" y="1542033"/>
                </a:lnTo>
                <a:lnTo>
                  <a:pt x="481177" y="1551813"/>
                </a:lnTo>
                <a:lnTo>
                  <a:pt x="526973" y="1559305"/>
                </a:lnTo>
                <a:lnTo>
                  <a:pt x="573087" y="1564513"/>
                </a:lnTo>
                <a:lnTo>
                  <a:pt x="619404" y="1567560"/>
                </a:lnTo>
                <a:lnTo>
                  <a:pt x="1570482" y="1593723"/>
                </a:lnTo>
                <a:lnTo>
                  <a:pt x="1596517" y="642747"/>
                </a:lnTo>
                <a:lnTo>
                  <a:pt x="1596644" y="631190"/>
                </a:lnTo>
                <a:lnTo>
                  <a:pt x="1595628" y="584834"/>
                </a:lnTo>
                <a:lnTo>
                  <a:pt x="1592326" y="538479"/>
                </a:lnTo>
                <a:lnTo>
                  <a:pt x="1586738" y="492378"/>
                </a:lnTo>
                <a:lnTo>
                  <a:pt x="1578991" y="446658"/>
                </a:lnTo>
                <a:lnTo>
                  <a:pt x="1568958" y="401320"/>
                </a:lnTo>
                <a:lnTo>
                  <a:pt x="1556639" y="356616"/>
                </a:lnTo>
                <a:lnTo>
                  <a:pt x="1542288" y="312420"/>
                </a:lnTo>
                <a:lnTo>
                  <a:pt x="1525651" y="269113"/>
                </a:lnTo>
                <a:lnTo>
                  <a:pt x="1506982" y="226695"/>
                </a:lnTo>
                <a:lnTo>
                  <a:pt x="1486154" y="185166"/>
                </a:lnTo>
                <a:lnTo>
                  <a:pt x="1463421" y="144779"/>
                </a:lnTo>
                <a:lnTo>
                  <a:pt x="1438783" y="105536"/>
                </a:lnTo>
                <a:lnTo>
                  <a:pt x="1412113" y="67436"/>
                </a:lnTo>
                <a:lnTo>
                  <a:pt x="1383792" y="30860"/>
                </a:lnTo>
                <a:lnTo>
                  <a:pt x="1357503" y="0"/>
                </a:lnTo>
                <a:close/>
              </a:path>
            </a:pathLst>
          </a:custGeom>
          <a:solidFill>
            <a:srgbClr val="FFC24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2875788" y="9127234"/>
            <a:ext cx="15412719" cy="1160145"/>
            <a:chOff x="2875788" y="9127234"/>
            <a:chExt cx="15412719" cy="1160145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75788" y="9127234"/>
              <a:ext cx="15412212" cy="1159763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11798807" y="9224771"/>
              <a:ext cx="6489065" cy="1062355"/>
            </a:xfrm>
            <a:custGeom>
              <a:avLst/>
              <a:gdLst/>
              <a:ahLst/>
              <a:cxnLst/>
              <a:rect l="l" t="t" r="r" b="b"/>
              <a:pathLst>
                <a:path w="6489065" h="1062354">
                  <a:moveTo>
                    <a:pt x="6488811" y="0"/>
                  </a:moveTo>
                  <a:lnTo>
                    <a:pt x="2823972" y="0"/>
                  </a:lnTo>
                  <a:lnTo>
                    <a:pt x="2765298" y="1981"/>
                  </a:lnTo>
                  <a:lnTo>
                    <a:pt x="2717546" y="4178"/>
                  </a:lnTo>
                  <a:lnTo>
                    <a:pt x="2669794" y="6845"/>
                  </a:lnTo>
                  <a:lnTo>
                    <a:pt x="2622296" y="10007"/>
                  </a:lnTo>
                  <a:lnTo>
                    <a:pt x="2574798" y="13627"/>
                  </a:lnTo>
                  <a:lnTo>
                    <a:pt x="2527554" y="17729"/>
                  </a:lnTo>
                  <a:lnTo>
                    <a:pt x="2480436" y="22313"/>
                  </a:lnTo>
                  <a:lnTo>
                    <a:pt x="2433447" y="27355"/>
                  </a:lnTo>
                  <a:lnTo>
                    <a:pt x="2386584" y="32867"/>
                  </a:lnTo>
                  <a:lnTo>
                    <a:pt x="2339848" y="38836"/>
                  </a:lnTo>
                  <a:lnTo>
                    <a:pt x="2293238" y="45262"/>
                  </a:lnTo>
                  <a:lnTo>
                    <a:pt x="2246757" y="52158"/>
                  </a:lnTo>
                  <a:lnTo>
                    <a:pt x="2200529" y="59512"/>
                  </a:lnTo>
                  <a:lnTo>
                    <a:pt x="2154428" y="67322"/>
                  </a:lnTo>
                  <a:lnTo>
                    <a:pt x="2108454" y="75577"/>
                  </a:lnTo>
                  <a:lnTo>
                    <a:pt x="2062607" y="84289"/>
                  </a:lnTo>
                  <a:lnTo>
                    <a:pt x="2016886" y="93446"/>
                  </a:lnTo>
                  <a:lnTo>
                    <a:pt x="1971421" y="103047"/>
                  </a:lnTo>
                  <a:lnTo>
                    <a:pt x="1926082" y="113093"/>
                  </a:lnTo>
                  <a:lnTo>
                    <a:pt x="1880997" y="123583"/>
                  </a:lnTo>
                  <a:lnTo>
                    <a:pt x="1835911" y="134505"/>
                  </a:lnTo>
                  <a:lnTo>
                    <a:pt x="1791080" y="145872"/>
                  </a:lnTo>
                  <a:lnTo>
                    <a:pt x="1746503" y="157657"/>
                  </a:lnTo>
                  <a:lnTo>
                    <a:pt x="1702053" y="169875"/>
                  </a:lnTo>
                  <a:lnTo>
                    <a:pt x="1657730" y="182537"/>
                  </a:lnTo>
                  <a:lnTo>
                    <a:pt x="1613661" y="195618"/>
                  </a:lnTo>
                  <a:lnTo>
                    <a:pt x="1569720" y="209118"/>
                  </a:lnTo>
                  <a:lnTo>
                    <a:pt x="1525905" y="223037"/>
                  </a:lnTo>
                  <a:lnTo>
                    <a:pt x="1482344" y="237388"/>
                  </a:lnTo>
                  <a:lnTo>
                    <a:pt x="1439036" y="252145"/>
                  </a:lnTo>
                  <a:lnTo>
                    <a:pt x="1395857" y="267309"/>
                  </a:lnTo>
                  <a:lnTo>
                    <a:pt x="1352930" y="282905"/>
                  </a:lnTo>
                  <a:lnTo>
                    <a:pt x="1310132" y="298894"/>
                  </a:lnTo>
                  <a:lnTo>
                    <a:pt x="1267586" y="315302"/>
                  </a:lnTo>
                  <a:lnTo>
                    <a:pt x="1225169" y="332117"/>
                  </a:lnTo>
                  <a:lnTo>
                    <a:pt x="1183005" y="349326"/>
                  </a:lnTo>
                  <a:lnTo>
                    <a:pt x="1141095" y="366941"/>
                  </a:lnTo>
                  <a:lnTo>
                    <a:pt x="1099312" y="384936"/>
                  </a:lnTo>
                  <a:lnTo>
                    <a:pt x="1057783" y="403339"/>
                  </a:lnTo>
                  <a:lnTo>
                    <a:pt x="1016508" y="422135"/>
                  </a:lnTo>
                  <a:lnTo>
                    <a:pt x="975360" y="441324"/>
                  </a:lnTo>
                  <a:lnTo>
                    <a:pt x="934466" y="460908"/>
                  </a:lnTo>
                  <a:lnTo>
                    <a:pt x="893826" y="480860"/>
                  </a:lnTo>
                  <a:lnTo>
                    <a:pt x="853440" y="501205"/>
                  </a:lnTo>
                  <a:lnTo>
                    <a:pt x="813181" y="521931"/>
                  </a:lnTo>
                  <a:lnTo>
                    <a:pt x="773302" y="543039"/>
                  </a:lnTo>
                  <a:lnTo>
                    <a:pt x="733551" y="564514"/>
                  </a:lnTo>
                  <a:lnTo>
                    <a:pt x="694055" y="586358"/>
                  </a:lnTo>
                  <a:lnTo>
                    <a:pt x="654685" y="608596"/>
                  </a:lnTo>
                  <a:lnTo>
                    <a:pt x="615696" y="631189"/>
                  </a:lnTo>
                  <a:lnTo>
                    <a:pt x="576834" y="654151"/>
                  </a:lnTo>
                  <a:lnTo>
                    <a:pt x="538352" y="677481"/>
                  </a:lnTo>
                  <a:lnTo>
                    <a:pt x="499999" y="701166"/>
                  </a:lnTo>
                  <a:lnTo>
                    <a:pt x="462025" y="725220"/>
                  </a:lnTo>
                  <a:lnTo>
                    <a:pt x="424180" y="749630"/>
                  </a:lnTo>
                  <a:lnTo>
                    <a:pt x="386588" y="774382"/>
                  </a:lnTo>
                  <a:lnTo>
                    <a:pt x="349376" y="799490"/>
                  </a:lnTo>
                  <a:lnTo>
                    <a:pt x="312293" y="824953"/>
                  </a:lnTo>
                  <a:lnTo>
                    <a:pt x="275463" y="850772"/>
                  </a:lnTo>
                  <a:lnTo>
                    <a:pt x="239014" y="876934"/>
                  </a:lnTo>
                  <a:lnTo>
                    <a:pt x="202692" y="903414"/>
                  </a:lnTo>
                  <a:lnTo>
                    <a:pt x="166750" y="930262"/>
                  </a:lnTo>
                  <a:lnTo>
                    <a:pt x="131064" y="957444"/>
                  </a:lnTo>
                  <a:lnTo>
                    <a:pt x="95631" y="984959"/>
                  </a:lnTo>
                  <a:lnTo>
                    <a:pt x="60451" y="1012807"/>
                  </a:lnTo>
                  <a:lnTo>
                    <a:pt x="25526" y="1040987"/>
                  </a:lnTo>
                  <a:lnTo>
                    <a:pt x="0" y="1062003"/>
                  </a:lnTo>
                  <a:lnTo>
                    <a:pt x="6488811" y="1062003"/>
                  </a:lnTo>
                  <a:lnTo>
                    <a:pt x="6488811" y="0"/>
                  </a:lnTo>
                  <a:close/>
                </a:path>
              </a:pathLst>
            </a:custGeom>
            <a:solidFill>
              <a:srgbClr val="FFC24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9" name="object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05027" y="140207"/>
            <a:ext cx="2761488" cy="2772155"/>
          </a:xfrm>
          <a:prstGeom prst="rect">
            <a:avLst/>
          </a:prstGeom>
        </p:spPr>
      </p:pic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59817" rIns="0" bIns="0" rtlCol="0">
            <a:spAutoFit/>
          </a:bodyPr>
          <a:lstStyle/>
          <a:p>
            <a:pPr marL="3376295">
              <a:lnSpc>
                <a:spcPct val="100000"/>
              </a:lnSpc>
              <a:spcBef>
                <a:spcPts val="100"/>
              </a:spcBef>
            </a:pPr>
            <a:r>
              <a:rPr sz="6600" spc="-1010" dirty="0"/>
              <a:t>T</a:t>
            </a:r>
            <a:r>
              <a:rPr sz="6600" spc="-980" dirty="0"/>
              <a:t>e</a:t>
            </a:r>
            <a:r>
              <a:rPr sz="6600" spc="-960" dirty="0"/>
              <a:t>or</a:t>
            </a:r>
            <a:r>
              <a:rPr sz="6600" spc="430" dirty="0"/>
              <a:t>i</a:t>
            </a:r>
            <a:r>
              <a:rPr sz="6600" spc="-990" dirty="0"/>
              <a:t>H</a:t>
            </a:r>
            <a:r>
              <a:rPr sz="6600" spc="-985" dirty="0"/>
              <a:t>i</a:t>
            </a:r>
            <a:r>
              <a:rPr sz="6600" spc="-969" dirty="0"/>
              <a:t>e</a:t>
            </a:r>
            <a:r>
              <a:rPr sz="6600" spc="-960" dirty="0"/>
              <a:t>r</a:t>
            </a:r>
            <a:r>
              <a:rPr sz="6600" spc="-965" dirty="0"/>
              <a:t>a</a:t>
            </a:r>
            <a:r>
              <a:rPr sz="6600" spc="-960" dirty="0"/>
              <a:t>r</a:t>
            </a:r>
            <a:r>
              <a:rPr sz="6600" spc="-969" dirty="0"/>
              <a:t>k</a:t>
            </a:r>
            <a:r>
              <a:rPr sz="6600" spc="415" dirty="0"/>
              <a:t>i</a:t>
            </a:r>
            <a:r>
              <a:rPr sz="6600" spc="-985" dirty="0"/>
              <a:t>K</a:t>
            </a:r>
            <a:r>
              <a:rPr sz="6600" spc="-969" dirty="0"/>
              <a:t>eb</a:t>
            </a:r>
            <a:r>
              <a:rPr sz="6600" spc="-965" dirty="0"/>
              <a:t>u</a:t>
            </a:r>
            <a:r>
              <a:rPr sz="6600" spc="-960" dirty="0"/>
              <a:t>t</a:t>
            </a:r>
            <a:r>
              <a:rPr sz="6600" spc="-965" dirty="0"/>
              <a:t>u</a:t>
            </a:r>
            <a:r>
              <a:rPr sz="6600" spc="-960" dirty="0"/>
              <a:t>h</a:t>
            </a:r>
            <a:r>
              <a:rPr sz="6600" spc="-965" dirty="0"/>
              <a:t>a</a:t>
            </a:r>
            <a:r>
              <a:rPr sz="6600" spc="430" dirty="0"/>
              <a:t>n</a:t>
            </a:r>
            <a:r>
              <a:rPr sz="6600" spc="-969" dirty="0"/>
              <a:t>Ma</a:t>
            </a:r>
            <a:r>
              <a:rPr sz="6600" spc="-955" dirty="0"/>
              <a:t>s</a:t>
            </a:r>
            <a:r>
              <a:rPr sz="6600" spc="-985" dirty="0"/>
              <a:t>l</a:t>
            </a:r>
            <a:r>
              <a:rPr sz="6600" spc="-960" dirty="0"/>
              <a:t>o</a:t>
            </a:r>
            <a:r>
              <a:rPr sz="6600" spc="405" dirty="0"/>
              <a:t>w</a:t>
            </a:r>
            <a:r>
              <a:rPr sz="6600" spc="-985" dirty="0"/>
              <a:t>(</a:t>
            </a:r>
            <a:r>
              <a:rPr sz="6600" spc="-969" dirty="0"/>
              <a:t>1943</a:t>
            </a:r>
            <a:r>
              <a:rPr sz="6600" spc="-25" dirty="0"/>
              <a:t>)</a:t>
            </a:r>
            <a:endParaRPr sz="6600"/>
          </a:p>
        </p:txBody>
      </p:sp>
      <p:sp>
        <p:nvSpPr>
          <p:cNvPr id="11" name="object 11"/>
          <p:cNvSpPr txBox="1"/>
          <p:nvPr/>
        </p:nvSpPr>
        <p:spPr>
          <a:xfrm>
            <a:off x="10000615" y="9729927"/>
            <a:ext cx="7306309" cy="314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I</a:t>
            </a:r>
            <a:r>
              <a:rPr sz="1900" spc="-21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NS</a:t>
            </a:r>
            <a:r>
              <a:rPr sz="1900" spc="-11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105" dirty="0">
                <a:solidFill>
                  <a:srgbClr val="4E4E4E"/>
                </a:solidFill>
                <a:latin typeface="Georgia"/>
                <a:cs typeface="Georgia"/>
              </a:rPr>
              <a:t>TI</a:t>
            </a:r>
            <a:r>
              <a:rPr sz="1900" spc="-21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135" dirty="0">
                <a:solidFill>
                  <a:srgbClr val="4E4E4E"/>
                </a:solidFill>
                <a:latin typeface="Georgia"/>
                <a:cs typeface="Georgia"/>
              </a:rPr>
              <a:t>TUT</a:t>
            </a:r>
            <a:r>
              <a:rPr sz="1900" spc="484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I</a:t>
            </a:r>
            <a:r>
              <a:rPr sz="1900" spc="-20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-20" dirty="0">
                <a:solidFill>
                  <a:srgbClr val="4E4E4E"/>
                </a:solidFill>
                <a:latin typeface="Georgia"/>
                <a:cs typeface="Georgia"/>
              </a:rPr>
              <a:t>N</a:t>
            </a:r>
            <a:r>
              <a:rPr sz="1900" spc="-22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-20" dirty="0">
                <a:solidFill>
                  <a:srgbClr val="4E4E4E"/>
                </a:solidFill>
                <a:latin typeface="Georgia"/>
                <a:cs typeface="Georgia"/>
              </a:rPr>
              <a:t>F</a:t>
            </a:r>
            <a:r>
              <a:rPr sz="1900" spc="-21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100" dirty="0">
                <a:solidFill>
                  <a:srgbClr val="4E4E4E"/>
                </a:solidFill>
                <a:latin typeface="Georgia"/>
                <a:cs typeface="Georgia"/>
              </a:rPr>
              <a:t>OR</a:t>
            </a:r>
            <a:r>
              <a:rPr sz="1900" spc="-21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95" dirty="0">
                <a:solidFill>
                  <a:srgbClr val="4E4E4E"/>
                </a:solidFill>
                <a:latin typeface="Georgia"/>
                <a:cs typeface="Georgia"/>
              </a:rPr>
              <a:t>MA</a:t>
            </a:r>
            <a:r>
              <a:rPr sz="1900" spc="-22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105" dirty="0">
                <a:solidFill>
                  <a:srgbClr val="4E4E4E"/>
                </a:solidFill>
                <a:latin typeface="Georgia"/>
                <a:cs typeface="Georgia"/>
              </a:rPr>
              <a:t>TI</a:t>
            </a:r>
            <a:r>
              <a:rPr sz="1900" spc="-20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-20" dirty="0">
                <a:solidFill>
                  <a:srgbClr val="4E4E4E"/>
                </a:solidFill>
                <a:latin typeface="Georgia"/>
                <a:cs typeface="Georgia"/>
              </a:rPr>
              <a:t>K</a:t>
            </a:r>
            <a:r>
              <a:rPr sz="1900" spc="-21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A</a:t>
            </a:r>
            <a:r>
              <a:rPr sz="1900" spc="30" dirty="0">
                <a:solidFill>
                  <a:srgbClr val="4E4E4E"/>
                </a:solidFill>
                <a:latin typeface="Georgia"/>
                <a:cs typeface="Georgia"/>
              </a:rPr>
              <a:t> 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DA</a:t>
            </a:r>
            <a:r>
              <a:rPr sz="1900" spc="-9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N</a:t>
            </a:r>
            <a:r>
              <a:rPr sz="1900" spc="20" dirty="0">
                <a:solidFill>
                  <a:srgbClr val="4E4E4E"/>
                </a:solidFill>
                <a:latin typeface="Georgia"/>
                <a:cs typeface="Georgia"/>
              </a:rPr>
              <a:t> 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B</a:t>
            </a:r>
            <a:r>
              <a:rPr sz="1900" spc="-204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I</a:t>
            </a:r>
            <a:r>
              <a:rPr sz="1900" spc="-18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S</a:t>
            </a:r>
            <a:r>
              <a:rPr sz="1900" spc="-19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-20" dirty="0">
                <a:solidFill>
                  <a:srgbClr val="4E4E4E"/>
                </a:solidFill>
                <a:latin typeface="Georgia"/>
                <a:cs typeface="Georgia"/>
              </a:rPr>
              <a:t>N</a:t>
            </a:r>
            <a:r>
              <a:rPr sz="1900" spc="-21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I</a:t>
            </a:r>
            <a:r>
              <a:rPr sz="1900" spc="-18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S</a:t>
            </a:r>
            <a:r>
              <a:rPr sz="1900" spc="30" dirty="0">
                <a:solidFill>
                  <a:srgbClr val="4E4E4E"/>
                </a:solidFill>
                <a:latin typeface="Georgia"/>
                <a:cs typeface="Georgia"/>
              </a:rPr>
              <a:t>  </a:t>
            </a:r>
            <a:r>
              <a:rPr sz="1900" spc="-20" dirty="0">
                <a:solidFill>
                  <a:srgbClr val="4E4E4E"/>
                </a:solidFill>
                <a:latin typeface="Georgia"/>
                <a:cs typeface="Georgia"/>
              </a:rPr>
              <a:t>D</a:t>
            </a:r>
            <a:r>
              <a:rPr sz="1900" spc="-114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A</a:t>
            </a:r>
            <a:r>
              <a:rPr sz="1900" spc="-9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R</a:t>
            </a:r>
            <a:r>
              <a:rPr sz="1900" spc="-8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M</a:t>
            </a:r>
            <a:r>
              <a:rPr sz="1900" spc="-9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A</a:t>
            </a:r>
            <a:r>
              <a:rPr sz="1900" spc="-8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J</a:t>
            </a:r>
            <a:r>
              <a:rPr sz="1900" spc="-10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A</a:t>
            </a:r>
            <a:r>
              <a:rPr sz="1900" spc="-8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Y</a:t>
            </a:r>
            <a:r>
              <a:rPr sz="1900" spc="-8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-50" dirty="0">
                <a:solidFill>
                  <a:srgbClr val="4E4E4E"/>
                </a:solidFill>
                <a:latin typeface="Georgia"/>
                <a:cs typeface="Georgia"/>
              </a:rPr>
              <a:t>A</a:t>
            </a:r>
            <a:endParaRPr sz="1900">
              <a:latin typeface="Georgia"/>
              <a:cs typeface="Georgi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7444465" y="9729927"/>
            <a:ext cx="618490" cy="314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spc="45" dirty="0">
                <a:solidFill>
                  <a:srgbClr val="4E4E4E"/>
                </a:solidFill>
                <a:latin typeface="Georgia"/>
                <a:cs typeface="Georgia"/>
              </a:rPr>
              <a:t>2024</a:t>
            </a:r>
            <a:endParaRPr sz="1900">
              <a:latin typeface="Georgia"/>
              <a:cs typeface="Georgi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425822" y="3027213"/>
            <a:ext cx="13686155" cy="5207635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519430" indent="-506730">
              <a:lnSpc>
                <a:spcPct val="100000"/>
              </a:lnSpc>
              <a:spcBef>
                <a:spcPts val="1295"/>
              </a:spcBef>
              <a:buAutoNum type="arabicPeriod"/>
              <a:tabLst>
                <a:tab pos="519430" algn="l"/>
              </a:tabLst>
            </a:pPr>
            <a:r>
              <a:rPr sz="4000" spc="-10" dirty="0">
                <a:solidFill>
                  <a:srgbClr val="1F4E79"/>
                </a:solidFill>
                <a:latin typeface="Times New Roman"/>
                <a:cs typeface="Times New Roman"/>
              </a:rPr>
              <a:t>Kebutuhan</a:t>
            </a:r>
            <a:r>
              <a:rPr sz="4000" spc="-21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spc="-10" dirty="0">
                <a:solidFill>
                  <a:srgbClr val="1F4E79"/>
                </a:solidFill>
                <a:latin typeface="Times New Roman"/>
                <a:cs typeface="Times New Roman"/>
              </a:rPr>
              <a:t>Fisiologis:</a:t>
            </a:r>
            <a:r>
              <a:rPr sz="4000" spc="-22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dirty="0">
                <a:solidFill>
                  <a:srgbClr val="1F4E79"/>
                </a:solidFill>
                <a:latin typeface="Times New Roman"/>
                <a:cs typeface="Times New Roman"/>
              </a:rPr>
              <a:t>makan,</a:t>
            </a:r>
            <a:r>
              <a:rPr sz="4000" spc="-20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dirty="0">
                <a:solidFill>
                  <a:srgbClr val="1F4E79"/>
                </a:solidFill>
                <a:latin typeface="Times New Roman"/>
                <a:cs typeface="Times New Roman"/>
              </a:rPr>
              <a:t>minum,</a:t>
            </a:r>
            <a:r>
              <a:rPr sz="4000" spc="-204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spc="-10" dirty="0">
                <a:solidFill>
                  <a:srgbClr val="1F4E79"/>
                </a:solidFill>
                <a:latin typeface="Times New Roman"/>
                <a:cs typeface="Times New Roman"/>
              </a:rPr>
              <a:t>tidur</a:t>
            </a:r>
            <a:endParaRPr sz="4000">
              <a:latin typeface="Times New Roman"/>
              <a:cs typeface="Times New Roman"/>
            </a:endParaRPr>
          </a:p>
          <a:p>
            <a:pPr marL="518795" indent="-506095">
              <a:lnSpc>
                <a:spcPct val="100000"/>
              </a:lnSpc>
              <a:spcBef>
                <a:spcPts val="1200"/>
              </a:spcBef>
              <a:buAutoNum type="arabicPeriod"/>
              <a:tabLst>
                <a:tab pos="518795" algn="l"/>
              </a:tabLst>
            </a:pPr>
            <a:r>
              <a:rPr sz="4000" spc="-20" dirty="0">
                <a:solidFill>
                  <a:srgbClr val="1F4E79"/>
                </a:solidFill>
                <a:latin typeface="Times New Roman"/>
                <a:cs typeface="Times New Roman"/>
              </a:rPr>
              <a:t>Kebutuhan</a:t>
            </a:r>
            <a:r>
              <a:rPr sz="4000" spc="-15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spc="-20" dirty="0">
                <a:solidFill>
                  <a:srgbClr val="1F4E79"/>
                </a:solidFill>
                <a:latin typeface="Times New Roman"/>
                <a:cs typeface="Times New Roman"/>
              </a:rPr>
              <a:t>Keamanan:</a:t>
            </a:r>
            <a:r>
              <a:rPr sz="4000" spc="-15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spc="-20" dirty="0">
                <a:solidFill>
                  <a:srgbClr val="1F4E79"/>
                </a:solidFill>
                <a:latin typeface="Times New Roman"/>
                <a:cs typeface="Times New Roman"/>
              </a:rPr>
              <a:t>keselamatan,</a:t>
            </a:r>
            <a:r>
              <a:rPr sz="4000" spc="-17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spc="-10" dirty="0">
                <a:solidFill>
                  <a:srgbClr val="1F4E79"/>
                </a:solidFill>
                <a:latin typeface="Times New Roman"/>
                <a:cs typeface="Times New Roman"/>
              </a:rPr>
              <a:t>kestabilan</a:t>
            </a:r>
            <a:endParaRPr sz="4000">
              <a:latin typeface="Times New Roman"/>
              <a:cs typeface="Times New Roman"/>
            </a:endParaRPr>
          </a:p>
          <a:p>
            <a:pPr marL="519430" indent="-506730">
              <a:lnSpc>
                <a:spcPct val="100000"/>
              </a:lnSpc>
              <a:spcBef>
                <a:spcPts val="1205"/>
              </a:spcBef>
              <a:buAutoNum type="arabicPeriod"/>
              <a:tabLst>
                <a:tab pos="519430" algn="l"/>
              </a:tabLst>
            </a:pPr>
            <a:r>
              <a:rPr sz="4000" spc="-10" dirty="0">
                <a:solidFill>
                  <a:srgbClr val="1F4E79"/>
                </a:solidFill>
                <a:latin typeface="Times New Roman"/>
                <a:cs typeface="Times New Roman"/>
              </a:rPr>
              <a:t>Kebutuhan</a:t>
            </a:r>
            <a:r>
              <a:rPr sz="4000" spc="-19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dirty="0">
                <a:solidFill>
                  <a:srgbClr val="1F4E79"/>
                </a:solidFill>
                <a:latin typeface="Times New Roman"/>
                <a:cs typeface="Times New Roman"/>
              </a:rPr>
              <a:t>Sosial:</a:t>
            </a:r>
            <a:r>
              <a:rPr sz="4000" spc="-17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dirty="0">
                <a:solidFill>
                  <a:srgbClr val="1F4E79"/>
                </a:solidFill>
                <a:latin typeface="Times New Roman"/>
                <a:cs typeface="Times New Roman"/>
              </a:rPr>
              <a:t>kasih</a:t>
            </a:r>
            <a:r>
              <a:rPr sz="4000" spc="-19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dirty="0">
                <a:solidFill>
                  <a:srgbClr val="1F4E79"/>
                </a:solidFill>
                <a:latin typeface="Times New Roman"/>
                <a:cs typeface="Times New Roman"/>
              </a:rPr>
              <a:t>sayang,</a:t>
            </a:r>
            <a:r>
              <a:rPr sz="4000" spc="-19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dirty="0">
                <a:solidFill>
                  <a:srgbClr val="1F4E79"/>
                </a:solidFill>
                <a:latin typeface="Times New Roman"/>
                <a:cs typeface="Times New Roman"/>
              </a:rPr>
              <a:t>rasa</a:t>
            </a:r>
            <a:r>
              <a:rPr sz="4000" spc="-16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spc="-10" dirty="0">
                <a:solidFill>
                  <a:srgbClr val="1F4E79"/>
                </a:solidFill>
                <a:latin typeface="Times New Roman"/>
                <a:cs typeface="Times New Roman"/>
              </a:rPr>
              <a:t>memiliki</a:t>
            </a:r>
            <a:endParaRPr sz="4000">
              <a:latin typeface="Times New Roman"/>
              <a:cs typeface="Times New Roman"/>
            </a:endParaRPr>
          </a:p>
          <a:p>
            <a:pPr marL="519430" indent="-506730">
              <a:lnSpc>
                <a:spcPct val="100000"/>
              </a:lnSpc>
              <a:spcBef>
                <a:spcPts val="1200"/>
              </a:spcBef>
              <a:buAutoNum type="arabicPeriod"/>
              <a:tabLst>
                <a:tab pos="519430" algn="l"/>
              </a:tabLst>
            </a:pPr>
            <a:r>
              <a:rPr sz="4000" spc="-10" dirty="0">
                <a:solidFill>
                  <a:srgbClr val="1F4E79"/>
                </a:solidFill>
                <a:latin typeface="Times New Roman"/>
                <a:cs typeface="Times New Roman"/>
              </a:rPr>
              <a:t>Kebutuhan</a:t>
            </a:r>
            <a:r>
              <a:rPr sz="4000" spc="-204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spc="-25" dirty="0">
                <a:solidFill>
                  <a:srgbClr val="1F4E79"/>
                </a:solidFill>
                <a:latin typeface="Times New Roman"/>
                <a:cs typeface="Times New Roman"/>
              </a:rPr>
              <a:t>Penghargaan:</a:t>
            </a:r>
            <a:r>
              <a:rPr sz="4000" spc="-21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dirty="0">
                <a:solidFill>
                  <a:srgbClr val="1F4E79"/>
                </a:solidFill>
                <a:latin typeface="Times New Roman"/>
                <a:cs typeface="Times New Roman"/>
              </a:rPr>
              <a:t>prestise,</a:t>
            </a:r>
            <a:r>
              <a:rPr sz="4000" spc="-19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dirty="0">
                <a:solidFill>
                  <a:srgbClr val="1F4E79"/>
                </a:solidFill>
                <a:latin typeface="Times New Roman"/>
                <a:cs typeface="Times New Roman"/>
              </a:rPr>
              <a:t>status,</a:t>
            </a:r>
            <a:r>
              <a:rPr sz="4000" spc="-19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spc="-10" dirty="0">
                <a:solidFill>
                  <a:srgbClr val="1F4E79"/>
                </a:solidFill>
                <a:latin typeface="Times New Roman"/>
                <a:cs typeface="Times New Roman"/>
              </a:rPr>
              <a:t>pengakuan</a:t>
            </a:r>
            <a:endParaRPr sz="4000">
              <a:latin typeface="Times New Roman"/>
              <a:cs typeface="Times New Roman"/>
            </a:endParaRPr>
          </a:p>
          <a:p>
            <a:pPr marL="519430" indent="-506730">
              <a:lnSpc>
                <a:spcPct val="100000"/>
              </a:lnSpc>
              <a:spcBef>
                <a:spcPts val="1200"/>
              </a:spcBef>
              <a:buAutoNum type="arabicPeriod"/>
              <a:tabLst>
                <a:tab pos="519430" algn="l"/>
              </a:tabLst>
            </a:pPr>
            <a:r>
              <a:rPr sz="4000" spc="-40" dirty="0">
                <a:solidFill>
                  <a:srgbClr val="1F4E79"/>
                </a:solidFill>
                <a:latin typeface="Times New Roman"/>
                <a:cs typeface="Times New Roman"/>
              </a:rPr>
              <a:t>Kebutuhan</a:t>
            </a:r>
            <a:r>
              <a:rPr sz="4000" spc="-22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spc="-10" dirty="0">
                <a:solidFill>
                  <a:srgbClr val="1F4E79"/>
                </a:solidFill>
                <a:latin typeface="Times New Roman"/>
                <a:cs typeface="Times New Roman"/>
              </a:rPr>
              <a:t>Aktualisasi</a:t>
            </a:r>
            <a:r>
              <a:rPr sz="4000" spc="-24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dirty="0">
                <a:solidFill>
                  <a:srgbClr val="1F4E79"/>
                </a:solidFill>
                <a:latin typeface="Times New Roman"/>
                <a:cs typeface="Times New Roman"/>
              </a:rPr>
              <a:t>Diri:</a:t>
            </a:r>
            <a:r>
              <a:rPr sz="4000" spc="-15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spc="-25" dirty="0">
                <a:solidFill>
                  <a:srgbClr val="1F4E79"/>
                </a:solidFill>
                <a:latin typeface="Times New Roman"/>
                <a:cs typeface="Times New Roman"/>
              </a:rPr>
              <a:t>mengembangkan</a:t>
            </a:r>
            <a:r>
              <a:rPr sz="4000" spc="-15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dirty="0">
                <a:solidFill>
                  <a:srgbClr val="1F4E79"/>
                </a:solidFill>
                <a:latin typeface="Times New Roman"/>
                <a:cs typeface="Times New Roman"/>
              </a:rPr>
              <a:t>potensi</a:t>
            </a:r>
            <a:r>
              <a:rPr sz="4000" spc="-16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spc="-20" dirty="0">
                <a:solidFill>
                  <a:srgbClr val="1F4E79"/>
                </a:solidFill>
                <a:latin typeface="Times New Roman"/>
                <a:cs typeface="Times New Roman"/>
              </a:rPr>
              <a:t>diri</a:t>
            </a:r>
            <a:endParaRPr sz="40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spcBef>
                <a:spcPts val="1200"/>
              </a:spcBef>
            </a:pPr>
            <a:r>
              <a:rPr sz="4000" spc="-10" dirty="0">
                <a:solidFill>
                  <a:srgbClr val="1F4E79"/>
                </a:solidFill>
                <a:latin typeface="Times New Roman"/>
                <a:cs typeface="Times New Roman"/>
              </a:rPr>
              <a:t>Konsumen</a:t>
            </a:r>
            <a:r>
              <a:rPr sz="4000" spc="-19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spc="-10" dirty="0">
                <a:solidFill>
                  <a:srgbClr val="1F4E79"/>
                </a:solidFill>
                <a:latin typeface="Times New Roman"/>
                <a:cs typeface="Times New Roman"/>
              </a:rPr>
              <a:t>cenderung</a:t>
            </a:r>
            <a:r>
              <a:rPr sz="4000" spc="-204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spc="-10" dirty="0">
                <a:solidFill>
                  <a:srgbClr val="1F4E79"/>
                </a:solidFill>
                <a:latin typeface="Times New Roman"/>
                <a:cs typeface="Times New Roman"/>
              </a:rPr>
              <a:t>memenuhi</a:t>
            </a:r>
            <a:r>
              <a:rPr sz="4000" spc="-18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spc="-10" dirty="0">
                <a:solidFill>
                  <a:srgbClr val="1F4E79"/>
                </a:solidFill>
                <a:latin typeface="Times New Roman"/>
                <a:cs typeface="Times New Roman"/>
              </a:rPr>
              <a:t>kebutuhan</a:t>
            </a:r>
            <a:r>
              <a:rPr sz="4000" spc="-22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spc="-10" dirty="0">
                <a:solidFill>
                  <a:srgbClr val="1F4E79"/>
                </a:solidFill>
                <a:latin typeface="Times New Roman"/>
                <a:cs typeface="Times New Roman"/>
              </a:rPr>
              <a:t>tingkat</a:t>
            </a:r>
            <a:r>
              <a:rPr sz="4000" spc="-22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dirty="0">
                <a:solidFill>
                  <a:srgbClr val="1F4E79"/>
                </a:solidFill>
                <a:latin typeface="Times New Roman"/>
                <a:cs typeface="Times New Roman"/>
              </a:rPr>
              <a:t>bawah</a:t>
            </a:r>
            <a:r>
              <a:rPr sz="4000" spc="-19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spc="-10" dirty="0">
                <a:solidFill>
                  <a:srgbClr val="1F4E79"/>
                </a:solidFill>
                <a:latin typeface="Times New Roman"/>
                <a:cs typeface="Times New Roman"/>
              </a:rPr>
              <a:t>sebelum </a:t>
            </a:r>
            <a:r>
              <a:rPr sz="4000" dirty="0">
                <a:solidFill>
                  <a:srgbClr val="1F4E79"/>
                </a:solidFill>
                <a:latin typeface="Times New Roman"/>
                <a:cs typeface="Times New Roman"/>
              </a:rPr>
              <a:t>ke</a:t>
            </a:r>
            <a:r>
              <a:rPr sz="4000" spc="-14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dirty="0">
                <a:solidFill>
                  <a:srgbClr val="1F4E79"/>
                </a:solidFill>
                <a:latin typeface="Times New Roman"/>
                <a:cs typeface="Times New Roman"/>
              </a:rPr>
              <a:t>tingkat</a:t>
            </a:r>
            <a:r>
              <a:rPr sz="4000" spc="-15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4000" spc="-20" dirty="0">
                <a:solidFill>
                  <a:srgbClr val="1F4E79"/>
                </a:solidFill>
                <a:latin typeface="Times New Roman"/>
                <a:cs typeface="Times New Roman"/>
              </a:rPr>
              <a:t>atas</a:t>
            </a:r>
            <a:endParaRPr sz="4000"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711451"/>
            <a:ext cx="1570990" cy="1883410"/>
          </a:xfrm>
          <a:custGeom>
            <a:avLst/>
            <a:gdLst/>
            <a:ahLst/>
            <a:cxnLst/>
            <a:rect l="l" t="t" r="r" b="b"/>
            <a:pathLst>
              <a:path w="1570990" h="1883410">
                <a:moveTo>
                  <a:pt x="1570863" y="0"/>
                </a:moveTo>
                <a:lnTo>
                  <a:pt x="631825" y="0"/>
                </a:lnTo>
                <a:lnTo>
                  <a:pt x="597065" y="634"/>
                </a:lnTo>
                <a:lnTo>
                  <a:pt x="550773" y="3428"/>
                </a:lnTo>
                <a:lnTo>
                  <a:pt x="504685" y="8636"/>
                </a:lnTo>
                <a:lnTo>
                  <a:pt x="458901" y="16001"/>
                </a:lnTo>
                <a:lnTo>
                  <a:pt x="413537" y="25526"/>
                </a:lnTo>
                <a:lnTo>
                  <a:pt x="368706" y="37338"/>
                </a:lnTo>
                <a:lnTo>
                  <a:pt x="324510" y="51434"/>
                </a:lnTo>
                <a:lnTo>
                  <a:pt x="281038" y="67564"/>
                </a:lnTo>
                <a:lnTo>
                  <a:pt x="238417" y="85851"/>
                </a:lnTo>
                <a:lnTo>
                  <a:pt x="196748" y="106172"/>
                </a:lnTo>
                <a:lnTo>
                  <a:pt x="156121" y="128524"/>
                </a:lnTo>
                <a:lnTo>
                  <a:pt x="116648" y="152780"/>
                </a:lnTo>
                <a:lnTo>
                  <a:pt x="78413" y="179070"/>
                </a:lnTo>
                <a:lnTo>
                  <a:pt x="41511" y="207137"/>
                </a:lnTo>
                <a:lnTo>
                  <a:pt x="6031" y="236981"/>
                </a:lnTo>
                <a:lnTo>
                  <a:pt x="0" y="242316"/>
                </a:lnTo>
                <a:lnTo>
                  <a:pt x="0" y="1883155"/>
                </a:lnTo>
                <a:lnTo>
                  <a:pt x="626122" y="1883155"/>
                </a:lnTo>
                <a:lnTo>
                  <a:pt x="660869" y="1882521"/>
                </a:lnTo>
                <a:lnTo>
                  <a:pt x="707148" y="1879600"/>
                </a:lnTo>
                <a:lnTo>
                  <a:pt x="753249" y="1874520"/>
                </a:lnTo>
                <a:lnTo>
                  <a:pt x="799020" y="1867153"/>
                </a:lnTo>
                <a:lnTo>
                  <a:pt x="844384" y="1857502"/>
                </a:lnTo>
                <a:lnTo>
                  <a:pt x="889228" y="1845691"/>
                </a:lnTo>
                <a:lnTo>
                  <a:pt x="933424" y="1831721"/>
                </a:lnTo>
                <a:lnTo>
                  <a:pt x="976884" y="1815592"/>
                </a:lnTo>
                <a:lnTo>
                  <a:pt x="1019517" y="1797303"/>
                </a:lnTo>
                <a:lnTo>
                  <a:pt x="1061186" y="1776983"/>
                </a:lnTo>
                <a:lnTo>
                  <a:pt x="1101801" y="1754631"/>
                </a:lnTo>
                <a:lnTo>
                  <a:pt x="1141272" y="1730248"/>
                </a:lnTo>
                <a:lnTo>
                  <a:pt x="1179512" y="1704086"/>
                </a:lnTo>
                <a:lnTo>
                  <a:pt x="1216418" y="1676019"/>
                </a:lnTo>
                <a:lnTo>
                  <a:pt x="1251902" y="1646174"/>
                </a:lnTo>
                <a:lnTo>
                  <a:pt x="1285875" y="1614551"/>
                </a:lnTo>
                <a:lnTo>
                  <a:pt x="1318133" y="1581403"/>
                </a:lnTo>
                <a:lnTo>
                  <a:pt x="1348867" y="1546732"/>
                </a:lnTo>
                <a:lnTo>
                  <a:pt x="1377950" y="1510538"/>
                </a:lnTo>
                <a:lnTo>
                  <a:pt x="1405128" y="1473073"/>
                </a:lnTo>
                <a:lnTo>
                  <a:pt x="1430401" y="1434211"/>
                </a:lnTo>
                <a:lnTo>
                  <a:pt x="1453769" y="1394078"/>
                </a:lnTo>
                <a:lnTo>
                  <a:pt x="1475105" y="1352930"/>
                </a:lnTo>
                <a:lnTo>
                  <a:pt x="1494409" y="1310767"/>
                </a:lnTo>
                <a:lnTo>
                  <a:pt x="1511554" y="1267714"/>
                </a:lnTo>
                <a:lnTo>
                  <a:pt x="1526667" y="1223899"/>
                </a:lnTo>
                <a:lnTo>
                  <a:pt x="1539621" y="1179322"/>
                </a:lnTo>
                <a:lnTo>
                  <a:pt x="1550289" y="1134237"/>
                </a:lnTo>
                <a:lnTo>
                  <a:pt x="1558798" y="1088644"/>
                </a:lnTo>
                <a:lnTo>
                  <a:pt x="1565021" y="1042797"/>
                </a:lnTo>
                <a:lnTo>
                  <a:pt x="1569085" y="996569"/>
                </a:lnTo>
                <a:lnTo>
                  <a:pt x="1570736" y="950214"/>
                </a:lnTo>
                <a:lnTo>
                  <a:pt x="1570863" y="0"/>
                </a:lnTo>
                <a:close/>
              </a:path>
            </a:pathLst>
          </a:custGeom>
          <a:solidFill>
            <a:srgbClr val="40A7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769107" y="2029967"/>
            <a:ext cx="1202055" cy="1202055"/>
          </a:xfrm>
          <a:custGeom>
            <a:avLst/>
            <a:gdLst/>
            <a:ahLst/>
            <a:cxnLst/>
            <a:rect l="l" t="t" r="r" b="b"/>
            <a:pathLst>
              <a:path w="1202054" h="1202055">
                <a:moveTo>
                  <a:pt x="599186" y="0"/>
                </a:moveTo>
                <a:lnTo>
                  <a:pt x="0" y="0"/>
                </a:lnTo>
                <a:lnTo>
                  <a:pt x="0" y="599185"/>
                </a:lnTo>
                <a:lnTo>
                  <a:pt x="1650" y="643508"/>
                </a:lnTo>
                <a:lnTo>
                  <a:pt x="6477" y="687704"/>
                </a:lnTo>
                <a:lnTo>
                  <a:pt x="14605" y="731265"/>
                </a:lnTo>
                <a:lnTo>
                  <a:pt x="25908" y="774191"/>
                </a:lnTo>
                <a:lnTo>
                  <a:pt x="40386" y="816228"/>
                </a:lnTo>
                <a:lnTo>
                  <a:pt x="57912" y="856996"/>
                </a:lnTo>
                <a:lnTo>
                  <a:pt x="78359" y="896365"/>
                </a:lnTo>
                <a:lnTo>
                  <a:pt x="101600" y="934084"/>
                </a:lnTo>
                <a:lnTo>
                  <a:pt x="127635" y="970026"/>
                </a:lnTo>
                <a:lnTo>
                  <a:pt x="156210" y="1003934"/>
                </a:lnTo>
                <a:lnTo>
                  <a:pt x="187198" y="1035811"/>
                </a:lnTo>
                <a:lnTo>
                  <a:pt x="220472" y="1065149"/>
                </a:lnTo>
                <a:lnTo>
                  <a:pt x="255778" y="1092073"/>
                </a:lnTo>
                <a:lnTo>
                  <a:pt x="292989" y="1116202"/>
                </a:lnTo>
                <a:lnTo>
                  <a:pt x="331724" y="1137665"/>
                </a:lnTo>
                <a:lnTo>
                  <a:pt x="372110" y="1156080"/>
                </a:lnTo>
                <a:lnTo>
                  <a:pt x="413639" y="1171575"/>
                </a:lnTo>
                <a:lnTo>
                  <a:pt x="456311" y="1183893"/>
                </a:lnTo>
                <a:lnTo>
                  <a:pt x="499744" y="1193164"/>
                </a:lnTo>
                <a:lnTo>
                  <a:pt x="543687" y="1199133"/>
                </a:lnTo>
                <a:lnTo>
                  <a:pt x="588009" y="1201801"/>
                </a:lnTo>
                <a:lnTo>
                  <a:pt x="602869" y="1202054"/>
                </a:lnTo>
                <a:lnTo>
                  <a:pt x="1202055" y="1202054"/>
                </a:lnTo>
                <a:lnTo>
                  <a:pt x="1202055" y="602868"/>
                </a:lnTo>
                <a:lnTo>
                  <a:pt x="1201801" y="588009"/>
                </a:lnTo>
                <a:lnTo>
                  <a:pt x="1199133" y="543686"/>
                </a:lnTo>
                <a:lnTo>
                  <a:pt x="1193165" y="499745"/>
                </a:lnTo>
                <a:lnTo>
                  <a:pt x="1183894" y="456310"/>
                </a:lnTo>
                <a:lnTo>
                  <a:pt x="1171575" y="413638"/>
                </a:lnTo>
                <a:lnTo>
                  <a:pt x="1156081" y="372109"/>
                </a:lnTo>
                <a:lnTo>
                  <a:pt x="1137666" y="331724"/>
                </a:lnTo>
                <a:lnTo>
                  <a:pt x="1116203" y="292988"/>
                </a:lnTo>
                <a:lnTo>
                  <a:pt x="1092072" y="255777"/>
                </a:lnTo>
                <a:lnTo>
                  <a:pt x="1065149" y="220472"/>
                </a:lnTo>
                <a:lnTo>
                  <a:pt x="1035812" y="187198"/>
                </a:lnTo>
                <a:lnTo>
                  <a:pt x="1003934" y="156209"/>
                </a:lnTo>
                <a:lnTo>
                  <a:pt x="970026" y="127634"/>
                </a:lnTo>
                <a:lnTo>
                  <a:pt x="934084" y="101600"/>
                </a:lnTo>
                <a:lnTo>
                  <a:pt x="896366" y="78358"/>
                </a:lnTo>
                <a:lnTo>
                  <a:pt x="856995" y="57911"/>
                </a:lnTo>
                <a:lnTo>
                  <a:pt x="816229" y="40385"/>
                </a:lnTo>
                <a:lnTo>
                  <a:pt x="774192" y="25907"/>
                </a:lnTo>
                <a:lnTo>
                  <a:pt x="731266" y="14604"/>
                </a:lnTo>
                <a:lnTo>
                  <a:pt x="687705" y="6476"/>
                </a:lnTo>
                <a:lnTo>
                  <a:pt x="643508" y="1650"/>
                </a:lnTo>
                <a:lnTo>
                  <a:pt x="599186" y="0"/>
                </a:lnTo>
                <a:close/>
              </a:path>
            </a:pathLst>
          </a:custGeom>
          <a:solidFill>
            <a:srgbClr val="FFC24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875788" y="65531"/>
            <a:ext cx="1168400" cy="1168400"/>
          </a:xfrm>
          <a:custGeom>
            <a:avLst/>
            <a:gdLst/>
            <a:ahLst/>
            <a:cxnLst/>
            <a:rect l="l" t="t" r="r" b="b"/>
            <a:pathLst>
              <a:path w="1168400" h="1168400">
                <a:moveTo>
                  <a:pt x="1168400" y="0"/>
                </a:moveTo>
                <a:lnTo>
                  <a:pt x="585851" y="0"/>
                </a:lnTo>
                <a:lnTo>
                  <a:pt x="542925" y="1524"/>
                </a:lnTo>
                <a:lnTo>
                  <a:pt x="499999" y="6350"/>
                </a:lnTo>
                <a:lnTo>
                  <a:pt x="457581" y="14224"/>
                </a:lnTo>
                <a:lnTo>
                  <a:pt x="415925" y="25273"/>
                </a:lnTo>
                <a:lnTo>
                  <a:pt x="375157" y="39243"/>
                </a:lnTo>
                <a:lnTo>
                  <a:pt x="335406" y="56261"/>
                </a:lnTo>
                <a:lnTo>
                  <a:pt x="297180" y="76073"/>
                </a:lnTo>
                <a:lnTo>
                  <a:pt x="260476" y="98806"/>
                </a:lnTo>
                <a:lnTo>
                  <a:pt x="225425" y="124078"/>
                </a:lnTo>
                <a:lnTo>
                  <a:pt x="192531" y="151765"/>
                </a:lnTo>
                <a:lnTo>
                  <a:pt x="161544" y="181991"/>
                </a:lnTo>
                <a:lnTo>
                  <a:pt x="132969" y="214249"/>
                </a:lnTo>
                <a:lnTo>
                  <a:pt x="106934" y="248539"/>
                </a:lnTo>
                <a:lnTo>
                  <a:pt x="83312" y="284734"/>
                </a:lnTo>
                <a:lnTo>
                  <a:pt x="62611" y="322579"/>
                </a:lnTo>
                <a:lnTo>
                  <a:pt x="44576" y="361696"/>
                </a:lnTo>
                <a:lnTo>
                  <a:pt x="29591" y="402209"/>
                </a:lnTo>
                <a:lnTo>
                  <a:pt x="17525" y="443611"/>
                </a:lnTo>
                <a:lnTo>
                  <a:pt x="8636" y="485775"/>
                </a:lnTo>
                <a:lnTo>
                  <a:pt x="2793" y="528574"/>
                </a:lnTo>
                <a:lnTo>
                  <a:pt x="126" y="571626"/>
                </a:lnTo>
                <a:lnTo>
                  <a:pt x="0" y="1168400"/>
                </a:lnTo>
                <a:lnTo>
                  <a:pt x="582422" y="1168400"/>
                </a:lnTo>
                <a:lnTo>
                  <a:pt x="639826" y="1165478"/>
                </a:lnTo>
                <a:lnTo>
                  <a:pt x="682498" y="1159764"/>
                </a:lnTo>
                <a:lnTo>
                  <a:pt x="724662" y="1150747"/>
                </a:lnTo>
                <a:lnTo>
                  <a:pt x="766190" y="1138809"/>
                </a:lnTo>
                <a:lnTo>
                  <a:pt x="806576" y="1123696"/>
                </a:lnTo>
                <a:lnTo>
                  <a:pt x="845820" y="1105789"/>
                </a:lnTo>
                <a:lnTo>
                  <a:pt x="883538" y="1084961"/>
                </a:lnTo>
                <a:lnTo>
                  <a:pt x="919734" y="1061466"/>
                </a:lnTo>
                <a:lnTo>
                  <a:pt x="954151" y="1035303"/>
                </a:lnTo>
                <a:lnTo>
                  <a:pt x="986409" y="1006728"/>
                </a:lnTo>
                <a:lnTo>
                  <a:pt x="1016508" y="975868"/>
                </a:lnTo>
                <a:lnTo>
                  <a:pt x="1044321" y="942848"/>
                </a:lnTo>
                <a:lnTo>
                  <a:pt x="1069594" y="907923"/>
                </a:lnTo>
                <a:lnTo>
                  <a:pt x="1092200" y="871220"/>
                </a:lnTo>
                <a:lnTo>
                  <a:pt x="1112139" y="832866"/>
                </a:lnTo>
                <a:lnTo>
                  <a:pt x="1129029" y="793242"/>
                </a:lnTo>
                <a:lnTo>
                  <a:pt x="1143127" y="752475"/>
                </a:lnTo>
                <a:lnTo>
                  <a:pt x="1154049" y="710692"/>
                </a:lnTo>
                <a:lnTo>
                  <a:pt x="1162050" y="668274"/>
                </a:lnTo>
                <a:lnTo>
                  <a:pt x="1166749" y="625475"/>
                </a:lnTo>
                <a:lnTo>
                  <a:pt x="1168400" y="582422"/>
                </a:lnTo>
                <a:lnTo>
                  <a:pt x="1168400" y="0"/>
                </a:lnTo>
                <a:close/>
              </a:path>
            </a:pathLst>
          </a:custGeom>
          <a:solidFill>
            <a:srgbClr val="40A7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597025" cy="1593850"/>
          </a:xfrm>
          <a:custGeom>
            <a:avLst/>
            <a:gdLst/>
            <a:ahLst/>
            <a:cxnLst/>
            <a:rect l="l" t="t" r="r" b="b"/>
            <a:pathLst>
              <a:path w="1597025" h="1593850">
                <a:moveTo>
                  <a:pt x="1357503" y="0"/>
                </a:moveTo>
                <a:lnTo>
                  <a:pt x="0" y="0"/>
                </a:lnTo>
                <a:lnTo>
                  <a:pt x="0" y="1302893"/>
                </a:lnTo>
                <a:lnTo>
                  <a:pt x="28497" y="1329308"/>
                </a:lnTo>
                <a:lnTo>
                  <a:pt x="63927" y="1359280"/>
                </a:lnTo>
                <a:lnTo>
                  <a:pt x="100783" y="1387475"/>
                </a:lnTo>
                <a:lnTo>
                  <a:pt x="138976" y="1413764"/>
                </a:lnTo>
                <a:lnTo>
                  <a:pt x="178422" y="1438275"/>
                </a:lnTo>
                <a:lnTo>
                  <a:pt x="219011" y="1460753"/>
                </a:lnTo>
                <a:lnTo>
                  <a:pt x="260667" y="1481201"/>
                </a:lnTo>
                <a:lnTo>
                  <a:pt x="303276" y="1499616"/>
                </a:lnTo>
                <a:lnTo>
                  <a:pt x="346735" y="1515999"/>
                </a:lnTo>
                <a:lnTo>
                  <a:pt x="390944" y="1530096"/>
                </a:lnTo>
                <a:lnTo>
                  <a:pt x="435787" y="1542033"/>
                </a:lnTo>
                <a:lnTo>
                  <a:pt x="481177" y="1551813"/>
                </a:lnTo>
                <a:lnTo>
                  <a:pt x="526973" y="1559305"/>
                </a:lnTo>
                <a:lnTo>
                  <a:pt x="573087" y="1564513"/>
                </a:lnTo>
                <a:lnTo>
                  <a:pt x="619404" y="1567560"/>
                </a:lnTo>
                <a:lnTo>
                  <a:pt x="1570482" y="1593723"/>
                </a:lnTo>
                <a:lnTo>
                  <a:pt x="1596517" y="642747"/>
                </a:lnTo>
                <a:lnTo>
                  <a:pt x="1596644" y="631190"/>
                </a:lnTo>
                <a:lnTo>
                  <a:pt x="1595628" y="584834"/>
                </a:lnTo>
                <a:lnTo>
                  <a:pt x="1592326" y="538479"/>
                </a:lnTo>
                <a:lnTo>
                  <a:pt x="1586738" y="492378"/>
                </a:lnTo>
                <a:lnTo>
                  <a:pt x="1578991" y="446658"/>
                </a:lnTo>
                <a:lnTo>
                  <a:pt x="1568958" y="401320"/>
                </a:lnTo>
                <a:lnTo>
                  <a:pt x="1556639" y="356616"/>
                </a:lnTo>
                <a:lnTo>
                  <a:pt x="1542288" y="312420"/>
                </a:lnTo>
                <a:lnTo>
                  <a:pt x="1525651" y="269113"/>
                </a:lnTo>
                <a:lnTo>
                  <a:pt x="1506982" y="226695"/>
                </a:lnTo>
                <a:lnTo>
                  <a:pt x="1486154" y="185166"/>
                </a:lnTo>
                <a:lnTo>
                  <a:pt x="1463421" y="144779"/>
                </a:lnTo>
                <a:lnTo>
                  <a:pt x="1438783" y="105536"/>
                </a:lnTo>
                <a:lnTo>
                  <a:pt x="1412113" y="67436"/>
                </a:lnTo>
                <a:lnTo>
                  <a:pt x="1383792" y="30860"/>
                </a:lnTo>
                <a:lnTo>
                  <a:pt x="1357503" y="0"/>
                </a:lnTo>
                <a:close/>
              </a:path>
            </a:pathLst>
          </a:custGeom>
          <a:solidFill>
            <a:srgbClr val="FFC24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2875788" y="9127234"/>
            <a:ext cx="15412719" cy="1160145"/>
            <a:chOff x="2875788" y="9127234"/>
            <a:chExt cx="15412719" cy="1160145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75788" y="9127234"/>
              <a:ext cx="15412212" cy="1159763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11798807" y="9224771"/>
              <a:ext cx="6489065" cy="1062355"/>
            </a:xfrm>
            <a:custGeom>
              <a:avLst/>
              <a:gdLst/>
              <a:ahLst/>
              <a:cxnLst/>
              <a:rect l="l" t="t" r="r" b="b"/>
              <a:pathLst>
                <a:path w="6489065" h="1062354">
                  <a:moveTo>
                    <a:pt x="6488811" y="0"/>
                  </a:moveTo>
                  <a:lnTo>
                    <a:pt x="2823972" y="0"/>
                  </a:lnTo>
                  <a:lnTo>
                    <a:pt x="2765298" y="1981"/>
                  </a:lnTo>
                  <a:lnTo>
                    <a:pt x="2717546" y="4178"/>
                  </a:lnTo>
                  <a:lnTo>
                    <a:pt x="2669794" y="6845"/>
                  </a:lnTo>
                  <a:lnTo>
                    <a:pt x="2622296" y="10007"/>
                  </a:lnTo>
                  <a:lnTo>
                    <a:pt x="2574798" y="13627"/>
                  </a:lnTo>
                  <a:lnTo>
                    <a:pt x="2527554" y="17729"/>
                  </a:lnTo>
                  <a:lnTo>
                    <a:pt x="2480436" y="22313"/>
                  </a:lnTo>
                  <a:lnTo>
                    <a:pt x="2433447" y="27355"/>
                  </a:lnTo>
                  <a:lnTo>
                    <a:pt x="2386584" y="32867"/>
                  </a:lnTo>
                  <a:lnTo>
                    <a:pt x="2339848" y="38836"/>
                  </a:lnTo>
                  <a:lnTo>
                    <a:pt x="2293238" y="45262"/>
                  </a:lnTo>
                  <a:lnTo>
                    <a:pt x="2246757" y="52158"/>
                  </a:lnTo>
                  <a:lnTo>
                    <a:pt x="2200529" y="59512"/>
                  </a:lnTo>
                  <a:lnTo>
                    <a:pt x="2154428" y="67322"/>
                  </a:lnTo>
                  <a:lnTo>
                    <a:pt x="2108454" y="75577"/>
                  </a:lnTo>
                  <a:lnTo>
                    <a:pt x="2062607" y="84289"/>
                  </a:lnTo>
                  <a:lnTo>
                    <a:pt x="2016886" y="93446"/>
                  </a:lnTo>
                  <a:lnTo>
                    <a:pt x="1971421" y="103047"/>
                  </a:lnTo>
                  <a:lnTo>
                    <a:pt x="1926082" y="113093"/>
                  </a:lnTo>
                  <a:lnTo>
                    <a:pt x="1880997" y="123583"/>
                  </a:lnTo>
                  <a:lnTo>
                    <a:pt x="1835911" y="134505"/>
                  </a:lnTo>
                  <a:lnTo>
                    <a:pt x="1791080" y="145872"/>
                  </a:lnTo>
                  <a:lnTo>
                    <a:pt x="1746503" y="157657"/>
                  </a:lnTo>
                  <a:lnTo>
                    <a:pt x="1702053" y="169875"/>
                  </a:lnTo>
                  <a:lnTo>
                    <a:pt x="1657730" y="182537"/>
                  </a:lnTo>
                  <a:lnTo>
                    <a:pt x="1613661" y="195618"/>
                  </a:lnTo>
                  <a:lnTo>
                    <a:pt x="1569720" y="209118"/>
                  </a:lnTo>
                  <a:lnTo>
                    <a:pt x="1525905" y="223037"/>
                  </a:lnTo>
                  <a:lnTo>
                    <a:pt x="1482344" y="237388"/>
                  </a:lnTo>
                  <a:lnTo>
                    <a:pt x="1439036" y="252145"/>
                  </a:lnTo>
                  <a:lnTo>
                    <a:pt x="1395857" y="267309"/>
                  </a:lnTo>
                  <a:lnTo>
                    <a:pt x="1352930" y="282905"/>
                  </a:lnTo>
                  <a:lnTo>
                    <a:pt x="1310132" y="298894"/>
                  </a:lnTo>
                  <a:lnTo>
                    <a:pt x="1267586" y="315302"/>
                  </a:lnTo>
                  <a:lnTo>
                    <a:pt x="1225169" y="332117"/>
                  </a:lnTo>
                  <a:lnTo>
                    <a:pt x="1183005" y="349326"/>
                  </a:lnTo>
                  <a:lnTo>
                    <a:pt x="1141095" y="366941"/>
                  </a:lnTo>
                  <a:lnTo>
                    <a:pt x="1099312" y="384936"/>
                  </a:lnTo>
                  <a:lnTo>
                    <a:pt x="1057783" y="403339"/>
                  </a:lnTo>
                  <a:lnTo>
                    <a:pt x="1016508" y="422135"/>
                  </a:lnTo>
                  <a:lnTo>
                    <a:pt x="975360" y="441324"/>
                  </a:lnTo>
                  <a:lnTo>
                    <a:pt x="934466" y="460908"/>
                  </a:lnTo>
                  <a:lnTo>
                    <a:pt x="893826" y="480860"/>
                  </a:lnTo>
                  <a:lnTo>
                    <a:pt x="853440" y="501205"/>
                  </a:lnTo>
                  <a:lnTo>
                    <a:pt x="813181" y="521931"/>
                  </a:lnTo>
                  <a:lnTo>
                    <a:pt x="773302" y="543039"/>
                  </a:lnTo>
                  <a:lnTo>
                    <a:pt x="733551" y="564514"/>
                  </a:lnTo>
                  <a:lnTo>
                    <a:pt x="694055" y="586358"/>
                  </a:lnTo>
                  <a:lnTo>
                    <a:pt x="654685" y="608596"/>
                  </a:lnTo>
                  <a:lnTo>
                    <a:pt x="615696" y="631189"/>
                  </a:lnTo>
                  <a:lnTo>
                    <a:pt x="576834" y="654151"/>
                  </a:lnTo>
                  <a:lnTo>
                    <a:pt x="538352" y="677481"/>
                  </a:lnTo>
                  <a:lnTo>
                    <a:pt x="499999" y="701166"/>
                  </a:lnTo>
                  <a:lnTo>
                    <a:pt x="462025" y="725220"/>
                  </a:lnTo>
                  <a:lnTo>
                    <a:pt x="424180" y="749630"/>
                  </a:lnTo>
                  <a:lnTo>
                    <a:pt x="386588" y="774382"/>
                  </a:lnTo>
                  <a:lnTo>
                    <a:pt x="349376" y="799490"/>
                  </a:lnTo>
                  <a:lnTo>
                    <a:pt x="312293" y="824953"/>
                  </a:lnTo>
                  <a:lnTo>
                    <a:pt x="275463" y="850772"/>
                  </a:lnTo>
                  <a:lnTo>
                    <a:pt x="239014" y="876934"/>
                  </a:lnTo>
                  <a:lnTo>
                    <a:pt x="202692" y="903414"/>
                  </a:lnTo>
                  <a:lnTo>
                    <a:pt x="166750" y="930262"/>
                  </a:lnTo>
                  <a:lnTo>
                    <a:pt x="131064" y="957444"/>
                  </a:lnTo>
                  <a:lnTo>
                    <a:pt x="95631" y="984959"/>
                  </a:lnTo>
                  <a:lnTo>
                    <a:pt x="60451" y="1012807"/>
                  </a:lnTo>
                  <a:lnTo>
                    <a:pt x="25526" y="1040987"/>
                  </a:lnTo>
                  <a:lnTo>
                    <a:pt x="0" y="1062003"/>
                  </a:lnTo>
                  <a:lnTo>
                    <a:pt x="6488811" y="1062003"/>
                  </a:lnTo>
                  <a:lnTo>
                    <a:pt x="6488811" y="0"/>
                  </a:lnTo>
                  <a:close/>
                </a:path>
              </a:pathLst>
            </a:custGeom>
            <a:solidFill>
              <a:srgbClr val="FFC24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9" name="object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05027" y="140207"/>
            <a:ext cx="2761488" cy="2772155"/>
          </a:xfrm>
          <a:prstGeom prst="rect">
            <a:avLst/>
          </a:prstGeom>
        </p:spPr>
      </p:pic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4645533" y="689864"/>
            <a:ext cx="10692765" cy="1031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600" spc="-1010" dirty="0"/>
              <a:t>T</a:t>
            </a:r>
            <a:r>
              <a:rPr sz="6600" spc="-980" dirty="0"/>
              <a:t>e</a:t>
            </a:r>
            <a:r>
              <a:rPr sz="6600" spc="-960" dirty="0"/>
              <a:t>or</a:t>
            </a:r>
            <a:r>
              <a:rPr sz="6600" spc="430" dirty="0"/>
              <a:t>i</a:t>
            </a:r>
            <a:r>
              <a:rPr sz="6600" spc="-965" dirty="0"/>
              <a:t>D</a:t>
            </a:r>
            <a:r>
              <a:rPr sz="6600" spc="-960" dirty="0"/>
              <a:t>u</a:t>
            </a:r>
            <a:r>
              <a:rPr sz="6600" spc="430" dirty="0"/>
              <a:t>a</a:t>
            </a:r>
            <a:r>
              <a:rPr sz="6600" spc="-965" dirty="0"/>
              <a:t>F</a:t>
            </a:r>
            <a:r>
              <a:rPr sz="6600" spc="-969" dirty="0"/>
              <a:t>a</a:t>
            </a:r>
            <a:r>
              <a:rPr sz="6600" spc="-975" dirty="0"/>
              <a:t>k</a:t>
            </a:r>
            <a:r>
              <a:rPr sz="6600" spc="-960" dirty="0"/>
              <a:t>to</a:t>
            </a:r>
            <a:r>
              <a:rPr sz="6600" spc="409" dirty="0"/>
              <a:t>r</a:t>
            </a:r>
            <a:r>
              <a:rPr sz="6600" spc="-990" dirty="0"/>
              <a:t>H</a:t>
            </a:r>
            <a:r>
              <a:rPr sz="6600" spc="-969" dirty="0"/>
              <a:t>e</a:t>
            </a:r>
            <a:r>
              <a:rPr sz="6600" spc="-960" dirty="0"/>
              <a:t>rz</a:t>
            </a:r>
            <a:r>
              <a:rPr sz="6600" spc="-969" dirty="0"/>
              <a:t>b</a:t>
            </a:r>
            <a:r>
              <a:rPr sz="6600" spc="-980" dirty="0"/>
              <a:t>e</a:t>
            </a:r>
            <a:r>
              <a:rPr sz="6600" spc="-960" dirty="0"/>
              <a:t>r</a:t>
            </a:r>
            <a:r>
              <a:rPr sz="6600" spc="405" dirty="0"/>
              <a:t>g</a:t>
            </a:r>
            <a:r>
              <a:rPr sz="6600" spc="-985" dirty="0"/>
              <a:t>(</a:t>
            </a:r>
            <a:r>
              <a:rPr sz="6600" spc="-965" dirty="0"/>
              <a:t>19</a:t>
            </a:r>
            <a:r>
              <a:rPr sz="6600" spc="-980" dirty="0"/>
              <a:t>5</a:t>
            </a:r>
            <a:r>
              <a:rPr sz="6600" spc="-975" dirty="0"/>
              <a:t>9</a:t>
            </a:r>
            <a:r>
              <a:rPr sz="6600" spc="-25" dirty="0"/>
              <a:t>)</a:t>
            </a:r>
            <a:endParaRPr sz="6600"/>
          </a:p>
        </p:txBody>
      </p:sp>
      <p:sp>
        <p:nvSpPr>
          <p:cNvPr id="13" name="object 13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wrap="square" lIns="0" tIns="726761" rIns="0" bIns="0" rtlCol="0">
            <a:spAutoFit/>
          </a:bodyPr>
          <a:lstStyle/>
          <a:p>
            <a:pPr marL="3878579">
              <a:lnSpc>
                <a:spcPct val="100000"/>
              </a:lnSpc>
              <a:spcBef>
                <a:spcPts val="1295"/>
              </a:spcBef>
            </a:pPr>
            <a:r>
              <a:rPr sz="4000" dirty="0"/>
              <a:t>Faktor</a:t>
            </a:r>
            <a:r>
              <a:rPr sz="4000" spc="-245" dirty="0"/>
              <a:t> </a:t>
            </a:r>
            <a:r>
              <a:rPr sz="4000" dirty="0"/>
              <a:t>Higiene</a:t>
            </a:r>
            <a:r>
              <a:rPr sz="4000" spc="-215" dirty="0"/>
              <a:t> </a:t>
            </a:r>
            <a:r>
              <a:rPr sz="4000" spc="-10" dirty="0"/>
              <a:t>(Maintenance</a:t>
            </a:r>
            <a:r>
              <a:rPr sz="4000" spc="-225" dirty="0"/>
              <a:t> </a:t>
            </a:r>
            <a:r>
              <a:rPr sz="4000" spc="-10" dirty="0"/>
              <a:t>Factors):</a:t>
            </a:r>
            <a:endParaRPr sz="4000"/>
          </a:p>
          <a:p>
            <a:pPr marL="4436745" indent="-304165">
              <a:lnSpc>
                <a:spcPct val="100000"/>
              </a:lnSpc>
              <a:spcBef>
                <a:spcPts val="1200"/>
              </a:spcBef>
              <a:buChar char="•"/>
              <a:tabLst>
                <a:tab pos="4436745" algn="l"/>
              </a:tabLst>
            </a:pPr>
            <a:r>
              <a:rPr sz="4000" dirty="0"/>
              <a:t>Gaji,</a:t>
            </a:r>
            <a:r>
              <a:rPr sz="4000" spc="-225" dirty="0"/>
              <a:t> </a:t>
            </a:r>
            <a:r>
              <a:rPr sz="4000" dirty="0"/>
              <a:t>kondisi</a:t>
            </a:r>
            <a:r>
              <a:rPr sz="4000" spc="-225" dirty="0"/>
              <a:t> </a:t>
            </a:r>
            <a:r>
              <a:rPr sz="4000" dirty="0"/>
              <a:t>kerja,</a:t>
            </a:r>
            <a:r>
              <a:rPr sz="4000" spc="-204" dirty="0"/>
              <a:t> </a:t>
            </a:r>
            <a:r>
              <a:rPr sz="4000" dirty="0"/>
              <a:t>kebijakan</a:t>
            </a:r>
            <a:r>
              <a:rPr sz="4000" spc="-210" dirty="0"/>
              <a:t> </a:t>
            </a:r>
            <a:r>
              <a:rPr sz="4000" spc="-10" dirty="0"/>
              <a:t>perusahaan</a:t>
            </a:r>
            <a:endParaRPr sz="4000"/>
          </a:p>
          <a:p>
            <a:pPr marL="4436745" indent="-304165">
              <a:lnSpc>
                <a:spcPct val="100000"/>
              </a:lnSpc>
              <a:spcBef>
                <a:spcPts val="1205"/>
              </a:spcBef>
              <a:buChar char="•"/>
              <a:tabLst>
                <a:tab pos="4436745" algn="l"/>
              </a:tabLst>
            </a:pPr>
            <a:r>
              <a:rPr sz="4000" spc="-10" dirty="0"/>
              <a:t>Ketiadaan</a:t>
            </a:r>
            <a:r>
              <a:rPr sz="4000" spc="-190" dirty="0"/>
              <a:t> </a:t>
            </a:r>
            <a:r>
              <a:rPr sz="4000" dirty="0"/>
              <a:t>faktor</a:t>
            </a:r>
            <a:r>
              <a:rPr sz="4000" spc="-175" dirty="0"/>
              <a:t> </a:t>
            </a:r>
            <a:r>
              <a:rPr sz="4000" dirty="0"/>
              <a:t>ini</a:t>
            </a:r>
            <a:r>
              <a:rPr sz="4000" spc="-200" dirty="0"/>
              <a:t> </a:t>
            </a:r>
            <a:r>
              <a:rPr sz="4000" spc="-10" dirty="0"/>
              <a:t>menyebabkan</a:t>
            </a:r>
            <a:r>
              <a:rPr sz="4000" spc="-190" dirty="0"/>
              <a:t> </a:t>
            </a:r>
            <a:r>
              <a:rPr sz="4000" spc="-10" dirty="0"/>
              <a:t>ketidakpuasan</a:t>
            </a:r>
            <a:endParaRPr sz="4000"/>
          </a:p>
          <a:p>
            <a:pPr marL="3865879">
              <a:lnSpc>
                <a:spcPct val="100000"/>
              </a:lnSpc>
              <a:spcBef>
                <a:spcPts val="2800"/>
              </a:spcBef>
              <a:buClr>
                <a:srgbClr val="1F4E79"/>
              </a:buClr>
              <a:buFont typeface="Times New Roman"/>
              <a:buChar char="•"/>
            </a:pPr>
            <a:endParaRPr sz="4000"/>
          </a:p>
          <a:p>
            <a:pPr marL="3878579">
              <a:lnSpc>
                <a:spcPct val="100000"/>
              </a:lnSpc>
              <a:spcBef>
                <a:spcPts val="5"/>
              </a:spcBef>
            </a:pPr>
            <a:r>
              <a:rPr sz="4000" dirty="0"/>
              <a:t>Faktor</a:t>
            </a:r>
            <a:r>
              <a:rPr sz="4000" spc="-220" dirty="0"/>
              <a:t> </a:t>
            </a:r>
            <a:r>
              <a:rPr sz="4000" dirty="0"/>
              <a:t>Motivasi</a:t>
            </a:r>
            <a:r>
              <a:rPr sz="4000" spc="-215" dirty="0"/>
              <a:t> </a:t>
            </a:r>
            <a:r>
              <a:rPr sz="4000" spc="-10" dirty="0"/>
              <a:t>(Motivators):</a:t>
            </a:r>
            <a:endParaRPr sz="4000"/>
          </a:p>
          <a:p>
            <a:pPr marL="4436745" indent="-304165">
              <a:lnSpc>
                <a:spcPct val="100000"/>
              </a:lnSpc>
              <a:spcBef>
                <a:spcPts val="1200"/>
              </a:spcBef>
              <a:buChar char="•"/>
              <a:tabLst>
                <a:tab pos="4436745" algn="l"/>
              </a:tabLst>
            </a:pPr>
            <a:r>
              <a:rPr sz="4000" spc="-20" dirty="0"/>
              <a:t>Pencapaian,</a:t>
            </a:r>
            <a:r>
              <a:rPr sz="4000" spc="-175" dirty="0"/>
              <a:t> </a:t>
            </a:r>
            <a:r>
              <a:rPr sz="4000" spc="-20" dirty="0"/>
              <a:t>pengakuan,</a:t>
            </a:r>
            <a:r>
              <a:rPr sz="4000" spc="-185" dirty="0"/>
              <a:t> </a:t>
            </a:r>
            <a:r>
              <a:rPr sz="4000" spc="-10" dirty="0"/>
              <a:t>tanggung</a:t>
            </a:r>
            <a:r>
              <a:rPr sz="4000" spc="-155" dirty="0"/>
              <a:t> </a:t>
            </a:r>
            <a:r>
              <a:rPr sz="4000" spc="-10" dirty="0"/>
              <a:t>jawab</a:t>
            </a:r>
            <a:endParaRPr sz="4000"/>
          </a:p>
          <a:p>
            <a:pPr marL="4436745" indent="-304165">
              <a:lnSpc>
                <a:spcPct val="100000"/>
              </a:lnSpc>
              <a:spcBef>
                <a:spcPts val="1200"/>
              </a:spcBef>
              <a:buChar char="•"/>
              <a:tabLst>
                <a:tab pos="4436745" algn="l"/>
              </a:tabLst>
            </a:pPr>
            <a:r>
              <a:rPr sz="4000" spc="-10" dirty="0"/>
              <a:t>Kehadiran</a:t>
            </a:r>
            <a:r>
              <a:rPr sz="4000" spc="-165" dirty="0"/>
              <a:t> </a:t>
            </a:r>
            <a:r>
              <a:rPr sz="4000" dirty="0"/>
              <a:t>faktor</a:t>
            </a:r>
            <a:r>
              <a:rPr sz="4000" spc="-180" dirty="0"/>
              <a:t> </a:t>
            </a:r>
            <a:r>
              <a:rPr sz="4000" dirty="0"/>
              <a:t>ini</a:t>
            </a:r>
            <a:r>
              <a:rPr sz="4000" spc="-195" dirty="0"/>
              <a:t> </a:t>
            </a:r>
            <a:r>
              <a:rPr sz="4000" spc="-10" dirty="0"/>
              <a:t>menciptakan</a:t>
            </a:r>
            <a:r>
              <a:rPr sz="4000" spc="-160" dirty="0"/>
              <a:t> </a:t>
            </a:r>
            <a:r>
              <a:rPr sz="4000" spc="-10" dirty="0"/>
              <a:t>kepuasan</a:t>
            </a:r>
            <a:r>
              <a:rPr sz="4000" spc="-180" dirty="0"/>
              <a:t> </a:t>
            </a:r>
            <a:r>
              <a:rPr sz="4000" dirty="0"/>
              <a:t>dan</a:t>
            </a:r>
            <a:r>
              <a:rPr sz="4000" spc="-175" dirty="0"/>
              <a:t> </a:t>
            </a:r>
            <a:r>
              <a:rPr sz="4000" spc="-10" dirty="0"/>
              <a:t>motivasi</a:t>
            </a:r>
            <a:endParaRPr sz="4000"/>
          </a:p>
          <a:p>
            <a:pPr marL="3878579" marR="5080">
              <a:lnSpc>
                <a:spcPct val="100000"/>
              </a:lnSpc>
              <a:spcBef>
                <a:spcPts val="1205"/>
              </a:spcBef>
            </a:pPr>
            <a:r>
              <a:rPr sz="4000" dirty="0"/>
              <a:t>Implikasi:</a:t>
            </a:r>
            <a:r>
              <a:rPr sz="4000" spc="-180" dirty="0"/>
              <a:t> </a:t>
            </a:r>
            <a:r>
              <a:rPr sz="4000" dirty="0"/>
              <a:t>Produk</a:t>
            </a:r>
            <a:r>
              <a:rPr sz="4000" spc="-170" dirty="0"/>
              <a:t> </a:t>
            </a:r>
            <a:r>
              <a:rPr sz="4000" dirty="0"/>
              <a:t>harus</a:t>
            </a:r>
            <a:r>
              <a:rPr sz="4000" spc="-150" dirty="0"/>
              <a:t> </a:t>
            </a:r>
            <a:r>
              <a:rPr sz="4000" dirty="0"/>
              <a:t>memiliki</a:t>
            </a:r>
            <a:r>
              <a:rPr sz="4000" spc="-170" dirty="0"/>
              <a:t> </a:t>
            </a:r>
            <a:r>
              <a:rPr sz="4000" dirty="0"/>
              <a:t>fitur</a:t>
            </a:r>
            <a:r>
              <a:rPr sz="4000" spc="-160" dirty="0"/>
              <a:t> </a:t>
            </a:r>
            <a:r>
              <a:rPr sz="4000" dirty="0"/>
              <a:t>dasar</a:t>
            </a:r>
            <a:r>
              <a:rPr sz="4000" spc="-160" dirty="0"/>
              <a:t> </a:t>
            </a:r>
            <a:r>
              <a:rPr sz="4000" dirty="0"/>
              <a:t>(higiene)</a:t>
            </a:r>
            <a:r>
              <a:rPr sz="4000" spc="-165" dirty="0"/>
              <a:t> </a:t>
            </a:r>
            <a:r>
              <a:rPr sz="4000" dirty="0"/>
              <a:t>+</a:t>
            </a:r>
            <a:r>
              <a:rPr sz="4000" spc="-190" dirty="0"/>
              <a:t> </a:t>
            </a:r>
            <a:r>
              <a:rPr sz="4000" dirty="0"/>
              <a:t>nilai</a:t>
            </a:r>
            <a:r>
              <a:rPr sz="4000" spc="-175" dirty="0"/>
              <a:t> </a:t>
            </a:r>
            <a:r>
              <a:rPr sz="4000" spc="-20" dirty="0"/>
              <a:t>tamba </a:t>
            </a:r>
            <a:r>
              <a:rPr sz="4000" spc="-10" dirty="0"/>
              <a:t>(motivasi</a:t>
            </a:r>
            <a:endParaRPr sz="4000"/>
          </a:p>
        </p:txBody>
      </p:sp>
      <p:sp>
        <p:nvSpPr>
          <p:cNvPr id="11" name="object 11"/>
          <p:cNvSpPr txBox="1"/>
          <p:nvPr/>
        </p:nvSpPr>
        <p:spPr>
          <a:xfrm>
            <a:off x="10000615" y="9729927"/>
            <a:ext cx="7306309" cy="314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I</a:t>
            </a:r>
            <a:r>
              <a:rPr sz="1900" spc="-21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NS</a:t>
            </a:r>
            <a:r>
              <a:rPr sz="1900" spc="-11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105" dirty="0">
                <a:solidFill>
                  <a:srgbClr val="4E4E4E"/>
                </a:solidFill>
                <a:latin typeface="Georgia"/>
                <a:cs typeface="Georgia"/>
              </a:rPr>
              <a:t>TI</a:t>
            </a:r>
            <a:r>
              <a:rPr sz="1900" spc="-21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135" dirty="0">
                <a:solidFill>
                  <a:srgbClr val="4E4E4E"/>
                </a:solidFill>
                <a:latin typeface="Georgia"/>
                <a:cs typeface="Georgia"/>
              </a:rPr>
              <a:t>TUT</a:t>
            </a:r>
            <a:r>
              <a:rPr sz="1900" spc="484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I</a:t>
            </a:r>
            <a:r>
              <a:rPr sz="1900" spc="-20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-20" dirty="0">
                <a:solidFill>
                  <a:srgbClr val="4E4E4E"/>
                </a:solidFill>
                <a:latin typeface="Georgia"/>
                <a:cs typeface="Georgia"/>
              </a:rPr>
              <a:t>N</a:t>
            </a:r>
            <a:r>
              <a:rPr sz="1900" spc="-22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-20" dirty="0">
                <a:solidFill>
                  <a:srgbClr val="4E4E4E"/>
                </a:solidFill>
                <a:latin typeface="Georgia"/>
                <a:cs typeface="Georgia"/>
              </a:rPr>
              <a:t>F</a:t>
            </a:r>
            <a:r>
              <a:rPr sz="1900" spc="-21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100" dirty="0">
                <a:solidFill>
                  <a:srgbClr val="4E4E4E"/>
                </a:solidFill>
                <a:latin typeface="Georgia"/>
                <a:cs typeface="Georgia"/>
              </a:rPr>
              <a:t>OR</a:t>
            </a:r>
            <a:r>
              <a:rPr sz="1900" spc="-21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95" dirty="0">
                <a:solidFill>
                  <a:srgbClr val="4E4E4E"/>
                </a:solidFill>
                <a:latin typeface="Georgia"/>
                <a:cs typeface="Georgia"/>
              </a:rPr>
              <a:t>MA</a:t>
            </a:r>
            <a:r>
              <a:rPr sz="1900" spc="-22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105" dirty="0">
                <a:solidFill>
                  <a:srgbClr val="4E4E4E"/>
                </a:solidFill>
                <a:latin typeface="Georgia"/>
                <a:cs typeface="Georgia"/>
              </a:rPr>
              <a:t>TI</a:t>
            </a:r>
            <a:r>
              <a:rPr sz="1900" spc="-20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-20" dirty="0">
                <a:solidFill>
                  <a:srgbClr val="4E4E4E"/>
                </a:solidFill>
                <a:latin typeface="Georgia"/>
                <a:cs typeface="Georgia"/>
              </a:rPr>
              <a:t>K</a:t>
            </a:r>
            <a:r>
              <a:rPr sz="1900" spc="-21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A</a:t>
            </a:r>
            <a:r>
              <a:rPr sz="1900" spc="30" dirty="0">
                <a:solidFill>
                  <a:srgbClr val="4E4E4E"/>
                </a:solidFill>
                <a:latin typeface="Georgia"/>
                <a:cs typeface="Georgia"/>
              </a:rPr>
              <a:t> 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DA</a:t>
            </a:r>
            <a:r>
              <a:rPr sz="1900" spc="-9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N</a:t>
            </a:r>
            <a:r>
              <a:rPr sz="1900" spc="20" dirty="0">
                <a:solidFill>
                  <a:srgbClr val="4E4E4E"/>
                </a:solidFill>
                <a:latin typeface="Georgia"/>
                <a:cs typeface="Georgia"/>
              </a:rPr>
              <a:t> 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B</a:t>
            </a:r>
            <a:r>
              <a:rPr sz="1900" spc="-204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I</a:t>
            </a:r>
            <a:r>
              <a:rPr sz="1900" spc="-18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S</a:t>
            </a:r>
            <a:r>
              <a:rPr sz="1900" spc="-19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-20" dirty="0">
                <a:solidFill>
                  <a:srgbClr val="4E4E4E"/>
                </a:solidFill>
                <a:latin typeface="Georgia"/>
                <a:cs typeface="Georgia"/>
              </a:rPr>
              <a:t>N</a:t>
            </a:r>
            <a:r>
              <a:rPr sz="1900" spc="-21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I</a:t>
            </a:r>
            <a:r>
              <a:rPr sz="1900" spc="-18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S</a:t>
            </a:r>
            <a:r>
              <a:rPr sz="1900" spc="30" dirty="0">
                <a:solidFill>
                  <a:srgbClr val="4E4E4E"/>
                </a:solidFill>
                <a:latin typeface="Georgia"/>
                <a:cs typeface="Georgia"/>
              </a:rPr>
              <a:t>  </a:t>
            </a:r>
            <a:r>
              <a:rPr sz="1900" spc="-20" dirty="0">
                <a:solidFill>
                  <a:srgbClr val="4E4E4E"/>
                </a:solidFill>
                <a:latin typeface="Georgia"/>
                <a:cs typeface="Georgia"/>
              </a:rPr>
              <a:t>D</a:t>
            </a:r>
            <a:r>
              <a:rPr sz="1900" spc="-114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A</a:t>
            </a:r>
            <a:r>
              <a:rPr sz="1900" spc="-9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R</a:t>
            </a:r>
            <a:r>
              <a:rPr sz="1900" spc="-8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M</a:t>
            </a:r>
            <a:r>
              <a:rPr sz="1900" spc="-9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A</a:t>
            </a:r>
            <a:r>
              <a:rPr sz="1900" spc="-8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J</a:t>
            </a:r>
            <a:r>
              <a:rPr sz="1900" spc="-10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A</a:t>
            </a:r>
            <a:r>
              <a:rPr sz="1900" spc="-8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Y</a:t>
            </a:r>
            <a:r>
              <a:rPr sz="1900" spc="-8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-50" dirty="0">
                <a:solidFill>
                  <a:srgbClr val="4E4E4E"/>
                </a:solidFill>
                <a:latin typeface="Georgia"/>
                <a:cs typeface="Georgia"/>
              </a:rPr>
              <a:t>A</a:t>
            </a:r>
            <a:endParaRPr sz="1900">
              <a:latin typeface="Georgia"/>
              <a:cs typeface="Georgia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711451"/>
            <a:ext cx="1570990" cy="1883410"/>
          </a:xfrm>
          <a:custGeom>
            <a:avLst/>
            <a:gdLst/>
            <a:ahLst/>
            <a:cxnLst/>
            <a:rect l="l" t="t" r="r" b="b"/>
            <a:pathLst>
              <a:path w="1570990" h="1883410">
                <a:moveTo>
                  <a:pt x="1570863" y="0"/>
                </a:moveTo>
                <a:lnTo>
                  <a:pt x="631825" y="0"/>
                </a:lnTo>
                <a:lnTo>
                  <a:pt x="597065" y="634"/>
                </a:lnTo>
                <a:lnTo>
                  <a:pt x="550773" y="3428"/>
                </a:lnTo>
                <a:lnTo>
                  <a:pt x="504685" y="8636"/>
                </a:lnTo>
                <a:lnTo>
                  <a:pt x="458901" y="16001"/>
                </a:lnTo>
                <a:lnTo>
                  <a:pt x="413537" y="25526"/>
                </a:lnTo>
                <a:lnTo>
                  <a:pt x="368706" y="37338"/>
                </a:lnTo>
                <a:lnTo>
                  <a:pt x="324510" y="51434"/>
                </a:lnTo>
                <a:lnTo>
                  <a:pt x="281038" y="67564"/>
                </a:lnTo>
                <a:lnTo>
                  <a:pt x="238417" y="85851"/>
                </a:lnTo>
                <a:lnTo>
                  <a:pt x="196748" y="106172"/>
                </a:lnTo>
                <a:lnTo>
                  <a:pt x="156121" y="128524"/>
                </a:lnTo>
                <a:lnTo>
                  <a:pt x="116648" y="152780"/>
                </a:lnTo>
                <a:lnTo>
                  <a:pt x="78413" y="179070"/>
                </a:lnTo>
                <a:lnTo>
                  <a:pt x="41511" y="207137"/>
                </a:lnTo>
                <a:lnTo>
                  <a:pt x="6031" y="236981"/>
                </a:lnTo>
                <a:lnTo>
                  <a:pt x="0" y="242316"/>
                </a:lnTo>
                <a:lnTo>
                  <a:pt x="0" y="1883155"/>
                </a:lnTo>
                <a:lnTo>
                  <a:pt x="626122" y="1883155"/>
                </a:lnTo>
                <a:lnTo>
                  <a:pt x="660869" y="1882521"/>
                </a:lnTo>
                <a:lnTo>
                  <a:pt x="707148" y="1879600"/>
                </a:lnTo>
                <a:lnTo>
                  <a:pt x="753249" y="1874520"/>
                </a:lnTo>
                <a:lnTo>
                  <a:pt x="799020" y="1867153"/>
                </a:lnTo>
                <a:lnTo>
                  <a:pt x="844384" y="1857502"/>
                </a:lnTo>
                <a:lnTo>
                  <a:pt x="889228" y="1845691"/>
                </a:lnTo>
                <a:lnTo>
                  <a:pt x="933424" y="1831721"/>
                </a:lnTo>
                <a:lnTo>
                  <a:pt x="976884" y="1815592"/>
                </a:lnTo>
                <a:lnTo>
                  <a:pt x="1019517" y="1797303"/>
                </a:lnTo>
                <a:lnTo>
                  <a:pt x="1061186" y="1776983"/>
                </a:lnTo>
                <a:lnTo>
                  <a:pt x="1101801" y="1754631"/>
                </a:lnTo>
                <a:lnTo>
                  <a:pt x="1141272" y="1730248"/>
                </a:lnTo>
                <a:lnTo>
                  <a:pt x="1179512" y="1704086"/>
                </a:lnTo>
                <a:lnTo>
                  <a:pt x="1216418" y="1676019"/>
                </a:lnTo>
                <a:lnTo>
                  <a:pt x="1251902" y="1646174"/>
                </a:lnTo>
                <a:lnTo>
                  <a:pt x="1285875" y="1614551"/>
                </a:lnTo>
                <a:lnTo>
                  <a:pt x="1318133" y="1581403"/>
                </a:lnTo>
                <a:lnTo>
                  <a:pt x="1348867" y="1546732"/>
                </a:lnTo>
                <a:lnTo>
                  <a:pt x="1377950" y="1510538"/>
                </a:lnTo>
                <a:lnTo>
                  <a:pt x="1405128" y="1473073"/>
                </a:lnTo>
                <a:lnTo>
                  <a:pt x="1430401" y="1434211"/>
                </a:lnTo>
                <a:lnTo>
                  <a:pt x="1453769" y="1394078"/>
                </a:lnTo>
                <a:lnTo>
                  <a:pt x="1475105" y="1352930"/>
                </a:lnTo>
                <a:lnTo>
                  <a:pt x="1494409" y="1310767"/>
                </a:lnTo>
                <a:lnTo>
                  <a:pt x="1511554" y="1267714"/>
                </a:lnTo>
                <a:lnTo>
                  <a:pt x="1526667" y="1223899"/>
                </a:lnTo>
                <a:lnTo>
                  <a:pt x="1539621" y="1179322"/>
                </a:lnTo>
                <a:lnTo>
                  <a:pt x="1550289" y="1134237"/>
                </a:lnTo>
                <a:lnTo>
                  <a:pt x="1558798" y="1088644"/>
                </a:lnTo>
                <a:lnTo>
                  <a:pt x="1565021" y="1042797"/>
                </a:lnTo>
                <a:lnTo>
                  <a:pt x="1569085" y="996569"/>
                </a:lnTo>
                <a:lnTo>
                  <a:pt x="1570736" y="950214"/>
                </a:lnTo>
                <a:lnTo>
                  <a:pt x="1570863" y="0"/>
                </a:lnTo>
                <a:close/>
              </a:path>
            </a:pathLst>
          </a:custGeom>
          <a:solidFill>
            <a:srgbClr val="40A7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769107" y="2029967"/>
            <a:ext cx="1202055" cy="1202055"/>
          </a:xfrm>
          <a:custGeom>
            <a:avLst/>
            <a:gdLst/>
            <a:ahLst/>
            <a:cxnLst/>
            <a:rect l="l" t="t" r="r" b="b"/>
            <a:pathLst>
              <a:path w="1202054" h="1202055">
                <a:moveTo>
                  <a:pt x="599186" y="0"/>
                </a:moveTo>
                <a:lnTo>
                  <a:pt x="0" y="0"/>
                </a:lnTo>
                <a:lnTo>
                  <a:pt x="0" y="599185"/>
                </a:lnTo>
                <a:lnTo>
                  <a:pt x="1650" y="643508"/>
                </a:lnTo>
                <a:lnTo>
                  <a:pt x="6477" y="687704"/>
                </a:lnTo>
                <a:lnTo>
                  <a:pt x="14605" y="731265"/>
                </a:lnTo>
                <a:lnTo>
                  <a:pt x="25908" y="774191"/>
                </a:lnTo>
                <a:lnTo>
                  <a:pt x="40386" y="816228"/>
                </a:lnTo>
                <a:lnTo>
                  <a:pt x="57912" y="856996"/>
                </a:lnTo>
                <a:lnTo>
                  <a:pt x="78359" y="896365"/>
                </a:lnTo>
                <a:lnTo>
                  <a:pt x="101600" y="934084"/>
                </a:lnTo>
                <a:lnTo>
                  <a:pt x="127635" y="970026"/>
                </a:lnTo>
                <a:lnTo>
                  <a:pt x="156210" y="1003934"/>
                </a:lnTo>
                <a:lnTo>
                  <a:pt x="187198" y="1035811"/>
                </a:lnTo>
                <a:lnTo>
                  <a:pt x="220472" y="1065149"/>
                </a:lnTo>
                <a:lnTo>
                  <a:pt x="255778" y="1092073"/>
                </a:lnTo>
                <a:lnTo>
                  <a:pt x="292989" y="1116202"/>
                </a:lnTo>
                <a:lnTo>
                  <a:pt x="331724" y="1137665"/>
                </a:lnTo>
                <a:lnTo>
                  <a:pt x="372110" y="1156080"/>
                </a:lnTo>
                <a:lnTo>
                  <a:pt x="413639" y="1171575"/>
                </a:lnTo>
                <a:lnTo>
                  <a:pt x="456311" y="1183893"/>
                </a:lnTo>
                <a:lnTo>
                  <a:pt x="499744" y="1193164"/>
                </a:lnTo>
                <a:lnTo>
                  <a:pt x="543687" y="1199133"/>
                </a:lnTo>
                <a:lnTo>
                  <a:pt x="588009" y="1201801"/>
                </a:lnTo>
                <a:lnTo>
                  <a:pt x="602869" y="1202054"/>
                </a:lnTo>
                <a:lnTo>
                  <a:pt x="1202055" y="1202054"/>
                </a:lnTo>
                <a:lnTo>
                  <a:pt x="1202055" y="602868"/>
                </a:lnTo>
                <a:lnTo>
                  <a:pt x="1201801" y="588009"/>
                </a:lnTo>
                <a:lnTo>
                  <a:pt x="1199133" y="543686"/>
                </a:lnTo>
                <a:lnTo>
                  <a:pt x="1193165" y="499745"/>
                </a:lnTo>
                <a:lnTo>
                  <a:pt x="1183894" y="456310"/>
                </a:lnTo>
                <a:lnTo>
                  <a:pt x="1171575" y="413638"/>
                </a:lnTo>
                <a:lnTo>
                  <a:pt x="1156081" y="372109"/>
                </a:lnTo>
                <a:lnTo>
                  <a:pt x="1137666" y="331724"/>
                </a:lnTo>
                <a:lnTo>
                  <a:pt x="1116203" y="292988"/>
                </a:lnTo>
                <a:lnTo>
                  <a:pt x="1092072" y="255777"/>
                </a:lnTo>
                <a:lnTo>
                  <a:pt x="1065149" y="220472"/>
                </a:lnTo>
                <a:lnTo>
                  <a:pt x="1035812" y="187198"/>
                </a:lnTo>
                <a:lnTo>
                  <a:pt x="1003934" y="156209"/>
                </a:lnTo>
                <a:lnTo>
                  <a:pt x="970026" y="127634"/>
                </a:lnTo>
                <a:lnTo>
                  <a:pt x="934084" y="101600"/>
                </a:lnTo>
                <a:lnTo>
                  <a:pt x="896366" y="78358"/>
                </a:lnTo>
                <a:lnTo>
                  <a:pt x="856995" y="57911"/>
                </a:lnTo>
                <a:lnTo>
                  <a:pt x="816229" y="40385"/>
                </a:lnTo>
                <a:lnTo>
                  <a:pt x="774192" y="25907"/>
                </a:lnTo>
                <a:lnTo>
                  <a:pt x="731266" y="14604"/>
                </a:lnTo>
                <a:lnTo>
                  <a:pt x="687705" y="6476"/>
                </a:lnTo>
                <a:lnTo>
                  <a:pt x="643508" y="1650"/>
                </a:lnTo>
                <a:lnTo>
                  <a:pt x="599186" y="0"/>
                </a:lnTo>
                <a:close/>
              </a:path>
            </a:pathLst>
          </a:custGeom>
          <a:solidFill>
            <a:srgbClr val="FFC24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875788" y="65531"/>
            <a:ext cx="1168400" cy="1168400"/>
          </a:xfrm>
          <a:custGeom>
            <a:avLst/>
            <a:gdLst/>
            <a:ahLst/>
            <a:cxnLst/>
            <a:rect l="l" t="t" r="r" b="b"/>
            <a:pathLst>
              <a:path w="1168400" h="1168400">
                <a:moveTo>
                  <a:pt x="1168400" y="0"/>
                </a:moveTo>
                <a:lnTo>
                  <a:pt x="585851" y="0"/>
                </a:lnTo>
                <a:lnTo>
                  <a:pt x="542925" y="1524"/>
                </a:lnTo>
                <a:lnTo>
                  <a:pt x="499999" y="6350"/>
                </a:lnTo>
                <a:lnTo>
                  <a:pt x="457581" y="14224"/>
                </a:lnTo>
                <a:lnTo>
                  <a:pt x="415925" y="25273"/>
                </a:lnTo>
                <a:lnTo>
                  <a:pt x="375157" y="39243"/>
                </a:lnTo>
                <a:lnTo>
                  <a:pt x="335406" y="56261"/>
                </a:lnTo>
                <a:lnTo>
                  <a:pt x="297180" y="76073"/>
                </a:lnTo>
                <a:lnTo>
                  <a:pt x="260476" y="98806"/>
                </a:lnTo>
                <a:lnTo>
                  <a:pt x="225425" y="124078"/>
                </a:lnTo>
                <a:lnTo>
                  <a:pt x="192531" y="151765"/>
                </a:lnTo>
                <a:lnTo>
                  <a:pt x="161544" y="181991"/>
                </a:lnTo>
                <a:lnTo>
                  <a:pt x="132969" y="214249"/>
                </a:lnTo>
                <a:lnTo>
                  <a:pt x="106934" y="248539"/>
                </a:lnTo>
                <a:lnTo>
                  <a:pt x="83312" y="284734"/>
                </a:lnTo>
                <a:lnTo>
                  <a:pt x="62611" y="322579"/>
                </a:lnTo>
                <a:lnTo>
                  <a:pt x="44576" y="361696"/>
                </a:lnTo>
                <a:lnTo>
                  <a:pt x="29591" y="402209"/>
                </a:lnTo>
                <a:lnTo>
                  <a:pt x="17525" y="443611"/>
                </a:lnTo>
                <a:lnTo>
                  <a:pt x="8636" y="485775"/>
                </a:lnTo>
                <a:lnTo>
                  <a:pt x="2793" y="528574"/>
                </a:lnTo>
                <a:lnTo>
                  <a:pt x="126" y="571626"/>
                </a:lnTo>
                <a:lnTo>
                  <a:pt x="0" y="1168400"/>
                </a:lnTo>
                <a:lnTo>
                  <a:pt x="582422" y="1168400"/>
                </a:lnTo>
                <a:lnTo>
                  <a:pt x="639826" y="1165478"/>
                </a:lnTo>
                <a:lnTo>
                  <a:pt x="682498" y="1159764"/>
                </a:lnTo>
                <a:lnTo>
                  <a:pt x="724662" y="1150747"/>
                </a:lnTo>
                <a:lnTo>
                  <a:pt x="766190" y="1138809"/>
                </a:lnTo>
                <a:lnTo>
                  <a:pt x="806576" y="1123696"/>
                </a:lnTo>
                <a:lnTo>
                  <a:pt x="845820" y="1105789"/>
                </a:lnTo>
                <a:lnTo>
                  <a:pt x="883538" y="1084961"/>
                </a:lnTo>
                <a:lnTo>
                  <a:pt x="919734" y="1061466"/>
                </a:lnTo>
                <a:lnTo>
                  <a:pt x="954151" y="1035303"/>
                </a:lnTo>
                <a:lnTo>
                  <a:pt x="986409" y="1006728"/>
                </a:lnTo>
                <a:lnTo>
                  <a:pt x="1016508" y="975868"/>
                </a:lnTo>
                <a:lnTo>
                  <a:pt x="1044321" y="942848"/>
                </a:lnTo>
                <a:lnTo>
                  <a:pt x="1069594" y="907923"/>
                </a:lnTo>
                <a:lnTo>
                  <a:pt x="1092200" y="871220"/>
                </a:lnTo>
                <a:lnTo>
                  <a:pt x="1112139" y="832866"/>
                </a:lnTo>
                <a:lnTo>
                  <a:pt x="1129029" y="793242"/>
                </a:lnTo>
                <a:lnTo>
                  <a:pt x="1143127" y="752475"/>
                </a:lnTo>
                <a:lnTo>
                  <a:pt x="1154049" y="710692"/>
                </a:lnTo>
                <a:lnTo>
                  <a:pt x="1162050" y="668274"/>
                </a:lnTo>
                <a:lnTo>
                  <a:pt x="1166749" y="625475"/>
                </a:lnTo>
                <a:lnTo>
                  <a:pt x="1168400" y="582422"/>
                </a:lnTo>
                <a:lnTo>
                  <a:pt x="1168400" y="0"/>
                </a:lnTo>
                <a:close/>
              </a:path>
            </a:pathLst>
          </a:custGeom>
          <a:solidFill>
            <a:srgbClr val="40A7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1597025" cy="1593850"/>
          </a:xfrm>
          <a:custGeom>
            <a:avLst/>
            <a:gdLst/>
            <a:ahLst/>
            <a:cxnLst/>
            <a:rect l="l" t="t" r="r" b="b"/>
            <a:pathLst>
              <a:path w="1597025" h="1593850">
                <a:moveTo>
                  <a:pt x="1357503" y="0"/>
                </a:moveTo>
                <a:lnTo>
                  <a:pt x="0" y="0"/>
                </a:lnTo>
                <a:lnTo>
                  <a:pt x="0" y="1302893"/>
                </a:lnTo>
                <a:lnTo>
                  <a:pt x="28497" y="1329308"/>
                </a:lnTo>
                <a:lnTo>
                  <a:pt x="63927" y="1359280"/>
                </a:lnTo>
                <a:lnTo>
                  <a:pt x="100783" y="1387475"/>
                </a:lnTo>
                <a:lnTo>
                  <a:pt x="138976" y="1413764"/>
                </a:lnTo>
                <a:lnTo>
                  <a:pt x="178422" y="1438275"/>
                </a:lnTo>
                <a:lnTo>
                  <a:pt x="219011" y="1460753"/>
                </a:lnTo>
                <a:lnTo>
                  <a:pt x="260667" y="1481201"/>
                </a:lnTo>
                <a:lnTo>
                  <a:pt x="303276" y="1499616"/>
                </a:lnTo>
                <a:lnTo>
                  <a:pt x="346735" y="1515999"/>
                </a:lnTo>
                <a:lnTo>
                  <a:pt x="390944" y="1530096"/>
                </a:lnTo>
                <a:lnTo>
                  <a:pt x="435787" y="1542033"/>
                </a:lnTo>
                <a:lnTo>
                  <a:pt x="481177" y="1551813"/>
                </a:lnTo>
                <a:lnTo>
                  <a:pt x="526973" y="1559305"/>
                </a:lnTo>
                <a:lnTo>
                  <a:pt x="573087" y="1564513"/>
                </a:lnTo>
                <a:lnTo>
                  <a:pt x="619404" y="1567560"/>
                </a:lnTo>
                <a:lnTo>
                  <a:pt x="1570482" y="1593723"/>
                </a:lnTo>
                <a:lnTo>
                  <a:pt x="1596517" y="642747"/>
                </a:lnTo>
                <a:lnTo>
                  <a:pt x="1596644" y="631190"/>
                </a:lnTo>
                <a:lnTo>
                  <a:pt x="1595628" y="584834"/>
                </a:lnTo>
                <a:lnTo>
                  <a:pt x="1592326" y="538479"/>
                </a:lnTo>
                <a:lnTo>
                  <a:pt x="1586738" y="492378"/>
                </a:lnTo>
                <a:lnTo>
                  <a:pt x="1578991" y="446658"/>
                </a:lnTo>
                <a:lnTo>
                  <a:pt x="1568958" y="401320"/>
                </a:lnTo>
                <a:lnTo>
                  <a:pt x="1556639" y="356616"/>
                </a:lnTo>
                <a:lnTo>
                  <a:pt x="1542288" y="312420"/>
                </a:lnTo>
                <a:lnTo>
                  <a:pt x="1525651" y="269113"/>
                </a:lnTo>
                <a:lnTo>
                  <a:pt x="1506982" y="226695"/>
                </a:lnTo>
                <a:lnTo>
                  <a:pt x="1486154" y="185166"/>
                </a:lnTo>
                <a:lnTo>
                  <a:pt x="1463421" y="144779"/>
                </a:lnTo>
                <a:lnTo>
                  <a:pt x="1438783" y="105536"/>
                </a:lnTo>
                <a:lnTo>
                  <a:pt x="1412113" y="67436"/>
                </a:lnTo>
                <a:lnTo>
                  <a:pt x="1383792" y="30860"/>
                </a:lnTo>
                <a:lnTo>
                  <a:pt x="1357503" y="0"/>
                </a:lnTo>
                <a:close/>
              </a:path>
            </a:pathLst>
          </a:custGeom>
          <a:solidFill>
            <a:srgbClr val="FFC24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2875788" y="9127234"/>
            <a:ext cx="15412719" cy="1160145"/>
            <a:chOff x="2875788" y="9127234"/>
            <a:chExt cx="15412719" cy="1160145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75788" y="9127234"/>
              <a:ext cx="15412212" cy="1159763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11798807" y="9224771"/>
              <a:ext cx="6489065" cy="1062355"/>
            </a:xfrm>
            <a:custGeom>
              <a:avLst/>
              <a:gdLst/>
              <a:ahLst/>
              <a:cxnLst/>
              <a:rect l="l" t="t" r="r" b="b"/>
              <a:pathLst>
                <a:path w="6489065" h="1062354">
                  <a:moveTo>
                    <a:pt x="6488811" y="0"/>
                  </a:moveTo>
                  <a:lnTo>
                    <a:pt x="2823972" y="0"/>
                  </a:lnTo>
                  <a:lnTo>
                    <a:pt x="2765298" y="1981"/>
                  </a:lnTo>
                  <a:lnTo>
                    <a:pt x="2717546" y="4178"/>
                  </a:lnTo>
                  <a:lnTo>
                    <a:pt x="2669794" y="6845"/>
                  </a:lnTo>
                  <a:lnTo>
                    <a:pt x="2622296" y="10007"/>
                  </a:lnTo>
                  <a:lnTo>
                    <a:pt x="2574798" y="13627"/>
                  </a:lnTo>
                  <a:lnTo>
                    <a:pt x="2527554" y="17729"/>
                  </a:lnTo>
                  <a:lnTo>
                    <a:pt x="2480436" y="22313"/>
                  </a:lnTo>
                  <a:lnTo>
                    <a:pt x="2433447" y="27355"/>
                  </a:lnTo>
                  <a:lnTo>
                    <a:pt x="2386584" y="32867"/>
                  </a:lnTo>
                  <a:lnTo>
                    <a:pt x="2339848" y="38836"/>
                  </a:lnTo>
                  <a:lnTo>
                    <a:pt x="2293238" y="45262"/>
                  </a:lnTo>
                  <a:lnTo>
                    <a:pt x="2246757" y="52158"/>
                  </a:lnTo>
                  <a:lnTo>
                    <a:pt x="2200529" y="59512"/>
                  </a:lnTo>
                  <a:lnTo>
                    <a:pt x="2154428" y="67322"/>
                  </a:lnTo>
                  <a:lnTo>
                    <a:pt x="2108454" y="75577"/>
                  </a:lnTo>
                  <a:lnTo>
                    <a:pt x="2062607" y="84289"/>
                  </a:lnTo>
                  <a:lnTo>
                    <a:pt x="2016886" y="93446"/>
                  </a:lnTo>
                  <a:lnTo>
                    <a:pt x="1971421" y="103047"/>
                  </a:lnTo>
                  <a:lnTo>
                    <a:pt x="1926082" y="113093"/>
                  </a:lnTo>
                  <a:lnTo>
                    <a:pt x="1880997" y="123583"/>
                  </a:lnTo>
                  <a:lnTo>
                    <a:pt x="1835911" y="134505"/>
                  </a:lnTo>
                  <a:lnTo>
                    <a:pt x="1791080" y="145872"/>
                  </a:lnTo>
                  <a:lnTo>
                    <a:pt x="1746503" y="157657"/>
                  </a:lnTo>
                  <a:lnTo>
                    <a:pt x="1702053" y="169875"/>
                  </a:lnTo>
                  <a:lnTo>
                    <a:pt x="1657730" y="182537"/>
                  </a:lnTo>
                  <a:lnTo>
                    <a:pt x="1613661" y="195618"/>
                  </a:lnTo>
                  <a:lnTo>
                    <a:pt x="1569720" y="209118"/>
                  </a:lnTo>
                  <a:lnTo>
                    <a:pt x="1525905" y="223037"/>
                  </a:lnTo>
                  <a:lnTo>
                    <a:pt x="1482344" y="237388"/>
                  </a:lnTo>
                  <a:lnTo>
                    <a:pt x="1439036" y="252145"/>
                  </a:lnTo>
                  <a:lnTo>
                    <a:pt x="1395857" y="267309"/>
                  </a:lnTo>
                  <a:lnTo>
                    <a:pt x="1352930" y="282905"/>
                  </a:lnTo>
                  <a:lnTo>
                    <a:pt x="1310132" y="298894"/>
                  </a:lnTo>
                  <a:lnTo>
                    <a:pt x="1267586" y="315302"/>
                  </a:lnTo>
                  <a:lnTo>
                    <a:pt x="1225169" y="332117"/>
                  </a:lnTo>
                  <a:lnTo>
                    <a:pt x="1183005" y="349326"/>
                  </a:lnTo>
                  <a:lnTo>
                    <a:pt x="1141095" y="366941"/>
                  </a:lnTo>
                  <a:lnTo>
                    <a:pt x="1099312" y="384936"/>
                  </a:lnTo>
                  <a:lnTo>
                    <a:pt x="1057783" y="403339"/>
                  </a:lnTo>
                  <a:lnTo>
                    <a:pt x="1016508" y="422135"/>
                  </a:lnTo>
                  <a:lnTo>
                    <a:pt x="975360" y="441324"/>
                  </a:lnTo>
                  <a:lnTo>
                    <a:pt x="934466" y="460908"/>
                  </a:lnTo>
                  <a:lnTo>
                    <a:pt x="893826" y="480860"/>
                  </a:lnTo>
                  <a:lnTo>
                    <a:pt x="853440" y="501205"/>
                  </a:lnTo>
                  <a:lnTo>
                    <a:pt x="813181" y="521931"/>
                  </a:lnTo>
                  <a:lnTo>
                    <a:pt x="773302" y="543039"/>
                  </a:lnTo>
                  <a:lnTo>
                    <a:pt x="733551" y="564514"/>
                  </a:lnTo>
                  <a:lnTo>
                    <a:pt x="694055" y="586358"/>
                  </a:lnTo>
                  <a:lnTo>
                    <a:pt x="654685" y="608596"/>
                  </a:lnTo>
                  <a:lnTo>
                    <a:pt x="615696" y="631189"/>
                  </a:lnTo>
                  <a:lnTo>
                    <a:pt x="576834" y="654151"/>
                  </a:lnTo>
                  <a:lnTo>
                    <a:pt x="538352" y="677481"/>
                  </a:lnTo>
                  <a:lnTo>
                    <a:pt x="499999" y="701166"/>
                  </a:lnTo>
                  <a:lnTo>
                    <a:pt x="462025" y="725220"/>
                  </a:lnTo>
                  <a:lnTo>
                    <a:pt x="424180" y="749630"/>
                  </a:lnTo>
                  <a:lnTo>
                    <a:pt x="386588" y="774382"/>
                  </a:lnTo>
                  <a:lnTo>
                    <a:pt x="349376" y="799490"/>
                  </a:lnTo>
                  <a:lnTo>
                    <a:pt x="312293" y="824953"/>
                  </a:lnTo>
                  <a:lnTo>
                    <a:pt x="275463" y="850772"/>
                  </a:lnTo>
                  <a:lnTo>
                    <a:pt x="239014" y="876934"/>
                  </a:lnTo>
                  <a:lnTo>
                    <a:pt x="202692" y="903414"/>
                  </a:lnTo>
                  <a:lnTo>
                    <a:pt x="166750" y="930262"/>
                  </a:lnTo>
                  <a:lnTo>
                    <a:pt x="131064" y="957444"/>
                  </a:lnTo>
                  <a:lnTo>
                    <a:pt x="95631" y="984959"/>
                  </a:lnTo>
                  <a:lnTo>
                    <a:pt x="60451" y="1012807"/>
                  </a:lnTo>
                  <a:lnTo>
                    <a:pt x="25526" y="1040987"/>
                  </a:lnTo>
                  <a:lnTo>
                    <a:pt x="0" y="1062003"/>
                  </a:lnTo>
                  <a:lnTo>
                    <a:pt x="6488811" y="1062003"/>
                  </a:lnTo>
                  <a:lnTo>
                    <a:pt x="6488811" y="0"/>
                  </a:lnTo>
                  <a:close/>
                </a:path>
              </a:pathLst>
            </a:custGeom>
            <a:solidFill>
              <a:srgbClr val="FFC24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9" name="object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05027" y="140207"/>
            <a:ext cx="2761488" cy="2772155"/>
          </a:xfrm>
          <a:prstGeom prst="rect">
            <a:avLst/>
          </a:prstGeom>
        </p:spPr>
      </p:pic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4645533" y="689864"/>
            <a:ext cx="11157585" cy="1031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600" spc="-1010" dirty="0"/>
              <a:t>T</a:t>
            </a:r>
            <a:r>
              <a:rPr sz="6600" spc="-980" dirty="0"/>
              <a:t>e</a:t>
            </a:r>
            <a:r>
              <a:rPr sz="6600" spc="-960" dirty="0"/>
              <a:t>or</a:t>
            </a:r>
            <a:r>
              <a:rPr sz="6600" spc="430" dirty="0"/>
              <a:t>i</a:t>
            </a:r>
            <a:r>
              <a:rPr sz="6600" spc="-985" dirty="0"/>
              <a:t>K</a:t>
            </a:r>
            <a:r>
              <a:rPr sz="6600" spc="-969" dirty="0"/>
              <a:t>e</a:t>
            </a:r>
            <a:r>
              <a:rPr sz="6600" spc="-965" dirty="0"/>
              <a:t>bu</a:t>
            </a:r>
            <a:r>
              <a:rPr sz="6600" spc="-960" dirty="0"/>
              <a:t>t</a:t>
            </a:r>
            <a:r>
              <a:rPr sz="6600" spc="-965" dirty="0"/>
              <a:t>uha</a:t>
            </a:r>
            <a:r>
              <a:rPr sz="6600" spc="415" dirty="0"/>
              <a:t>n</a:t>
            </a:r>
            <a:r>
              <a:rPr sz="6600" spc="-969" dirty="0"/>
              <a:t>M</a:t>
            </a:r>
            <a:r>
              <a:rPr sz="6600" spc="-960" dirty="0"/>
              <a:t>c</a:t>
            </a:r>
            <a:r>
              <a:rPr sz="6600" spc="-985" dirty="0"/>
              <a:t>Cl</a:t>
            </a:r>
            <a:r>
              <a:rPr sz="6600" spc="-65" dirty="0"/>
              <a:t>e</a:t>
            </a:r>
            <a:r>
              <a:rPr sz="6600" b="1" spc="-1190" dirty="0">
                <a:latin typeface="Verdana"/>
                <a:cs typeface="Verdana"/>
              </a:rPr>
              <a:t>l</a:t>
            </a:r>
            <a:r>
              <a:rPr sz="6600" spc="-965" dirty="0"/>
              <a:t>an</a:t>
            </a:r>
            <a:r>
              <a:rPr sz="6600" spc="455" dirty="0"/>
              <a:t>d</a:t>
            </a:r>
            <a:r>
              <a:rPr sz="6600" spc="-994" dirty="0"/>
              <a:t>(196</a:t>
            </a:r>
            <a:r>
              <a:rPr sz="6600" spc="-990" dirty="0"/>
              <a:t>1</a:t>
            </a:r>
            <a:r>
              <a:rPr sz="6600" spc="-25" dirty="0"/>
              <a:t>)</a:t>
            </a:r>
            <a:endParaRPr sz="6600">
              <a:latin typeface="Verdana"/>
              <a:cs typeface="Verdan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000615" y="9729927"/>
            <a:ext cx="7306309" cy="314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I</a:t>
            </a:r>
            <a:r>
              <a:rPr sz="1900" spc="-21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NS</a:t>
            </a:r>
            <a:r>
              <a:rPr sz="1900" spc="-11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105" dirty="0">
                <a:solidFill>
                  <a:srgbClr val="4E4E4E"/>
                </a:solidFill>
                <a:latin typeface="Georgia"/>
                <a:cs typeface="Georgia"/>
              </a:rPr>
              <a:t>TI</a:t>
            </a:r>
            <a:r>
              <a:rPr sz="1900" spc="-21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135" dirty="0">
                <a:solidFill>
                  <a:srgbClr val="4E4E4E"/>
                </a:solidFill>
                <a:latin typeface="Georgia"/>
                <a:cs typeface="Georgia"/>
              </a:rPr>
              <a:t>TUT</a:t>
            </a:r>
            <a:r>
              <a:rPr sz="1900" spc="484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I</a:t>
            </a:r>
            <a:r>
              <a:rPr sz="1900" spc="-20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-20" dirty="0">
                <a:solidFill>
                  <a:srgbClr val="4E4E4E"/>
                </a:solidFill>
                <a:latin typeface="Georgia"/>
                <a:cs typeface="Georgia"/>
              </a:rPr>
              <a:t>N</a:t>
            </a:r>
            <a:r>
              <a:rPr sz="1900" spc="-22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-20" dirty="0">
                <a:solidFill>
                  <a:srgbClr val="4E4E4E"/>
                </a:solidFill>
                <a:latin typeface="Georgia"/>
                <a:cs typeface="Georgia"/>
              </a:rPr>
              <a:t>F</a:t>
            </a:r>
            <a:r>
              <a:rPr sz="1900" spc="-21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100" dirty="0">
                <a:solidFill>
                  <a:srgbClr val="4E4E4E"/>
                </a:solidFill>
                <a:latin typeface="Georgia"/>
                <a:cs typeface="Georgia"/>
              </a:rPr>
              <a:t>OR</a:t>
            </a:r>
            <a:r>
              <a:rPr sz="1900" spc="-21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95" dirty="0">
                <a:solidFill>
                  <a:srgbClr val="4E4E4E"/>
                </a:solidFill>
                <a:latin typeface="Georgia"/>
                <a:cs typeface="Georgia"/>
              </a:rPr>
              <a:t>MA</a:t>
            </a:r>
            <a:r>
              <a:rPr sz="1900" spc="-22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105" dirty="0">
                <a:solidFill>
                  <a:srgbClr val="4E4E4E"/>
                </a:solidFill>
                <a:latin typeface="Georgia"/>
                <a:cs typeface="Georgia"/>
              </a:rPr>
              <a:t>TI</a:t>
            </a:r>
            <a:r>
              <a:rPr sz="1900" spc="-20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-20" dirty="0">
                <a:solidFill>
                  <a:srgbClr val="4E4E4E"/>
                </a:solidFill>
                <a:latin typeface="Georgia"/>
                <a:cs typeface="Georgia"/>
              </a:rPr>
              <a:t>K</a:t>
            </a:r>
            <a:r>
              <a:rPr sz="1900" spc="-21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A</a:t>
            </a:r>
            <a:r>
              <a:rPr sz="1900" spc="30" dirty="0">
                <a:solidFill>
                  <a:srgbClr val="4E4E4E"/>
                </a:solidFill>
                <a:latin typeface="Georgia"/>
                <a:cs typeface="Georgia"/>
              </a:rPr>
              <a:t> 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DA</a:t>
            </a:r>
            <a:r>
              <a:rPr sz="1900" spc="-9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N</a:t>
            </a:r>
            <a:r>
              <a:rPr sz="1900" spc="20" dirty="0">
                <a:solidFill>
                  <a:srgbClr val="4E4E4E"/>
                </a:solidFill>
                <a:latin typeface="Georgia"/>
                <a:cs typeface="Georgia"/>
              </a:rPr>
              <a:t> 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B</a:t>
            </a:r>
            <a:r>
              <a:rPr sz="1900" spc="-204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I</a:t>
            </a:r>
            <a:r>
              <a:rPr sz="1900" spc="-18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S</a:t>
            </a:r>
            <a:r>
              <a:rPr sz="1900" spc="-19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-20" dirty="0">
                <a:solidFill>
                  <a:srgbClr val="4E4E4E"/>
                </a:solidFill>
                <a:latin typeface="Georgia"/>
                <a:cs typeface="Georgia"/>
              </a:rPr>
              <a:t>N</a:t>
            </a:r>
            <a:r>
              <a:rPr sz="1900" spc="-21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I</a:t>
            </a:r>
            <a:r>
              <a:rPr sz="1900" spc="-18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S</a:t>
            </a:r>
            <a:r>
              <a:rPr sz="1900" spc="30" dirty="0">
                <a:solidFill>
                  <a:srgbClr val="4E4E4E"/>
                </a:solidFill>
                <a:latin typeface="Georgia"/>
                <a:cs typeface="Georgia"/>
              </a:rPr>
              <a:t>  </a:t>
            </a:r>
            <a:r>
              <a:rPr sz="1900" spc="-20" dirty="0">
                <a:solidFill>
                  <a:srgbClr val="4E4E4E"/>
                </a:solidFill>
                <a:latin typeface="Georgia"/>
                <a:cs typeface="Georgia"/>
              </a:rPr>
              <a:t>D</a:t>
            </a:r>
            <a:r>
              <a:rPr sz="1900" spc="-114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A</a:t>
            </a:r>
            <a:r>
              <a:rPr sz="1900" spc="-9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R</a:t>
            </a:r>
            <a:r>
              <a:rPr sz="1900" spc="-8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M</a:t>
            </a:r>
            <a:r>
              <a:rPr sz="1900" spc="-9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A</a:t>
            </a:r>
            <a:r>
              <a:rPr sz="1900" spc="-8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J</a:t>
            </a:r>
            <a:r>
              <a:rPr sz="1900" spc="-10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A</a:t>
            </a:r>
            <a:r>
              <a:rPr sz="1900" spc="-8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Y</a:t>
            </a:r>
            <a:r>
              <a:rPr sz="1900" spc="-8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-50" dirty="0">
                <a:solidFill>
                  <a:srgbClr val="4E4E4E"/>
                </a:solidFill>
                <a:latin typeface="Georgia"/>
                <a:cs typeface="Georgia"/>
              </a:rPr>
              <a:t>A</a:t>
            </a:r>
            <a:endParaRPr sz="1900">
              <a:latin typeface="Georgia"/>
              <a:cs typeface="Georgi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7444465" y="9729927"/>
            <a:ext cx="618490" cy="314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spc="45" dirty="0">
                <a:solidFill>
                  <a:srgbClr val="4E4E4E"/>
                </a:solidFill>
                <a:latin typeface="Georgia"/>
                <a:cs typeface="Georgia"/>
              </a:rPr>
              <a:t>2024</a:t>
            </a:r>
            <a:endParaRPr sz="1900">
              <a:latin typeface="Georgia"/>
              <a:cs typeface="Georgi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217923" y="2708908"/>
            <a:ext cx="13813790" cy="5121910"/>
          </a:xfrm>
          <a:prstGeom prst="rect">
            <a:avLst/>
          </a:prstGeom>
        </p:spPr>
        <p:txBody>
          <a:bodyPr vert="horz" wrap="square" lIns="0" tIns="1657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5"/>
              </a:spcBef>
            </a:pP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Need</a:t>
            </a:r>
            <a:r>
              <a:rPr sz="3200" spc="-175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for</a:t>
            </a:r>
            <a:r>
              <a:rPr sz="3200" spc="-145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Achievement</a:t>
            </a:r>
            <a:r>
              <a:rPr sz="3200" spc="-135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(nAch):</a:t>
            </a:r>
            <a:r>
              <a:rPr sz="3200" spc="-105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1F4E79"/>
                </a:solidFill>
                <a:latin typeface="Calibri"/>
                <a:cs typeface="Calibri"/>
              </a:rPr>
              <a:t>Keinginan</a:t>
            </a:r>
            <a:r>
              <a:rPr sz="3200" spc="-85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mencapai</a:t>
            </a:r>
            <a:r>
              <a:rPr sz="3200" spc="-11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1F4E79"/>
                </a:solidFill>
                <a:latin typeface="Calibri"/>
                <a:cs typeface="Calibri"/>
              </a:rPr>
              <a:t>kesuksesan</a:t>
            </a:r>
            <a:r>
              <a:rPr sz="3200" spc="-15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dan</a:t>
            </a:r>
            <a:r>
              <a:rPr sz="3200" spc="-10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1F4E79"/>
                </a:solidFill>
                <a:latin typeface="Calibri"/>
                <a:cs typeface="Calibri"/>
              </a:rPr>
              <a:t>keunggulan</a:t>
            </a:r>
            <a:endParaRPr sz="3200">
              <a:latin typeface="Calibri"/>
              <a:cs typeface="Calibri"/>
            </a:endParaRPr>
          </a:p>
          <a:p>
            <a:pPr marL="492759" indent="-295910">
              <a:lnSpc>
                <a:spcPct val="100000"/>
              </a:lnSpc>
              <a:spcBef>
                <a:spcPts val="1200"/>
              </a:spcBef>
              <a:buChar char="•"/>
              <a:tabLst>
                <a:tab pos="492759" algn="l"/>
              </a:tabLst>
            </a:pPr>
            <a:r>
              <a:rPr sz="3200" spc="-25" dirty="0">
                <a:solidFill>
                  <a:srgbClr val="1F4E79"/>
                </a:solidFill>
                <a:latin typeface="Calibri"/>
                <a:cs typeface="Calibri"/>
              </a:rPr>
              <a:t>Konsumen</a:t>
            </a:r>
            <a:r>
              <a:rPr sz="3200" spc="-135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ini</a:t>
            </a:r>
            <a:r>
              <a:rPr sz="3200" spc="-135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menyukai</a:t>
            </a:r>
            <a:r>
              <a:rPr sz="3200" spc="-114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spc="-30" dirty="0">
                <a:solidFill>
                  <a:srgbClr val="1F4E79"/>
                </a:solidFill>
                <a:latin typeface="Calibri"/>
                <a:cs typeface="Calibri"/>
              </a:rPr>
              <a:t>tantangan,</a:t>
            </a:r>
            <a:r>
              <a:rPr sz="3200" spc="-8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1F4E79"/>
                </a:solidFill>
                <a:latin typeface="Calibri"/>
                <a:cs typeface="Calibri"/>
              </a:rPr>
              <a:t>inovasi,</a:t>
            </a:r>
            <a:r>
              <a:rPr sz="3200" spc="-13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dan</a:t>
            </a:r>
            <a:r>
              <a:rPr sz="3200" spc="-125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produk</a:t>
            </a:r>
            <a:r>
              <a:rPr sz="3200" spc="-16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1F4E79"/>
                </a:solidFill>
                <a:latin typeface="Calibri"/>
                <a:cs typeface="Calibri"/>
              </a:rPr>
              <a:t>berkualitas</a:t>
            </a:r>
            <a:r>
              <a:rPr sz="3200" spc="-12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1F4E79"/>
                </a:solidFill>
                <a:latin typeface="Calibri"/>
                <a:cs typeface="Calibri"/>
              </a:rPr>
              <a:t>tinggi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225"/>
              </a:spcBef>
              <a:buClr>
                <a:srgbClr val="1F4E79"/>
              </a:buClr>
              <a:buFont typeface="Calibri"/>
              <a:buChar char="•"/>
            </a:pP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Need</a:t>
            </a:r>
            <a:r>
              <a:rPr sz="3200" spc="-185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for</a:t>
            </a:r>
            <a:r>
              <a:rPr sz="3200" spc="-18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Affiliation</a:t>
            </a:r>
            <a:r>
              <a:rPr sz="3200" spc="-125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(nAff):</a:t>
            </a:r>
            <a:r>
              <a:rPr sz="3200" spc="-135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spc="-20" dirty="0">
                <a:solidFill>
                  <a:srgbClr val="1F4E79"/>
                </a:solidFill>
                <a:latin typeface="Calibri"/>
                <a:cs typeface="Calibri"/>
              </a:rPr>
              <a:t>Keinginan</a:t>
            </a:r>
            <a:r>
              <a:rPr sz="3200" spc="-14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1F4E79"/>
                </a:solidFill>
                <a:latin typeface="Calibri"/>
                <a:cs typeface="Calibri"/>
              </a:rPr>
              <a:t>membangun</a:t>
            </a:r>
            <a:r>
              <a:rPr sz="3200" spc="-95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spc="-20" dirty="0">
                <a:solidFill>
                  <a:srgbClr val="1F4E79"/>
                </a:solidFill>
                <a:latin typeface="Calibri"/>
                <a:cs typeface="Calibri"/>
              </a:rPr>
              <a:t>hubungan</a:t>
            </a:r>
            <a:r>
              <a:rPr sz="3200" spc="-10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dan</a:t>
            </a:r>
            <a:r>
              <a:rPr sz="3200" spc="-145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diterima</a:t>
            </a:r>
            <a:r>
              <a:rPr sz="3200" spc="-135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1F4E79"/>
                </a:solidFill>
                <a:latin typeface="Calibri"/>
                <a:cs typeface="Calibri"/>
              </a:rPr>
              <a:t>kelompok</a:t>
            </a:r>
            <a:endParaRPr sz="3200">
              <a:latin typeface="Calibri"/>
              <a:cs typeface="Calibri"/>
            </a:endParaRPr>
          </a:p>
          <a:p>
            <a:pPr marL="492759" indent="-295910">
              <a:lnSpc>
                <a:spcPct val="100000"/>
              </a:lnSpc>
              <a:spcBef>
                <a:spcPts val="1200"/>
              </a:spcBef>
              <a:buChar char="•"/>
              <a:tabLst>
                <a:tab pos="492759" algn="l"/>
              </a:tabLst>
            </a:pPr>
            <a:r>
              <a:rPr sz="3200" spc="-20" dirty="0">
                <a:solidFill>
                  <a:srgbClr val="1F4E79"/>
                </a:solidFill>
                <a:latin typeface="Calibri"/>
                <a:cs typeface="Calibri"/>
              </a:rPr>
              <a:t>Konsumen</a:t>
            </a:r>
            <a:r>
              <a:rPr sz="3200" spc="-14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ini</a:t>
            </a:r>
            <a:r>
              <a:rPr sz="3200" spc="-125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membeli</a:t>
            </a:r>
            <a:r>
              <a:rPr sz="3200" spc="-12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untuk</a:t>
            </a:r>
            <a:r>
              <a:rPr sz="3200" spc="-11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1F4E79"/>
                </a:solidFill>
                <a:latin typeface="Calibri"/>
                <a:cs typeface="Calibri"/>
              </a:rPr>
              <a:t>kepuasan</a:t>
            </a:r>
            <a:r>
              <a:rPr sz="3200" spc="-12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sosial</a:t>
            </a:r>
            <a:r>
              <a:rPr sz="3200" spc="-14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dan</a:t>
            </a:r>
            <a:r>
              <a:rPr sz="3200" spc="-125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rasa</a:t>
            </a:r>
            <a:r>
              <a:rPr sz="3200" spc="-15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1F4E79"/>
                </a:solidFill>
                <a:latin typeface="Calibri"/>
                <a:cs typeface="Calibri"/>
              </a:rPr>
              <a:t>memiliki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240"/>
              </a:spcBef>
              <a:buClr>
                <a:srgbClr val="1F4E79"/>
              </a:buClr>
              <a:buFont typeface="Calibri"/>
              <a:buChar char="•"/>
            </a:pP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Need</a:t>
            </a:r>
            <a:r>
              <a:rPr sz="3200" spc="-165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for</a:t>
            </a:r>
            <a:r>
              <a:rPr sz="3200" spc="-14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Power</a:t>
            </a:r>
            <a:r>
              <a:rPr sz="3200" spc="-18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1F4E79"/>
                </a:solidFill>
                <a:latin typeface="Calibri"/>
                <a:cs typeface="Calibri"/>
              </a:rPr>
              <a:t>(nPow):</a:t>
            </a:r>
            <a:r>
              <a:rPr sz="3200" spc="-13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1F4E79"/>
                </a:solidFill>
                <a:latin typeface="Calibri"/>
                <a:cs typeface="Calibri"/>
              </a:rPr>
              <a:t>Keinginan</a:t>
            </a:r>
            <a:r>
              <a:rPr sz="3200" spc="-75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1F4E79"/>
                </a:solidFill>
                <a:latin typeface="Calibri"/>
                <a:cs typeface="Calibri"/>
              </a:rPr>
              <a:t>memiliki</a:t>
            </a:r>
            <a:r>
              <a:rPr sz="3200" spc="-105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spc="-25" dirty="0">
                <a:solidFill>
                  <a:srgbClr val="1F4E79"/>
                </a:solidFill>
                <a:latin typeface="Calibri"/>
                <a:cs typeface="Calibri"/>
              </a:rPr>
              <a:t>kontrol</a:t>
            </a:r>
            <a:r>
              <a:rPr sz="3200" spc="-14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dan</a:t>
            </a:r>
            <a:r>
              <a:rPr sz="3200" spc="-11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1F4E79"/>
                </a:solidFill>
                <a:latin typeface="Calibri"/>
                <a:cs typeface="Calibri"/>
              </a:rPr>
              <a:t>pengaruh</a:t>
            </a:r>
            <a:endParaRPr sz="3200">
              <a:latin typeface="Calibri"/>
              <a:cs typeface="Calibri"/>
            </a:endParaRPr>
          </a:p>
          <a:p>
            <a:pPr marL="492759" indent="-295910">
              <a:lnSpc>
                <a:spcPct val="100000"/>
              </a:lnSpc>
              <a:spcBef>
                <a:spcPts val="1205"/>
              </a:spcBef>
              <a:buChar char="•"/>
              <a:tabLst>
                <a:tab pos="492759" algn="l"/>
              </a:tabLst>
            </a:pPr>
            <a:r>
              <a:rPr sz="3200" spc="-20" dirty="0">
                <a:solidFill>
                  <a:srgbClr val="1F4E79"/>
                </a:solidFill>
                <a:latin typeface="Calibri"/>
                <a:cs typeface="Calibri"/>
              </a:rPr>
              <a:t>Konsumen</a:t>
            </a:r>
            <a:r>
              <a:rPr sz="3200" spc="-13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ini</a:t>
            </a:r>
            <a:r>
              <a:rPr sz="3200" spc="-12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mencari</a:t>
            </a:r>
            <a:r>
              <a:rPr sz="3200" spc="-145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produk</a:t>
            </a:r>
            <a:r>
              <a:rPr sz="3200" spc="-15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premium</a:t>
            </a:r>
            <a:r>
              <a:rPr sz="3200" spc="-105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dan</a:t>
            </a:r>
            <a:r>
              <a:rPr sz="3200" spc="-12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1F4E79"/>
                </a:solidFill>
                <a:latin typeface="Calibri"/>
                <a:cs typeface="Calibri"/>
              </a:rPr>
              <a:t>brand</a:t>
            </a:r>
            <a:r>
              <a:rPr sz="3200" spc="-90" dirty="0">
                <a:solidFill>
                  <a:srgbClr val="1F4E79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1F4E79"/>
                </a:solidFill>
                <a:latin typeface="Calibri"/>
                <a:cs typeface="Calibri"/>
              </a:rPr>
              <a:t>eksklusif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875788" y="9471658"/>
            <a:ext cx="15412719" cy="815340"/>
            <a:chOff x="2875788" y="9471658"/>
            <a:chExt cx="15412719" cy="81534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75788" y="9471658"/>
              <a:ext cx="15412212" cy="815339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12271247" y="9567671"/>
              <a:ext cx="6016625" cy="719455"/>
            </a:xfrm>
            <a:custGeom>
              <a:avLst/>
              <a:gdLst/>
              <a:ahLst/>
              <a:cxnLst/>
              <a:rect l="l" t="t" r="r" b="b"/>
              <a:pathLst>
                <a:path w="6016625" h="719454">
                  <a:moveTo>
                    <a:pt x="6016371" y="0"/>
                  </a:moveTo>
                  <a:lnTo>
                    <a:pt x="2351150" y="0"/>
                  </a:lnTo>
                  <a:lnTo>
                    <a:pt x="2292477" y="1981"/>
                  </a:lnTo>
                  <a:lnTo>
                    <a:pt x="2244725" y="4178"/>
                  </a:lnTo>
                  <a:lnTo>
                    <a:pt x="2196973" y="6857"/>
                  </a:lnTo>
                  <a:lnTo>
                    <a:pt x="2149475" y="10020"/>
                  </a:lnTo>
                  <a:lnTo>
                    <a:pt x="2101977" y="13652"/>
                  </a:lnTo>
                  <a:lnTo>
                    <a:pt x="2054732" y="17754"/>
                  </a:lnTo>
                  <a:lnTo>
                    <a:pt x="2007615" y="22339"/>
                  </a:lnTo>
                  <a:lnTo>
                    <a:pt x="1960625" y="27381"/>
                  </a:lnTo>
                  <a:lnTo>
                    <a:pt x="1913763" y="32892"/>
                  </a:lnTo>
                  <a:lnTo>
                    <a:pt x="1867027" y="38874"/>
                  </a:lnTo>
                  <a:lnTo>
                    <a:pt x="1820417" y="45326"/>
                  </a:lnTo>
                  <a:lnTo>
                    <a:pt x="1773936" y="52235"/>
                  </a:lnTo>
                  <a:lnTo>
                    <a:pt x="1727707" y="59601"/>
                  </a:lnTo>
                  <a:lnTo>
                    <a:pt x="1681607" y="67411"/>
                  </a:lnTo>
                  <a:lnTo>
                    <a:pt x="1635632" y="75691"/>
                  </a:lnTo>
                  <a:lnTo>
                    <a:pt x="1589659" y="84416"/>
                  </a:lnTo>
                  <a:lnTo>
                    <a:pt x="1543938" y="93586"/>
                  </a:lnTo>
                  <a:lnTo>
                    <a:pt x="1498473" y="103187"/>
                  </a:lnTo>
                  <a:lnTo>
                    <a:pt x="1453134" y="113245"/>
                  </a:lnTo>
                  <a:lnTo>
                    <a:pt x="1408048" y="123748"/>
                  </a:lnTo>
                  <a:lnTo>
                    <a:pt x="1362963" y="134696"/>
                  </a:lnTo>
                  <a:lnTo>
                    <a:pt x="1318132" y="146062"/>
                  </a:lnTo>
                  <a:lnTo>
                    <a:pt x="1273555" y="157873"/>
                  </a:lnTo>
                  <a:lnTo>
                    <a:pt x="1229105" y="170116"/>
                  </a:lnTo>
                  <a:lnTo>
                    <a:pt x="1184782" y="182778"/>
                  </a:lnTo>
                  <a:lnTo>
                    <a:pt x="1140713" y="195884"/>
                  </a:lnTo>
                  <a:lnTo>
                    <a:pt x="1096771" y="209410"/>
                  </a:lnTo>
                  <a:lnTo>
                    <a:pt x="1052957" y="223354"/>
                  </a:lnTo>
                  <a:lnTo>
                    <a:pt x="1009396" y="237718"/>
                  </a:lnTo>
                  <a:lnTo>
                    <a:pt x="966088" y="252488"/>
                  </a:lnTo>
                  <a:lnTo>
                    <a:pt x="922909" y="267677"/>
                  </a:lnTo>
                  <a:lnTo>
                    <a:pt x="879982" y="283298"/>
                  </a:lnTo>
                  <a:lnTo>
                    <a:pt x="837184" y="299313"/>
                  </a:lnTo>
                  <a:lnTo>
                    <a:pt x="794638" y="315747"/>
                  </a:lnTo>
                  <a:lnTo>
                    <a:pt x="752221" y="332562"/>
                  </a:lnTo>
                  <a:lnTo>
                    <a:pt x="710056" y="349796"/>
                  </a:lnTo>
                  <a:lnTo>
                    <a:pt x="668147" y="367436"/>
                  </a:lnTo>
                  <a:lnTo>
                    <a:pt x="626236" y="385470"/>
                  </a:lnTo>
                  <a:lnTo>
                    <a:pt x="584707" y="403898"/>
                  </a:lnTo>
                  <a:lnTo>
                    <a:pt x="543432" y="422719"/>
                  </a:lnTo>
                  <a:lnTo>
                    <a:pt x="502284" y="441934"/>
                  </a:lnTo>
                  <a:lnTo>
                    <a:pt x="461391" y="461543"/>
                  </a:lnTo>
                  <a:lnTo>
                    <a:pt x="420750" y="481520"/>
                  </a:lnTo>
                  <a:lnTo>
                    <a:pt x="380365" y="501891"/>
                  </a:lnTo>
                  <a:lnTo>
                    <a:pt x="340105" y="522655"/>
                  </a:lnTo>
                  <a:lnTo>
                    <a:pt x="300227" y="543775"/>
                  </a:lnTo>
                  <a:lnTo>
                    <a:pt x="260476" y="565289"/>
                  </a:lnTo>
                  <a:lnTo>
                    <a:pt x="220979" y="587184"/>
                  </a:lnTo>
                  <a:lnTo>
                    <a:pt x="181609" y="609436"/>
                  </a:lnTo>
                  <a:lnTo>
                    <a:pt x="142621" y="632062"/>
                  </a:lnTo>
                  <a:lnTo>
                    <a:pt x="103758" y="655054"/>
                  </a:lnTo>
                  <a:lnTo>
                    <a:pt x="65277" y="678413"/>
                  </a:lnTo>
                  <a:lnTo>
                    <a:pt x="26924" y="702136"/>
                  </a:lnTo>
                  <a:lnTo>
                    <a:pt x="0" y="719200"/>
                  </a:lnTo>
                  <a:lnTo>
                    <a:pt x="6016371" y="719200"/>
                  </a:lnTo>
                  <a:lnTo>
                    <a:pt x="6016371" y="0"/>
                  </a:lnTo>
                  <a:close/>
                </a:path>
              </a:pathLst>
            </a:custGeom>
            <a:solidFill>
              <a:srgbClr val="FFC24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071620" y="558164"/>
            <a:ext cx="11257915" cy="1108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100" spc="-715" dirty="0"/>
              <a:t>P</a:t>
            </a:r>
            <a:r>
              <a:rPr sz="7100" spc="-680" dirty="0"/>
              <a:t>er</a:t>
            </a:r>
            <a:r>
              <a:rPr sz="7100" spc="-670" dirty="0"/>
              <a:t>b</a:t>
            </a:r>
            <a:r>
              <a:rPr sz="7100" spc="-685" dirty="0"/>
              <a:t>a</a:t>
            </a:r>
            <a:r>
              <a:rPr sz="7100" spc="-715" dirty="0"/>
              <a:t>n</a:t>
            </a:r>
            <a:r>
              <a:rPr sz="7100" spc="-700" dirty="0"/>
              <a:t>d</a:t>
            </a:r>
            <a:r>
              <a:rPr sz="7100" spc="-715" dirty="0"/>
              <a:t>i</a:t>
            </a:r>
            <a:r>
              <a:rPr sz="7100" spc="-700" dirty="0"/>
              <a:t>n</a:t>
            </a:r>
            <a:r>
              <a:rPr sz="7100" spc="-690" dirty="0"/>
              <a:t>g</a:t>
            </a:r>
            <a:r>
              <a:rPr sz="7100" spc="-700" dirty="0"/>
              <a:t>a</a:t>
            </a:r>
            <a:r>
              <a:rPr sz="7100" spc="-5" dirty="0"/>
              <a:t>n</a:t>
            </a:r>
            <a:r>
              <a:rPr sz="7100" spc="-1355" dirty="0"/>
              <a:t> </a:t>
            </a:r>
            <a:r>
              <a:rPr sz="7100" dirty="0"/>
              <a:t>3</a:t>
            </a:r>
            <a:r>
              <a:rPr sz="7100" spc="-1365" dirty="0"/>
              <a:t> </a:t>
            </a:r>
            <a:r>
              <a:rPr sz="7100" spc="-710" dirty="0"/>
              <a:t>T</a:t>
            </a:r>
            <a:r>
              <a:rPr sz="7100" spc="-715" dirty="0"/>
              <a:t>e</a:t>
            </a:r>
            <a:r>
              <a:rPr sz="7100" spc="-745" dirty="0"/>
              <a:t>o</a:t>
            </a:r>
            <a:r>
              <a:rPr sz="7100" spc="-715" dirty="0"/>
              <a:t>r</a:t>
            </a:r>
            <a:r>
              <a:rPr sz="7100" spc="-20" dirty="0"/>
              <a:t>i</a:t>
            </a:r>
            <a:r>
              <a:rPr sz="7100" spc="-1350" dirty="0"/>
              <a:t> </a:t>
            </a:r>
            <a:r>
              <a:rPr sz="7100" spc="-725" dirty="0"/>
              <a:t>M</a:t>
            </a:r>
            <a:r>
              <a:rPr sz="7100" spc="-750" dirty="0"/>
              <a:t>o</a:t>
            </a:r>
            <a:r>
              <a:rPr sz="7100" spc="-765" dirty="0"/>
              <a:t>t</a:t>
            </a:r>
            <a:r>
              <a:rPr sz="7100" spc="-760" dirty="0"/>
              <a:t>i</a:t>
            </a:r>
            <a:r>
              <a:rPr sz="7100" spc="-740" dirty="0"/>
              <a:t>v</a:t>
            </a:r>
            <a:r>
              <a:rPr sz="7100" spc="-720" dirty="0"/>
              <a:t>a</a:t>
            </a:r>
            <a:r>
              <a:rPr sz="7100" spc="-740" dirty="0"/>
              <a:t>s</a:t>
            </a:r>
            <a:r>
              <a:rPr sz="7100" spc="-25" dirty="0"/>
              <a:t>i</a:t>
            </a:r>
            <a:endParaRPr sz="7100"/>
          </a:p>
        </p:txBody>
      </p:sp>
      <p:sp>
        <p:nvSpPr>
          <p:cNvPr id="6" name="object 6"/>
          <p:cNvSpPr txBox="1"/>
          <p:nvPr/>
        </p:nvSpPr>
        <p:spPr>
          <a:xfrm>
            <a:off x="10000615" y="9729927"/>
            <a:ext cx="7306309" cy="314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I</a:t>
            </a:r>
            <a:r>
              <a:rPr sz="1900" spc="-21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NS</a:t>
            </a:r>
            <a:r>
              <a:rPr sz="1900" spc="-11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105" dirty="0">
                <a:solidFill>
                  <a:srgbClr val="4E4E4E"/>
                </a:solidFill>
                <a:latin typeface="Georgia"/>
                <a:cs typeface="Georgia"/>
              </a:rPr>
              <a:t>TI</a:t>
            </a:r>
            <a:r>
              <a:rPr sz="1900" spc="-21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135" dirty="0">
                <a:solidFill>
                  <a:srgbClr val="4E4E4E"/>
                </a:solidFill>
                <a:latin typeface="Georgia"/>
                <a:cs typeface="Georgia"/>
              </a:rPr>
              <a:t>TUT</a:t>
            </a:r>
            <a:r>
              <a:rPr sz="1900" spc="484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I</a:t>
            </a:r>
            <a:r>
              <a:rPr sz="1900" spc="-20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-20" dirty="0">
                <a:solidFill>
                  <a:srgbClr val="4E4E4E"/>
                </a:solidFill>
                <a:latin typeface="Georgia"/>
                <a:cs typeface="Georgia"/>
              </a:rPr>
              <a:t>N</a:t>
            </a:r>
            <a:r>
              <a:rPr sz="1900" spc="-22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-20" dirty="0">
                <a:solidFill>
                  <a:srgbClr val="4E4E4E"/>
                </a:solidFill>
                <a:latin typeface="Georgia"/>
                <a:cs typeface="Georgia"/>
              </a:rPr>
              <a:t>F</a:t>
            </a:r>
            <a:r>
              <a:rPr sz="1900" spc="-21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100" dirty="0">
                <a:solidFill>
                  <a:srgbClr val="4E4E4E"/>
                </a:solidFill>
                <a:latin typeface="Georgia"/>
                <a:cs typeface="Georgia"/>
              </a:rPr>
              <a:t>OR</a:t>
            </a:r>
            <a:r>
              <a:rPr sz="1900" spc="-21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95" dirty="0">
                <a:solidFill>
                  <a:srgbClr val="4E4E4E"/>
                </a:solidFill>
                <a:latin typeface="Georgia"/>
                <a:cs typeface="Georgia"/>
              </a:rPr>
              <a:t>MA</a:t>
            </a:r>
            <a:r>
              <a:rPr sz="1900" spc="-22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105" dirty="0">
                <a:solidFill>
                  <a:srgbClr val="4E4E4E"/>
                </a:solidFill>
                <a:latin typeface="Georgia"/>
                <a:cs typeface="Georgia"/>
              </a:rPr>
              <a:t>TI</a:t>
            </a:r>
            <a:r>
              <a:rPr sz="1900" spc="-20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-20" dirty="0">
                <a:solidFill>
                  <a:srgbClr val="4E4E4E"/>
                </a:solidFill>
                <a:latin typeface="Georgia"/>
                <a:cs typeface="Georgia"/>
              </a:rPr>
              <a:t>K</a:t>
            </a:r>
            <a:r>
              <a:rPr sz="1900" spc="-21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A</a:t>
            </a:r>
            <a:r>
              <a:rPr sz="1900" spc="30" dirty="0">
                <a:solidFill>
                  <a:srgbClr val="4E4E4E"/>
                </a:solidFill>
                <a:latin typeface="Georgia"/>
                <a:cs typeface="Georgia"/>
              </a:rPr>
              <a:t> 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DA</a:t>
            </a:r>
            <a:r>
              <a:rPr sz="1900" spc="-9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N</a:t>
            </a:r>
            <a:r>
              <a:rPr sz="1900" spc="20" dirty="0">
                <a:solidFill>
                  <a:srgbClr val="4E4E4E"/>
                </a:solidFill>
                <a:latin typeface="Georgia"/>
                <a:cs typeface="Georgia"/>
              </a:rPr>
              <a:t> 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B</a:t>
            </a:r>
            <a:r>
              <a:rPr sz="1900" spc="-204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I</a:t>
            </a:r>
            <a:r>
              <a:rPr sz="1900" spc="-18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S</a:t>
            </a:r>
            <a:r>
              <a:rPr sz="1900" spc="-19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-20" dirty="0">
                <a:solidFill>
                  <a:srgbClr val="4E4E4E"/>
                </a:solidFill>
                <a:latin typeface="Georgia"/>
                <a:cs typeface="Georgia"/>
              </a:rPr>
              <a:t>N</a:t>
            </a:r>
            <a:r>
              <a:rPr sz="1900" spc="-21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I</a:t>
            </a:r>
            <a:r>
              <a:rPr sz="1900" spc="-18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S</a:t>
            </a:r>
            <a:r>
              <a:rPr sz="1900" spc="30" dirty="0">
                <a:solidFill>
                  <a:srgbClr val="4E4E4E"/>
                </a:solidFill>
                <a:latin typeface="Georgia"/>
                <a:cs typeface="Georgia"/>
              </a:rPr>
              <a:t>  </a:t>
            </a:r>
            <a:r>
              <a:rPr sz="1900" spc="-20" dirty="0">
                <a:solidFill>
                  <a:srgbClr val="4E4E4E"/>
                </a:solidFill>
                <a:latin typeface="Georgia"/>
                <a:cs typeface="Georgia"/>
              </a:rPr>
              <a:t>D</a:t>
            </a:r>
            <a:r>
              <a:rPr sz="1900" spc="-114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A</a:t>
            </a:r>
            <a:r>
              <a:rPr sz="1900" spc="-9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R</a:t>
            </a:r>
            <a:r>
              <a:rPr sz="1900" spc="-8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M</a:t>
            </a:r>
            <a:r>
              <a:rPr sz="1900" spc="-9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A</a:t>
            </a:r>
            <a:r>
              <a:rPr sz="1900" spc="-8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J</a:t>
            </a:r>
            <a:r>
              <a:rPr sz="1900" spc="-10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A</a:t>
            </a:r>
            <a:r>
              <a:rPr sz="1900" spc="-85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dirty="0">
                <a:solidFill>
                  <a:srgbClr val="4E4E4E"/>
                </a:solidFill>
                <a:latin typeface="Georgia"/>
                <a:cs typeface="Georgia"/>
              </a:rPr>
              <a:t>Y</a:t>
            </a:r>
            <a:r>
              <a:rPr sz="1900" spc="-80" dirty="0">
                <a:solidFill>
                  <a:srgbClr val="4E4E4E"/>
                </a:solidFill>
                <a:latin typeface="Georgia"/>
                <a:cs typeface="Georgia"/>
              </a:rPr>
              <a:t> </a:t>
            </a:r>
            <a:r>
              <a:rPr sz="1900" spc="-50" dirty="0">
                <a:solidFill>
                  <a:srgbClr val="4E4E4E"/>
                </a:solidFill>
                <a:latin typeface="Georgia"/>
                <a:cs typeface="Georgia"/>
              </a:rPr>
              <a:t>A</a:t>
            </a:r>
            <a:endParaRPr sz="1900">
              <a:latin typeface="Georgia"/>
              <a:cs typeface="Georgi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7444465" y="9729927"/>
            <a:ext cx="618490" cy="314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spc="45" dirty="0">
                <a:solidFill>
                  <a:srgbClr val="4E4E4E"/>
                </a:solidFill>
                <a:latin typeface="Georgia"/>
                <a:cs typeface="Georgia"/>
              </a:rPr>
              <a:t>2024</a:t>
            </a:r>
            <a:endParaRPr sz="1900">
              <a:latin typeface="Georgia"/>
              <a:cs typeface="Georgia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871472" y="2705100"/>
            <a:ext cx="14630400" cy="4831080"/>
          </a:xfrm>
          <a:custGeom>
            <a:avLst/>
            <a:gdLst/>
            <a:ahLst/>
            <a:cxnLst/>
            <a:rect l="l" t="t" r="r" b="b"/>
            <a:pathLst>
              <a:path w="14630400" h="4831080">
                <a:moveTo>
                  <a:pt x="0" y="4831080"/>
                </a:moveTo>
                <a:lnTo>
                  <a:pt x="14630400" y="4831080"/>
                </a:lnTo>
                <a:lnTo>
                  <a:pt x="14630400" y="0"/>
                </a:lnTo>
                <a:lnTo>
                  <a:pt x="0" y="0"/>
                </a:lnTo>
                <a:lnTo>
                  <a:pt x="0" y="4831080"/>
                </a:lnTo>
                <a:close/>
              </a:path>
            </a:pathLst>
          </a:custGeom>
          <a:ln w="239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858136" y="2672587"/>
            <a:ext cx="14491969" cy="41579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83565" indent="-57086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583565" algn="l"/>
              </a:tabLst>
            </a:pPr>
            <a:r>
              <a:rPr sz="3200" dirty="0">
                <a:solidFill>
                  <a:srgbClr val="1F4E79"/>
                </a:solidFill>
                <a:latin typeface="Times New Roman"/>
                <a:cs typeface="Times New Roman"/>
              </a:rPr>
              <a:t>Maslow</a:t>
            </a:r>
            <a:r>
              <a:rPr sz="3200" spc="-5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1F4E79"/>
                </a:solidFill>
                <a:latin typeface="Times New Roman"/>
                <a:cs typeface="Times New Roman"/>
              </a:rPr>
              <a:t>(1943):</a:t>
            </a:r>
            <a:r>
              <a:rPr sz="3200" spc="-10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1F4E79"/>
                </a:solidFill>
                <a:latin typeface="Times New Roman"/>
                <a:cs typeface="Times New Roman"/>
              </a:rPr>
              <a:t>Fokus</a:t>
            </a:r>
            <a:r>
              <a:rPr sz="3200" spc="-7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1F4E79"/>
                </a:solidFill>
                <a:latin typeface="Times New Roman"/>
                <a:cs typeface="Times New Roman"/>
              </a:rPr>
              <a:t>pada</a:t>
            </a:r>
            <a:r>
              <a:rPr sz="3200" spc="-5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1F4E79"/>
                </a:solidFill>
                <a:latin typeface="Times New Roman"/>
                <a:cs typeface="Times New Roman"/>
              </a:rPr>
              <a:t>hierarki</a:t>
            </a:r>
            <a:r>
              <a:rPr sz="3200" spc="-8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1F4E79"/>
                </a:solidFill>
                <a:latin typeface="Times New Roman"/>
                <a:cs typeface="Times New Roman"/>
              </a:rPr>
              <a:t>kebutuhan</a:t>
            </a:r>
            <a:r>
              <a:rPr sz="3200" spc="-8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1F4E79"/>
                </a:solidFill>
                <a:latin typeface="Times New Roman"/>
                <a:cs typeface="Times New Roman"/>
              </a:rPr>
              <a:t>dari</a:t>
            </a:r>
            <a:r>
              <a:rPr sz="3200" spc="-6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1F4E79"/>
                </a:solidFill>
                <a:latin typeface="Times New Roman"/>
                <a:cs typeface="Times New Roman"/>
              </a:rPr>
              <a:t>fisiologis</a:t>
            </a:r>
            <a:r>
              <a:rPr sz="3200" spc="-8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1F4E79"/>
                </a:solidFill>
                <a:latin typeface="Times New Roman"/>
                <a:cs typeface="Times New Roman"/>
              </a:rPr>
              <a:t>hingga</a:t>
            </a:r>
            <a:r>
              <a:rPr sz="3200" spc="-6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1F4E79"/>
                </a:solidFill>
                <a:latin typeface="Times New Roman"/>
                <a:cs typeface="Times New Roman"/>
              </a:rPr>
              <a:t>aktualisasi</a:t>
            </a:r>
            <a:r>
              <a:rPr sz="3200" spc="-5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200" spc="-20" dirty="0">
                <a:solidFill>
                  <a:srgbClr val="1F4E79"/>
                </a:solidFill>
                <a:latin typeface="Times New Roman"/>
                <a:cs typeface="Times New Roman"/>
              </a:rPr>
              <a:t>diri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55"/>
              </a:spcBef>
              <a:buClr>
                <a:srgbClr val="1F4E79"/>
              </a:buClr>
              <a:buFont typeface="Arial MT"/>
              <a:buChar char="•"/>
            </a:pPr>
            <a:endParaRPr sz="3200">
              <a:latin typeface="Times New Roman"/>
              <a:cs typeface="Times New Roman"/>
            </a:endParaRPr>
          </a:p>
          <a:p>
            <a:pPr marL="583565" indent="-570865">
              <a:lnSpc>
                <a:spcPct val="100000"/>
              </a:lnSpc>
              <a:buFont typeface="Arial MT"/>
              <a:buChar char="•"/>
              <a:tabLst>
                <a:tab pos="583565" algn="l"/>
              </a:tabLst>
            </a:pPr>
            <a:r>
              <a:rPr sz="3200" dirty="0">
                <a:solidFill>
                  <a:srgbClr val="1F4E79"/>
                </a:solidFill>
                <a:latin typeface="Times New Roman"/>
                <a:cs typeface="Times New Roman"/>
              </a:rPr>
              <a:t>Herzberg</a:t>
            </a:r>
            <a:r>
              <a:rPr sz="3200" spc="-10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1F4E79"/>
                </a:solidFill>
                <a:latin typeface="Times New Roman"/>
                <a:cs typeface="Times New Roman"/>
              </a:rPr>
              <a:t>(1959):</a:t>
            </a:r>
            <a:r>
              <a:rPr sz="3200" spc="-11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1F4E79"/>
                </a:solidFill>
                <a:latin typeface="Times New Roman"/>
                <a:cs typeface="Times New Roman"/>
              </a:rPr>
              <a:t>Membedakan</a:t>
            </a:r>
            <a:r>
              <a:rPr sz="3200" spc="-10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1F4E79"/>
                </a:solidFill>
                <a:latin typeface="Times New Roman"/>
                <a:cs typeface="Times New Roman"/>
              </a:rPr>
              <a:t>faktor</a:t>
            </a:r>
            <a:r>
              <a:rPr sz="3200" spc="-9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1F4E79"/>
                </a:solidFill>
                <a:latin typeface="Times New Roman"/>
                <a:cs typeface="Times New Roman"/>
              </a:rPr>
              <a:t>yang</a:t>
            </a:r>
            <a:r>
              <a:rPr sz="3200" spc="-9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1F4E79"/>
                </a:solidFill>
                <a:latin typeface="Times New Roman"/>
                <a:cs typeface="Times New Roman"/>
              </a:rPr>
              <a:t>menyebabkan</a:t>
            </a:r>
            <a:r>
              <a:rPr sz="3200" spc="-9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1F4E79"/>
                </a:solidFill>
                <a:latin typeface="Times New Roman"/>
                <a:cs typeface="Times New Roman"/>
              </a:rPr>
              <a:t>kepuasan</a:t>
            </a:r>
            <a:r>
              <a:rPr sz="3200" spc="-11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1F4E79"/>
                </a:solidFill>
                <a:latin typeface="Times New Roman"/>
                <a:cs typeface="Times New Roman"/>
              </a:rPr>
              <a:t>vs</a:t>
            </a:r>
            <a:r>
              <a:rPr sz="3200" spc="-7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rgbClr val="1F4E79"/>
                </a:solidFill>
                <a:latin typeface="Times New Roman"/>
                <a:cs typeface="Times New Roman"/>
              </a:rPr>
              <a:t>ketidakpuasan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10"/>
              </a:spcBef>
              <a:buClr>
                <a:srgbClr val="1F4E79"/>
              </a:buClr>
              <a:buFont typeface="Arial MT"/>
              <a:buChar char="•"/>
            </a:pPr>
            <a:endParaRPr sz="3200">
              <a:latin typeface="Times New Roman"/>
              <a:cs typeface="Times New Roman"/>
            </a:endParaRPr>
          </a:p>
          <a:p>
            <a:pPr marL="583565" indent="-570865">
              <a:lnSpc>
                <a:spcPct val="100000"/>
              </a:lnSpc>
              <a:buFont typeface="Arial MT"/>
              <a:buChar char="•"/>
              <a:tabLst>
                <a:tab pos="583565" algn="l"/>
              </a:tabLst>
            </a:pPr>
            <a:r>
              <a:rPr sz="3200" dirty="0">
                <a:solidFill>
                  <a:srgbClr val="1F4E79"/>
                </a:solidFill>
                <a:latin typeface="Times New Roman"/>
                <a:cs typeface="Times New Roman"/>
              </a:rPr>
              <a:t>McClelland</a:t>
            </a:r>
            <a:r>
              <a:rPr sz="3200" spc="-7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1F4E79"/>
                </a:solidFill>
                <a:latin typeface="Times New Roman"/>
                <a:cs typeface="Times New Roman"/>
              </a:rPr>
              <a:t>(1961):</a:t>
            </a:r>
            <a:r>
              <a:rPr sz="3200" spc="-12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rgbClr val="1F4E79"/>
                </a:solidFill>
                <a:latin typeface="Times New Roman"/>
                <a:cs typeface="Times New Roman"/>
              </a:rPr>
              <a:t>Menekankan</a:t>
            </a:r>
            <a:r>
              <a:rPr sz="3200" spc="-10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1F4E79"/>
                </a:solidFill>
                <a:latin typeface="Times New Roman"/>
                <a:cs typeface="Times New Roman"/>
              </a:rPr>
              <a:t>kebutuhan</a:t>
            </a:r>
            <a:r>
              <a:rPr sz="3200" spc="-11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1F4E79"/>
                </a:solidFill>
                <a:latin typeface="Times New Roman"/>
                <a:cs typeface="Times New Roman"/>
              </a:rPr>
              <a:t>spesifik</a:t>
            </a:r>
            <a:r>
              <a:rPr sz="3200" spc="-7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1F4E79"/>
                </a:solidFill>
                <a:latin typeface="Times New Roman"/>
                <a:cs typeface="Times New Roman"/>
              </a:rPr>
              <a:t>(prestasi,</a:t>
            </a:r>
            <a:r>
              <a:rPr sz="3200" spc="-9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1F4E79"/>
                </a:solidFill>
                <a:latin typeface="Times New Roman"/>
                <a:cs typeface="Times New Roman"/>
              </a:rPr>
              <a:t>afiliasi,</a:t>
            </a:r>
            <a:r>
              <a:rPr sz="3200" spc="-6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rgbClr val="1F4E79"/>
                </a:solidFill>
                <a:latin typeface="Times New Roman"/>
                <a:cs typeface="Times New Roman"/>
              </a:rPr>
              <a:t>kekuasaan)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70"/>
              </a:spcBef>
            </a:pP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200" dirty="0">
                <a:solidFill>
                  <a:srgbClr val="1F4E79"/>
                </a:solidFill>
                <a:latin typeface="Times New Roman"/>
                <a:cs typeface="Times New Roman"/>
              </a:rPr>
              <a:t>Ketiganya</a:t>
            </a:r>
            <a:r>
              <a:rPr sz="3200" spc="-5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200" spc="-40" dirty="0">
                <a:solidFill>
                  <a:srgbClr val="1F4E79"/>
                </a:solidFill>
                <a:latin typeface="Times New Roman"/>
                <a:cs typeface="Times New Roman"/>
              </a:rPr>
              <a:t>sama-</a:t>
            </a:r>
            <a:r>
              <a:rPr sz="3200" dirty="0">
                <a:solidFill>
                  <a:srgbClr val="1F4E79"/>
                </a:solidFill>
                <a:latin typeface="Times New Roman"/>
                <a:cs typeface="Times New Roman"/>
              </a:rPr>
              <a:t>sama</a:t>
            </a:r>
            <a:r>
              <a:rPr sz="3200" spc="-3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1F4E79"/>
                </a:solidFill>
                <a:latin typeface="Times New Roman"/>
                <a:cs typeface="Times New Roman"/>
              </a:rPr>
              <a:t>mengakui</a:t>
            </a:r>
            <a:r>
              <a:rPr sz="3200" spc="-85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1F4E79"/>
                </a:solidFill>
                <a:latin typeface="Times New Roman"/>
                <a:cs typeface="Times New Roman"/>
              </a:rPr>
              <a:t>motivasi</a:t>
            </a:r>
            <a:r>
              <a:rPr sz="3200" spc="-4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1F4E79"/>
                </a:solidFill>
                <a:latin typeface="Times New Roman"/>
                <a:cs typeface="Times New Roman"/>
              </a:rPr>
              <a:t>kompleks</a:t>
            </a:r>
            <a:r>
              <a:rPr sz="3200" spc="-7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1F4E79"/>
                </a:solidFill>
                <a:latin typeface="Times New Roman"/>
                <a:cs typeface="Times New Roman"/>
              </a:rPr>
              <a:t>mendorong</a:t>
            </a:r>
            <a:r>
              <a:rPr sz="3200" spc="-8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1F4E79"/>
                </a:solidFill>
                <a:latin typeface="Times New Roman"/>
                <a:cs typeface="Times New Roman"/>
              </a:rPr>
              <a:t>perilaku</a:t>
            </a:r>
            <a:r>
              <a:rPr sz="3200" spc="-50" dirty="0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rgbClr val="1F4E79"/>
                </a:solidFill>
                <a:latin typeface="Times New Roman"/>
                <a:cs typeface="Times New Roman"/>
              </a:rPr>
              <a:t>konsumen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slow">
    <p:fade thruBlk="1"/>
  </p:transition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Words>1491</Words>
  <Application>Microsoft Office PowerPoint</Application>
  <PresentationFormat>Custom</PresentationFormat>
  <Paragraphs>170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4" baseType="lpstr">
      <vt:lpstr>AR CENA</vt:lpstr>
      <vt:lpstr>Arial</vt:lpstr>
      <vt:lpstr>Arial Black</vt:lpstr>
      <vt:lpstr>Arial MT</vt:lpstr>
      <vt:lpstr>Calibri</vt:lpstr>
      <vt:lpstr>Georgia</vt:lpstr>
      <vt:lpstr>Tahoma</vt:lpstr>
      <vt:lpstr>Times New Roman</vt:lpstr>
      <vt:lpstr>Trebuchet MS</vt:lpstr>
      <vt:lpstr>Verdana</vt:lpstr>
      <vt:lpstr>1_Office Theme</vt:lpstr>
      <vt:lpstr>PowerPoint Presentation</vt:lpstr>
      <vt:lpstr>Outlet Presentasi</vt:lpstr>
      <vt:lpstr>PENDAHULUAN</vt:lpstr>
      <vt:lpstr>Definisi Motivasi Konsumen</vt:lpstr>
      <vt:lpstr>Hubungan Motivasi &amp; Perilaku Konsumen</vt:lpstr>
      <vt:lpstr>TeoriHierarkiKebutuhanMaslow(1943)</vt:lpstr>
      <vt:lpstr>TeoriDuaFaktorHerzberg(1959)</vt:lpstr>
      <vt:lpstr>TeoriKebutuhanMcCleland(1961)</vt:lpstr>
      <vt:lpstr>Perbandingan 3 Teori Motivasi</vt:lpstr>
      <vt:lpstr>Definisi Kepribadian Konsumen</vt:lpstr>
      <vt:lpstr>Big Five Personality Model (OCEAN)</vt:lpstr>
      <vt:lpstr>Aplikasi Big Five dalam Pemasaran</vt:lpstr>
      <vt:lpstr>Trait Theory (Teori Sifat Kepribadian)</vt:lpstr>
      <vt:lpstr>Hubungan Kepribadian dan Perilaku Konsumen</vt:lpstr>
      <vt:lpstr>STUDI KASUS</vt:lpstr>
      <vt:lpstr>Studi    Kasus 1 : Pemilihan  Smartphone</vt:lpstr>
      <vt:lpstr>Analisis  Motivasi    dan   Kepribadian dari   Studi   Kasus   1</vt:lpstr>
      <vt:lpstr>Studi     Kasus 2 : Aplikasi  Food    Delivery</vt:lpstr>
      <vt:lpstr>Analisis    Motivasi    dan  Kepribadian dari Studi  Kasus  2</vt:lpstr>
      <vt:lpstr>Implikasi Untuk Pemasaran Digital</vt:lpstr>
      <vt:lpstr>Kesimpulan</vt:lpstr>
      <vt:lpstr>Referensi Teori</vt:lpstr>
      <vt:lpstr>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Biru Kuning Modern Geometris Sidang Skripsi Presentasi</dc:title>
  <dc:creator>Ni Kadek Dwi Ayundari</dc:creator>
  <cp:keywords>DAGUrqSJ3Qw,BAFRbM11XTs</cp:keywords>
  <cp:lastModifiedBy>Anggalia Wibasuri</cp:lastModifiedBy>
  <cp:revision>1</cp:revision>
  <dcterms:created xsi:type="dcterms:W3CDTF">2025-11-20T06:27:19Z</dcterms:created>
  <dcterms:modified xsi:type="dcterms:W3CDTF">2025-11-20T06:37:38Z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2025-11-19T00:00:00Z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2025-11-20T00:00:00Z</vt:filetime>
  </property>
  <property fmtid="{D5CDD505-2E9C-101B-9397-08002B2CF9AE}" pid="5" name="Producer">
    <vt:lpwstr>Microsoft® PowerPoint® 2019</vt:lpwstr>
  </property>
</Properties>
</file>