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11" r:id="rId3"/>
    <p:sldId id="369" r:id="rId4"/>
    <p:sldId id="366" r:id="rId5"/>
    <p:sldId id="368" r:id="rId6"/>
    <p:sldId id="362" r:id="rId7"/>
    <p:sldId id="339" r:id="rId8"/>
  </p:sldIdLst>
  <p:sldSz cx="9144000" cy="6858000" type="screen4x3"/>
  <p:notesSz cx="6761163" cy="9942513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56" autoAdjust="0"/>
  </p:normalViewPr>
  <p:slideViewPr>
    <p:cSldViewPr>
      <p:cViewPr varScale="1">
        <p:scale>
          <a:sx n="71" d="100"/>
          <a:sy n="71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627D368-6277-4A94-8717-7D26F19A5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25577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1A14B11-6054-4453-8478-02D9264F8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67829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EFB22B-97A8-4026-A926-5989C3A3A1D9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2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FE8C13-7DA4-4FC0-BB22-2487B3C8A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5935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AD198-E59F-4720-8F00-6EAE6E694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10113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B4190-585D-4825-9550-7EC8D7738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107994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7E82ED-10C6-43EC-8CF5-388D39F6F517}" type="datetimeFigureOut">
              <a:rPr lang="id-ID"/>
              <a:pPr>
                <a:defRPr/>
              </a:pPr>
              <a:t>09/05/2026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E9CE5-C41C-4879-9E8A-C0A82E6DDF5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626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A6E6EC-7AF1-4915-89C8-BF55A25F6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77168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05DC5-59E1-4BCE-BF1C-2E2F8BEA9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72211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86AA-F8E6-4510-80EE-6BA3A823B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4072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0FFFA-7151-42C6-AE81-2A5AA4D0CE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368522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D47F7-FB6B-4614-B539-63BDA6CE3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28848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746B2-48E4-4145-A3F1-8F33D0776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7076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279CA-78E8-4F58-A53F-0C1B37C84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42892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EC323-8569-46A9-9899-091662B70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85205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8EF6224-C9A4-471F-AA07-7752D1EA1C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7C539FE4-8AA4-48F4-9920-E435FF5AA826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KARYA TULIS ILMIAH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Zulkarnaini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Pertemuan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Minggu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ke-9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4339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434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536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536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20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Pengertian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Karya Tulis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Ilmiah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00338" y="2120900"/>
            <a:ext cx="547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dirty="0">
              <a:latin typeface="Adobe Caslon Pro Bold" panose="0205070206050A020403" pitchFamily="18" charset="0"/>
            </a:endParaRPr>
          </a:p>
        </p:txBody>
      </p:sp>
      <p:sp>
        <p:nvSpPr>
          <p:cNvPr id="15373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74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59C737B-A6B1-EE4A-BB80-F3A44D379F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65175" y="2892758"/>
            <a:ext cx="7407275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Karya tulis ilmiah adalah tulisan hasil penelitian atau kajian yang sistematis, objektif, dan logis, yang disusun berdasarkan kaidah-kaidah ilmiah untuk memecahkan suatu masalah atau menjawab pertanyaan ilmiah.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Karya ini bertujuan untuk memaparkan gagasan, solusi, atau informasi secara terstruktur, dan dapat dipublikasikan dalam berbagai bentuk seperti makalah, jurnal, atau skripsi. </a:t>
            </a:r>
            <a:endParaRPr kumimoji="0" lang="id-ID" alt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d-ID" alt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ambar 10">
            <a:extLst>
              <a:ext uri="{FF2B5EF4-FFF2-40B4-BE49-F238E27FC236}">
                <a16:creationId xmlns:a16="http://schemas.microsoft.com/office/drawing/2014/main" id="{2058C7F0-42DA-44EF-4148-1E92A7A9E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t="17066" r="12458" b="25439"/>
          <a:stretch>
            <a:fillRect/>
          </a:stretch>
        </p:blipFill>
        <p:spPr>
          <a:xfrm>
            <a:off x="917575" y="1196752"/>
            <a:ext cx="7182817" cy="16067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0EBC6A3D-DBC7-1683-608B-65B7E528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400E6C6-F1B2-E197-9D99-B34A9B0C5B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19445" y="1041023"/>
            <a:ext cx="554461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Karya ilmiah menurut para ahli adalah tulisan yang didasarkan pada hasil pengamatan, penelitian, dan kajian ilmiah yang disajikan secara sistematis dan logis dengan menggunakan metode ilmiah yang benar.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Beberapa ahli mendefinisikannya</a:t>
            </a:r>
          </a:p>
          <a:p>
            <a:pPr marL="311150" marR="0" lvl="0" indent="-311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1. Sebagai karangan yang menampilkan fakta dan disusun dengan metodologi yang baik (</a:t>
            </a:r>
            <a:r>
              <a:rPr kumimoji="0" lang="id-ID" altLang="id-ID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Brotowidjoyo</a:t>
            </a: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), </a:t>
            </a:r>
          </a:p>
          <a:p>
            <a:pPr marL="311150" marR="0" lvl="0" indent="-311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2. </a:t>
            </a:r>
            <a:r>
              <a:rPr lang="id-ID" altLang="id-ID" sz="2400" dirty="0">
                <a:solidFill>
                  <a:srgbClr val="0A0A0A"/>
                </a:solidFill>
                <a:latin typeface="Google Sans"/>
              </a:rPr>
              <a:t>T</a:t>
            </a: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ulisan yang memenuhi sifat keilmuan dan dapat dipertanggungjawabkan (Eko Susilo M.), </a:t>
            </a:r>
          </a:p>
          <a:p>
            <a:pPr marL="274638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3. </a:t>
            </a:r>
            <a:r>
              <a:rPr lang="id-ID" altLang="id-ID" sz="2400" dirty="0">
                <a:solidFill>
                  <a:srgbClr val="0A0A0A"/>
                </a:solidFill>
                <a:latin typeface="Google Sans"/>
              </a:rPr>
              <a:t>L</a:t>
            </a: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aporan yang dipublikasikan dari hasil kajian atau penelitian (Hery Firman)</a:t>
            </a:r>
            <a:endParaRPr kumimoji="0" lang="id-ID" alt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Gambar 12">
            <a:extLst>
              <a:ext uri="{FF2B5EF4-FFF2-40B4-BE49-F238E27FC236}">
                <a16:creationId xmlns:a16="http://schemas.microsoft.com/office/drawing/2014/main" id="{0B1D0E17-8C2F-3AE5-6CAB-9DD6AF27C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t="27439" r="35553" b="23643"/>
          <a:stretch>
            <a:fillRect/>
          </a:stretch>
        </p:blipFill>
        <p:spPr>
          <a:xfrm>
            <a:off x="251520" y="1340768"/>
            <a:ext cx="2736303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3881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6FC96C84-3B9A-8D1A-EC8C-E443A48C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FBBF9D4-BED2-3D01-BAEE-3E6AFD0B67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1143"/>
            <a:ext cx="7715200" cy="392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Karakteristik utama karya tulis ilmiah</a:t>
            </a:r>
            <a:endParaRPr kumimoji="0" lang="id-ID" alt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id-ID" altLang="id-ID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Sistematis</a:t>
            </a: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Penyajiannya mengikuti alur pikir yang terstruktur dan logis.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id-ID" altLang="id-ID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Objektif</a:t>
            </a: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Berdasarkan data dan fakta yang dapat dipertanggungjawabkan, bukan opini pribadi.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d-ID" altLang="id-ID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Logis</a:t>
            </a: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Menggunakan penalaran yang masuk akal dalam setiap tahapan penelitian dan penulisan.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d-ID" altLang="id-ID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Berdasarkan kaidah ilmiah</a:t>
            </a:r>
            <a:r>
              <a:rPr kumimoji="0" lang="id-ID" altLang="id-ID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Mengikuti metode dan etika penulisan ilmiah yang baku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B9476C7-E01D-E7E9-FA80-ACA6BA5EE0EA}"/>
              </a:ext>
            </a:extLst>
          </p:cNvPr>
          <p:cNvSpPr/>
          <p:nvPr/>
        </p:nvSpPr>
        <p:spPr>
          <a:xfrm>
            <a:off x="107505" y="175508"/>
            <a:ext cx="7416823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Karya Tulis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Ilmiah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0877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AFC37-7A3E-20C7-2D78-83FC482D8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2003C0C8-23DB-CB94-96DD-B4CA5D8136F4}"/>
              </a:ext>
            </a:extLst>
          </p:cNvPr>
          <p:cNvSpPr/>
          <p:nvPr/>
        </p:nvSpPr>
        <p:spPr>
          <a:xfrm>
            <a:off x="107504" y="81018"/>
            <a:ext cx="6215106" cy="620688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Struktur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Umum Karya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Ilmiah</a:t>
            </a:r>
            <a:endParaRPr lang="id-ID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6" name="Pentagon 45">
            <a:extLst>
              <a:ext uri="{FF2B5EF4-FFF2-40B4-BE49-F238E27FC236}">
                <a16:creationId xmlns:a16="http://schemas.microsoft.com/office/drawing/2014/main" id="{0A3067E6-88EB-AB86-C724-710CF69D8901}"/>
              </a:ext>
            </a:extLst>
          </p:cNvPr>
          <p:cNvSpPr/>
          <p:nvPr/>
        </p:nvSpPr>
        <p:spPr>
          <a:xfrm>
            <a:off x="251520" y="1052736"/>
            <a:ext cx="7535222" cy="10081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indent="-360363">
              <a:defRPr/>
            </a:pPr>
            <a:r>
              <a:rPr lang="en-US" sz="2400" b="1" dirty="0">
                <a:solidFill>
                  <a:schemeClr val="tx1"/>
                </a:solidFill>
              </a:rPr>
              <a:t>1. </a:t>
            </a:r>
            <a:r>
              <a:rPr lang="en-US" sz="2400" b="1" dirty="0" err="1">
                <a:solidFill>
                  <a:schemeClr val="tx1"/>
                </a:solidFill>
              </a:rPr>
              <a:t>Pendahuluan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Memaparkan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latar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belakang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rumusan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masalah</a:t>
            </a:r>
            <a:r>
              <a:rPr lang="en-US" sz="2400" b="1" dirty="0">
                <a:solidFill>
                  <a:schemeClr val="tx1"/>
                </a:solidFill>
              </a:rPr>
              <a:t>, dan </a:t>
            </a:r>
            <a:r>
              <a:rPr lang="en-US" sz="2400" b="1" dirty="0" err="1">
                <a:solidFill>
                  <a:schemeClr val="tx1"/>
                </a:solidFill>
              </a:rPr>
              <a:t>tujuan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penelitian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E24F6D1C-BF0F-231D-E906-A54A7618DF58}"/>
              </a:ext>
            </a:extLst>
          </p:cNvPr>
          <p:cNvSpPr/>
          <p:nvPr/>
        </p:nvSpPr>
        <p:spPr>
          <a:xfrm>
            <a:off x="251520" y="2348880"/>
            <a:ext cx="8064896" cy="9361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 indent="-358775">
              <a:defRPr/>
            </a:pPr>
            <a:r>
              <a:rPr lang="en-US" sz="2400" b="1" dirty="0">
                <a:solidFill>
                  <a:schemeClr val="tx1"/>
                </a:solidFill>
              </a:rPr>
              <a:t>2. </a:t>
            </a:r>
            <a:r>
              <a:rPr lang="en-US" sz="2400" b="1" dirty="0" err="1">
                <a:solidFill>
                  <a:schemeClr val="tx1"/>
                </a:solidFill>
              </a:rPr>
              <a:t>Tinjauan</a:t>
            </a:r>
            <a:r>
              <a:rPr lang="en-US" sz="2400" b="1" dirty="0">
                <a:solidFill>
                  <a:schemeClr val="tx1"/>
                </a:solidFill>
              </a:rPr>
              <a:t> Pustaka: </a:t>
            </a:r>
            <a:r>
              <a:rPr lang="en-US" sz="2400" b="1" dirty="0" err="1">
                <a:solidFill>
                  <a:schemeClr val="tx1"/>
                </a:solidFill>
              </a:rPr>
              <a:t>Mengulas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teori-teori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relevan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penelitian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sebelumnya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F06E9F6C-6BA9-28C5-FAD6-3BE71CB2EED1}"/>
              </a:ext>
            </a:extLst>
          </p:cNvPr>
          <p:cNvSpPr/>
          <p:nvPr/>
        </p:nvSpPr>
        <p:spPr>
          <a:xfrm>
            <a:off x="251520" y="3573016"/>
            <a:ext cx="7535222" cy="864096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3. Metode </a:t>
            </a:r>
            <a:r>
              <a:rPr lang="en-US" sz="2400" b="1" dirty="0" err="1">
                <a:solidFill>
                  <a:schemeClr val="tx1"/>
                </a:solidFill>
              </a:rPr>
              <a:t>Penelitian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Menjelaskan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cara</a:t>
            </a:r>
            <a:r>
              <a:rPr lang="en-US" sz="2400" b="1" dirty="0">
                <a:solidFill>
                  <a:schemeClr val="tx1"/>
                </a:solidFill>
              </a:rPr>
              <a:t> data </a:t>
            </a:r>
            <a:r>
              <a:rPr lang="en-US" sz="2400" b="1" dirty="0" err="1">
                <a:solidFill>
                  <a:schemeClr val="tx1"/>
                </a:solidFill>
              </a:rPr>
              <a:t>dikumpulkan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</a:rPr>
              <a:t>dianalisis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D4CB6AB2-E3AF-483E-DA2F-41A365E80E85}"/>
              </a:ext>
            </a:extLst>
          </p:cNvPr>
          <p:cNvSpPr/>
          <p:nvPr/>
        </p:nvSpPr>
        <p:spPr>
          <a:xfrm>
            <a:off x="251520" y="5877272"/>
            <a:ext cx="8217296" cy="64807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 indent="-358775">
              <a:defRPr/>
            </a:pPr>
            <a:r>
              <a:rPr lang="en-US" sz="2400" b="1" dirty="0">
                <a:solidFill>
                  <a:schemeClr val="tx1"/>
                </a:solidFill>
              </a:rPr>
              <a:t>5. Kesimpulan: </a:t>
            </a:r>
            <a:r>
              <a:rPr lang="en-US" sz="2400" b="1" dirty="0" err="1">
                <a:solidFill>
                  <a:schemeClr val="tx1"/>
                </a:solidFill>
              </a:rPr>
              <a:t>Merangkum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hasil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penelitian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</a:rPr>
              <a:t>jawaban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atas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rumusan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masalah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0D2512A2-1BBF-BA0F-D10A-25CA1A6AE3A5}"/>
              </a:ext>
            </a:extLst>
          </p:cNvPr>
          <p:cNvSpPr/>
          <p:nvPr/>
        </p:nvSpPr>
        <p:spPr>
          <a:xfrm>
            <a:off x="251520" y="4653136"/>
            <a:ext cx="8217296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indent="-360363">
              <a:defRPr/>
            </a:pPr>
            <a:r>
              <a:rPr lang="en-US" sz="2400" b="1" dirty="0">
                <a:solidFill>
                  <a:schemeClr val="tx1"/>
                </a:solidFill>
              </a:rPr>
              <a:t>4. </a:t>
            </a:r>
            <a:r>
              <a:rPr lang="en-US" sz="2400" b="1" dirty="0" err="1">
                <a:solidFill>
                  <a:schemeClr val="tx1"/>
                </a:solidFill>
              </a:rPr>
              <a:t>Analisis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</a:rPr>
              <a:t>Pembahasan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Menyajikan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hasil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analisis</a:t>
            </a:r>
            <a:r>
              <a:rPr lang="en-US" sz="2400" b="1" dirty="0">
                <a:solidFill>
                  <a:schemeClr val="tx1"/>
                </a:solidFill>
              </a:rPr>
              <a:t> data dan </a:t>
            </a:r>
            <a:r>
              <a:rPr lang="en-US" sz="2400" b="1" dirty="0" err="1">
                <a:solidFill>
                  <a:schemeClr val="tx1"/>
                </a:solidFill>
              </a:rPr>
              <a:t>mendiskusikannya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secara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mendalam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2258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/>
          <p:cNvSpPr/>
          <p:nvPr/>
        </p:nvSpPr>
        <p:spPr>
          <a:xfrm>
            <a:off x="0" y="0"/>
            <a:ext cx="6215106" cy="692696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 Black" pitchFamily="34" charset="0"/>
              </a:rPr>
              <a:t>Fungsi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</a:rPr>
              <a:t> dan Tujuan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179512" y="1196752"/>
            <a:ext cx="8568952" cy="115212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1. </a:t>
            </a:r>
            <a:r>
              <a:rPr lang="en-US" sz="2400" b="1" dirty="0" err="1">
                <a:solidFill>
                  <a:schemeClr val="tx1"/>
                </a:solidFill>
              </a:rPr>
              <a:t>Mengembangkan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Ilmu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Pengetahuan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Menghasilkan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pengetahuan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baru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atau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pengembangan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pengetahuan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sudah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ada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179512" y="2530080"/>
            <a:ext cx="8964488" cy="82691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2. </a:t>
            </a:r>
            <a:r>
              <a:rPr lang="en-US" sz="2400" b="1" dirty="0" err="1">
                <a:solidFill>
                  <a:schemeClr val="tx1"/>
                </a:solidFill>
              </a:rPr>
              <a:t>Memecahkan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Masalah</a:t>
            </a:r>
            <a:r>
              <a:rPr lang="en-US" sz="2400" b="1" dirty="0">
                <a:solidFill>
                  <a:schemeClr val="tx1"/>
                </a:solidFill>
              </a:rPr>
              <a:t>: Menemukan </a:t>
            </a:r>
            <a:r>
              <a:rPr lang="en-US" sz="2400" b="1" dirty="0" err="1">
                <a:solidFill>
                  <a:schemeClr val="tx1"/>
                </a:solidFill>
              </a:rPr>
              <a:t>solusi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didasarkan</a:t>
            </a:r>
            <a:r>
              <a:rPr lang="en-US" sz="2400" b="1" dirty="0">
                <a:solidFill>
                  <a:schemeClr val="tx1"/>
                </a:solidFill>
              </a:rPr>
              <a:t> pada data dan </a:t>
            </a:r>
            <a:r>
              <a:rPr lang="en-US" sz="2400" b="1" dirty="0" err="1">
                <a:solidFill>
                  <a:schemeClr val="tx1"/>
                </a:solidFill>
              </a:rPr>
              <a:t>analisis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ilmiah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179512" y="4727504"/>
            <a:ext cx="8568952" cy="1293784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1150" indent="-311150">
              <a:defRPr/>
            </a:pPr>
            <a:r>
              <a:rPr lang="en-US" sz="2400" b="1" dirty="0">
                <a:solidFill>
                  <a:schemeClr val="tx1"/>
                </a:solidFill>
              </a:rPr>
              <a:t>4. </a:t>
            </a:r>
            <a:r>
              <a:rPr lang="en-US" sz="2400" b="1" dirty="0" err="1">
                <a:solidFill>
                  <a:schemeClr val="tx1"/>
                </a:solidFill>
              </a:rPr>
              <a:t>Memenuhi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Tugas</a:t>
            </a:r>
            <a:r>
              <a:rPr lang="en-US" sz="2400" b="1" dirty="0">
                <a:solidFill>
                  <a:schemeClr val="tx1"/>
                </a:solidFill>
              </a:rPr>
              <a:t> Akademik: Sering </a:t>
            </a:r>
            <a:r>
              <a:rPr lang="en-US" sz="2400" b="1" dirty="0" err="1">
                <a:solidFill>
                  <a:schemeClr val="tx1"/>
                </a:solidFill>
              </a:rPr>
              <a:t>menjadi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syarat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kelulusan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seperti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skripsi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tesis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atau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desertasi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613BB0CD-3FB1-BCC0-21CA-F9E21D5545AD}"/>
              </a:ext>
            </a:extLst>
          </p:cNvPr>
          <p:cNvSpPr/>
          <p:nvPr/>
        </p:nvSpPr>
        <p:spPr>
          <a:xfrm>
            <a:off x="179512" y="3538192"/>
            <a:ext cx="8964488" cy="100811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3. Sarana </a:t>
            </a:r>
            <a:r>
              <a:rPr lang="en-US" sz="2400" b="1" dirty="0" err="1">
                <a:solidFill>
                  <a:schemeClr val="tx1"/>
                </a:solidFill>
              </a:rPr>
              <a:t>Publikasi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Memberi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wadah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bagi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peneliti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untuk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mempublikasikan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hasil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karyanya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560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560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5611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56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20932</TotalTime>
  <Words>396</Words>
  <Application>Microsoft Office PowerPoint</Application>
  <PresentationFormat>On-screen Show (4:3)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Adobe Caslon Pro Bold</vt:lpstr>
      <vt:lpstr>Arial</vt:lpstr>
      <vt:lpstr>Arial Black</vt:lpstr>
      <vt:lpstr>Calibri</vt:lpstr>
      <vt:lpstr>Cambria</vt:lpstr>
      <vt:lpstr>Google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HP</cp:lastModifiedBy>
  <cp:revision>534</cp:revision>
  <cp:lastPrinted>2015-09-17T08:41:14Z</cp:lastPrinted>
  <dcterms:created xsi:type="dcterms:W3CDTF">2010-04-18T12:06:30Z</dcterms:created>
  <dcterms:modified xsi:type="dcterms:W3CDTF">2026-05-09T03:06:24Z</dcterms:modified>
</cp:coreProperties>
</file>