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26"/>
  </p:notesMasterIdLst>
  <p:sldIdLst>
    <p:sldId id="27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80" r:id="rId15"/>
    <p:sldId id="281" r:id="rId16"/>
    <p:sldId id="270" r:id="rId17"/>
    <p:sldId id="271" r:id="rId18"/>
    <p:sldId id="272" r:id="rId19"/>
    <p:sldId id="282" r:id="rId20"/>
    <p:sldId id="273" r:id="rId21"/>
    <p:sldId id="274" r:id="rId22"/>
    <p:sldId id="276" r:id="rId23"/>
    <p:sldId id="277" r:id="rId24"/>
    <p:sldId id="278" r:id="rId25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378" y="3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7FD02-0A78-46DC-AA71-3FB161EAE884}" type="datetimeFigureOut">
              <a:rPr lang="en-US" smtClean="0"/>
              <a:t>5/9/2026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14CE9-203C-4D81-A169-A7458CFDB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29D89229-4235-7459-5319-16E2DBA1D0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3FEBF644-A27D-D1AD-5E13-E57FCC319B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FEB84-0F74-6FA8-CE4A-E41D32574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2F8A5-1284-0BFB-8566-EC04848F8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06158-0649-929B-4A78-B5B0DAD9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0F6E4-3C6B-49ED-804B-69641B4E08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732796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50BCB-1683-6C8E-FA92-FD6F6995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0C84E-2AC4-533E-FBEE-BCD839D75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3A9FE-049F-F095-2E90-8C46F205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96229-A805-4C8E-964D-2B1F35422E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7646545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F49BA-5207-06E8-30DF-A76C0A041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C6495-021B-9007-6448-9461CC71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8C79D-8FD8-05F9-AFF5-C58BA685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46106-56A2-4C87-837B-E6FEA9AE93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893029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8FE28-2266-45A8-CF1B-D50E0D6CE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9B307-61C8-E5F1-594D-9BD43D534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2D617-52AC-8273-3D1E-625C13DB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3BA5E-6469-4566-965D-1BA02AA60E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442215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2767E-D194-84B4-3572-A49083E85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A69E8-DA67-2709-E413-CCACB408D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5ABA3-DFD4-0481-B5CD-4EC80048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3BC5A-38F4-435D-BAF0-8114E8348C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897576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A141C5-8C24-9DA6-ED15-6EBA2C43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757DFC-661A-FBCB-26DE-6501A4D96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32E107-3AEE-C5C0-7436-E210FD93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6D54E-9A66-4B8F-8AFF-0F0474766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65707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71EBB0A-087D-5442-29C4-BAD23E8D0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3048CE-3503-F69B-20B6-258AE8407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14DB0DA-AB5C-B485-2727-5586A8318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80AB1-A47B-4ACC-BE16-9C3CEDAB9C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130436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D80037A-BABF-CF57-C631-0EC438759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174E709-4CD6-A827-8F80-23DB5D354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9821D62-C060-37CE-E512-2A799DED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DCDF4-6230-45C1-AD66-12B2F4C514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7608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236C3AB-8204-CE73-7524-AC3670D20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973BD6E-62FD-B262-7CF2-1051606A1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871E2D-D9B4-1DB4-C11C-CF528396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D6CA8-E6E1-4C3D-8407-96946143D9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576679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96392C-132A-DC0A-5CCC-CA369FC58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EFC2D5-E6A8-2418-8F0E-9FB18F63A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BAB2FA-F473-BFF8-ADFA-8F4D8E9E1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74910-CEBC-45CA-940F-46D5D2CE54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786550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 rtlCol="0">
            <a:normAutofit/>
          </a:bodyPr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414CC2-5C87-8086-EE39-1A3113237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38A9A4-5738-BD30-A955-5CB4F662C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9F8CBC-272F-9C6C-80CC-E6237C898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412BD-63DD-4879-A519-A723008E05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133884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EC0F851-E535-1999-50F5-6777B76D4F6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F3C37B2-DCDA-BD1A-8A06-033F93F4C3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2400301"/>
            <a:ext cx="16459200" cy="678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64D3C-6595-7F8D-C54F-99103C8AC7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06829-AFB6-91D7-EB7B-E9079B2D3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6164A-1D27-0D30-335D-D3C50B982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8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8E7B616-3B02-4224-9F2C-36F78EFC96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95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5pPr>
      <a:lvl6pPr marL="6858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6pPr>
      <a:lvl7pPr marL="13716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7pPr>
      <a:lvl8pPr marL="20574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8pPr>
      <a:lvl9pPr marL="27432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icture\logo ibi small.gif">
            <a:extLst>
              <a:ext uri="{FF2B5EF4-FFF2-40B4-BE49-F238E27FC236}">
                <a16:creationId xmlns:a16="http://schemas.microsoft.com/office/drawing/2014/main" id="{30D7E66F-2AE7-D179-C29A-D34AC73CA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75" y="214313"/>
            <a:ext cx="1866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Slide Number Placeholder 13">
            <a:extLst>
              <a:ext uri="{FF2B5EF4-FFF2-40B4-BE49-F238E27FC236}">
                <a16:creationId xmlns:a16="http://schemas.microsoft.com/office/drawing/2014/main" id="{2053FBA2-F29F-2741-37FB-503C4A3A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114425" indent="-428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400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086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771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44577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5143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829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371600" rtl="0" fontAlgn="base">
              <a:spcBef>
                <a:spcPct val="0"/>
              </a:spcBef>
              <a:spcAft>
                <a:spcPct val="0"/>
              </a:spcAft>
            </a:pPr>
            <a:fld id="{41C7F3B1-5EBC-4FF5-B566-88D6EF485663}" type="slidenum">
              <a:rPr lang="en-US" altLang="en-US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</a:rPr>
              <a:pPr defTabSz="1371600" rtl="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kern="1200">
              <a:solidFill>
                <a:srgbClr val="898989"/>
              </a:solidFill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44272C62-5A2D-CD4F-C4D9-8FB8BF57D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738563"/>
            <a:ext cx="14630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13716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i="1" dirty="0"/>
              <a:t>Customer Lifecycle Management</a:t>
            </a:r>
            <a:r>
              <a:rPr lang="en-US" sz="6000" dirty="0"/>
              <a:t> </a:t>
            </a:r>
          </a:p>
          <a:p>
            <a:pPr algn="ctr" defTabSz="1371600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spc="-10" dirty="0">
                <a:latin typeface="Trebuchet MS"/>
                <a:cs typeface="Trebuchet MS"/>
              </a:rPr>
              <a:t> </a:t>
            </a:r>
            <a:r>
              <a:rPr lang="id-ID" sz="48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CENA" pitchFamily="2" charset="0"/>
                <a:ea typeface="+mn-ea"/>
                <a:cs typeface="Arial" charset="0"/>
              </a:rPr>
              <a:t>Pertemuan ke </a:t>
            </a:r>
            <a:r>
              <a:rPr lang="en-ID" sz="4800" kern="12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 CENA" pitchFamily="2" charset="0"/>
                <a:ea typeface="+mn-ea"/>
                <a:cs typeface="Arial" charset="0"/>
              </a:rPr>
              <a:t>6</a:t>
            </a:r>
            <a:endParaRPr lang="en-US" sz="4800" kern="120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 CENA" pitchFamily="2" charset="0"/>
              <a:ea typeface="+mn-ea"/>
              <a:cs typeface="Arial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6B0F1-48BD-B5FA-FFCB-FDC6BD8C2AC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371600" rtl="0"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t>15/10/2022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40D126-D8CD-38C3-06D5-0911B97B0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 rtl="0">
              <a:defRPr/>
            </a:pPr>
            <a:r>
              <a:rPr lang="en-ID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t>Global Marketing Dynamics</a:t>
            </a:r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98807" y="9224771"/>
            <a:ext cx="6489065" cy="1062355"/>
          </a:xfrm>
          <a:custGeom>
            <a:avLst/>
            <a:gdLst/>
            <a:ahLst/>
            <a:cxnLst/>
            <a:rect l="l" t="t" r="r" b="b"/>
            <a:pathLst>
              <a:path w="6489065" h="1062354">
                <a:moveTo>
                  <a:pt x="6488811" y="0"/>
                </a:moveTo>
                <a:lnTo>
                  <a:pt x="2823972" y="0"/>
                </a:lnTo>
                <a:lnTo>
                  <a:pt x="2765298" y="1981"/>
                </a:lnTo>
                <a:lnTo>
                  <a:pt x="2717546" y="4178"/>
                </a:lnTo>
                <a:lnTo>
                  <a:pt x="2669794" y="6845"/>
                </a:lnTo>
                <a:lnTo>
                  <a:pt x="2622296" y="10007"/>
                </a:lnTo>
                <a:lnTo>
                  <a:pt x="2574798" y="13627"/>
                </a:lnTo>
                <a:lnTo>
                  <a:pt x="2527554" y="17729"/>
                </a:lnTo>
                <a:lnTo>
                  <a:pt x="2480436" y="22313"/>
                </a:lnTo>
                <a:lnTo>
                  <a:pt x="2433447" y="27355"/>
                </a:lnTo>
                <a:lnTo>
                  <a:pt x="2386584" y="32867"/>
                </a:lnTo>
                <a:lnTo>
                  <a:pt x="2339848" y="38836"/>
                </a:lnTo>
                <a:lnTo>
                  <a:pt x="2293238" y="45262"/>
                </a:lnTo>
                <a:lnTo>
                  <a:pt x="2246757" y="52158"/>
                </a:lnTo>
                <a:lnTo>
                  <a:pt x="2200529" y="59512"/>
                </a:lnTo>
                <a:lnTo>
                  <a:pt x="2154428" y="67322"/>
                </a:lnTo>
                <a:lnTo>
                  <a:pt x="2108454" y="75577"/>
                </a:lnTo>
                <a:lnTo>
                  <a:pt x="2062607" y="84289"/>
                </a:lnTo>
                <a:lnTo>
                  <a:pt x="2016886" y="93446"/>
                </a:lnTo>
                <a:lnTo>
                  <a:pt x="1971421" y="103047"/>
                </a:lnTo>
                <a:lnTo>
                  <a:pt x="1926082" y="113093"/>
                </a:lnTo>
                <a:lnTo>
                  <a:pt x="1880997" y="123583"/>
                </a:lnTo>
                <a:lnTo>
                  <a:pt x="1835911" y="134505"/>
                </a:lnTo>
                <a:lnTo>
                  <a:pt x="1791080" y="145872"/>
                </a:lnTo>
                <a:lnTo>
                  <a:pt x="1746503" y="157657"/>
                </a:lnTo>
                <a:lnTo>
                  <a:pt x="1702053" y="169875"/>
                </a:lnTo>
                <a:lnTo>
                  <a:pt x="1657730" y="182537"/>
                </a:lnTo>
                <a:lnTo>
                  <a:pt x="1613661" y="195618"/>
                </a:lnTo>
                <a:lnTo>
                  <a:pt x="1569720" y="209118"/>
                </a:lnTo>
                <a:lnTo>
                  <a:pt x="1525905" y="223037"/>
                </a:lnTo>
                <a:lnTo>
                  <a:pt x="1482344" y="237388"/>
                </a:lnTo>
                <a:lnTo>
                  <a:pt x="1439036" y="252145"/>
                </a:lnTo>
                <a:lnTo>
                  <a:pt x="1395857" y="267309"/>
                </a:lnTo>
                <a:lnTo>
                  <a:pt x="1352930" y="282905"/>
                </a:lnTo>
                <a:lnTo>
                  <a:pt x="1310132" y="298894"/>
                </a:lnTo>
                <a:lnTo>
                  <a:pt x="1267586" y="315302"/>
                </a:lnTo>
                <a:lnTo>
                  <a:pt x="1225169" y="332117"/>
                </a:lnTo>
                <a:lnTo>
                  <a:pt x="1183005" y="349326"/>
                </a:lnTo>
                <a:lnTo>
                  <a:pt x="1141095" y="366941"/>
                </a:lnTo>
                <a:lnTo>
                  <a:pt x="1099312" y="384936"/>
                </a:lnTo>
                <a:lnTo>
                  <a:pt x="1057783" y="403339"/>
                </a:lnTo>
                <a:lnTo>
                  <a:pt x="1016508" y="422135"/>
                </a:lnTo>
                <a:lnTo>
                  <a:pt x="975360" y="441324"/>
                </a:lnTo>
                <a:lnTo>
                  <a:pt x="934466" y="460908"/>
                </a:lnTo>
                <a:lnTo>
                  <a:pt x="893826" y="480860"/>
                </a:lnTo>
                <a:lnTo>
                  <a:pt x="853440" y="501205"/>
                </a:lnTo>
                <a:lnTo>
                  <a:pt x="813181" y="521931"/>
                </a:lnTo>
                <a:lnTo>
                  <a:pt x="773302" y="543039"/>
                </a:lnTo>
                <a:lnTo>
                  <a:pt x="733551" y="564514"/>
                </a:lnTo>
                <a:lnTo>
                  <a:pt x="694055" y="586358"/>
                </a:lnTo>
                <a:lnTo>
                  <a:pt x="654685" y="608596"/>
                </a:lnTo>
                <a:lnTo>
                  <a:pt x="615696" y="631189"/>
                </a:lnTo>
                <a:lnTo>
                  <a:pt x="576834" y="654151"/>
                </a:lnTo>
                <a:lnTo>
                  <a:pt x="538352" y="677481"/>
                </a:lnTo>
                <a:lnTo>
                  <a:pt x="499999" y="701166"/>
                </a:lnTo>
                <a:lnTo>
                  <a:pt x="462025" y="725220"/>
                </a:lnTo>
                <a:lnTo>
                  <a:pt x="424180" y="749630"/>
                </a:lnTo>
                <a:lnTo>
                  <a:pt x="386588" y="774382"/>
                </a:lnTo>
                <a:lnTo>
                  <a:pt x="349376" y="799490"/>
                </a:lnTo>
                <a:lnTo>
                  <a:pt x="312293" y="824953"/>
                </a:lnTo>
                <a:lnTo>
                  <a:pt x="275463" y="850772"/>
                </a:lnTo>
                <a:lnTo>
                  <a:pt x="239014" y="876934"/>
                </a:lnTo>
                <a:lnTo>
                  <a:pt x="202692" y="903414"/>
                </a:lnTo>
                <a:lnTo>
                  <a:pt x="166750" y="930262"/>
                </a:lnTo>
                <a:lnTo>
                  <a:pt x="131064" y="957444"/>
                </a:lnTo>
                <a:lnTo>
                  <a:pt x="95631" y="984959"/>
                </a:lnTo>
                <a:lnTo>
                  <a:pt x="60451" y="1012807"/>
                </a:lnTo>
                <a:lnTo>
                  <a:pt x="25526" y="1040987"/>
                </a:lnTo>
                <a:lnTo>
                  <a:pt x="0" y="1062003"/>
                </a:lnTo>
                <a:lnTo>
                  <a:pt x="6488811" y="1062003"/>
                </a:lnTo>
                <a:lnTo>
                  <a:pt x="6488811" y="0"/>
                </a:lnTo>
                <a:close/>
              </a:path>
            </a:pathLst>
          </a:custGeom>
          <a:solidFill>
            <a:srgbClr val="FFC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089148" y="-25"/>
            <a:ext cx="15198725" cy="342900"/>
            <a:chOff x="3089148" y="-25"/>
            <a:chExt cx="15198725" cy="342900"/>
          </a:xfrm>
        </p:grpSpPr>
        <p:sp>
          <p:nvSpPr>
            <p:cNvPr id="5" name="object 5"/>
            <p:cNvSpPr/>
            <p:nvPr/>
          </p:nvSpPr>
          <p:spPr>
            <a:xfrm>
              <a:off x="8269224" y="-25"/>
              <a:ext cx="10019030" cy="342900"/>
            </a:xfrm>
            <a:custGeom>
              <a:avLst/>
              <a:gdLst/>
              <a:ahLst/>
              <a:cxnLst/>
              <a:rect l="l" t="t" r="r" b="b"/>
              <a:pathLst>
                <a:path w="10019030" h="342900">
                  <a:moveTo>
                    <a:pt x="10018649" y="0"/>
                  </a:moveTo>
                  <a:lnTo>
                    <a:pt x="0" y="0"/>
                  </a:lnTo>
                  <a:lnTo>
                    <a:pt x="0" y="342417"/>
                  </a:lnTo>
                  <a:lnTo>
                    <a:pt x="10018649" y="342417"/>
                  </a:lnTo>
                  <a:lnTo>
                    <a:pt x="10018649" y="0"/>
                  </a:lnTo>
                  <a:close/>
                </a:path>
              </a:pathLst>
            </a:custGeom>
            <a:solidFill>
              <a:srgbClr val="041F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89148" y="0"/>
              <a:ext cx="5216525" cy="342900"/>
            </a:xfrm>
            <a:custGeom>
              <a:avLst/>
              <a:gdLst/>
              <a:ahLst/>
              <a:cxnLst/>
              <a:rect l="l" t="t" r="r" b="b"/>
              <a:pathLst>
                <a:path w="5216525" h="342900">
                  <a:moveTo>
                    <a:pt x="5200523" y="0"/>
                  </a:moveTo>
                  <a:lnTo>
                    <a:pt x="0" y="0"/>
                  </a:lnTo>
                  <a:lnTo>
                    <a:pt x="48640" y="22351"/>
                  </a:lnTo>
                  <a:lnTo>
                    <a:pt x="90296" y="40767"/>
                  </a:lnTo>
                  <a:lnTo>
                    <a:pt x="132460" y="58674"/>
                  </a:lnTo>
                  <a:lnTo>
                    <a:pt x="174751" y="76073"/>
                  </a:lnTo>
                  <a:lnTo>
                    <a:pt x="217297" y="93091"/>
                  </a:lnTo>
                  <a:lnTo>
                    <a:pt x="260096" y="109474"/>
                  </a:lnTo>
                  <a:lnTo>
                    <a:pt x="303275" y="125349"/>
                  </a:lnTo>
                  <a:lnTo>
                    <a:pt x="346582" y="140716"/>
                  </a:lnTo>
                  <a:lnTo>
                    <a:pt x="390143" y="155448"/>
                  </a:lnTo>
                  <a:lnTo>
                    <a:pt x="433959" y="169799"/>
                  </a:lnTo>
                  <a:lnTo>
                    <a:pt x="478027" y="183515"/>
                  </a:lnTo>
                  <a:lnTo>
                    <a:pt x="522350" y="196723"/>
                  </a:lnTo>
                  <a:lnTo>
                    <a:pt x="566927" y="209423"/>
                  </a:lnTo>
                  <a:lnTo>
                    <a:pt x="611759" y="221488"/>
                  </a:lnTo>
                  <a:lnTo>
                    <a:pt x="656716" y="233045"/>
                  </a:lnTo>
                  <a:lnTo>
                    <a:pt x="701928" y="244094"/>
                  </a:lnTo>
                  <a:lnTo>
                    <a:pt x="747394" y="254507"/>
                  </a:lnTo>
                  <a:lnTo>
                    <a:pt x="792988" y="264414"/>
                  </a:lnTo>
                  <a:lnTo>
                    <a:pt x="838835" y="273684"/>
                  </a:lnTo>
                  <a:lnTo>
                    <a:pt x="884936" y="282448"/>
                  </a:lnTo>
                  <a:lnTo>
                    <a:pt x="931163" y="290575"/>
                  </a:lnTo>
                  <a:lnTo>
                    <a:pt x="977646" y="298196"/>
                  </a:lnTo>
                  <a:lnTo>
                    <a:pt x="1024254" y="305180"/>
                  </a:lnTo>
                  <a:lnTo>
                    <a:pt x="1071117" y="311530"/>
                  </a:lnTo>
                  <a:lnTo>
                    <a:pt x="1118107" y="317373"/>
                  </a:lnTo>
                  <a:lnTo>
                    <a:pt x="1165352" y="322579"/>
                  </a:lnTo>
                  <a:lnTo>
                    <a:pt x="1212723" y="327278"/>
                  </a:lnTo>
                  <a:lnTo>
                    <a:pt x="1260348" y="331216"/>
                  </a:lnTo>
                  <a:lnTo>
                    <a:pt x="1308100" y="334645"/>
                  </a:lnTo>
                  <a:lnTo>
                    <a:pt x="1355978" y="337439"/>
                  </a:lnTo>
                  <a:lnTo>
                    <a:pt x="1403985" y="339598"/>
                  </a:lnTo>
                  <a:lnTo>
                    <a:pt x="1452244" y="341249"/>
                  </a:lnTo>
                  <a:lnTo>
                    <a:pt x="1500631" y="342138"/>
                  </a:lnTo>
                  <a:lnTo>
                    <a:pt x="1549146" y="342392"/>
                  </a:lnTo>
                  <a:lnTo>
                    <a:pt x="5216271" y="342392"/>
                  </a:lnTo>
                  <a:lnTo>
                    <a:pt x="5216017" y="293877"/>
                  </a:lnTo>
                  <a:lnTo>
                    <a:pt x="5215128" y="245618"/>
                  </a:lnTo>
                  <a:lnTo>
                    <a:pt x="5213477" y="196723"/>
                  </a:lnTo>
                  <a:lnTo>
                    <a:pt x="5211318" y="149225"/>
                  </a:lnTo>
                  <a:lnTo>
                    <a:pt x="5208524" y="101346"/>
                  </a:lnTo>
                  <a:lnTo>
                    <a:pt x="5205095" y="53594"/>
                  </a:lnTo>
                  <a:lnTo>
                    <a:pt x="5200523" y="0"/>
                  </a:lnTo>
                  <a:close/>
                </a:path>
              </a:pathLst>
            </a:custGeom>
            <a:solidFill>
              <a:srgbClr val="FFC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0A0E6C-79C8-97BC-9DD9-943AB091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6FBEE7F-9486-45FB-2987-83642489F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9A146AC-60B4-E7D1-1772-6E9D2FC58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D9E5D3-C01F-C618-6539-45EF1EBA9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592" y="568381"/>
            <a:ext cx="11742226" cy="870144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98807" y="9224771"/>
            <a:ext cx="6489065" cy="1062355"/>
          </a:xfrm>
          <a:custGeom>
            <a:avLst/>
            <a:gdLst/>
            <a:ahLst/>
            <a:cxnLst/>
            <a:rect l="l" t="t" r="r" b="b"/>
            <a:pathLst>
              <a:path w="6489065" h="1062354">
                <a:moveTo>
                  <a:pt x="6488811" y="0"/>
                </a:moveTo>
                <a:lnTo>
                  <a:pt x="2823972" y="0"/>
                </a:lnTo>
                <a:lnTo>
                  <a:pt x="2765298" y="1981"/>
                </a:lnTo>
                <a:lnTo>
                  <a:pt x="2717546" y="4178"/>
                </a:lnTo>
                <a:lnTo>
                  <a:pt x="2669794" y="6845"/>
                </a:lnTo>
                <a:lnTo>
                  <a:pt x="2622296" y="10007"/>
                </a:lnTo>
                <a:lnTo>
                  <a:pt x="2574798" y="13627"/>
                </a:lnTo>
                <a:lnTo>
                  <a:pt x="2527554" y="17729"/>
                </a:lnTo>
                <a:lnTo>
                  <a:pt x="2480436" y="22313"/>
                </a:lnTo>
                <a:lnTo>
                  <a:pt x="2433447" y="27355"/>
                </a:lnTo>
                <a:lnTo>
                  <a:pt x="2386584" y="32867"/>
                </a:lnTo>
                <a:lnTo>
                  <a:pt x="2339848" y="38836"/>
                </a:lnTo>
                <a:lnTo>
                  <a:pt x="2293238" y="45262"/>
                </a:lnTo>
                <a:lnTo>
                  <a:pt x="2246757" y="52158"/>
                </a:lnTo>
                <a:lnTo>
                  <a:pt x="2200529" y="59512"/>
                </a:lnTo>
                <a:lnTo>
                  <a:pt x="2154428" y="67322"/>
                </a:lnTo>
                <a:lnTo>
                  <a:pt x="2108454" y="75577"/>
                </a:lnTo>
                <a:lnTo>
                  <a:pt x="2062607" y="84289"/>
                </a:lnTo>
                <a:lnTo>
                  <a:pt x="2016886" y="93446"/>
                </a:lnTo>
                <a:lnTo>
                  <a:pt x="1971421" y="103047"/>
                </a:lnTo>
                <a:lnTo>
                  <a:pt x="1926082" y="113093"/>
                </a:lnTo>
                <a:lnTo>
                  <a:pt x="1880997" y="123583"/>
                </a:lnTo>
                <a:lnTo>
                  <a:pt x="1835911" y="134505"/>
                </a:lnTo>
                <a:lnTo>
                  <a:pt x="1791080" y="145872"/>
                </a:lnTo>
                <a:lnTo>
                  <a:pt x="1746503" y="157657"/>
                </a:lnTo>
                <a:lnTo>
                  <a:pt x="1702053" y="169875"/>
                </a:lnTo>
                <a:lnTo>
                  <a:pt x="1657730" y="182537"/>
                </a:lnTo>
                <a:lnTo>
                  <a:pt x="1613661" y="195618"/>
                </a:lnTo>
                <a:lnTo>
                  <a:pt x="1569720" y="209118"/>
                </a:lnTo>
                <a:lnTo>
                  <a:pt x="1525905" y="223037"/>
                </a:lnTo>
                <a:lnTo>
                  <a:pt x="1482344" y="237388"/>
                </a:lnTo>
                <a:lnTo>
                  <a:pt x="1439036" y="252145"/>
                </a:lnTo>
                <a:lnTo>
                  <a:pt x="1395857" y="267309"/>
                </a:lnTo>
                <a:lnTo>
                  <a:pt x="1352930" y="282905"/>
                </a:lnTo>
                <a:lnTo>
                  <a:pt x="1310132" y="298894"/>
                </a:lnTo>
                <a:lnTo>
                  <a:pt x="1267586" y="315302"/>
                </a:lnTo>
                <a:lnTo>
                  <a:pt x="1225169" y="332117"/>
                </a:lnTo>
                <a:lnTo>
                  <a:pt x="1183005" y="349326"/>
                </a:lnTo>
                <a:lnTo>
                  <a:pt x="1141095" y="366941"/>
                </a:lnTo>
                <a:lnTo>
                  <a:pt x="1099312" y="384936"/>
                </a:lnTo>
                <a:lnTo>
                  <a:pt x="1057783" y="403339"/>
                </a:lnTo>
                <a:lnTo>
                  <a:pt x="1016508" y="422135"/>
                </a:lnTo>
                <a:lnTo>
                  <a:pt x="975360" y="441324"/>
                </a:lnTo>
                <a:lnTo>
                  <a:pt x="934466" y="460908"/>
                </a:lnTo>
                <a:lnTo>
                  <a:pt x="893826" y="480860"/>
                </a:lnTo>
                <a:lnTo>
                  <a:pt x="853440" y="501205"/>
                </a:lnTo>
                <a:lnTo>
                  <a:pt x="813181" y="521931"/>
                </a:lnTo>
                <a:lnTo>
                  <a:pt x="773302" y="543039"/>
                </a:lnTo>
                <a:lnTo>
                  <a:pt x="733551" y="564514"/>
                </a:lnTo>
                <a:lnTo>
                  <a:pt x="694055" y="586358"/>
                </a:lnTo>
                <a:lnTo>
                  <a:pt x="654685" y="608596"/>
                </a:lnTo>
                <a:lnTo>
                  <a:pt x="615696" y="631189"/>
                </a:lnTo>
                <a:lnTo>
                  <a:pt x="576834" y="654151"/>
                </a:lnTo>
                <a:lnTo>
                  <a:pt x="538352" y="677481"/>
                </a:lnTo>
                <a:lnTo>
                  <a:pt x="499999" y="701166"/>
                </a:lnTo>
                <a:lnTo>
                  <a:pt x="462025" y="725220"/>
                </a:lnTo>
                <a:lnTo>
                  <a:pt x="424180" y="749630"/>
                </a:lnTo>
                <a:lnTo>
                  <a:pt x="386588" y="774382"/>
                </a:lnTo>
                <a:lnTo>
                  <a:pt x="349376" y="799490"/>
                </a:lnTo>
                <a:lnTo>
                  <a:pt x="312293" y="824953"/>
                </a:lnTo>
                <a:lnTo>
                  <a:pt x="275463" y="850772"/>
                </a:lnTo>
                <a:lnTo>
                  <a:pt x="239014" y="876934"/>
                </a:lnTo>
                <a:lnTo>
                  <a:pt x="202692" y="903414"/>
                </a:lnTo>
                <a:lnTo>
                  <a:pt x="166750" y="930262"/>
                </a:lnTo>
                <a:lnTo>
                  <a:pt x="131064" y="957444"/>
                </a:lnTo>
                <a:lnTo>
                  <a:pt x="95631" y="984959"/>
                </a:lnTo>
                <a:lnTo>
                  <a:pt x="60451" y="1012807"/>
                </a:lnTo>
                <a:lnTo>
                  <a:pt x="25526" y="1040987"/>
                </a:lnTo>
                <a:lnTo>
                  <a:pt x="0" y="1062003"/>
                </a:lnTo>
                <a:lnTo>
                  <a:pt x="6488811" y="1062003"/>
                </a:lnTo>
                <a:lnTo>
                  <a:pt x="6488811" y="0"/>
                </a:lnTo>
                <a:close/>
              </a:path>
            </a:pathLst>
          </a:custGeom>
          <a:solidFill>
            <a:srgbClr val="FFC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089148" y="-25"/>
            <a:ext cx="15198725" cy="342900"/>
            <a:chOff x="3089148" y="-25"/>
            <a:chExt cx="15198725" cy="342900"/>
          </a:xfrm>
        </p:grpSpPr>
        <p:sp>
          <p:nvSpPr>
            <p:cNvPr id="5" name="object 5"/>
            <p:cNvSpPr/>
            <p:nvPr/>
          </p:nvSpPr>
          <p:spPr>
            <a:xfrm>
              <a:off x="8269224" y="-25"/>
              <a:ext cx="10019030" cy="342900"/>
            </a:xfrm>
            <a:custGeom>
              <a:avLst/>
              <a:gdLst/>
              <a:ahLst/>
              <a:cxnLst/>
              <a:rect l="l" t="t" r="r" b="b"/>
              <a:pathLst>
                <a:path w="10019030" h="342900">
                  <a:moveTo>
                    <a:pt x="10018649" y="0"/>
                  </a:moveTo>
                  <a:lnTo>
                    <a:pt x="0" y="0"/>
                  </a:lnTo>
                  <a:lnTo>
                    <a:pt x="0" y="342417"/>
                  </a:lnTo>
                  <a:lnTo>
                    <a:pt x="10018649" y="342417"/>
                  </a:lnTo>
                  <a:lnTo>
                    <a:pt x="10018649" y="0"/>
                  </a:lnTo>
                  <a:close/>
                </a:path>
              </a:pathLst>
            </a:custGeom>
            <a:solidFill>
              <a:srgbClr val="041F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89148" y="0"/>
              <a:ext cx="5216525" cy="342900"/>
            </a:xfrm>
            <a:custGeom>
              <a:avLst/>
              <a:gdLst/>
              <a:ahLst/>
              <a:cxnLst/>
              <a:rect l="l" t="t" r="r" b="b"/>
              <a:pathLst>
                <a:path w="5216525" h="342900">
                  <a:moveTo>
                    <a:pt x="5200523" y="0"/>
                  </a:moveTo>
                  <a:lnTo>
                    <a:pt x="0" y="0"/>
                  </a:lnTo>
                  <a:lnTo>
                    <a:pt x="48640" y="22351"/>
                  </a:lnTo>
                  <a:lnTo>
                    <a:pt x="90296" y="40767"/>
                  </a:lnTo>
                  <a:lnTo>
                    <a:pt x="132460" y="58674"/>
                  </a:lnTo>
                  <a:lnTo>
                    <a:pt x="174751" y="76073"/>
                  </a:lnTo>
                  <a:lnTo>
                    <a:pt x="217297" y="93091"/>
                  </a:lnTo>
                  <a:lnTo>
                    <a:pt x="260096" y="109474"/>
                  </a:lnTo>
                  <a:lnTo>
                    <a:pt x="303275" y="125349"/>
                  </a:lnTo>
                  <a:lnTo>
                    <a:pt x="346582" y="140716"/>
                  </a:lnTo>
                  <a:lnTo>
                    <a:pt x="390143" y="155448"/>
                  </a:lnTo>
                  <a:lnTo>
                    <a:pt x="433959" y="169799"/>
                  </a:lnTo>
                  <a:lnTo>
                    <a:pt x="478027" y="183515"/>
                  </a:lnTo>
                  <a:lnTo>
                    <a:pt x="522350" y="196723"/>
                  </a:lnTo>
                  <a:lnTo>
                    <a:pt x="566927" y="209423"/>
                  </a:lnTo>
                  <a:lnTo>
                    <a:pt x="611759" y="221488"/>
                  </a:lnTo>
                  <a:lnTo>
                    <a:pt x="656716" y="233045"/>
                  </a:lnTo>
                  <a:lnTo>
                    <a:pt x="701928" y="244094"/>
                  </a:lnTo>
                  <a:lnTo>
                    <a:pt x="747394" y="254507"/>
                  </a:lnTo>
                  <a:lnTo>
                    <a:pt x="792988" y="264414"/>
                  </a:lnTo>
                  <a:lnTo>
                    <a:pt x="838835" y="273684"/>
                  </a:lnTo>
                  <a:lnTo>
                    <a:pt x="884936" y="282448"/>
                  </a:lnTo>
                  <a:lnTo>
                    <a:pt x="931163" y="290575"/>
                  </a:lnTo>
                  <a:lnTo>
                    <a:pt x="977646" y="298196"/>
                  </a:lnTo>
                  <a:lnTo>
                    <a:pt x="1024254" y="305180"/>
                  </a:lnTo>
                  <a:lnTo>
                    <a:pt x="1071117" y="311530"/>
                  </a:lnTo>
                  <a:lnTo>
                    <a:pt x="1118107" y="317373"/>
                  </a:lnTo>
                  <a:lnTo>
                    <a:pt x="1165352" y="322579"/>
                  </a:lnTo>
                  <a:lnTo>
                    <a:pt x="1212723" y="327278"/>
                  </a:lnTo>
                  <a:lnTo>
                    <a:pt x="1260348" y="331216"/>
                  </a:lnTo>
                  <a:lnTo>
                    <a:pt x="1308100" y="334645"/>
                  </a:lnTo>
                  <a:lnTo>
                    <a:pt x="1355978" y="337439"/>
                  </a:lnTo>
                  <a:lnTo>
                    <a:pt x="1403985" y="339598"/>
                  </a:lnTo>
                  <a:lnTo>
                    <a:pt x="1452244" y="341249"/>
                  </a:lnTo>
                  <a:lnTo>
                    <a:pt x="1500631" y="342138"/>
                  </a:lnTo>
                  <a:lnTo>
                    <a:pt x="1549146" y="342392"/>
                  </a:lnTo>
                  <a:lnTo>
                    <a:pt x="5216271" y="342392"/>
                  </a:lnTo>
                  <a:lnTo>
                    <a:pt x="5216017" y="293877"/>
                  </a:lnTo>
                  <a:lnTo>
                    <a:pt x="5215128" y="245618"/>
                  </a:lnTo>
                  <a:lnTo>
                    <a:pt x="5213477" y="196723"/>
                  </a:lnTo>
                  <a:lnTo>
                    <a:pt x="5211318" y="149225"/>
                  </a:lnTo>
                  <a:lnTo>
                    <a:pt x="5208524" y="101346"/>
                  </a:lnTo>
                  <a:lnTo>
                    <a:pt x="5205095" y="53594"/>
                  </a:lnTo>
                  <a:lnTo>
                    <a:pt x="5200523" y="0"/>
                  </a:lnTo>
                  <a:close/>
                </a:path>
              </a:pathLst>
            </a:custGeom>
            <a:solidFill>
              <a:srgbClr val="FFC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12837" y="1362061"/>
            <a:ext cx="16062325" cy="515269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r>
              <a:rPr lang="en-US" sz="3600" dirty="0" err="1"/>
              <a:t>Setelah</a:t>
            </a:r>
            <a:r>
              <a:rPr lang="en-US" sz="3600" dirty="0"/>
              <a:t> </a:t>
            </a:r>
            <a:r>
              <a:rPr lang="en-US" sz="3600" dirty="0" err="1"/>
              <a:t>memperoleh</a:t>
            </a:r>
            <a:r>
              <a:rPr lang="en-US" sz="3600" dirty="0"/>
              <a:t> </a:t>
            </a:r>
            <a:r>
              <a:rPr lang="en-US" sz="3600" dirty="0" err="1"/>
              <a:t>semua</a:t>
            </a:r>
            <a:r>
              <a:rPr lang="en-US" sz="3600" dirty="0"/>
              <a:t> </a:t>
            </a:r>
            <a:r>
              <a:rPr lang="en-US" sz="3600" dirty="0" err="1"/>
              <a:t>informasi</a:t>
            </a:r>
            <a:r>
              <a:rPr lang="en-US" sz="3600" dirty="0"/>
              <a:t> yang </a:t>
            </a:r>
            <a:r>
              <a:rPr lang="en-US" sz="3600" dirty="0" err="1"/>
              <a:t>diperlukan</a:t>
            </a:r>
            <a:r>
              <a:rPr lang="en-US" sz="3600" dirty="0"/>
              <a:t> dan </a:t>
            </a:r>
            <a:r>
              <a:rPr lang="en-US" sz="3600" dirty="0" err="1"/>
              <a:t>merasa</a:t>
            </a:r>
            <a:r>
              <a:rPr lang="en-US" sz="3600" dirty="0"/>
              <a:t> </a:t>
            </a:r>
            <a:r>
              <a:rPr lang="en-US" sz="3600" dirty="0" err="1"/>
              <a:t>senang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bisnis</a:t>
            </a:r>
            <a:r>
              <a:rPr lang="en-US" sz="3600" dirty="0"/>
              <a:t> Anda, </a:t>
            </a:r>
            <a:r>
              <a:rPr lang="en-US" sz="3600" dirty="0" err="1"/>
              <a:t>calon</a:t>
            </a:r>
            <a:r>
              <a:rPr lang="en-US" sz="3600" dirty="0"/>
              <a:t> </a:t>
            </a:r>
            <a:r>
              <a:rPr lang="en-US" sz="3600" dirty="0" err="1"/>
              <a:t>pelanggan</a:t>
            </a:r>
            <a:r>
              <a:rPr lang="en-US" sz="3600" dirty="0"/>
              <a:t> </a:t>
            </a:r>
            <a:r>
              <a:rPr lang="en-US" sz="3600" dirty="0" err="1"/>
              <a:t>akan</a:t>
            </a:r>
            <a:r>
              <a:rPr lang="en-US" sz="3600" dirty="0"/>
              <a:t> </a:t>
            </a:r>
            <a:r>
              <a:rPr lang="en-US" sz="3600" dirty="0" err="1"/>
              <a:t>melakukan</a:t>
            </a:r>
            <a:r>
              <a:rPr lang="en-US" sz="3600" dirty="0"/>
              <a:t> </a:t>
            </a:r>
            <a:r>
              <a:rPr lang="en-US" sz="3600" dirty="0" err="1"/>
              <a:t>pembelian</a:t>
            </a:r>
            <a:r>
              <a:rPr lang="en-US" sz="3600" dirty="0"/>
              <a:t>. Ini </a:t>
            </a:r>
            <a:r>
              <a:rPr lang="en-US" sz="3600" dirty="0" err="1"/>
              <a:t>merupakan</a:t>
            </a:r>
            <a:r>
              <a:rPr lang="en-US" sz="3600" dirty="0"/>
              <a:t> </a:t>
            </a:r>
            <a:r>
              <a:rPr lang="en-US" sz="3600" dirty="0" err="1"/>
              <a:t>tahapan</a:t>
            </a:r>
            <a:r>
              <a:rPr lang="en-US" sz="3600" dirty="0"/>
              <a:t> </a:t>
            </a:r>
            <a:r>
              <a:rPr lang="en-US" sz="3600" dirty="0" err="1"/>
              <a:t>bisnis</a:t>
            </a:r>
            <a:r>
              <a:rPr lang="en-US" sz="3600" dirty="0"/>
              <a:t> </a:t>
            </a:r>
            <a:r>
              <a:rPr lang="en-US" sz="3600" dirty="0" err="1"/>
              <a:t>selanjutnya</a:t>
            </a:r>
            <a:r>
              <a:rPr lang="en-US" sz="3600" dirty="0"/>
              <a:t>, </a:t>
            </a:r>
            <a:r>
              <a:rPr lang="en-US" sz="3600" dirty="0" err="1"/>
              <a:t>yaitu</a:t>
            </a:r>
            <a:r>
              <a:rPr lang="en-US" sz="3600" dirty="0"/>
              <a:t> </a:t>
            </a:r>
            <a:r>
              <a:rPr lang="en-US" sz="3600" b="1" dirty="0"/>
              <a:t>(</a:t>
            </a:r>
            <a:r>
              <a:rPr lang="en-US" sz="3600" b="1" dirty="0" err="1"/>
              <a:t>Konversi</a:t>
            </a:r>
            <a:r>
              <a:rPr lang="en-US" sz="3600" b="1" dirty="0"/>
              <a:t> </a:t>
            </a:r>
            <a:r>
              <a:rPr lang="en-US" sz="3600" b="1" dirty="0" err="1"/>
              <a:t>pelanggan</a:t>
            </a:r>
            <a:r>
              <a:rPr lang="en-US" sz="3600" b="1" dirty="0"/>
              <a:t>)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Calon </a:t>
            </a:r>
            <a:r>
              <a:rPr lang="en-US" sz="3600" dirty="0" err="1"/>
              <a:t>pelanggan</a:t>
            </a:r>
            <a:r>
              <a:rPr lang="en-US" sz="3600" dirty="0"/>
              <a:t> yang Anda </a:t>
            </a:r>
            <a:r>
              <a:rPr lang="en-US" sz="3600" dirty="0" err="1"/>
              <a:t>targetkan</a:t>
            </a:r>
            <a:r>
              <a:rPr lang="en-US" sz="3600" dirty="0"/>
              <a:t> </a:t>
            </a:r>
            <a:r>
              <a:rPr lang="en-US" sz="3600" dirty="0" err="1"/>
              <a:t>telah</a:t>
            </a:r>
            <a:r>
              <a:rPr lang="en-US" sz="3600" dirty="0"/>
              <a:t> </a:t>
            </a:r>
            <a:r>
              <a:rPr lang="en-US" sz="3600" dirty="0" err="1"/>
              <a:t>resmi</a:t>
            </a:r>
            <a:r>
              <a:rPr lang="en-US" sz="3600" dirty="0"/>
              <a:t> </a:t>
            </a:r>
            <a:r>
              <a:rPr lang="en-US" sz="3600" dirty="0" err="1"/>
              <a:t>dikonversi</a:t>
            </a:r>
            <a:r>
              <a:rPr lang="en-US" sz="3600" dirty="0"/>
              <a:t> dan </a:t>
            </a:r>
            <a:r>
              <a:rPr lang="en-US" sz="3600" dirty="0" err="1"/>
              <a:t>berubah</a:t>
            </a:r>
            <a:r>
              <a:rPr lang="en-US" sz="3600" dirty="0"/>
              <a:t> </a:t>
            </a:r>
            <a:r>
              <a:rPr lang="en-US" sz="3600" dirty="0" err="1"/>
              <a:t>menjadi</a:t>
            </a:r>
            <a:r>
              <a:rPr lang="en-US" sz="3600" dirty="0"/>
              <a:t> </a:t>
            </a:r>
            <a:r>
              <a:rPr lang="en-US" sz="3600" dirty="0" err="1"/>
              <a:t>pelanggan</a:t>
            </a:r>
            <a:r>
              <a:rPr lang="en-US" sz="3600" dirty="0"/>
              <a:t> Anda. Pada </a:t>
            </a:r>
            <a:r>
              <a:rPr lang="en-US" sz="3600" dirty="0" err="1"/>
              <a:t>tahapan</a:t>
            </a:r>
            <a:r>
              <a:rPr lang="en-US" sz="3600" dirty="0"/>
              <a:t> </a:t>
            </a:r>
            <a:r>
              <a:rPr lang="en-US" sz="3600" dirty="0" err="1"/>
              <a:t>ini</a:t>
            </a:r>
            <a:r>
              <a:rPr lang="en-US" sz="3600" dirty="0"/>
              <a:t> juga, </a:t>
            </a:r>
            <a:r>
              <a:rPr lang="en-US" sz="3600" dirty="0" err="1"/>
              <a:t>perjelaslah</a:t>
            </a:r>
            <a:r>
              <a:rPr lang="en-US" sz="3600" dirty="0"/>
              <a:t> </a:t>
            </a:r>
            <a:r>
              <a:rPr lang="en-US" sz="3600" dirty="0" err="1"/>
              <a:t>bahwa</a:t>
            </a:r>
            <a:r>
              <a:rPr lang="en-US" sz="3600" dirty="0"/>
              <a:t> Anda </a:t>
            </a:r>
            <a:r>
              <a:rPr lang="en-US" sz="3600" dirty="0" err="1"/>
              <a:t>ingin</a:t>
            </a:r>
            <a:r>
              <a:rPr lang="en-US" sz="3600" dirty="0"/>
              <a:t> </a:t>
            </a:r>
            <a:r>
              <a:rPr lang="en-US" sz="3600" dirty="0" err="1"/>
              <a:t>menjalin</a:t>
            </a:r>
            <a:r>
              <a:rPr lang="en-US" sz="3600" dirty="0"/>
              <a:t> </a:t>
            </a:r>
            <a:r>
              <a:rPr lang="en-US" sz="3600" dirty="0" err="1"/>
              <a:t>hubungan</a:t>
            </a:r>
            <a:r>
              <a:rPr lang="en-US" sz="3600" dirty="0"/>
              <a:t> </a:t>
            </a:r>
            <a:r>
              <a:rPr lang="en-US" sz="3600" dirty="0" err="1"/>
              <a:t>pelanggan</a:t>
            </a:r>
            <a:r>
              <a:rPr lang="en-US" sz="3600" dirty="0"/>
              <a:t> yang </a:t>
            </a:r>
            <a:r>
              <a:rPr lang="en-US" sz="3600" dirty="0" err="1"/>
              <a:t>baik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mereka</a:t>
            </a:r>
            <a:r>
              <a:rPr lang="en-US" sz="3600" dirty="0"/>
              <a:t>, </a:t>
            </a:r>
            <a:r>
              <a:rPr lang="en-US" sz="3600" dirty="0" err="1"/>
              <a:t>bukan</a:t>
            </a:r>
            <a:r>
              <a:rPr lang="en-US" sz="3600" dirty="0"/>
              <a:t> </a:t>
            </a:r>
            <a:r>
              <a:rPr lang="en-US" sz="3600" dirty="0" err="1"/>
              <a:t>hanya</a:t>
            </a:r>
            <a:r>
              <a:rPr lang="en-US" sz="3600" dirty="0"/>
              <a:t> </a:t>
            </a:r>
            <a:r>
              <a:rPr lang="en-US" sz="3600" dirty="0" err="1"/>
              <a:t>melakukan</a:t>
            </a:r>
            <a:r>
              <a:rPr lang="en-US" sz="3600" dirty="0"/>
              <a:t> </a:t>
            </a:r>
            <a:r>
              <a:rPr lang="en-US" sz="3600" dirty="0" err="1"/>
              <a:t>transaksi</a:t>
            </a:r>
            <a:r>
              <a:rPr lang="en-US" sz="3600" dirty="0"/>
              <a:t> </a:t>
            </a:r>
            <a:r>
              <a:rPr lang="en-US" sz="3600" dirty="0" err="1"/>
              <a:t>jual</a:t>
            </a:r>
            <a:r>
              <a:rPr lang="en-US" sz="3600" dirty="0"/>
              <a:t> </a:t>
            </a:r>
            <a:r>
              <a:rPr lang="en-US" sz="3600" dirty="0" err="1"/>
              <a:t>beli</a:t>
            </a:r>
            <a:r>
              <a:rPr lang="en-US" sz="3600" dirty="0"/>
              <a:t> </a:t>
            </a:r>
            <a:r>
              <a:rPr lang="en-US" sz="3600" dirty="0" err="1"/>
              <a:t>saja</a:t>
            </a:r>
            <a:r>
              <a:rPr lang="en-US" sz="3600" dirty="0"/>
              <a:t>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E55889A-ECED-97AB-B7B7-AF1220A1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79A7814-B449-D0AC-4EA7-83BA8D5B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2E25FD9-E3D3-6069-0307-57B226D15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98807" y="9224771"/>
            <a:ext cx="6489065" cy="1062355"/>
          </a:xfrm>
          <a:custGeom>
            <a:avLst/>
            <a:gdLst/>
            <a:ahLst/>
            <a:cxnLst/>
            <a:rect l="l" t="t" r="r" b="b"/>
            <a:pathLst>
              <a:path w="6489065" h="1062354">
                <a:moveTo>
                  <a:pt x="6488811" y="0"/>
                </a:moveTo>
                <a:lnTo>
                  <a:pt x="2823972" y="0"/>
                </a:lnTo>
                <a:lnTo>
                  <a:pt x="2765298" y="1981"/>
                </a:lnTo>
                <a:lnTo>
                  <a:pt x="2717546" y="4178"/>
                </a:lnTo>
                <a:lnTo>
                  <a:pt x="2669794" y="6845"/>
                </a:lnTo>
                <a:lnTo>
                  <a:pt x="2622296" y="10007"/>
                </a:lnTo>
                <a:lnTo>
                  <a:pt x="2574798" y="13627"/>
                </a:lnTo>
                <a:lnTo>
                  <a:pt x="2527554" y="17729"/>
                </a:lnTo>
                <a:lnTo>
                  <a:pt x="2480436" y="22313"/>
                </a:lnTo>
                <a:lnTo>
                  <a:pt x="2433447" y="27355"/>
                </a:lnTo>
                <a:lnTo>
                  <a:pt x="2386584" y="32867"/>
                </a:lnTo>
                <a:lnTo>
                  <a:pt x="2339848" y="38836"/>
                </a:lnTo>
                <a:lnTo>
                  <a:pt x="2293238" y="45262"/>
                </a:lnTo>
                <a:lnTo>
                  <a:pt x="2246757" y="52158"/>
                </a:lnTo>
                <a:lnTo>
                  <a:pt x="2200529" y="59512"/>
                </a:lnTo>
                <a:lnTo>
                  <a:pt x="2154428" y="67322"/>
                </a:lnTo>
                <a:lnTo>
                  <a:pt x="2108454" y="75577"/>
                </a:lnTo>
                <a:lnTo>
                  <a:pt x="2062607" y="84289"/>
                </a:lnTo>
                <a:lnTo>
                  <a:pt x="2016886" y="93446"/>
                </a:lnTo>
                <a:lnTo>
                  <a:pt x="1971421" y="103047"/>
                </a:lnTo>
                <a:lnTo>
                  <a:pt x="1926082" y="113093"/>
                </a:lnTo>
                <a:lnTo>
                  <a:pt x="1880997" y="123583"/>
                </a:lnTo>
                <a:lnTo>
                  <a:pt x="1835911" y="134505"/>
                </a:lnTo>
                <a:lnTo>
                  <a:pt x="1791080" y="145872"/>
                </a:lnTo>
                <a:lnTo>
                  <a:pt x="1746503" y="157657"/>
                </a:lnTo>
                <a:lnTo>
                  <a:pt x="1702053" y="169875"/>
                </a:lnTo>
                <a:lnTo>
                  <a:pt x="1657730" y="182537"/>
                </a:lnTo>
                <a:lnTo>
                  <a:pt x="1613661" y="195618"/>
                </a:lnTo>
                <a:lnTo>
                  <a:pt x="1569720" y="209118"/>
                </a:lnTo>
                <a:lnTo>
                  <a:pt x="1525905" y="223037"/>
                </a:lnTo>
                <a:lnTo>
                  <a:pt x="1482344" y="237388"/>
                </a:lnTo>
                <a:lnTo>
                  <a:pt x="1439036" y="252145"/>
                </a:lnTo>
                <a:lnTo>
                  <a:pt x="1395857" y="267309"/>
                </a:lnTo>
                <a:lnTo>
                  <a:pt x="1352930" y="282905"/>
                </a:lnTo>
                <a:lnTo>
                  <a:pt x="1310132" y="298894"/>
                </a:lnTo>
                <a:lnTo>
                  <a:pt x="1267586" y="315302"/>
                </a:lnTo>
                <a:lnTo>
                  <a:pt x="1225169" y="332117"/>
                </a:lnTo>
                <a:lnTo>
                  <a:pt x="1183005" y="349326"/>
                </a:lnTo>
                <a:lnTo>
                  <a:pt x="1141095" y="366941"/>
                </a:lnTo>
                <a:lnTo>
                  <a:pt x="1099312" y="384936"/>
                </a:lnTo>
                <a:lnTo>
                  <a:pt x="1057783" y="403339"/>
                </a:lnTo>
                <a:lnTo>
                  <a:pt x="1016508" y="422135"/>
                </a:lnTo>
                <a:lnTo>
                  <a:pt x="975360" y="441324"/>
                </a:lnTo>
                <a:lnTo>
                  <a:pt x="934466" y="460908"/>
                </a:lnTo>
                <a:lnTo>
                  <a:pt x="893826" y="480860"/>
                </a:lnTo>
                <a:lnTo>
                  <a:pt x="853440" y="501205"/>
                </a:lnTo>
                <a:lnTo>
                  <a:pt x="813181" y="521931"/>
                </a:lnTo>
                <a:lnTo>
                  <a:pt x="773302" y="543039"/>
                </a:lnTo>
                <a:lnTo>
                  <a:pt x="733551" y="564514"/>
                </a:lnTo>
                <a:lnTo>
                  <a:pt x="694055" y="586358"/>
                </a:lnTo>
                <a:lnTo>
                  <a:pt x="654685" y="608596"/>
                </a:lnTo>
                <a:lnTo>
                  <a:pt x="615696" y="631189"/>
                </a:lnTo>
                <a:lnTo>
                  <a:pt x="576834" y="654151"/>
                </a:lnTo>
                <a:lnTo>
                  <a:pt x="538352" y="677481"/>
                </a:lnTo>
                <a:lnTo>
                  <a:pt x="499999" y="701166"/>
                </a:lnTo>
                <a:lnTo>
                  <a:pt x="462025" y="725220"/>
                </a:lnTo>
                <a:lnTo>
                  <a:pt x="424180" y="749630"/>
                </a:lnTo>
                <a:lnTo>
                  <a:pt x="386588" y="774382"/>
                </a:lnTo>
                <a:lnTo>
                  <a:pt x="349376" y="799490"/>
                </a:lnTo>
                <a:lnTo>
                  <a:pt x="312293" y="824953"/>
                </a:lnTo>
                <a:lnTo>
                  <a:pt x="275463" y="850772"/>
                </a:lnTo>
                <a:lnTo>
                  <a:pt x="239014" y="876934"/>
                </a:lnTo>
                <a:lnTo>
                  <a:pt x="202692" y="903414"/>
                </a:lnTo>
                <a:lnTo>
                  <a:pt x="166750" y="930262"/>
                </a:lnTo>
                <a:lnTo>
                  <a:pt x="131064" y="957444"/>
                </a:lnTo>
                <a:lnTo>
                  <a:pt x="95631" y="984959"/>
                </a:lnTo>
                <a:lnTo>
                  <a:pt x="60451" y="1012807"/>
                </a:lnTo>
                <a:lnTo>
                  <a:pt x="25526" y="1040987"/>
                </a:lnTo>
                <a:lnTo>
                  <a:pt x="0" y="1062003"/>
                </a:lnTo>
                <a:lnTo>
                  <a:pt x="6488811" y="1062003"/>
                </a:lnTo>
                <a:lnTo>
                  <a:pt x="6488811" y="0"/>
                </a:lnTo>
                <a:close/>
              </a:path>
            </a:pathLst>
          </a:custGeom>
          <a:solidFill>
            <a:srgbClr val="FFC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4400" y="264790"/>
            <a:ext cx="16459200" cy="2008835"/>
          </a:xfrm>
          <a:prstGeom prst="rect">
            <a:avLst/>
          </a:prstGeom>
        </p:spPr>
        <p:txBody>
          <a:bodyPr vert="horz" wrap="square" lIns="0" tIns="116644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400" spc="-275" dirty="0"/>
              <a:t>Retention </a:t>
            </a:r>
            <a:r>
              <a:rPr lang="en-US" sz="5400" spc="-275" dirty="0" err="1"/>
              <a:t>Pelanggan</a:t>
            </a:r>
            <a:endParaRPr sz="5400" dirty="0"/>
          </a:p>
        </p:txBody>
      </p:sp>
      <p:grpSp>
        <p:nvGrpSpPr>
          <p:cNvPr id="4" name="object 4"/>
          <p:cNvGrpSpPr/>
          <p:nvPr/>
        </p:nvGrpSpPr>
        <p:grpSpPr>
          <a:xfrm>
            <a:off x="3089148" y="-25"/>
            <a:ext cx="15198725" cy="342900"/>
            <a:chOff x="3089148" y="-25"/>
            <a:chExt cx="15198725" cy="342900"/>
          </a:xfrm>
        </p:grpSpPr>
        <p:sp>
          <p:nvSpPr>
            <p:cNvPr id="5" name="object 5"/>
            <p:cNvSpPr/>
            <p:nvPr/>
          </p:nvSpPr>
          <p:spPr>
            <a:xfrm>
              <a:off x="8269224" y="-25"/>
              <a:ext cx="10019030" cy="342900"/>
            </a:xfrm>
            <a:custGeom>
              <a:avLst/>
              <a:gdLst/>
              <a:ahLst/>
              <a:cxnLst/>
              <a:rect l="l" t="t" r="r" b="b"/>
              <a:pathLst>
                <a:path w="10019030" h="342900">
                  <a:moveTo>
                    <a:pt x="10018649" y="0"/>
                  </a:moveTo>
                  <a:lnTo>
                    <a:pt x="0" y="0"/>
                  </a:lnTo>
                  <a:lnTo>
                    <a:pt x="0" y="342417"/>
                  </a:lnTo>
                  <a:lnTo>
                    <a:pt x="10018649" y="342417"/>
                  </a:lnTo>
                  <a:lnTo>
                    <a:pt x="10018649" y="0"/>
                  </a:lnTo>
                  <a:close/>
                </a:path>
              </a:pathLst>
            </a:custGeom>
            <a:solidFill>
              <a:srgbClr val="041F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89148" y="0"/>
              <a:ext cx="5216525" cy="342900"/>
            </a:xfrm>
            <a:custGeom>
              <a:avLst/>
              <a:gdLst/>
              <a:ahLst/>
              <a:cxnLst/>
              <a:rect l="l" t="t" r="r" b="b"/>
              <a:pathLst>
                <a:path w="5216525" h="342900">
                  <a:moveTo>
                    <a:pt x="5200523" y="0"/>
                  </a:moveTo>
                  <a:lnTo>
                    <a:pt x="0" y="0"/>
                  </a:lnTo>
                  <a:lnTo>
                    <a:pt x="48640" y="22351"/>
                  </a:lnTo>
                  <a:lnTo>
                    <a:pt x="90296" y="40767"/>
                  </a:lnTo>
                  <a:lnTo>
                    <a:pt x="132460" y="58674"/>
                  </a:lnTo>
                  <a:lnTo>
                    <a:pt x="174751" y="76073"/>
                  </a:lnTo>
                  <a:lnTo>
                    <a:pt x="217297" y="93091"/>
                  </a:lnTo>
                  <a:lnTo>
                    <a:pt x="260096" y="109474"/>
                  </a:lnTo>
                  <a:lnTo>
                    <a:pt x="303275" y="125349"/>
                  </a:lnTo>
                  <a:lnTo>
                    <a:pt x="346582" y="140716"/>
                  </a:lnTo>
                  <a:lnTo>
                    <a:pt x="390143" y="155448"/>
                  </a:lnTo>
                  <a:lnTo>
                    <a:pt x="433959" y="169799"/>
                  </a:lnTo>
                  <a:lnTo>
                    <a:pt x="478027" y="183515"/>
                  </a:lnTo>
                  <a:lnTo>
                    <a:pt x="522350" y="196723"/>
                  </a:lnTo>
                  <a:lnTo>
                    <a:pt x="566927" y="209423"/>
                  </a:lnTo>
                  <a:lnTo>
                    <a:pt x="611759" y="221488"/>
                  </a:lnTo>
                  <a:lnTo>
                    <a:pt x="656716" y="233045"/>
                  </a:lnTo>
                  <a:lnTo>
                    <a:pt x="701928" y="244094"/>
                  </a:lnTo>
                  <a:lnTo>
                    <a:pt x="747394" y="254507"/>
                  </a:lnTo>
                  <a:lnTo>
                    <a:pt x="792988" y="264414"/>
                  </a:lnTo>
                  <a:lnTo>
                    <a:pt x="838835" y="273684"/>
                  </a:lnTo>
                  <a:lnTo>
                    <a:pt x="884936" y="282448"/>
                  </a:lnTo>
                  <a:lnTo>
                    <a:pt x="931163" y="290575"/>
                  </a:lnTo>
                  <a:lnTo>
                    <a:pt x="977646" y="298196"/>
                  </a:lnTo>
                  <a:lnTo>
                    <a:pt x="1024254" y="305180"/>
                  </a:lnTo>
                  <a:lnTo>
                    <a:pt x="1071117" y="311530"/>
                  </a:lnTo>
                  <a:lnTo>
                    <a:pt x="1118107" y="317373"/>
                  </a:lnTo>
                  <a:lnTo>
                    <a:pt x="1165352" y="322579"/>
                  </a:lnTo>
                  <a:lnTo>
                    <a:pt x="1212723" y="327278"/>
                  </a:lnTo>
                  <a:lnTo>
                    <a:pt x="1260348" y="331216"/>
                  </a:lnTo>
                  <a:lnTo>
                    <a:pt x="1308100" y="334645"/>
                  </a:lnTo>
                  <a:lnTo>
                    <a:pt x="1355978" y="337439"/>
                  </a:lnTo>
                  <a:lnTo>
                    <a:pt x="1403985" y="339598"/>
                  </a:lnTo>
                  <a:lnTo>
                    <a:pt x="1452244" y="341249"/>
                  </a:lnTo>
                  <a:lnTo>
                    <a:pt x="1500631" y="342138"/>
                  </a:lnTo>
                  <a:lnTo>
                    <a:pt x="1549146" y="342392"/>
                  </a:lnTo>
                  <a:lnTo>
                    <a:pt x="5216271" y="342392"/>
                  </a:lnTo>
                  <a:lnTo>
                    <a:pt x="5216017" y="293877"/>
                  </a:lnTo>
                  <a:lnTo>
                    <a:pt x="5215128" y="245618"/>
                  </a:lnTo>
                  <a:lnTo>
                    <a:pt x="5213477" y="196723"/>
                  </a:lnTo>
                  <a:lnTo>
                    <a:pt x="5211318" y="149225"/>
                  </a:lnTo>
                  <a:lnTo>
                    <a:pt x="5208524" y="101346"/>
                  </a:lnTo>
                  <a:lnTo>
                    <a:pt x="5205095" y="53594"/>
                  </a:lnTo>
                  <a:lnTo>
                    <a:pt x="5200523" y="0"/>
                  </a:lnTo>
                  <a:close/>
                </a:path>
              </a:pathLst>
            </a:custGeom>
            <a:solidFill>
              <a:srgbClr val="FFC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E62E6DA-BB28-1AE3-2A13-14EAA83D5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B4EFD07-15E0-D423-CBF0-43AD27BC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D7D776-3AF3-D71F-4706-AFF507AD2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38DFF95-C356-8326-24CF-BFCE2ECBD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867400" y="2198007"/>
            <a:ext cx="7066034" cy="678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98807" y="9224771"/>
            <a:ext cx="6489065" cy="1062355"/>
          </a:xfrm>
          <a:custGeom>
            <a:avLst/>
            <a:gdLst/>
            <a:ahLst/>
            <a:cxnLst/>
            <a:rect l="l" t="t" r="r" b="b"/>
            <a:pathLst>
              <a:path w="6489065" h="1062354">
                <a:moveTo>
                  <a:pt x="6488811" y="0"/>
                </a:moveTo>
                <a:lnTo>
                  <a:pt x="2823972" y="0"/>
                </a:lnTo>
                <a:lnTo>
                  <a:pt x="2765298" y="1981"/>
                </a:lnTo>
                <a:lnTo>
                  <a:pt x="2717546" y="4178"/>
                </a:lnTo>
                <a:lnTo>
                  <a:pt x="2669794" y="6845"/>
                </a:lnTo>
                <a:lnTo>
                  <a:pt x="2622296" y="10007"/>
                </a:lnTo>
                <a:lnTo>
                  <a:pt x="2574798" y="13627"/>
                </a:lnTo>
                <a:lnTo>
                  <a:pt x="2527554" y="17729"/>
                </a:lnTo>
                <a:lnTo>
                  <a:pt x="2480436" y="22313"/>
                </a:lnTo>
                <a:lnTo>
                  <a:pt x="2433447" y="27355"/>
                </a:lnTo>
                <a:lnTo>
                  <a:pt x="2386584" y="32867"/>
                </a:lnTo>
                <a:lnTo>
                  <a:pt x="2339848" y="38836"/>
                </a:lnTo>
                <a:lnTo>
                  <a:pt x="2293238" y="45262"/>
                </a:lnTo>
                <a:lnTo>
                  <a:pt x="2246757" y="52158"/>
                </a:lnTo>
                <a:lnTo>
                  <a:pt x="2200529" y="59512"/>
                </a:lnTo>
                <a:lnTo>
                  <a:pt x="2154428" y="67322"/>
                </a:lnTo>
                <a:lnTo>
                  <a:pt x="2108454" y="75577"/>
                </a:lnTo>
                <a:lnTo>
                  <a:pt x="2062607" y="84289"/>
                </a:lnTo>
                <a:lnTo>
                  <a:pt x="2016886" y="93446"/>
                </a:lnTo>
                <a:lnTo>
                  <a:pt x="1971421" y="103047"/>
                </a:lnTo>
                <a:lnTo>
                  <a:pt x="1926082" y="113093"/>
                </a:lnTo>
                <a:lnTo>
                  <a:pt x="1880997" y="123583"/>
                </a:lnTo>
                <a:lnTo>
                  <a:pt x="1835911" y="134505"/>
                </a:lnTo>
                <a:lnTo>
                  <a:pt x="1791080" y="145872"/>
                </a:lnTo>
                <a:lnTo>
                  <a:pt x="1746503" y="157657"/>
                </a:lnTo>
                <a:lnTo>
                  <a:pt x="1702053" y="169875"/>
                </a:lnTo>
                <a:lnTo>
                  <a:pt x="1657730" y="182537"/>
                </a:lnTo>
                <a:lnTo>
                  <a:pt x="1613661" y="195618"/>
                </a:lnTo>
                <a:lnTo>
                  <a:pt x="1569720" y="209118"/>
                </a:lnTo>
                <a:lnTo>
                  <a:pt x="1525905" y="223037"/>
                </a:lnTo>
                <a:lnTo>
                  <a:pt x="1482344" y="237388"/>
                </a:lnTo>
                <a:lnTo>
                  <a:pt x="1439036" y="252145"/>
                </a:lnTo>
                <a:lnTo>
                  <a:pt x="1395857" y="267309"/>
                </a:lnTo>
                <a:lnTo>
                  <a:pt x="1352930" y="282905"/>
                </a:lnTo>
                <a:lnTo>
                  <a:pt x="1310132" y="298894"/>
                </a:lnTo>
                <a:lnTo>
                  <a:pt x="1267586" y="315302"/>
                </a:lnTo>
                <a:lnTo>
                  <a:pt x="1225169" y="332117"/>
                </a:lnTo>
                <a:lnTo>
                  <a:pt x="1183005" y="349326"/>
                </a:lnTo>
                <a:lnTo>
                  <a:pt x="1141095" y="366941"/>
                </a:lnTo>
                <a:lnTo>
                  <a:pt x="1099312" y="384936"/>
                </a:lnTo>
                <a:lnTo>
                  <a:pt x="1057783" y="403339"/>
                </a:lnTo>
                <a:lnTo>
                  <a:pt x="1016508" y="422135"/>
                </a:lnTo>
                <a:lnTo>
                  <a:pt x="975360" y="441324"/>
                </a:lnTo>
                <a:lnTo>
                  <a:pt x="934466" y="460908"/>
                </a:lnTo>
                <a:lnTo>
                  <a:pt x="893826" y="480860"/>
                </a:lnTo>
                <a:lnTo>
                  <a:pt x="853440" y="501205"/>
                </a:lnTo>
                <a:lnTo>
                  <a:pt x="813181" y="521931"/>
                </a:lnTo>
                <a:lnTo>
                  <a:pt x="773302" y="543039"/>
                </a:lnTo>
                <a:lnTo>
                  <a:pt x="733551" y="564514"/>
                </a:lnTo>
                <a:lnTo>
                  <a:pt x="694055" y="586358"/>
                </a:lnTo>
                <a:lnTo>
                  <a:pt x="654685" y="608596"/>
                </a:lnTo>
                <a:lnTo>
                  <a:pt x="615696" y="631189"/>
                </a:lnTo>
                <a:lnTo>
                  <a:pt x="576834" y="654151"/>
                </a:lnTo>
                <a:lnTo>
                  <a:pt x="538352" y="677481"/>
                </a:lnTo>
                <a:lnTo>
                  <a:pt x="499999" y="701166"/>
                </a:lnTo>
                <a:lnTo>
                  <a:pt x="462025" y="725220"/>
                </a:lnTo>
                <a:lnTo>
                  <a:pt x="424180" y="749630"/>
                </a:lnTo>
                <a:lnTo>
                  <a:pt x="386588" y="774382"/>
                </a:lnTo>
                <a:lnTo>
                  <a:pt x="349376" y="799490"/>
                </a:lnTo>
                <a:lnTo>
                  <a:pt x="312293" y="824953"/>
                </a:lnTo>
                <a:lnTo>
                  <a:pt x="275463" y="850772"/>
                </a:lnTo>
                <a:lnTo>
                  <a:pt x="239014" y="876934"/>
                </a:lnTo>
                <a:lnTo>
                  <a:pt x="202692" y="903414"/>
                </a:lnTo>
                <a:lnTo>
                  <a:pt x="166750" y="930262"/>
                </a:lnTo>
                <a:lnTo>
                  <a:pt x="131064" y="957444"/>
                </a:lnTo>
                <a:lnTo>
                  <a:pt x="95631" y="984959"/>
                </a:lnTo>
                <a:lnTo>
                  <a:pt x="60451" y="1012807"/>
                </a:lnTo>
                <a:lnTo>
                  <a:pt x="25526" y="1040987"/>
                </a:lnTo>
                <a:lnTo>
                  <a:pt x="0" y="1062003"/>
                </a:lnTo>
                <a:lnTo>
                  <a:pt x="6488811" y="1062003"/>
                </a:lnTo>
                <a:lnTo>
                  <a:pt x="6488811" y="0"/>
                </a:lnTo>
                <a:close/>
              </a:path>
            </a:pathLst>
          </a:custGeom>
          <a:solidFill>
            <a:srgbClr val="FFC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089148" y="-25"/>
            <a:ext cx="15198725" cy="342900"/>
            <a:chOff x="3089148" y="-25"/>
            <a:chExt cx="15198725" cy="342900"/>
          </a:xfrm>
        </p:grpSpPr>
        <p:sp>
          <p:nvSpPr>
            <p:cNvPr id="5" name="object 5"/>
            <p:cNvSpPr/>
            <p:nvPr/>
          </p:nvSpPr>
          <p:spPr>
            <a:xfrm>
              <a:off x="8269224" y="-25"/>
              <a:ext cx="10019030" cy="342900"/>
            </a:xfrm>
            <a:custGeom>
              <a:avLst/>
              <a:gdLst/>
              <a:ahLst/>
              <a:cxnLst/>
              <a:rect l="l" t="t" r="r" b="b"/>
              <a:pathLst>
                <a:path w="10019030" h="342900">
                  <a:moveTo>
                    <a:pt x="10018649" y="0"/>
                  </a:moveTo>
                  <a:lnTo>
                    <a:pt x="0" y="0"/>
                  </a:lnTo>
                  <a:lnTo>
                    <a:pt x="0" y="342417"/>
                  </a:lnTo>
                  <a:lnTo>
                    <a:pt x="10018649" y="342417"/>
                  </a:lnTo>
                  <a:lnTo>
                    <a:pt x="10018649" y="0"/>
                  </a:lnTo>
                  <a:close/>
                </a:path>
              </a:pathLst>
            </a:custGeom>
            <a:solidFill>
              <a:srgbClr val="041F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89148" y="0"/>
              <a:ext cx="5216525" cy="342900"/>
            </a:xfrm>
            <a:custGeom>
              <a:avLst/>
              <a:gdLst/>
              <a:ahLst/>
              <a:cxnLst/>
              <a:rect l="l" t="t" r="r" b="b"/>
              <a:pathLst>
                <a:path w="5216525" h="342900">
                  <a:moveTo>
                    <a:pt x="5200523" y="0"/>
                  </a:moveTo>
                  <a:lnTo>
                    <a:pt x="0" y="0"/>
                  </a:lnTo>
                  <a:lnTo>
                    <a:pt x="48640" y="22351"/>
                  </a:lnTo>
                  <a:lnTo>
                    <a:pt x="90296" y="40767"/>
                  </a:lnTo>
                  <a:lnTo>
                    <a:pt x="132460" y="58674"/>
                  </a:lnTo>
                  <a:lnTo>
                    <a:pt x="174751" y="76073"/>
                  </a:lnTo>
                  <a:lnTo>
                    <a:pt x="217297" y="93091"/>
                  </a:lnTo>
                  <a:lnTo>
                    <a:pt x="260096" y="109474"/>
                  </a:lnTo>
                  <a:lnTo>
                    <a:pt x="303275" y="125349"/>
                  </a:lnTo>
                  <a:lnTo>
                    <a:pt x="346582" y="140716"/>
                  </a:lnTo>
                  <a:lnTo>
                    <a:pt x="390143" y="155448"/>
                  </a:lnTo>
                  <a:lnTo>
                    <a:pt x="433959" y="169799"/>
                  </a:lnTo>
                  <a:lnTo>
                    <a:pt x="478027" y="183515"/>
                  </a:lnTo>
                  <a:lnTo>
                    <a:pt x="522350" y="196723"/>
                  </a:lnTo>
                  <a:lnTo>
                    <a:pt x="566927" y="209423"/>
                  </a:lnTo>
                  <a:lnTo>
                    <a:pt x="611759" y="221488"/>
                  </a:lnTo>
                  <a:lnTo>
                    <a:pt x="656716" y="233045"/>
                  </a:lnTo>
                  <a:lnTo>
                    <a:pt x="701928" y="244094"/>
                  </a:lnTo>
                  <a:lnTo>
                    <a:pt x="747394" y="254507"/>
                  </a:lnTo>
                  <a:lnTo>
                    <a:pt x="792988" y="264414"/>
                  </a:lnTo>
                  <a:lnTo>
                    <a:pt x="838835" y="273684"/>
                  </a:lnTo>
                  <a:lnTo>
                    <a:pt x="884936" y="282448"/>
                  </a:lnTo>
                  <a:lnTo>
                    <a:pt x="931163" y="290575"/>
                  </a:lnTo>
                  <a:lnTo>
                    <a:pt x="977646" y="298196"/>
                  </a:lnTo>
                  <a:lnTo>
                    <a:pt x="1024254" y="305180"/>
                  </a:lnTo>
                  <a:lnTo>
                    <a:pt x="1071117" y="311530"/>
                  </a:lnTo>
                  <a:lnTo>
                    <a:pt x="1118107" y="317373"/>
                  </a:lnTo>
                  <a:lnTo>
                    <a:pt x="1165352" y="322579"/>
                  </a:lnTo>
                  <a:lnTo>
                    <a:pt x="1212723" y="327278"/>
                  </a:lnTo>
                  <a:lnTo>
                    <a:pt x="1260348" y="331216"/>
                  </a:lnTo>
                  <a:lnTo>
                    <a:pt x="1308100" y="334645"/>
                  </a:lnTo>
                  <a:lnTo>
                    <a:pt x="1355978" y="337439"/>
                  </a:lnTo>
                  <a:lnTo>
                    <a:pt x="1403985" y="339598"/>
                  </a:lnTo>
                  <a:lnTo>
                    <a:pt x="1452244" y="341249"/>
                  </a:lnTo>
                  <a:lnTo>
                    <a:pt x="1500631" y="342138"/>
                  </a:lnTo>
                  <a:lnTo>
                    <a:pt x="1549146" y="342392"/>
                  </a:lnTo>
                  <a:lnTo>
                    <a:pt x="5216271" y="342392"/>
                  </a:lnTo>
                  <a:lnTo>
                    <a:pt x="5216017" y="293877"/>
                  </a:lnTo>
                  <a:lnTo>
                    <a:pt x="5215128" y="245618"/>
                  </a:lnTo>
                  <a:lnTo>
                    <a:pt x="5213477" y="196723"/>
                  </a:lnTo>
                  <a:lnTo>
                    <a:pt x="5211318" y="149225"/>
                  </a:lnTo>
                  <a:lnTo>
                    <a:pt x="5208524" y="101346"/>
                  </a:lnTo>
                  <a:lnTo>
                    <a:pt x="5205095" y="53594"/>
                  </a:lnTo>
                  <a:lnTo>
                    <a:pt x="5200523" y="0"/>
                  </a:lnTo>
                  <a:close/>
                </a:path>
              </a:pathLst>
            </a:custGeom>
            <a:solidFill>
              <a:srgbClr val="FFC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14400" y="520760"/>
            <a:ext cx="16398240" cy="8322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just"/>
            <a:r>
              <a:rPr lang="en-US" sz="3600" dirty="0" err="1"/>
              <a:t>Retensi</a:t>
            </a:r>
            <a:r>
              <a:rPr lang="en-US" sz="3600" dirty="0"/>
              <a:t> </a:t>
            </a:r>
            <a:r>
              <a:rPr lang="en-US" sz="3600" dirty="0" err="1"/>
              <a:t>Pelanggan</a:t>
            </a:r>
            <a:r>
              <a:rPr lang="en-US" sz="3600" dirty="0"/>
              <a:t> </a:t>
            </a:r>
            <a:r>
              <a:rPr lang="en-US" sz="3600" dirty="0" err="1"/>
              <a:t>dimulai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mencari</a:t>
            </a:r>
            <a:r>
              <a:rPr lang="en-US" sz="3600" dirty="0"/>
              <a:t> </a:t>
            </a:r>
            <a:r>
              <a:rPr lang="en-US" sz="3600" dirty="0" err="1"/>
              <a:t>tahu</a:t>
            </a:r>
            <a:r>
              <a:rPr lang="en-US" sz="3600" dirty="0"/>
              <a:t> </a:t>
            </a:r>
            <a:r>
              <a:rPr lang="en-US" sz="3600" dirty="0" err="1"/>
              <a:t>bagaimana</a:t>
            </a:r>
            <a:r>
              <a:rPr lang="en-US" sz="3600" dirty="0"/>
              <a:t> </a:t>
            </a:r>
            <a:r>
              <a:rPr lang="en-US" sz="3600" dirty="0" err="1"/>
              <a:t>perasaan</a:t>
            </a:r>
            <a:r>
              <a:rPr lang="en-US" sz="3600" dirty="0"/>
              <a:t> </a:t>
            </a:r>
            <a:r>
              <a:rPr lang="en-US" sz="3600" dirty="0" err="1"/>
              <a:t>pelanggan</a:t>
            </a:r>
            <a:r>
              <a:rPr lang="en-US" sz="3600" dirty="0"/>
              <a:t> </a:t>
            </a:r>
            <a:r>
              <a:rPr lang="en-US" sz="3600" dirty="0" err="1"/>
              <a:t>terhadap</a:t>
            </a:r>
            <a:r>
              <a:rPr lang="en-US" sz="3600" dirty="0"/>
              <a:t> </a:t>
            </a:r>
            <a:r>
              <a:rPr lang="en-US" sz="3600" dirty="0" err="1"/>
              <a:t>pelayanan</a:t>
            </a:r>
            <a:r>
              <a:rPr lang="en-US" sz="3600" dirty="0"/>
              <a:t> yang </a:t>
            </a:r>
            <a:r>
              <a:rPr lang="en-US" sz="3600" dirty="0" err="1"/>
              <a:t>mereka</a:t>
            </a:r>
            <a:r>
              <a:rPr lang="en-US" sz="3600" dirty="0"/>
              <a:t>. </a:t>
            </a:r>
            <a:r>
              <a:rPr lang="en-US" sz="3600" dirty="0" err="1"/>
              <a:t>Hubungi</a:t>
            </a:r>
            <a:r>
              <a:rPr lang="en-US" sz="3600" dirty="0"/>
              <a:t> </a:t>
            </a:r>
            <a:r>
              <a:rPr lang="en-US" sz="3600" dirty="0" err="1"/>
              <a:t>mereka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menanyakan</a:t>
            </a:r>
            <a:r>
              <a:rPr lang="en-US" sz="3600" dirty="0"/>
              <a:t> </a:t>
            </a:r>
            <a:r>
              <a:rPr lang="en-US" sz="3600" dirty="0" err="1"/>
              <a:t>bagaimana</a:t>
            </a:r>
            <a:r>
              <a:rPr lang="en-US" sz="3600" dirty="0"/>
              <a:t> </a:t>
            </a:r>
            <a:r>
              <a:rPr lang="en-US" sz="3600" dirty="0" err="1"/>
              <a:t>mereka</a:t>
            </a:r>
            <a:r>
              <a:rPr lang="en-US" sz="3600" dirty="0"/>
              <a:t> </a:t>
            </a:r>
            <a:r>
              <a:rPr lang="en-US" sz="3600" dirty="0" err="1"/>
              <a:t>menikmati</a:t>
            </a:r>
            <a:r>
              <a:rPr lang="en-US" sz="3600" dirty="0"/>
              <a:t> </a:t>
            </a:r>
            <a:r>
              <a:rPr lang="en-US" sz="3600" dirty="0" err="1"/>
              <a:t>produk</a:t>
            </a:r>
            <a:r>
              <a:rPr lang="en-US" sz="3600" dirty="0"/>
              <a:t>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pelayanan</a:t>
            </a:r>
            <a:r>
              <a:rPr lang="en-US" sz="3600" dirty="0"/>
              <a:t> yang </a:t>
            </a:r>
            <a:r>
              <a:rPr lang="en-US" sz="3600" dirty="0" err="1"/>
              <a:t>diberikan</a:t>
            </a:r>
            <a:r>
              <a:rPr lang="en-US" sz="3600" dirty="0"/>
              <a:t>.</a:t>
            </a:r>
          </a:p>
          <a:p>
            <a:pPr algn="just"/>
            <a:endParaRPr lang="en-US" sz="3600" dirty="0"/>
          </a:p>
          <a:p>
            <a:pPr algn="just"/>
            <a:r>
              <a:rPr lang="en-US" sz="3600" dirty="0" err="1"/>
              <a:t>Lakukan</a:t>
            </a:r>
            <a:r>
              <a:rPr lang="en-US" sz="3600" dirty="0"/>
              <a:t> </a:t>
            </a:r>
            <a:r>
              <a:rPr lang="en-US" sz="3600" dirty="0" err="1"/>
              <a:t>survei</a:t>
            </a:r>
            <a:r>
              <a:rPr lang="en-US" sz="3600" dirty="0"/>
              <a:t> </a:t>
            </a:r>
            <a:r>
              <a:rPr lang="en-US" sz="3600" dirty="0" err="1"/>
              <a:t>layanan</a:t>
            </a:r>
            <a:r>
              <a:rPr lang="en-US" sz="3600" dirty="0"/>
              <a:t> </a:t>
            </a:r>
            <a:r>
              <a:rPr lang="en-US" sz="3600" dirty="0" err="1"/>
              <a:t>pelanggan</a:t>
            </a:r>
            <a:r>
              <a:rPr lang="en-US" sz="3600" dirty="0"/>
              <a:t>, </a:t>
            </a:r>
            <a:r>
              <a:rPr lang="en-US" sz="3600" dirty="0" err="1"/>
              <a:t>ukur</a:t>
            </a:r>
            <a:r>
              <a:rPr lang="en-US" sz="3600" dirty="0"/>
              <a:t> Skor Kepuasan Pelanggan Anda, dan </a:t>
            </a:r>
            <a:r>
              <a:rPr lang="en-US" sz="3600" dirty="0" err="1"/>
              <a:t>buat</a:t>
            </a:r>
            <a:r>
              <a:rPr lang="en-US" sz="3600" dirty="0"/>
              <a:t> program Suara </a:t>
            </a:r>
            <a:r>
              <a:rPr lang="en-US" sz="3600" dirty="0" err="1"/>
              <a:t>Konsumen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mengetahui</a:t>
            </a:r>
            <a:r>
              <a:rPr lang="en-US" sz="3600" dirty="0"/>
              <a:t> </a:t>
            </a:r>
            <a:r>
              <a:rPr lang="en-US" sz="3600" dirty="0" err="1"/>
              <a:t>apa</a:t>
            </a:r>
            <a:r>
              <a:rPr lang="en-US" sz="3600" dirty="0"/>
              <a:t> yang </a:t>
            </a:r>
            <a:r>
              <a:rPr lang="en-US" sz="3600" dirty="0" err="1"/>
              <a:t>dapat</a:t>
            </a:r>
            <a:r>
              <a:rPr lang="en-US" sz="3600" dirty="0"/>
              <a:t> Anda </a:t>
            </a:r>
            <a:r>
              <a:rPr lang="en-US" sz="3600" dirty="0" err="1"/>
              <a:t>lakukan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lebih</a:t>
            </a:r>
            <a:r>
              <a:rPr lang="en-US" sz="3600" dirty="0"/>
              <a:t> </a:t>
            </a:r>
            <a:r>
              <a:rPr lang="en-US" sz="3600" dirty="0" err="1"/>
              <a:t>baik</a:t>
            </a:r>
            <a:r>
              <a:rPr lang="en-US" sz="3600" dirty="0"/>
              <a:t>.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menggunakan</a:t>
            </a:r>
            <a:r>
              <a:rPr lang="en-US" sz="3600" dirty="0"/>
              <a:t> </a:t>
            </a:r>
            <a:r>
              <a:rPr lang="en-US" sz="3600" dirty="0" err="1"/>
              <a:t>informasi</a:t>
            </a:r>
            <a:r>
              <a:rPr lang="en-US" sz="3600" dirty="0"/>
              <a:t> </a:t>
            </a:r>
            <a:r>
              <a:rPr lang="en-US" sz="3600" dirty="0" err="1"/>
              <a:t>atau</a:t>
            </a:r>
            <a:r>
              <a:rPr lang="en-US" sz="3600" dirty="0"/>
              <a:t> </a:t>
            </a:r>
            <a:r>
              <a:rPr lang="en-US" sz="3600" dirty="0" err="1"/>
              <a:t>penilaian</a:t>
            </a:r>
            <a:r>
              <a:rPr lang="en-US" sz="3600" dirty="0"/>
              <a:t> </a:t>
            </a:r>
            <a:r>
              <a:rPr lang="en-US" sz="3600" dirty="0" err="1"/>
              <a:t>langsung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mereka</a:t>
            </a:r>
            <a:r>
              <a:rPr lang="en-US" sz="3600" dirty="0"/>
              <a:t>, Anda </a:t>
            </a: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 err="1"/>
              <a:t>terus</a:t>
            </a:r>
            <a:r>
              <a:rPr lang="en-US" sz="3600" dirty="0"/>
              <a:t> </a:t>
            </a:r>
            <a:r>
              <a:rPr lang="en-US" sz="3600" dirty="0" err="1"/>
              <a:t>meningkatkan</a:t>
            </a:r>
            <a:r>
              <a:rPr lang="en-US" sz="3600" dirty="0"/>
              <a:t> </a:t>
            </a:r>
            <a:r>
              <a:rPr lang="en-US" sz="3600" dirty="0" err="1"/>
              <a:t>produk</a:t>
            </a:r>
            <a:r>
              <a:rPr lang="en-US" sz="3600" dirty="0"/>
              <a:t> </a:t>
            </a:r>
            <a:r>
              <a:rPr lang="en-US" sz="3600" dirty="0" err="1"/>
              <a:t>serta</a:t>
            </a:r>
            <a:r>
              <a:rPr lang="en-US" sz="3600" dirty="0"/>
              <a:t> </a:t>
            </a:r>
            <a:r>
              <a:rPr lang="en-US" sz="3600" dirty="0" err="1"/>
              <a:t>pelayanan</a:t>
            </a:r>
            <a:r>
              <a:rPr lang="en-US" sz="3600" dirty="0"/>
              <a:t> Anda. Pada </a:t>
            </a:r>
            <a:r>
              <a:rPr lang="en-US" sz="3600" dirty="0" err="1"/>
              <a:t>tahapan</a:t>
            </a:r>
            <a:r>
              <a:rPr lang="en-US" sz="3600" dirty="0"/>
              <a:t> </a:t>
            </a:r>
            <a:r>
              <a:rPr lang="en-US" sz="3600" dirty="0" err="1"/>
              <a:t>ini</a:t>
            </a:r>
            <a:r>
              <a:rPr lang="en-US" sz="3600" dirty="0"/>
              <a:t>, Anda juga </a:t>
            </a: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 err="1"/>
              <a:t>menawarkan</a:t>
            </a:r>
            <a:r>
              <a:rPr lang="en-US" sz="3600" dirty="0"/>
              <a:t> </a:t>
            </a:r>
            <a:r>
              <a:rPr lang="en-US" sz="3600" dirty="0" err="1"/>
              <a:t>keuntungan</a:t>
            </a:r>
            <a:r>
              <a:rPr lang="en-US" sz="3600" dirty="0"/>
              <a:t> </a:t>
            </a:r>
            <a:r>
              <a:rPr lang="en-US" sz="3600" dirty="0" err="1"/>
              <a:t>eksklusif</a:t>
            </a:r>
            <a:r>
              <a:rPr lang="en-US" sz="3600" dirty="0"/>
              <a:t> yang </a:t>
            </a:r>
            <a:r>
              <a:rPr lang="en-US" sz="3600" dirty="0" err="1"/>
              <a:t>hanya</a:t>
            </a:r>
            <a:r>
              <a:rPr lang="en-US" sz="3600" dirty="0"/>
              <a:t> </a:t>
            </a: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 err="1"/>
              <a:t>diakses</a:t>
            </a:r>
            <a:r>
              <a:rPr lang="en-US" sz="3600" dirty="0"/>
              <a:t> oleh </a:t>
            </a:r>
            <a:r>
              <a:rPr lang="en-US" sz="3600" dirty="0" err="1"/>
              <a:t>pelanggan</a:t>
            </a:r>
            <a:r>
              <a:rPr lang="en-US" sz="3600" dirty="0"/>
              <a:t> Anda.</a:t>
            </a:r>
          </a:p>
          <a:p>
            <a:pPr algn="just"/>
            <a:endParaRPr lang="en-US" sz="3600" dirty="0"/>
          </a:p>
          <a:p>
            <a:pPr algn="just"/>
            <a:r>
              <a:rPr lang="en-US" sz="3600" dirty="0" err="1"/>
              <a:t>Misalnya</a:t>
            </a:r>
            <a:r>
              <a:rPr lang="en-US" sz="3600" dirty="0"/>
              <a:t> </a:t>
            </a:r>
            <a:r>
              <a:rPr lang="en-US" sz="3600" dirty="0" err="1"/>
              <a:t>seperti</a:t>
            </a:r>
            <a:r>
              <a:rPr lang="en-US" sz="3600" dirty="0"/>
              <a:t> </a:t>
            </a:r>
            <a:r>
              <a:rPr lang="en-US" sz="3600" dirty="0" err="1"/>
              <a:t>diskon</a:t>
            </a:r>
            <a:r>
              <a:rPr lang="en-US" sz="3600" dirty="0"/>
              <a:t> </a:t>
            </a:r>
            <a:r>
              <a:rPr lang="en-US" sz="3600" dirty="0" err="1"/>
              <a:t>produk</a:t>
            </a:r>
            <a:r>
              <a:rPr lang="en-US" sz="3600" dirty="0"/>
              <a:t>, dan bonus </a:t>
            </a:r>
            <a:r>
              <a:rPr lang="en-US" sz="3600" dirty="0" err="1"/>
              <a:t>pemasaran</a:t>
            </a:r>
            <a:r>
              <a:rPr lang="en-US" sz="3600" dirty="0"/>
              <a:t> </a:t>
            </a:r>
            <a:r>
              <a:rPr lang="en-US" sz="3600" dirty="0" err="1"/>
              <a:t>afiliasi</a:t>
            </a:r>
            <a:r>
              <a:rPr lang="en-US" sz="3600" dirty="0"/>
              <a:t>. Hal </a:t>
            </a:r>
            <a:r>
              <a:rPr lang="en-US" sz="3600" dirty="0" err="1"/>
              <a:t>tersebut</a:t>
            </a:r>
            <a:r>
              <a:rPr lang="en-US" sz="3600" dirty="0"/>
              <a:t> </a:t>
            </a:r>
            <a:r>
              <a:rPr lang="en-US" sz="3600" dirty="0" err="1"/>
              <a:t>merupakan</a:t>
            </a:r>
            <a:r>
              <a:rPr lang="en-US" sz="3600" dirty="0"/>
              <a:t> </a:t>
            </a:r>
            <a:r>
              <a:rPr lang="en-US" sz="3600" dirty="0" err="1"/>
              <a:t>beberapa</a:t>
            </a:r>
            <a:r>
              <a:rPr lang="en-US" sz="3600" dirty="0"/>
              <a:t> </a:t>
            </a:r>
            <a:r>
              <a:rPr lang="en-US" sz="3600" dirty="0" err="1"/>
              <a:t>usaha</a:t>
            </a:r>
            <a:r>
              <a:rPr lang="en-US" sz="3600" dirty="0"/>
              <a:t> yang </a:t>
            </a: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 err="1"/>
              <a:t>mengubah</a:t>
            </a:r>
            <a:r>
              <a:rPr lang="en-US" sz="3600" dirty="0"/>
              <a:t> </a:t>
            </a:r>
            <a:r>
              <a:rPr lang="en-US" sz="3600" dirty="0" err="1"/>
              <a:t>pelanggan</a:t>
            </a:r>
            <a:r>
              <a:rPr lang="en-US" sz="3600" dirty="0"/>
              <a:t> Anda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seorang</a:t>
            </a:r>
            <a:r>
              <a:rPr lang="en-US" sz="3600" dirty="0"/>
              <a:t> </a:t>
            </a:r>
            <a:r>
              <a:rPr lang="en-US" sz="3600" dirty="0" err="1"/>
              <a:t>pembeli</a:t>
            </a:r>
            <a:r>
              <a:rPr lang="en-US" sz="3600" dirty="0"/>
              <a:t> </a:t>
            </a:r>
            <a:r>
              <a:rPr lang="en-US" sz="3600" dirty="0" err="1"/>
              <a:t>biasa</a:t>
            </a:r>
            <a:r>
              <a:rPr lang="en-US" sz="3600" dirty="0"/>
              <a:t> </a:t>
            </a:r>
            <a:r>
              <a:rPr lang="en-US" sz="3600" dirty="0" err="1"/>
              <a:t>menjadi</a:t>
            </a:r>
            <a:r>
              <a:rPr lang="en-US" sz="3600" dirty="0"/>
              <a:t> </a:t>
            </a:r>
            <a:r>
              <a:rPr lang="en-US" sz="3600" dirty="0" err="1"/>
              <a:t>seorang</a:t>
            </a:r>
            <a:r>
              <a:rPr lang="en-US" sz="3600" dirty="0"/>
              <a:t> promotor </a:t>
            </a:r>
            <a:r>
              <a:rPr lang="en-US" sz="3600" dirty="0" err="1"/>
              <a:t>merek</a:t>
            </a:r>
            <a:r>
              <a:rPr lang="en-US" sz="3600" dirty="0"/>
              <a:t>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CB91D54-4557-DC62-4DD2-1C205B44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451B5EA-F905-7D59-C5FD-B8005D0B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34875C1-96F8-7507-C073-94B85B06E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0F77C81-81E2-283D-8B4C-57462DBF74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191000" y="1485900"/>
            <a:ext cx="9804989" cy="678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C0ED6-8CE5-C0F8-8358-A4A285233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15117-D3F6-C8A9-DF6C-33C50B5C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D0F61-1D5F-EA88-24D4-6814FC1D2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596726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7F620-1989-F412-1323-2A75F5D9E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100"/>
            <a:ext cx="16459200" cy="6788945"/>
          </a:xfrm>
        </p:spPr>
        <p:txBody>
          <a:bodyPr/>
          <a:lstStyle/>
          <a:p>
            <a:r>
              <a:rPr lang="en-US" dirty="0"/>
              <a:t>Pada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.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membagikan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ulasan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menginformasikan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. Loyalitas brand </a:t>
            </a:r>
            <a:r>
              <a:rPr lang="en-US" dirty="0" err="1"/>
              <a:t>adalah</a:t>
            </a:r>
            <a:r>
              <a:rPr lang="en-US" dirty="0"/>
              <a:t> yang paling </a:t>
            </a:r>
            <a:r>
              <a:rPr lang="en-US" dirty="0" err="1"/>
              <a:t>penting</a:t>
            </a:r>
            <a:r>
              <a:rPr lang="en-US" dirty="0"/>
              <a:t>.</a:t>
            </a:r>
          </a:p>
          <a:p>
            <a:r>
              <a:rPr lang="en-US" dirty="0"/>
              <a:t>Hal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dipelihara</a:t>
            </a:r>
            <a:r>
              <a:rPr lang="en-US" dirty="0"/>
              <a:t> dan </a:t>
            </a:r>
            <a:r>
              <a:rPr lang="en-US" dirty="0" err="1"/>
              <a:t>ditanamkan</a:t>
            </a:r>
            <a:r>
              <a:rPr lang="en-US" dirty="0"/>
              <a:t> pada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memecahkan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dan </a:t>
            </a:r>
            <a:r>
              <a:rPr lang="en-US" dirty="0" err="1"/>
              <a:t>membuktikan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dan brand.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D5C07-738A-5F9E-A3FD-F99380170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55D72-8374-B7FA-BF9A-7FED50A1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BFC22-8B9D-329D-1657-B2EA2D350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450587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75788" y="9127234"/>
            <a:ext cx="15412719" cy="1160145"/>
            <a:chOff x="2875788" y="9127234"/>
            <a:chExt cx="15412719" cy="11601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5788" y="9127234"/>
              <a:ext cx="15412212" cy="11597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798807" y="9224771"/>
              <a:ext cx="6489065" cy="1062355"/>
            </a:xfrm>
            <a:custGeom>
              <a:avLst/>
              <a:gdLst/>
              <a:ahLst/>
              <a:cxnLst/>
              <a:rect l="l" t="t" r="r" b="b"/>
              <a:pathLst>
                <a:path w="6489065" h="1062354">
                  <a:moveTo>
                    <a:pt x="6488811" y="0"/>
                  </a:moveTo>
                  <a:lnTo>
                    <a:pt x="2823972" y="0"/>
                  </a:lnTo>
                  <a:lnTo>
                    <a:pt x="2765298" y="1981"/>
                  </a:lnTo>
                  <a:lnTo>
                    <a:pt x="2717546" y="4178"/>
                  </a:lnTo>
                  <a:lnTo>
                    <a:pt x="2669794" y="6845"/>
                  </a:lnTo>
                  <a:lnTo>
                    <a:pt x="2622296" y="10007"/>
                  </a:lnTo>
                  <a:lnTo>
                    <a:pt x="2574798" y="13627"/>
                  </a:lnTo>
                  <a:lnTo>
                    <a:pt x="2527554" y="17729"/>
                  </a:lnTo>
                  <a:lnTo>
                    <a:pt x="2480436" y="22313"/>
                  </a:lnTo>
                  <a:lnTo>
                    <a:pt x="2433447" y="27355"/>
                  </a:lnTo>
                  <a:lnTo>
                    <a:pt x="2386584" y="32867"/>
                  </a:lnTo>
                  <a:lnTo>
                    <a:pt x="2339848" y="38836"/>
                  </a:lnTo>
                  <a:lnTo>
                    <a:pt x="2293238" y="45262"/>
                  </a:lnTo>
                  <a:lnTo>
                    <a:pt x="2246757" y="52158"/>
                  </a:lnTo>
                  <a:lnTo>
                    <a:pt x="2200529" y="59512"/>
                  </a:lnTo>
                  <a:lnTo>
                    <a:pt x="2154428" y="67322"/>
                  </a:lnTo>
                  <a:lnTo>
                    <a:pt x="2108454" y="75577"/>
                  </a:lnTo>
                  <a:lnTo>
                    <a:pt x="2062607" y="84289"/>
                  </a:lnTo>
                  <a:lnTo>
                    <a:pt x="2016886" y="93446"/>
                  </a:lnTo>
                  <a:lnTo>
                    <a:pt x="1971421" y="103047"/>
                  </a:lnTo>
                  <a:lnTo>
                    <a:pt x="1926082" y="113093"/>
                  </a:lnTo>
                  <a:lnTo>
                    <a:pt x="1880997" y="123583"/>
                  </a:lnTo>
                  <a:lnTo>
                    <a:pt x="1835911" y="134505"/>
                  </a:lnTo>
                  <a:lnTo>
                    <a:pt x="1791080" y="145872"/>
                  </a:lnTo>
                  <a:lnTo>
                    <a:pt x="1746503" y="157657"/>
                  </a:lnTo>
                  <a:lnTo>
                    <a:pt x="1702053" y="169875"/>
                  </a:lnTo>
                  <a:lnTo>
                    <a:pt x="1657730" y="182537"/>
                  </a:lnTo>
                  <a:lnTo>
                    <a:pt x="1613661" y="195618"/>
                  </a:lnTo>
                  <a:lnTo>
                    <a:pt x="1569720" y="209118"/>
                  </a:lnTo>
                  <a:lnTo>
                    <a:pt x="1525905" y="223037"/>
                  </a:lnTo>
                  <a:lnTo>
                    <a:pt x="1482344" y="237388"/>
                  </a:lnTo>
                  <a:lnTo>
                    <a:pt x="1439036" y="252145"/>
                  </a:lnTo>
                  <a:lnTo>
                    <a:pt x="1395857" y="267309"/>
                  </a:lnTo>
                  <a:lnTo>
                    <a:pt x="1352930" y="282905"/>
                  </a:lnTo>
                  <a:lnTo>
                    <a:pt x="1310132" y="298894"/>
                  </a:lnTo>
                  <a:lnTo>
                    <a:pt x="1267586" y="315302"/>
                  </a:lnTo>
                  <a:lnTo>
                    <a:pt x="1225169" y="332117"/>
                  </a:lnTo>
                  <a:lnTo>
                    <a:pt x="1183005" y="349326"/>
                  </a:lnTo>
                  <a:lnTo>
                    <a:pt x="1141095" y="366941"/>
                  </a:lnTo>
                  <a:lnTo>
                    <a:pt x="1099312" y="384936"/>
                  </a:lnTo>
                  <a:lnTo>
                    <a:pt x="1057783" y="403339"/>
                  </a:lnTo>
                  <a:lnTo>
                    <a:pt x="1016508" y="422135"/>
                  </a:lnTo>
                  <a:lnTo>
                    <a:pt x="975360" y="441324"/>
                  </a:lnTo>
                  <a:lnTo>
                    <a:pt x="934466" y="460908"/>
                  </a:lnTo>
                  <a:lnTo>
                    <a:pt x="893826" y="480860"/>
                  </a:lnTo>
                  <a:lnTo>
                    <a:pt x="853440" y="501205"/>
                  </a:lnTo>
                  <a:lnTo>
                    <a:pt x="813181" y="521931"/>
                  </a:lnTo>
                  <a:lnTo>
                    <a:pt x="773302" y="543039"/>
                  </a:lnTo>
                  <a:lnTo>
                    <a:pt x="733551" y="564514"/>
                  </a:lnTo>
                  <a:lnTo>
                    <a:pt x="694055" y="586358"/>
                  </a:lnTo>
                  <a:lnTo>
                    <a:pt x="654685" y="608596"/>
                  </a:lnTo>
                  <a:lnTo>
                    <a:pt x="615696" y="631189"/>
                  </a:lnTo>
                  <a:lnTo>
                    <a:pt x="576834" y="654151"/>
                  </a:lnTo>
                  <a:lnTo>
                    <a:pt x="538352" y="677481"/>
                  </a:lnTo>
                  <a:lnTo>
                    <a:pt x="499999" y="701166"/>
                  </a:lnTo>
                  <a:lnTo>
                    <a:pt x="462025" y="725220"/>
                  </a:lnTo>
                  <a:lnTo>
                    <a:pt x="424180" y="749630"/>
                  </a:lnTo>
                  <a:lnTo>
                    <a:pt x="386588" y="774382"/>
                  </a:lnTo>
                  <a:lnTo>
                    <a:pt x="349376" y="799490"/>
                  </a:lnTo>
                  <a:lnTo>
                    <a:pt x="312293" y="824953"/>
                  </a:lnTo>
                  <a:lnTo>
                    <a:pt x="275463" y="850772"/>
                  </a:lnTo>
                  <a:lnTo>
                    <a:pt x="239014" y="876934"/>
                  </a:lnTo>
                  <a:lnTo>
                    <a:pt x="202692" y="903414"/>
                  </a:lnTo>
                  <a:lnTo>
                    <a:pt x="166750" y="930262"/>
                  </a:lnTo>
                  <a:lnTo>
                    <a:pt x="131064" y="957444"/>
                  </a:lnTo>
                  <a:lnTo>
                    <a:pt x="95631" y="984959"/>
                  </a:lnTo>
                  <a:lnTo>
                    <a:pt x="60451" y="1012807"/>
                  </a:lnTo>
                  <a:lnTo>
                    <a:pt x="25526" y="1040987"/>
                  </a:lnTo>
                  <a:lnTo>
                    <a:pt x="0" y="1062003"/>
                  </a:lnTo>
                  <a:lnTo>
                    <a:pt x="6488811" y="1062003"/>
                  </a:lnTo>
                  <a:lnTo>
                    <a:pt x="6488811" y="0"/>
                  </a:lnTo>
                  <a:close/>
                </a:path>
              </a:pathLst>
            </a:custGeom>
            <a:solidFill>
              <a:srgbClr val="FFC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089148" y="-25"/>
            <a:ext cx="15198725" cy="342900"/>
            <a:chOff x="3089148" y="-25"/>
            <a:chExt cx="15198725" cy="342900"/>
          </a:xfrm>
        </p:grpSpPr>
        <p:sp>
          <p:nvSpPr>
            <p:cNvPr id="7" name="object 7"/>
            <p:cNvSpPr/>
            <p:nvPr/>
          </p:nvSpPr>
          <p:spPr>
            <a:xfrm>
              <a:off x="8269224" y="-25"/>
              <a:ext cx="10019030" cy="342900"/>
            </a:xfrm>
            <a:custGeom>
              <a:avLst/>
              <a:gdLst/>
              <a:ahLst/>
              <a:cxnLst/>
              <a:rect l="l" t="t" r="r" b="b"/>
              <a:pathLst>
                <a:path w="10019030" h="342900">
                  <a:moveTo>
                    <a:pt x="10018649" y="0"/>
                  </a:moveTo>
                  <a:lnTo>
                    <a:pt x="0" y="0"/>
                  </a:lnTo>
                  <a:lnTo>
                    <a:pt x="0" y="342417"/>
                  </a:lnTo>
                  <a:lnTo>
                    <a:pt x="10018649" y="342417"/>
                  </a:lnTo>
                  <a:lnTo>
                    <a:pt x="10018649" y="0"/>
                  </a:lnTo>
                  <a:close/>
                </a:path>
              </a:pathLst>
            </a:custGeom>
            <a:solidFill>
              <a:srgbClr val="041F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89148" y="0"/>
              <a:ext cx="5216525" cy="342900"/>
            </a:xfrm>
            <a:custGeom>
              <a:avLst/>
              <a:gdLst/>
              <a:ahLst/>
              <a:cxnLst/>
              <a:rect l="l" t="t" r="r" b="b"/>
              <a:pathLst>
                <a:path w="5216525" h="342900">
                  <a:moveTo>
                    <a:pt x="5200523" y="0"/>
                  </a:moveTo>
                  <a:lnTo>
                    <a:pt x="0" y="0"/>
                  </a:lnTo>
                  <a:lnTo>
                    <a:pt x="48640" y="22351"/>
                  </a:lnTo>
                  <a:lnTo>
                    <a:pt x="90296" y="40767"/>
                  </a:lnTo>
                  <a:lnTo>
                    <a:pt x="132460" y="58674"/>
                  </a:lnTo>
                  <a:lnTo>
                    <a:pt x="174751" y="76073"/>
                  </a:lnTo>
                  <a:lnTo>
                    <a:pt x="217297" y="93091"/>
                  </a:lnTo>
                  <a:lnTo>
                    <a:pt x="260096" y="109474"/>
                  </a:lnTo>
                  <a:lnTo>
                    <a:pt x="303275" y="125349"/>
                  </a:lnTo>
                  <a:lnTo>
                    <a:pt x="346582" y="140716"/>
                  </a:lnTo>
                  <a:lnTo>
                    <a:pt x="390143" y="155448"/>
                  </a:lnTo>
                  <a:lnTo>
                    <a:pt x="433959" y="169799"/>
                  </a:lnTo>
                  <a:lnTo>
                    <a:pt x="478027" y="183515"/>
                  </a:lnTo>
                  <a:lnTo>
                    <a:pt x="522350" y="196723"/>
                  </a:lnTo>
                  <a:lnTo>
                    <a:pt x="566927" y="209423"/>
                  </a:lnTo>
                  <a:lnTo>
                    <a:pt x="611759" y="221488"/>
                  </a:lnTo>
                  <a:lnTo>
                    <a:pt x="656716" y="233045"/>
                  </a:lnTo>
                  <a:lnTo>
                    <a:pt x="701928" y="244094"/>
                  </a:lnTo>
                  <a:lnTo>
                    <a:pt x="747394" y="254507"/>
                  </a:lnTo>
                  <a:lnTo>
                    <a:pt x="792988" y="264414"/>
                  </a:lnTo>
                  <a:lnTo>
                    <a:pt x="838835" y="273684"/>
                  </a:lnTo>
                  <a:lnTo>
                    <a:pt x="884936" y="282448"/>
                  </a:lnTo>
                  <a:lnTo>
                    <a:pt x="931163" y="290575"/>
                  </a:lnTo>
                  <a:lnTo>
                    <a:pt x="977646" y="298196"/>
                  </a:lnTo>
                  <a:lnTo>
                    <a:pt x="1024254" y="305180"/>
                  </a:lnTo>
                  <a:lnTo>
                    <a:pt x="1071117" y="311530"/>
                  </a:lnTo>
                  <a:lnTo>
                    <a:pt x="1118107" y="317373"/>
                  </a:lnTo>
                  <a:lnTo>
                    <a:pt x="1165352" y="322579"/>
                  </a:lnTo>
                  <a:lnTo>
                    <a:pt x="1212723" y="327278"/>
                  </a:lnTo>
                  <a:lnTo>
                    <a:pt x="1260348" y="331216"/>
                  </a:lnTo>
                  <a:lnTo>
                    <a:pt x="1308100" y="334645"/>
                  </a:lnTo>
                  <a:lnTo>
                    <a:pt x="1355978" y="337439"/>
                  </a:lnTo>
                  <a:lnTo>
                    <a:pt x="1403985" y="339598"/>
                  </a:lnTo>
                  <a:lnTo>
                    <a:pt x="1452244" y="341249"/>
                  </a:lnTo>
                  <a:lnTo>
                    <a:pt x="1500631" y="342138"/>
                  </a:lnTo>
                  <a:lnTo>
                    <a:pt x="1549146" y="342392"/>
                  </a:lnTo>
                  <a:lnTo>
                    <a:pt x="5216271" y="342392"/>
                  </a:lnTo>
                  <a:lnTo>
                    <a:pt x="5216017" y="293877"/>
                  </a:lnTo>
                  <a:lnTo>
                    <a:pt x="5215128" y="245618"/>
                  </a:lnTo>
                  <a:lnTo>
                    <a:pt x="5213477" y="196723"/>
                  </a:lnTo>
                  <a:lnTo>
                    <a:pt x="5211318" y="149225"/>
                  </a:lnTo>
                  <a:lnTo>
                    <a:pt x="5208524" y="101346"/>
                  </a:lnTo>
                  <a:lnTo>
                    <a:pt x="5205095" y="53594"/>
                  </a:lnTo>
                  <a:lnTo>
                    <a:pt x="5200523" y="0"/>
                  </a:lnTo>
                  <a:close/>
                </a:path>
              </a:pathLst>
            </a:custGeom>
            <a:solidFill>
              <a:srgbClr val="FFC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845AD4C-9290-1465-9CA9-4F916AA4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69411F0-3BFC-F14D-BC1B-2084322EF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8FF44D8-EC15-4D55-A042-600C20726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CDF4-6230-45C1-AD66-12B2F4C514FE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B19AC0C-3AB3-B7D0-D40E-BA00D9B77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A3A009-DB93-E971-BD0E-5BB401620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334" y="668653"/>
            <a:ext cx="15491328" cy="8713872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770549"/>
            <a:ext cx="157734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600" spc="-235" dirty="0"/>
              <a:t>Studi Kasus 1: </a:t>
            </a:r>
            <a:r>
              <a:rPr lang="en-US" sz="3600" b="1" dirty="0"/>
              <a:t>Strategi Customer Lifecycle Management pada Netflix</a:t>
            </a:r>
            <a:br>
              <a:rPr lang="en-US" sz="3600" b="1" dirty="0"/>
            </a:b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1447801" y="2095500"/>
            <a:ext cx="15468600" cy="753475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3200" b="1" dirty="0"/>
              <a:t>Reach</a:t>
            </a:r>
          </a:p>
          <a:p>
            <a:endParaRPr lang="en-US" sz="3200" b="1" dirty="0"/>
          </a:p>
          <a:p>
            <a:pPr algn="just"/>
            <a:r>
              <a:rPr lang="en-US" sz="3200" dirty="0"/>
              <a:t>Pada </a:t>
            </a:r>
            <a:r>
              <a:rPr lang="en-US" sz="3200" dirty="0" err="1"/>
              <a:t>tahap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, Netflix sangat </a:t>
            </a:r>
            <a:r>
              <a:rPr lang="en-US" sz="3200" dirty="0" err="1"/>
              <a:t>piawai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menjangkau</a:t>
            </a:r>
            <a:r>
              <a:rPr lang="en-US" sz="3200" dirty="0"/>
              <a:t> </a:t>
            </a:r>
            <a:r>
              <a:rPr lang="en-US" sz="3200" dirty="0" err="1"/>
              <a:t>calon</a:t>
            </a:r>
            <a:r>
              <a:rPr lang="en-US" sz="3200" dirty="0"/>
              <a:t> </a:t>
            </a:r>
            <a:r>
              <a:rPr lang="en-US" sz="3200" dirty="0" err="1"/>
              <a:t>pelanggan</a:t>
            </a:r>
            <a:r>
              <a:rPr lang="en-US" sz="3200" dirty="0"/>
              <a:t> </a:t>
            </a:r>
            <a:r>
              <a:rPr lang="en-US" sz="3200" dirty="0" err="1"/>
              <a:t>melalui</a:t>
            </a:r>
            <a:r>
              <a:rPr lang="en-US" sz="3200" dirty="0"/>
              <a:t> </a:t>
            </a:r>
            <a:r>
              <a:rPr lang="en-US" sz="3200" dirty="0" err="1"/>
              <a:t>iklan</a:t>
            </a:r>
            <a:r>
              <a:rPr lang="en-US" sz="3200" dirty="0"/>
              <a:t> digital yang </a:t>
            </a:r>
            <a:r>
              <a:rPr lang="en-US" sz="3200" dirty="0" err="1"/>
              <a:t>gencar</a:t>
            </a:r>
            <a:r>
              <a:rPr lang="en-US" sz="3200" dirty="0"/>
              <a:t>, </a:t>
            </a:r>
            <a:r>
              <a:rPr lang="en-US" sz="3200" dirty="0" err="1"/>
              <a:t>khususnya</a:t>
            </a:r>
            <a:r>
              <a:rPr lang="en-US" sz="3200" dirty="0"/>
              <a:t> </a:t>
            </a:r>
            <a:r>
              <a:rPr lang="en-US" sz="3200" dirty="0" err="1"/>
              <a:t>saat</a:t>
            </a:r>
            <a:r>
              <a:rPr lang="en-US" sz="3200" dirty="0"/>
              <a:t> </a:t>
            </a:r>
            <a:r>
              <a:rPr lang="en-US" sz="3200" dirty="0" err="1"/>
              <a:t>mempromosikan</a:t>
            </a:r>
            <a:r>
              <a:rPr lang="en-US" sz="3200" dirty="0"/>
              <a:t> </a:t>
            </a:r>
            <a:r>
              <a:rPr lang="en-US" sz="3200" dirty="0" err="1"/>
              <a:t>konten</a:t>
            </a:r>
            <a:r>
              <a:rPr lang="en-US" sz="3200" dirty="0"/>
              <a:t> original </a:t>
            </a:r>
            <a:r>
              <a:rPr lang="en-US" sz="3200" dirty="0" err="1"/>
              <a:t>baru</a:t>
            </a:r>
            <a:r>
              <a:rPr lang="en-US" sz="3200" dirty="0"/>
              <a:t> yang </a:t>
            </a:r>
            <a:r>
              <a:rPr lang="en-US" sz="3200" dirty="0" err="1"/>
              <a:t>berpotensi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viral.</a:t>
            </a:r>
          </a:p>
          <a:p>
            <a:pPr algn="just"/>
            <a:endParaRPr lang="en-US" sz="3200" dirty="0"/>
          </a:p>
          <a:p>
            <a:r>
              <a:rPr lang="en-US" sz="3200" b="1" dirty="0"/>
              <a:t>b. Acquisition</a:t>
            </a:r>
          </a:p>
          <a:p>
            <a:pPr algn="just"/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tahapan</a:t>
            </a:r>
            <a:r>
              <a:rPr lang="en-US" sz="3200" dirty="0"/>
              <a:t> </a:t>
            </a:r>
            <a:r>
              <a:rPr lang="en-US" sz="3200" i="1" dirty="0"/>
              <a:t>acquisition</a:t>
            </a:r>
            <a:r>
              <a:rPr lang="en-US" sz="3200" dirty="0"/>
              <a:t>, Netflix </a:t>
            </a:r>
            <a:r>
              <a:rPr lang="en-US" sz="3200" dirty="0" err="1"/>
              <a:t>telah</a:t>
            </a:r>
            <a:r>
              <a:rPr lang="en-US" sz="3200" dirty="0"/>
              <a:t> </a:t>
            </a:r>
            <a:r>
              <a:rPr lang="en-US" sz="3200" dirty="0" err="1"/>
              <a:t>menyesuaikan</a:t>
            </a:r>
            <a:r>
              <a:rPr lang="en-US" sz="3200" dirty="0"/>
              <a:t> </a:t>
            </a:r>
            <a:r>
              <a:rPr lang="en-US" sz="3200" dirty="0" err="1"/>
              <a:t>strateginya</a:t>
            </a:r>
            <a:r>
              <a:rPr lang="en-US" sz="3200" dirty="0"/>
              <a:t>. </a:t>
            </a:r>
            <a:r>
              <a:rPr lang="en-US" sz="3200" dirty="0" err="1"/>
              <a:t>Meskipun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lagi</a:t>
            </a:r>
            <a:r>
              <a:rPr lang="en-US" sz="3200" dirty="0"/>
              <a:t> </a:t>
            </a:r>
            <a:r>
              <a:rPr lang="en-US" sz="3200" dirty="0" err="1"/>
              <a:t>menawarkan</a:t>
            </a:r>
            <a:r>
              <a:rPr lang="en-US" sz="3200" dirty="0"/>
              <a:t> uji </a:t>
            </a:r>
            <a:r>
              <a:rPr lang="en-US" sz="3200" dirty="0" err="1"/>
              <a:t>coba</a:t>
            </a:r>
            <a:r>
              <a:rPr lang="en-US" sz="3200" dirty="0"/>
              <a:t> gratis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pelanggan</a:t>
            </a:r>
            <a:r>
              <a:rPr lang="en-US" sz="3200" dirty="0"/>
              <a:t> </a:t>
            </a:r>
            <a:r>
              <a:rPr lang="en-US" sz="3200" dirty="0" err="1"/>
              <a:t>baru</a:t>
            </a:r>
            <a:r>
              <a:rPr lang="en-US" sz="3200" dirty="0"/>
              <a:t> di </a:t>
            </a:r>
            <a:r>
              <a:rPr lang="en-US" sz="3200" dirty="0" err="1"/>
              <a:t>sebagian</a:t>
            </a:r>
            <a:r>
              <a:rPr lang="en-US" sz="3200" dirty="0"/>
              <a:t> </a:t>
            </a:r>
            <a:r>
              <a:rPr lang="en-US" sz="3200" dirty="0" err="1"/>
              <a:t>besar</a:t>
            </a:r>
            <a:r>
              <a:rPr lang="en-US" sz="3200" dirty="0"/>
              <a:t> wilayah,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menghalangi</a:t>
            </a:r>
            <a:r>
              <a:rPr lang="en-US" sz="3200" dirty="0"/>
              <a:t> </a:t>
            </a:r>
            <a:r>
              <a:rPr lang="en-US" sz="3200" dirty="0" err="1"/>
              <a:t>upaya</a:t>
            </a:r>
            <a:r>
              <a:rPr lang="en-US" sz="3200" dirty="0"/>
              <a:t> </a:t>
            </a:r>
            <a:r>
              <a:rPr lang="en-US" sz="3200" dirty="0" err="1"/>
              <a:t>akuisisi</a:t>
            </a:r>
            <a:r>
              <a:rPr lang="en-US" sz="3200" dirty="0"/>
              <a:t>.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 err="1"/>
              <a:t>Sebagai</a:t>
            </a:r>
            <a:r>
              <a:rPr lang="en-US" sz="3200" dirty="0"/>
              <a:t> </a:t>
            </a:r>
            <a:r>
              <a:rPr lang="en-US" sz="3200" dirty="0" err="1"/>
              <a:t>gantinya</a:t>
            </a:r>
            <a:r>
              <a:rPr lang="en-US" sz="3200" dirty="0"/>
              <a:t>, Netflix </a:t>
            </a:r>
            <a:r>
              <a:rPr lang="en-US" sz="3200" dirty="0" err="1"/>
              <a:t>fokus</a:t>
            </a:r>
            <a:r>
              <a:rPr lang="en-US" sz="3200" dirty="0"/>
              <a:t> pada </a:t>
            </a:r>
            <a:r>
              <a:rPr lang="en-US" sz="3200" dirty="0" err="1"/>
              <a:t>penawaran</a:t>
            </a:r>
            <a:r>
              <a:rPr lang="en-US" sz="3200" dirty="0"/>
              <a:t> </a:t>
            </a:r>
            <a:r>
              <a:rPr lang="en-US" sz="3200" dirty="0" err="1"/>
              <a:t>berbagai</a:t>
            </a:r>
            <a:r>
              <a:rPr lang="en-US" sz="3200" dirty="0"/>
              <a:t> </a:t>
            </a:r>
            <a:r>
              <a:rPr lang="en-US" sz="3200" dirty="0" err="1"/>
              <a:t>paket</a:t>
            </a:r>
            <a:r>
              <a:rPr lang="en-US" sz="3200" dirty="0"/>
              <a:t> </a:t>
            </a:r>
            <a:r>
              <a:rPr lang="en-US" sz="3200" dirty="0" err="1"/>
              <a:t>berlangganan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harga</a:t>
            </a:r>
            <a:r>
              <a:rPr lang="en-US" sz="3200" dirty="0"/>
              <a:t> yang </a:t>
            </a:r>
            <a:r>
              <a:rPr lang="en-US" sz="3200" dirty="0" err="1"/>
              <a:t>bervariasi</a:t>
            </a:r>
            <a:r>
              <a:rPr lang="en-US" sz="3200" dirty="0"/>
              <a:t>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dirty="0" err="1"/>
              <a:t>memungkinkan</a:t>
            </a:r>
            <a:r>
              <a:rPr lang="en-US" sz="3200" dirty="0"/>
              <a:t> </a:t>
            </a:r>
            <a:r>
              <a:rPr lang="en-US" sz="3200" dirty="0" err="1"/>
              <a:t>calon</a:t>
            </a:r>
            <a:r>
              <a:rPr lang="en-US" sz="3200" dirty="0"/>
              <a:t> </a:t>
            </a:r>
            <a:r>
              <a:rPr lang="en-US" sz="3200" dirty="0" err="1"/>
              <a:t>pelanggan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memilih</a:t>
            </a:r>
            <a:r>
              <a:rPr lang="en-US" sz="3200" dirty="0"/>
              <a:t> </a:t>
            </a:r>
            <a:r>
              <a:rPr lang="en-US" sz="3200" dirty="0" err="1"/>
              <a:t>opsi</a:t>
            </a:r>
            <a:r>
              <a:rPr lang="en-US" sz="3200" dirty="0"/>
              <a:t> yang paling </a:t>
            </a:r>
            <a:r>
              <a:rPr lang="en-US" sz="3200" dirty="0" err="1"/>
              <a:t>sesuai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kebutuhan</a:t>
            </a:r>
            <a:r>
              <a:rPr lang="en-US" sz="3200" dirty="0"/>
              <a:t> dan </a:t>
            </a:r>
            <a:r>
              <a:rPr lang="en-US" sz="3200" dirty="0" err="1"/>
              <a:t>anggaran</a:t>
            </a:r>
            <a:r>
              <a:rPr lang="en-US" sz="3200" dirty="0"/>
              <a:t> </a:t>
            </a:r>
            <a:r>
              <a:rPr lang="en-US" sz="3200" dirty="0" err="1"/>
              <a:t>mereka</a:t>
            </a:r>
            <a:r>
              <a:rPr lang="en-US" sz="3200" dirty="0"/>
              <a:t>.</a:t>
            </a:r>
          </a:p>
          <a:p>
            <a:pPr algn="just"/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A019B-559B-C4B0-12E5-7D9E967EE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49239-8D9E-7664-5A9F-1B0787CA7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E64BB-4E84-FE67-611A-00F43A8F6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66800" y="571500"/>
            <a:ext cx="16459200" cy="8199681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r>
              <a:rPr lang="en-US" sz="3200" b="1" dirty="0"/>
              <a:t>c. Conversion</a:t>
            </a:r>
          </a:p>
          <a:p>
            <a:r>
              <a:rPr lang="en-US" sz="3200" dirty="0"/>
              <a:t>Proses Conversion di Netflix </a:t>
            </a:r>
            <a:r>
              <a:rPr lang="en-US" sz="3200" dirty="0" err="1"/>
              <a:t>dirancang</a:t>
            </a:r>
            <a:r>
              <a:rPr lang="en-US" sz="3200" dirty="0"/>
              <a:t> </a:t>
            </a:r>
            <a:r>
              <a:rPr lang="en-US" sz="3200" dirty="0" err="1"/>
              <a:t>sesederhana</a:t>
            </a:r>
            <a:r>
              <a:rPr lang="en-US" sz="3200" dirty="0"/>
              <a:t> </a:t>
            </a:r>
            <a:r>
              <a:rPr lang="en-US" sz="3200" dirty="0" err="1"/>
              <a:t>mungkin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mengubah</a:t>
            </a:r>
            <a:r>
              <a:rPr lang="en-US" sz="3200" dirty="0"/>
              <a:t> </a:t>
            </a:r>
            <a:r>
              <a:rPr lang="en-US" sz="3200" dirty="0" err="1"/>
              <a:t>prospek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/>
              <a:t>pelanggan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cepat</a:t>
            </a:r>
            <a:r>
              <a:rPr lang="en-US" sz="3200" dirty="0"/>
              <a:t>. Saat </a:t>
            </a:r>
            <a:r>
              <a:rPr lang="en-US" sz="3200" dirty="0" err="1"/>
              <a:t>mendaftar</a:t>
            </a:r>
            <a:r>
              <a:rPr lang="en-US" sz="3200" dirty="0"/>
              <a:t>, </a:t>
            </a:r>
            <a:r>
              <a:rPr lang="en-US" sz="3200" dirty="0" err="1"/>
              <a:t>pelanggan</a:t>
            </a:r>
            <a:r>
              <a:rPr lang="en-US" sz="3200" dirty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merasakan</a:t>
            </a:r>
            <a:r>
              <a:rPr lang="en-US" sz="3200" dirty="0"/>
              <a:t> proses </a:t>
            </a:r>
            <a:r>
              <a:rPr lang="en-US" sz="3200" dirty="0" err="1"/>
              <a:t>pendaftaran</a:t>
            </a:r>
            <a:r>
              <a:rPr lang="en-US" sz="3200" dirty="0"/>
              <a:t> yang sangat </a:t>
            </a:r>
            <a:r>
              <a:rPr lang="en-US" sz="3200" dirty="0" err="1"/>
              <a:t>cepat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pengaturan</a:t>
            </a:r>
            <a:r>
              <a:rPr lang="en-US" sz="3200" dirty="0"/>
              <a:t> detail </a:t>
            </a:r>
            <a:r>
              <a:rPr lang="en-US" sz="3200" dirty="0" err="1"/>
              <a:t>pembayaran</a:t>
            </a:r>
            <a:r>
              <a:rPr lang="en-US" sz="3200" dirty="0"/>
              <a:t> yang </a:t>
            </a:r>
            <a:r>
              <a:rPr lang="en-US" sz="3200" dirty="0" err="1"/>
              <a:t>mudah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Setelah</a:t>
            </a:r>
            <a:r>
              <a:rPr lang="en-US" sz="3200" dirty="0"/>
              <a:t> </a:t>
            </a:r>
            <a:r>
              <a:rPr lang="en-US" sz="3200" dirty="0" err="1"/>
              <a:t>itu</a:t>
            </a:r>
            <a:r>
              <a:rPr lang="en-US" sz="3200" dirty="0"/>
              <a:t>, </a:t>
            </a:r>
            <a:r>
              <a:rPr lang="en-US" sz="3200" dirty="0" err="1"/>
              <a:t>pengguna</a:t>
            </a:r>
            <a:r>
              <a:rPr lang="en-US" sz="3200" dirty="0"/>
              <a:t> </a:t>
            </a:r>
            <a:r>
              <a:rPr lang="en-US" sz="3200" dirty="0" err="1"/>
              <a:t>langsung</a:t>
            </a:r>
            <a:r>
              <a:rPr lang="en-US" sz="3200" dirty="0"/>
              <a:t> </a:t>
            </a:r>
            <a:r>
              <a:rPr lang="en-US" sz="3200" dirty="0" err="1"/>
              <a:t>disambut</a:t>
            </a:r>
            <a:r>
              <a:rPr lang="en-US" sz="3200" dirty="0"/>
              <a:t> oleh </a:t>
            </a:r>
            <a:r>
              <a:rPr lang="en-US" sz="3200" dirty="0" err="1"/>
              <a:t>desain</a:t>
            </a:r>
            <a:r>
              <a:rPr lang="en-US" sz="3200" dirty="0"/>
              <a:t> </a:t>
            </a:r>
            <a:r>
              <a:rPr lang="en-US" sz="3200" dirty="0" err="1"/>
              <a:t>antarmuka</a:t>
            </a:r>
            <a:r>
              <a:rPr lang="en-US" sz="3200" dirty="0"/>
              <a:t> yang </a:t>
            </a:r>
            <a:r>
              <a:rPr lang="en-US" sz="3200" dirty="0" err="1"/>
              <a:t>interaktif</a:t>
            </a:r>
            <a:r>
              <a:rPr lang="en-US" sz="3200" dirty="0"/>
              <a:t> dan </a:t>
            </a:r>
            <a:r>
              <a:rPr lang="en-US" sz="3200" dirty="0" err="1"/>
              <a:t>menarik</a:t>
            </a:r>
            <a:r>
              <a:rPr lang="en-US" sz="3200" dirty="0"/>
              <a:t>. Netflix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cerdas</a:t>
            </a:r>
            <a:r>
              <a:rPr lang="en-US" sz="3200" dirty="0"/>
              <a:t> </a:t>
            </a:r>
            <a:r>
              <a:rPr lang="en-US" sz="3200" dirty="0" err="1"/>
              <a:t>langsung</a:t>
            </a:r>
            <a:r>
              <a:rPr lang="en-US" sz="3200" dirty="0"/>
              <a:t> </a:t>
            </a:r>
            <a:r>
              <a:rPr lang="en-US" sz="3200" dirty="0" err="1"/>
              <a:t>menyarankan</a:t>
            </a:r>
            <a:r>
              <a:rPr lang="en-US" sz="3200" dirty="0"/>
              <a:t> </a:t>
            </a:r>
            <a:r>
              <a:rPr lang="en-US" sz="3200" dirty="0" err="1"/>
              <a:t>tayangan</a:t>
            </a:r>
            <a:r>
              <a:rPr lang="en-US" sz="3200" dirty="0"/>
              <a:t> </a:t>
            </a:r>
            <a:r>
              <a:rPr lang="en-US" sz="3200" dirty="0" err="1"/>
              <a:t>pertama</a:t>
            </a:r>
            <a:r>
              <a:rPr lang="en-US" sz="3200" dirty="0"/>
              <a:t> </a:t>
            </a:r>
            <a:r>
              <a:rPr lang="en-US" sz="3200" dirty="0" err="1"/>
              <a:t>berdasarkan</a:t>
            </a:r>
            <a:r>
              <a:rPr lang="en-US" sz="3200" dirty="0"/>
              <a:t> </a:t>
            </a:r>
            <a:r>
              <a:rPr lang="en-US" sz="3200" dirty="0" err="1"/>
              <a:t>preferensi</a:t>
            </a:r>
            <a:r>
              <a:rPr lang="en-US" sz="3200" dirty="0"/>
              <a:t> </a:t>
            </a:r>
            <a:r>
              <a:rPr lang="en-US" sz="3200" dirty="0" err="1"/>
              <a:t>awal</a:t>
            </a:r>
            <a:r>
              <a:rPr lang="en-US" sz="3200" dirty="0"/>
              <a:t> yang </a:t>
            </a:r>
            <a:r>
              <a:rPr lang="en-US" sz="3200" dirty="0" err="1"/>
              <a:t>pelanggan</a:t>
            </a:r>
            <a:r>
              <a:rPr lang="en-US" sz="3200" dirty="0"/>
              <a:t> </a:t>
            </a:r>
            <a:r>
              <a:rPr lang="en-US" sz="3200" dirty="0" err="1"/>
              <a:t>masukkan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r>
              <a:rPr lang="en-US" sz="3200" b="1" dirty="0"/>
              <a:t>d. Retention</a:t>
            </a:r>
          </a:p>
          <a:p>
            <a:r>
              <a:rPr lang="en-US" sz="3200" dirty="0"/>
              <a:t>Inti </a:t>
            </a:r>
            <a:r>
              <a:rPr lang="en-US" sz="3200" dirty="0" err="1"/>
              <a:t>dari</a:t>
            </a:r>
            <a:r>
              <a:rPr lang="en-US" sz="3200" dirty="0"/>
              <a:t> strategi </a:t>
            </a:r>
            <a:r>
              <a:rPr lang="en-US" sz="3200" i="1" dirty="0"/>
              <a:t>retention</a:t>
            </a:r>
            <a:r>
              <a:rPr lang="en-US" sz="3200" dirty="0"/>
              <a:t> Netflix </a:t>
            </a:r>
            <a:r>
              <a:rPr lang="en-US" sz="3200" dirty="0" err="1"/>
              <a:t>terletak</a:t>
            </a:r>
            <a:r>
              <a:rPr lang="en-US" sz="3200" dirty="0"/>
              <a:t> pada </a:t>
            </a:r>
            <a:r>
              <a:rPr lang="en-US" sz="3200" dirty="0" err="1"/>
              <a:t>algoritma</a:t>
            </a:r>
            <a:r>
              <a:rPr lang="en-US" sz="3200" dirty="0"/>
              <a:t> </a:t>
            </a:r>
            <a:r>
              <a:rPr lang="en-US" sz="3200" dirty="0" err="1"/>
              <a:t>rekomendasi</a:t>
            </a:r>
            <a:r>
              <a:rPr lang="en-US" sz="3200" dirty="0"/>
              <a:t> yang sangat </a:t>
            </a:r>
            <a:r>
              <a:rPr lang="en-US" sz="3200" dirty="0" err="1"/>
              <a:t>canggih</a:t>
            </a:r>
            <a:r>
              <a:rPr lang="en-US" sz="3200" dirty="0"/>
              <a:t>. 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</a:t>
            </a:r>
            <a:r>
              <a:rPr lang="en-US" sz="3200" dirty="0" err="1"/>
              <a:t>terus</a:t>
            </a:r>
            <a:r>
              <a:rPr lang="en-US" sz="3200" dirty="0"/>
              <a:t> </a:t>
            </a:r>
            <a:r>
              <a:rPr lang="en-US" sz="3200" dirty="0" err="1"/>
              <a:t>menyajikan</a:t>
            </a:r>
            <a:r>
              <a:rPr lang="en-US" sz="3200" dirty="0"/>
              <a:t> </a:t>
            </a:r>
            <a:r>
              <a:rPr lang="en-US" sz="3200" dirty="0" err="1"/>
              <a:t>tontonan</a:t>
            </a:r>
            <a:r>
              <a:rPr lang="en-US" sz="3200" dirty="0"/>
              <a:t> </a:t>
            </a:r>
            <a:r>
              <a:rPr lang="en-US" sz="3200" dirty="0" err="1"/>
              <a:t>baru</a:t>
            </a:r>
            <a:r>
              <a:rPr lang="en-US" sz="3200" dirty="0"/>
              <a:t> yang </a:t>
            </a:r>
            <a:r>
              <a:rPr lang="en-US" sz="3200" dirty="0" err="1"/>
              <a:t>relevan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minat</a:t>
            </a:r>
            <a:r>
              <a:rPr lang="en-US" sz="3200" dirty="0"/>
              <a:t> dan </a:t>
            </a:r>
            <a:r>
              <a:rPr lang="en-US" sz="3200" dirty="0" err="1"/>
              <a:t>riwayat</a:t>
            </a:r>
            <a:r>
              <a:rPr lang="en-US" sz="3200" dirty="0"/>
              <a:t> </a:t>
            </a:r>
            <a:r>
              <a:rPr lang="en-US" sz="3200" dirty="0" err="1"/>
              <a:t>tontonan</a:t>
            </a:r>
            <a:r>
              <a:rPr lang="en-US" sz="3200" dirty="0"/>
              <a:t> </a:t>
            </a:r>
            <a:r>
              <a:rPr lang="en-US" sz="3200" dirty="0" err="1"/>
              <a:t>pelanggan</a:t>
            </a:r>
            <a:r>
              <a:rPr lang="en-US" sz="3200" dirty="0"/>
              <a:t>. Hal </a:t>
            </a:r>
            <a:r>
              <a:rPr lang="en-US" sz="3200" dirty="0" err="1"/>
              <a:t>tersebut</a:t>
            </a:r>
            <a:r>
              <a:rPr lang="en-US" sz="3200" dirty="0"/>
              <a:t> </a:t>
            </a:r>
            <a:r>
              <a:rPr lang="en-US" sz="3200" dirty="0" err="1"/>
              <a:t>memastikan</a:t>
            </a:r>
            <a:r>
              <a:rPr lang="en-US" sz="3200" dirty="0"/>
              <a:t> </a:t>
            </a:r>
            <a:r>
              <a:rPr lang="en-US" sz="3200" dirty="0" err="1"/>
              <a:t>pelanggan</a:t>
            </a:r>
            <a:r>
              <a:rPr lang="en-US" sz="3200" dirty="0"/>
              <a:t> </a:t>
            </a:r>
            <a:r>
              <a:rPr lang="en-US" sz="3200" dirty="0" err="1"/>
              <a:t>selalu</a:t>
            </a:r>
            <a:r>
              <a:rPr lang="en-US" sz="3200" dirty="0"/>
              <a:t> </a:t>
            </a: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/>
              <a:t>alasan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kembali</a:t>
            </a:r>
            <a:r>
              <a:rPr lang="en-US" sz="3200" dirty="0"/>
              <a:t> dan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kehabisan</a:t>
            </a:r>
            <a:r>
              <a:rPr lang="en-US" sz="3200" dirty="0"/>
              <a:t> </a:t>
            </a:r>
            <a:r>
              <a:rPr lang="en-US" sz="3200" dirty="0" err="1"/>
              <a:t>konten</a:t>
            </a:r>
            <a:r>
              <a:rPr lang="en-US" sz="3200" dirty="0"/>
              <a:t>. Selain </a:t>
            </a:r>
            <a:r>
              <a:rPr lang="en-US" sz="3200" dirty="0" err="1"/>
              <a:t>itu</a:t>
            </a:r>
            <a:r>
              <a:rPr lang="en-US" sz="3200" dirty="0"/>
              <a:t>, </a:t>
            </a:r>
            <a:r>
              <a:rPr lang="en-US" sz="3200" dirty="0" err="1"/>
              <a:t>notifikasi</a:t>
            </a:r>
            <a:r>
              <a:rPr lang="en-US" sz="3200" dirty="0"/>
              <a:t> yang </a:t>
            </a:r>
            <a:r>
              <a:rPr lang="en-US" sz="3200" dirty="0" err="1"/>
              <a:t>proaktif</a:t>
            </a:r>
            <a:r>
              <a:rPr lang="en-US" sz="3200" dirty="0"/>
              <a:t> </a:t>
            </a:r>
            <a:r>
              <a:rPr lang="en-US" sz="3200" dirty="0" err="1"/>
              <a:t>mengenai</a:t>
            </a:r>
            <a:r>
              <a:rPr lang="en-US" sz="3200" dirty="0"/>
              <a:t> episode </a:t>
            </a:r>
            <a:r>
              <a:rPr lang="en-US" sz="3200" dirty="0" err="1"/>
              <a:t>baru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serial </a:t>
            </a:r>
            <a:r>
              <a:rPr lang="en-US" sz="3200" dirty="0" err="1"/>
              <a:t>favorit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rilis</a:t>
            </a:r>
            <a:r>
              <a:rPr lang="en-US" sz="3200" dirty="0"/>
              <a:t> film </a:t>
            </a:r>
            <a:r>
              <a:rPr lang="en-US" sz="3200" dirty="0" err="1"/>
              <a:t>terbaru</a:t>
            </a:r>
            <a:r>
              <a:rPr lang="en-US" sz="3200" dirty="0"/>
              <a:t> </a:t>
            </a:r>
            <a:r>
              <a:rPr lang="en-US" sz="3200" dirty="0" err="1"/>
              <a:t>turut</a:t>
            </a:r>
            <a:r>
              <a:rPr lang="en-US" sz="3200" dirty="0"/>
              <a:t> </a:t>
            </a:r>
            <a:r>
              <a:rPr lang="en-US" sz="3200" dirty="0" err="1"/>
              <a:t>menjaga</a:t>
            </a:r>
            <a:r>
              <a:rPr lang="en-US" sz="3200" dirty="0"/>
              <a:t> engagement dan </a:t>
            </a:r>
            <a:r>
              <a:rPr lang="en-US" sz="3200" dirty="0" err="1"/>
              <a:t>mengingatkan</a:t>
            </a:r>
            <a:r>
              <a:rPr lang="en-US" sz="3200" dirty="0"/>
              <a:t> </a:t>
            </a:r>
            <a:r>
              <a:rPr lang="en-US" sz="3200" dirty="0" err="1"/>
              <a:t>nilainya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pPr marL="347345" indent="-182245">
              <a:lnSpc>
                <a:spcPct val="100000"/>
              </a:lnSpc>
              <a:spcBef>
                <a:spcPts val="1200"/>
              </a:spcBef>
              <a:buChar char="•"/>
              <a:tabLst>
                <a:tab pos="347345" algn="l"/>
              </a:tabLst>
            </a:pPr>
            <a:endParaRPr lang="en-US" sz="32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AB46F-DB6E-C37D-A0FD-9C288C409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DF0A6-D2BD-FB65-64CD-647030EAD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52193-A2C6-897C-D449-81D79110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6DEB4-0006-8CD7-6482-999433D3C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952500"/>
            <a:ext cx="16459200" cy="6788945"/>
          </a:xfrm>
        </p:spPr>
        <p:txBody>
          <a:bodyPr/>
          <a:lstStyle/>
          <a:p>
            <a:r>
              <a:rPr lang="en-US" b="1" dirty="0"/>
              <a:t>e. Loyalty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just">
              <a:buNone/>
            </a:pPr>
            <a:r>
              <a:rPr lang="en-US" sz="4000" dirty="0"/>
              <a:t>Netflix </a:t>
            </a:r>
            <a:r>
              <a:rPr lang="en-US" sz="4000" dirty="0" err="1"/>
              <a:t>berhasil</a:t>
            </a:r>
            <a:r>
              <a:rPr lang="en-US" sz="4000" dirty="0"/>
              <a:t> </a:t>
            </a:r>
            <a:r>
              <a:rPr lang="en-US" sz="4000" dirty="0" err="1"/>
              <a:t>menciptakan</a:t>
            </a:r>
            <a:r>
              <a:rPr lang="en-US" sz="4000" dirty="0"/>
              <a:t> </a:t>
            </a:r>
            <a:r>
              <a:rPr lang="en-US" sz="4000" dirty="0" err="1"/>
              <a:t>loyalitas</a:t>
            </a:r>
            <a:r>
              <a:rPr lang="en-US" sz="4000" dirty="0"/>
              <a:t> </a:t>
            </a:r>
            <a:r>
              <a:rPr lang="en-US" sz="4000" dirty="0" err="1"/>
              <a:t>melalui</a:t>
            </a:r>
            <a:r>
              <a:rPr lang="en-US" sz="4000" dirty="0"/>
              <a:t> </a:t>
            </a:r>
            <a:r>
              <a:rPr lang="en-US" sz="4000" dirty="0" err="1"/>
              <a:t>konten</a:t>
            </a:r>
            <a:r>
              <a:rPr lang="en-US" sz="4000" dirty="0"/>
              <a:t> original yang </a:t>
            </a:r>
            <a:r>
              <a:rPr lang="en-US" sz="4000" dirty="0" err="1"/>
              <a:t>eksklusif</a:t>
            </a:r>
            <a:r>
              <a:rPr lang="en-US" sz="4000" dirty="0"/>
              <a:t> dan </a:t>
            </a:r>
            <a:r>
              <a:rPr lang="en-US" sz="4000" dirty="0" err="1"/>
              <a:t>berkualitas</a:t>
            </a:r>
            <a:r>
              <a:rPr lang="en-US" sz="4000" dirty="0"/>
              <a:t> </a:t>
            </a:r>
            <a:r>
              <a:rPr lang="en-US" sz="4000" dirty="0" err="1"/>
              <a:t>tinggi</a:t>
            </a:r>
            <a:r>
              <a:rPr lang="en-US" sz="4000" dirty="0"/>
              <a:t>, </a:t>
            </a:r>
            <a:r>
              <a:rPr lang="en-US" sz="4000" dirty="0" err="1"/>
              <a:t>serta</a:t>
            </a:r>
            <a:r>
              <a:rPr lang="en-US" sz="4000" dirty="0"/>
              <a:t> </a:t>
            </a:r>
            <a:r>
              <a:rPr lang="en-US" sz="4000" dirty="0" err="1"/>
              <a:t>pengalaman</a:t>
            </a:r>
            <a:r>
              <a:rPr lang="en-US" sz="4000" dirty="0"/>
              <a:t> </a:t>
            </a:r>
            <a:r>
              <a:rPr lang="en-US" sz="4000" dirty="0" err="1"/>
              <a:t>pengguna</a:t>
            </a:r>
            <a:r>
              <a:rPr lang="en-US" sz="4000" dirty="0"/>
              <a:t> yang modern. Selain </a:t>
            </a:r>
            <a:r>
              <a:rPr lang="en-US" sz="4000" dirty="0" err="1"/>
              <a:t>menyediakan</a:t>
            </a:r>
            <a:r>
              <a:rPr lang="en-US" sz="4000" dirty="0"/>
              <a:t> </a:t>
            </a:r>
            <a:r>
              <a:rPr lang="en-US" sz="4000" dirty="0" err="1"/>
              <a:t>hiburan</a:t>
            </a:r>
            <a:r>
              <a:rPr lang="en-US" sz="4000" dirty="0"/>
              <a:t>, Netflix juga </a:t>
            </a:r>
            <a:r>
              <a:rPr lang="en-US" sz="4000" dirty="0" err="1"/>
              <a:t>membangun</a:t>
            </a:r>
            <a:r>
              <a:rPr lang="en-US" sz="4000" dirty="0"/>
              <a:t> </a:t>
            </a:r>
            <a:r>
              <a:rPr lang="en-US" sz="4000" dirty="0" err="1"/>
              <a:t>sebuah</a:t>
            </a:r>
            <a:r>
              <a:rPr lang="en-US" sz="4000" dirty="0"/>
              <a:t> </a:t>
            </a:r>
            <a:r>
              <a:rPr lang="en-US" sz="4000" dirty="0" err="1"/>
              <a:t>ekosistem</a:t>
            </a:r>
            <a:r>
              <a:rPr lang="en-US" sz="4000" dirty="0"/>
              <a:t> yang </a:t>
            </a:r>
            <a:r>
              <a:rPr lang="en-US" sz="4000" dirty="0" err="1"/>
              <a:t>nyaman</a:t>
            </a:r>
            <a:r>
              <a:rPr lang="en-US" sz="4000" dirty="0"/>
              <a:t> dan </a:t>
            </a:r>
            <a:r>
              <a:rPr lang="en-US" sz="4000" dirty="0" err="1"/>
              <a:t>adiktif</a:t>
            </a:r>
            <a:r>
              <a:rPr lang="en-US" sz="4000" dirty="0"/>
              <a:t>.</a:t>
            </a:r>
          </a:p>
          <a:p>
            <a:pPr marL="0" indent="0" algn="just">
              <a:buNone/>
            </a:pPr>
            <a:endParaRPr lang="en-US" sz="4000" dirty="0"/>
          </a:p>
          <a:p>
            <a:pPr marL="0" indent="0" algn="just">
              <a:buNone/>
            </a:pPr>
            <a:r>
              <a:rPr lang="en-US" sz="4000" dirty="0"/>
              <a:t>Upaya </a:t>
            </a:r>
            <a:r>
              <a:rPr lang="en-US" sz="4000" dirty="0" err="1"/>
              <a:t>konsisten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menghadirkan</a:t>
            </a:r>
            <a:r>
              <a:rPr lang="en-US" sz="4000" dirty="0"/>
              <a:t> </a:t>
            </a:r>
            <a:r>
              <a:rPr lang="en-US" sz="4000" dirty="0" err="1"/>
              <a:t>produksi</a:t>
            </a:r>
            <a:r>
              <a:rPr lang="en-US" sz="4000" dirty="0"/>
              <a:t> original </a:t>
            </a:r>
            <a:r>
              <a:rPr lang="en-US" sz="4000" dirty="0" err="1"/>
              <a:t>pemenang</a:t>
            </a:r>
            <a:r>
              <a:rPr lang="en-US" sz="4000" dirty="0"/>
              <a:t> </a:t>
            </a:r>
            <a:r>
              <a:rPr lang="en-US" sz="4000" dirty="0" err="1"/>
              <a:t>penghargaan</a:t>
            </a:r>
            <a:r>
              <a:rPr lang="en-US" sz="4000" dirty="0"/>
              <a:t> dan </a:t>
            </a:r>
            <a:r>
              <a:rPr lang="en-US" sz="4000" dirty="0" err="1"/>
              <a:t>menjaga</a:t>
            </a:r>
            <a:r>
              <a:rPr lang="en-US" sz="4000" dirty="0"/>
              <a:t> platform </a:t>
            </a:r>
            <a:r>
              <a:rPr lang="en-US" sz="4000" dirty="0" err="1"/>
              <a:t>tetap</a:t>
            </a:r>
            <a:r>
              <a:rPr lang="en-US" sz="4000" dirty="0"/>
              <a:t> </a:t>
            </a:r>
            <a:r>
              <a:rPr lang="en-US" sz="4000" dirty="0" err="1"/>
              <a:t>intuitif</a:t>
            </a:r>
            <a:r>
              <a:rPr lang="en-US" sz="4000" dirty="0"/>
              <a:t>, </a:t>
            </a:r>
            <a:r>
              <a:rPr lang="en-US" sz="4000" dirty="0" err="1"/>
              <a:t>serta</a:t>
            </a:r>
            <a:r>
              <a:rPr lang="en-US" sz="4000" dirty="0"/>
              <a:t> </a:t>
            </a:r>
            <a:r>
              <a:rPr lang="en-US" sz="4000" dirty="0" err="1"/>
              <a:t>bebas</a:t>
            </a:r>
            <a:r>
              <a:rPr lang="en-US" sz="4000" dirty="0"/>
              <a:t> </a:t>
            </a:r>
            <a:r>
              <a:rPr lang="en-US" sz="4000" dirty="0" err="1"/>
              <a:t>masalah</a:t>
            </a:r>
            <a:r>
              <a:rPr lang="en-US" sz="4000" dirty="0"/>
              <a:t>, Netflix </a:t>
            </a:r>
            <a:r>
              <a:rPr lang="en-US" sz="4000" dirty="0" err="1"/>
              <a:t>sukses</a:t>
            </a:r>
            <a:r>
              <a:rPr lang="en-US" sz="4000" dirty="0"/>
              <a:t> </a:t>
            </a:r>
            <a:r>
              <a:rPr lang="en-US" sz="4000" dirty="0" err="1"/>
              <a:t>membuat</a:t>
            </a:r>
            <a:r>
              <a:rPr lang="en-US" sz="4000" dirty="0"/>
              <a:t> </a:t>
            </a:r>
            <a:r>
              <a:rPr lang="en-US" sz="4000" dirty="0" err="1"/>
              <a:t>ikatan</a:t>
            </a:r>
            <a:r>
              <a:rPr lang="en-US" sz="4000" dirty="0"/>
              <a:t> </a:t>
            </a:r>
            <a:r>
              <a:rPr lang="en-US" sz="4000" dirty="0" err="1"/>
              <a:t>emosional</a:t>
            </a:r>
            <a:r>
              <a:rPr lang="en-US" sz="4000" dirty="0"/>
              <a:t> </a:t>
            </a:r>
            <a:r>
              <a:rPr lang="en-US" sz="4000" dirty="0" err="1"/>
              <a:t>dengan</a:t>
            </a:r>
            <a:r>
              <a:rPr lang="en-US" sz="4000" dirty="0"/>
              <a:t> </a:t>
            </a:r>
            <a:r>
              <a:rPr lang="en-US" sz="4000" dirty="0" err="1"/>
              <a:t>pelanggannya</a:t>
            </a:r>
            <a:r>
              <a:rPr lang="en-US" sz="4000" dirty="0"/>
              <a:t>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DA467-3966-11EC-8D09-ABA704D0B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8772C-2CF6-829B-4D64-5C532F9E9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8F6BB-EF78-EDD3-1D6A-672DCB5FD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46146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11451"/>
            <a:ext cx="1570990" cy="1883410"/>
          </a:xfrm>
          <a:custGeom>
            <a:avLst/>
            <a:gdLst/>
            <a:ahLst/>
            <a:cxnLst/>
            <a:rect l="l" t="t" r="r" b="b"/>
            <a:pathLst>
              <a:path w="1570990" h="1883410">
                <a:moveTo>
                  <a:pt x="1570863" y="0"/>
                </a:moveTo>
                <a:lnTo>
                  <a:pt x="631825" y="0"/>
                </a:lnTo>
                <a:lnTo>
                  <a:pt x="597065" y="634"/>
                </a:lnTo>
                <a:lnTo>
                  <a:pt x="550773" y="3428"/>
                </a:lnTo>
                <a:lnTo>
                  <a:pt x="504685" y="8636"/>
                </a:lnTo>
                <a:lnTo>
                  <a:pt x="458901" y="16001"/>
                </a:lnTo>
                <a:lnTo>
                  <a:pt x="413537" y="25526"/>
                </a:lnTo>
                <a:lnTo>
                  <a:pt x="368706" y="37338"/>
                </a:lnTo>
                <a:lnTo>
                  <a:pt x="324510" y="51434"/>
                </a:lnTo>
                <a:lnTo>
                  <a:pt x="281038" y="67564"/>
                </a:lnTo>
                <a:lnTo>
                  <a:pt x="238417" y="85851"/>
                </a:lnTo>
                <a:lnTo>
                  <a:pt x="196748" y="106172"/>
                </a:lnTo>
                <a:lnTo>
                  <a:pt x="156121" y="128524"/>
                </a:lnTo>
                <a:lnTo>
                  <a:pt x="116648" y="152780"/>
                </a:lnTo>
                <a:lnTo>
                  <a:pt x="78413" y="179070"/>
                </a:lnTo>
                <a:lnTo>
                  <a:pt x="41511" y="207137"/>
                </a:lnTo>
                <a:lnTo>
                  <a:pt x="6031" y="236981"/>
                </a:lnTo>
                <a:lnTo>
                  <a:pt x="0" y="242316"/>
                </a:lnTo>
                <a:lnTo>
                  <a:pt x="0" y="1883155"/>
                </a:lnTo>
                <a:lnTo>
                  <a:pt x="626122" y="1883155"/>
                </a:lnTo>
                <a:lnTo>
                  <a:pt x="660869" y="1882521"/>
                </a:lnTo>
                <a:lnTo>
                  <a:pt x="707148" y="1879600"/>
                </a:lnTo>
                <a:lnTo>
                  <a:pt x="753249" y="1874520"/>
                </a:lnTo>
                <a:lnTo>
                  <a:pt x="799020" y="1867153"/>
                </a:lnTo>
                <a:lnTo>
                  <a:pt x="844384" y="1857502"/>
                </a:lnTo>
                <a:lnTo>
                  <a:pt x="889228" y="1845691"/>
                </a:lnTo>
                <a:lnTo>
                  <a:pt x="933424" y="1831721"/>
                </a:lnTo>
                <a:lnTo>
                  <a:pt x="976884" y="1815592"/>
                </a:lnTo>
                <a:lnTo>
                  <a:pt x="1019517" y="1797303"/>
                </a:lnTo>
                <a:lnTo>
                  <a:pt x="1061186" y="1776983"/>
                </a:lnTo>
                <a:lnTo>
                  <a:pt x="1101801" y="1754631"/>
                </a:lnTo>
                <a:lnTo>
                  <a:pt x="1141272" y="1730248"/>
                </a:lnTo>
                <a:lnTo>
                  <a:pt x="1179512" y="1704086"/>
                </a:lnTo>
                <a:lnTo>
                  <a:pt x="1216418" y="1676019"/>
                </a:lnTo>
                <a:lnTo>
                  <a:pt x="1251902" y="1646174"/>
                </a:lnTo>
                <a:lnTo>
                  <a:pt x="1285875" y="1614551"/>
                </a:lnTo>
                <a:lnTo>
                  <a:pt x="1318133" y="1581403"/>
                </a:lnTo>
                <a:lnTo>
                  <a:pt x="1348867" y="1546732"/>
                </a:lnTo>
                <a:lnTo>
                  <a:pt x="1377950" y="1510538"/>
                </a:lnTo>
                <a:lnTo>
                  <a:pt x="1405128" y="1473073"/>
                </a:lnTo>
                <a:lnTo>
                  <a:pt x="1430401" y="1434211"/>
                </a:lnTo>
                <a:lnTo>
                  <a:pt x="1453769" y="1394078"/>
                </a:lnTo>
                <a:lnTo>
                  <a:pt x="1475105" y="1352930"/>
                </a:lnTo>
                <a:lnTo>
                  <a:pt x="1494409" y="1310767"/>
                </a:lnTo>
                <a:lnTo>
                  <a:pt x="1511554" y="1267714"/>
                </a:lnTo>
                <a:lnTo>
                  <a:pt x="1526667" y="1223899"/>
                </a:lnTo>
                <a:lnTo>
                  <a:pt x="1539621" y="1179322"/>
                </a:lnTo>
                <a:lnTo>
                  <a:pt x="1550289" y="1134237"/>
                </a:lnTo>
                <a:lnTo>
                  <a:pt x="1558798" y="1088644"/>
                </a:lnTo>
                <a:lnTo>
                  <a:pt x="1565021" y="1042797"/>
                </a:lnTo>
                <a:lnTo>
                  <a:pt x="1569085" y="996569"/>
                </a:lnTo>
                <a:lnTo>
                  <a:pt x="1570736" y="950214"/>
                </a:lnTo>
                <a:lnTo>
                  <a:pt x="1570863" y="0"/>
                </a:lnTo>
                <a:close/>
              </a:path>
            </a:pathLst>
          </a:custGeom>
          <a:solidFill>
            <a:srgbClr val="40A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90572" y="2051304"/>
            <a:ext cx="1203960" cy="1203960"/>
          </a:xfrm>
          <a:custGeom>
            <a:avLst/>
            <a:gdLst/>
            <a:ahLst/>
            <a:cxnLst/>
            <a:rect l="l" t="t" r="r" b="b"/>
            <a:pathLst>
              <a:path w="1203960" h="1203960">
                <a:moveTo>
                  <a:pt x="600075" y="0"/>
                </a:moveTo>
                <a:lnTo>
                  <a:pt x="0" y="0"/>
                </a:lnTo>
                <a:lnTo>
                  <a:pt x="0" y="600075"/>
                </a:lnTo>
                <a:lnTo>
                  <a:pt x="1650" y="644525"/>
                </a:lnTo>
                <a:lnTo>
                  <a:pt x="6476" y="688594"/>
                </a:lnTo>
                <a:lnTo>
                  <a:pt x="14731" y="732409"/>
                </a:lnTo>
                <a:lnTo>
                  <a:pt x="26034" y="775335"/>
                </a:lnTo>
                <a:lnTo>
                  <a:pt x="40512" y="817372"/>
                </a:lnTo>
                <a:lnTo>
                  <a:pt x="57911" y="858139"/>
                </a:lnTo>
                <a:lnTo>
                  <a:pt x="78485" y="897636"/>
                </a:lnTo>
                <a:lnTo>
                  <a:pt x="101726" y="935481"/>
                </a:lnTo>
                <a:lnTo>
                  <a:pt x="127761" y="971550"/>
                </a:lnTo>
                <a:lnTo>
                  <a:pt x="156336" y="1005459"/>
                </a:lnTo>
                <a:lnTo>
                  <a:pt x="187451" y="1037336"/>
                </a:lnTo>
                <a:lnTo>
                  <a:pt x="220725" y="1066800"/>
                </a:lnTo>
                <a:lnTo>
                  <a:pt x="256031" y="1093724"/>
                </a:lnTo>
                <a:lnTo>
                  <a:pt x="293369" y="1117853"/>
                </a:lnTo>
                <a:lnTo>
                  <a:pt x="332231" y="1139317"/>
                </a:lnTo>
                <a:lnTo>
                  <a:pt x="372744" y="1157859"/>
                </a:lnTo>
                <a:lnTo>
                  <a:pt x="414400" y="1173352"/>
                </a:lnTo>
                <a:lnTo>
                  <a:pt x="457072" y="1185672"/>
                </a:lnTo>
                <a:lnTo>
                  <a:pt x="500506" y="1194943"/>
                </a:lnTo>
                <a:lnTo>
                  <a:pt x="544576" y="1200912"/>
                </a:lnTo>
                <a:lnTo>
                  <a:pt x="588898" y="1203578"/>
                </a:lnTo>
                <a:lnTo>
                  <a:pt x="603757" y="1203832"/>
                </a:lnTo>
                <a:lnTo>
                  <a:pt x="1203832" y="1203832"/>
                </a:lnTo>
                <a:lnTo>
                  <a:pt x="1203832" y="603757"/>
                </a:lnTo>
                <a:lnTo>
                  <a:pt x="1203578" y="588899"/>
                </a:lnTo>
                <a:lnTo>
                  <a:pt x="1200912" y="544576"/>
                </a:lnTo>
                <a:lnTo>
                  <a:pt x="1194942" y="500506"/>
                </a:lnTo>
                <a:lnTo>
                  <a:pt x="1185672" y="457073"/>
                </a:lnTo>
                <a:lnTo>
                  <a:pt x="1173352" y="414400"/>
                </a:lnTo>
                <a:lnTo>
                  <a:pt x="1157858" y="372745"/>
                </a:lnTo>
                <a:lnTo>
                  <a:pt x="1139316" y="332231"/>
                </a:lnTo>
                <a:lnTo>
                  <a:pt x="1117853" y="293370"/>
                </a:lnTo>
                <a:lnTo>
                  <a:pt x="1093724" y="256031"/>
                </a:lnTo>
                <a:lnTo>
                  <a:pt x="1066800" y="220725"/>
                </a:lnTo>
                <a:lnTo>
                  <a:pt x="1037336" y="187451"/>
                </a:lnTo>
                <a:lnTo>
                  <a:pt x="1005458" y="156337"/>
                </a:lnTo>
                <a:lnTo>
                  <a:pt x="971550" y="127762"/>
                </a:lnTo>
                <a:lnTo>
                  <a:pt x="935482" y="101726"/>
                </a:lnTo>
                <a:lnTo>
                  <a:pt x="897635" y="78486"/>
                </a:lnTo>
                <a:lnTo>
                  <a:pt x="858138" y="57912"/>
                </a:lnTo>
                <a:lnTo>
                  <a:pt x="817371" y="40513"/>
                </a:lnTo>
                <a:lnTo>
                  <a:pt x="775334" y="26035"/>
                </a:lnTo>
                <a:lnTo>
                  <a:pt x="732408" y="14731"/>
                </a:lnTo>
                <a:lnTo>
                  <a:pt x="688594" y="6476"/>
                </a:lnTo>
                <a:lnTo>
                  <a:pt x="644525" y="1650"/>
                </a:lnTo>
                <a:lnTo>
                  <a:pt x="600075" y="0"/>
                </a:lnTo>
                <a:close/>
              </a:path>
            </a:pathLst>
          </a:custGeom>
          <a:solidFill>
            <a:srgbClr val="FFC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90572" y="41148"/>
            <a:ext cx="1170305" cy="1168400"/>
          </a:xfrm>
          <a:custGeom>
            <a:avLst/>
            <a:gdLst/>
            <a:ahLst/>
            <a:cxnLst/>
            <a:rect l="l" t="t" r="r" b="b"/>
            <a:pathLst>
              <a:path w="1170304" h="1168400">
                <a:moveTo>
                  <a:pt x="1170177" y="0"/>
                </a:moveTo>
                <a:lnTo>
                  <a:pt x="586739" y="0"/>
                </a:lnTo>
                <a:lnTo>
                  <a:pt x="543559" y="1524"/>
                </a:lnTo>
                <a:lnTo>
                  <a:pt x="500633" y="6350"/>
                </a:lnTo>
                <a:lnTo>
                  <a:pt x="458215" y="14224"/>
                </a:lnTo>
                <a:lnTo>
                  <a:pt x="416432" y="25273"/>
                </a:lnTo>
                <a:lnTo>
                  <a:pt x="375538" y="39243"/>
                </a:lnTo>
                <a:lnTo>
                  <a:pt x="335914" y="56260"/>
                </a:lnTo>
                <a:lnTo>
                  <a:pt x="297560" y="76073"/>
                </a:lnTo>
                <a:lnTo>
                  <a:pt x="260730" y="98805"/>
                </a:lnTo>
                <a:lnTo>
                  <a:pt x="225805" y="124078"/>
                </a:lnTo>
                <a:lnTo>
                  <a:pt x="192658" y="151765"/>
                </a:lnTo>
                <a:lnTo>
                  <a:pt x="161797" y="181991"/>
                </a:lnTo>
                <a:lnTo>
                  <a:pt x="133222" y="214249"/>
                </a:lnTo>
                <a:lnTo>
                  <a:pt x="107060" y="248538"/>
                </a:lnTo>
                <a:lnTo>
                  <a:pt x="83438" y="284733"/>
                </a:lnTo>
                <a:lnTo>
                  <a:pt x="62610" y="322579"/>
                </a:lnTo>
                <a:lnTo>
                  <a:pt x="44703" y="361696"/>
                </a:lnTo>
                <a:lnTo>
                  <a:pt x="29590" y="402208"/>
                </a:lnTo>
                <a:lnTo>
                  <a:pt x="17525" y="443610"/>
                </a:lnTo>
                <a:lnTo>
                  <a:pt x="8635" y="485775"/>
                </a:lnTo>
                <a:lnTo>
                  <a:pt x="2793" y="528574"/>
                </a:lnTo>
                <a:lnTo>
                  <a:pt x="126" y="571500"/>
                </a:lnTo>
                <a:lnTo>
                  <a:pt x="0" y="1168400"/>
                </a:lnTo>
                <a:lnTo>
                  <a:pt x="583183" y="1168400"/>
                </a:lnTo>
                <a:lnTo>
                  <a:pt x="640841" y="1165478"/>
                </a:lnTo>
                <a:lnTo>
                  <a:pt x="683640" y="1159763"/>
                </a:lnTo>
                <a:lnTo>
                  <a:pt x="725932" y="1150747"/>
                </a:lnTo>
                <a:lnTo>
                  <a:pt x="767460" y="1138808"/>
                </a:lnTo>
                <a:lnTo>
                  <a:pt x="807846" y="1123696"/>
                </a:lnTo>
                <a:lnTo>
                  <a:pt x="847216" y="1105788"/>
                </a:lnTo>
                <a:lnTo>
                  <a:pt x="885063" y="1084960"/>
                </a:lnTo>
                <a:lnTo>
                  <a:pt x="921257" y="1061466"/>
                </a:lnTo>
                <a:lnTo>
                  <a:pt x="955547" y="1035303"/>
                </a:lnTo>
                <a:lnTo>
                  <a:pt x="987932" y="1006728"/>
                </a:lnTo>
                <a:lnTo>
                  <a:pt x="1018158" y="975868"/>
                </a:lnTo>
                <a:lnTo>
                  <a:pt x="1045972" y="942848"/>
                </a:lnTo>
                <a:lnTo>
                  <a:pt x="1071244" y="907923"/>
                </a:lnTo>
                <a:lnTo>
                  <a:pt x="1093851" y="871220"/>
                </a:lnTo>
                <a:lnTo>
                  <a:pt x="1113789" y="832866"/>
                </a:lnTo>
                <a:lnTo>
                  <a:pt x="1130807" y="793242"/>
                </a:lnTo>
                <a:lnTo>
                  <a:pt x="1144904" y="752475"/>
                </a:lnTo>
                <a:lnTo>
                  <a:pt x="1155827" y="710692"/>
                </a:lnTo>
                <a:lnTo>
                  <a:pt x="1163827" y="668274"/>
                </a:lnTo>
                <a:lnTo>
                  <a:pt x="1168527" y="625475"/>
                </a:lnTo>
                <a:lnTo>
                  <a:pt x="1170177" y="582422"/>
                </a:lnTo>
                <a:lnTo>
                  <a:pt x="1170177" y="0"/>
                </a:lnTo>
                <a:close/>
              </a:path>
            </a:pathLst>
          </a:custGeom>
          <a:solidFill>
            <a:srgbClr val="40A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97025" cy="1593850"/>
          </a:xfrm>
          <a:custGeom>
            <a:avLst/>
            <a:gdLst/>
            <a:ahLst/>
            <a:cxnLst/>
            <a:rect l="l" t="t" r="r" b="b"/>
            <a:pathLst>
              <a:path w="1597025" h="1593850">
                <a:moveTo>
                  <a:pt x="1357503" y="0"/>
                </a:moveTo>
                <a:lnTo>
                  <a:pt x="0" y="0"/>
                </a:lnTo>
                <a:lnTo>
                  <a:pt x="0" y="1302893"/>
                </a:lnTo>
                <a:lnTo>
                  <a:pt x="28497" y="1329308"/>
                </a:lnTo>
                <a:lnTo>
                  <a:pt x="63927" y="1359280"/>
                </a:lnTo>
                <a:lnTo>
                  <a:pt x="100783" y="1387475"/>
                </a:lnTo>
                <a:lnTo>
                  <a:pt x="138976" y="1413764"/>
                </a:lnTo>
                <a:lnTo>
                  <a:pt x="178422" y="1438275"/>
                </a:lnTo>
                <a:lnTo>
                  <a:pt x="219011" y="1460753"/>
                </a:lnTo>
                <a:lnTo>
                  <a:pt x="260667" y="1481201"/>
                </a:lnTo>
                <a:lnTo>
                  <a:pt x="303276" y="1499616"/>
                </a:lnTo>
                <a:lnTo>
                  <a:pt x="346735" y="1515999"/>
                </a:lnTo>
                <a:lnTo>
                  <a:pt x="390944" y="1530096"/>
                </a:lnTo>
                <a:lnTo>
                  <a:pt x="435787" y="1542033"/>
                </a:lnTo>
                <a:lnTo>
                  <a:pt x="481177" y="1551813"/>
                </a:lnTo>
                <a:lnTo>
                  <a:pt x="526973" y="1559305"/>
                </a:lnTo>
                <a:lnTo>
                  <a:pt x="573087" y="1564513"/>
                </a:lnTo>
                <a:lnTo>
                  <a:pt x="619404" y="1567560"/>
                </a:lnTo>
                <a:lnTo>
                  <a:pt x="1570482" y="1593723"/>
                </a:lnTo>
                <a:lnTo>
                  <a:pt x="1596517" y="642747"/>
                </a:lnTo>
                <a:lnTo>
                  <a:pt x="1596644" y="631190"/>
                </a:lnTo>
                <a:lnTo>
                  <a:pt x="1595628" y="584834"/>
                </a:lnTo>
                <a:lnTo>
                  <a:pt x="1592326" y="538479"/>
                </a:lnTo>
                <a:lnTo>
                  <a:pt x="1586738" y="492378"/>
                </a:lnTo>
                <a:lnTo>
                  <a:pt x="1578991" y="446658"/>
                </a:lnTo>
                <a:lnTo>
                  <a:pt x="1568958" y="401320"/>
                </a:lnTo>
                <a:lnTo>
                  <a:pt x="1556639" y="356616"/>
                </a:lnTo>
                <a:lnTo>
                  <a:pt x="1542288" y="312420"/>
                </a:lnTo>
                <a:lnTo>
                  <a:pt x="1525651" y="269113"/>
                </a:lnTo>
                <a:lnTo>
                  <a:pt x="1506982" y="226695"/>
                </a:lnTo>
                <a:lnTo>
                  <a:pt x="1486154" y="185166"/>
                </a:lnTo>
                <a:lnTo>
                  <a:pt x="1463421" y="144779"/>
                </a:lnTo>
                <a:lnTo>
                  <a:pt x="1438783" y="105536"/>
                </a:lnTo>
                <a:lnTo>
                  <a:pt x="1412113" y="67436"/>
                </a:lnTo>
                <a:lnTo>
                  <a:pt x="1383792" y="30860"/>
                </a:lnTo>
                <a:lnTo>
                  <a:pt x="1357503" y="0"/>
                </a:lnTo>
                <a:close/>
              </a:path>
            </a:pathLst>
          </a:custGeom>
          <a:solidFill>
            <a:srgbClr val="FFC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791" y="0"/>
            <a:ext cx="2761488" cy="277215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43600" y="796925"/>
            <a:ext cx="762444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0" dirty="0">
                <a:solidFill>
                  <a:srgbClr val="000000"/>
                </a:solidFill>
                <a:latin typeface="Verdana"/>
                <a:cs typeface="Verdana"/>
              </a:rPr>
              <a:t>Outlet</a:t>
            </a:r>
            <a:r>
              <a:rPr i="0" spc="-4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i="0" spc="-10" dirty="0">
                <a:solidFill>
                  <a:srgbClr val="000000"/>
                </a:solidFill>
                <a:latin typeface="Verdana"/>
                <a:cs typeface="Verdana"/>
              </a:rPr>
              <a:t>Presentasi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38600" y="2481427"/>
            <a:ext cx="13106400" cy="5091137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r>
              <a:rPr lang="en-US" sz="3200" b="1" i="1" dirty="0"/>
              <a:t>Customer Lifecycle Management</a:t>
            </a:r>
            <a:r>
              <a:rPr lang="en-US" sz="3200" dirty="0"/>
              <a:t> 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/>
              <a:t>sistem</a:t>
            </a:r>
            <a:r>
              <a:rPr lang="en-US" sz="3200" dirty="0"/>
              <a:t> </a:t>
            </a:r>
            <a:r>
              <a:rPr lang="en-US" sz="3200" dirty="0" err="1"/>
              <a:t>komprehensif</a:t>
            </a:r>
            <a:r>
              <a:rPr lang="en-US" sz="3200" dirty="0"/>
              <a:t> yang </a:t>
            </a:r>
            <a:r>
              <a:rPr lang="en-US" sz="3200" dirty="0" err="1"/>
              <a:t>mengelola</a:t>
            </a:r>
            <a:r>
              <a:rPr lang="en-US" sz="3200" dirty="0"/>
              <a:t> </a:t>
            </a:r>
            <a:r>
              <a:rPr lang="en-US" sz="3200" dirty="0" err="1"/>
              <a:t>interaksi</a:t>
            </a:r>
            <a:r>
              <a:rPr lang="en-US" sz="3200" dirty="0"/>
              <a:t> </a:t>
            </a:r>
            <a:r>
              <a:rPr lang="en-US" sz="3200" dirty="0" err="1"/>
              <a:t>pelanggan</a:t>
            </a:r>
            <a:r>
              <a:rPr lang="en-US" sz="3200" dirty="0"/>
              <a:t> di </a:t>
            </a:r>
            <a:r>
              <a:rPr lang="en-US" sz="3200" dirty="0" err="1"/>
              <a:t>setiap</a:t>
            </a:r>
            <a:r>
              <a:rPr lang="en-US" sz="3200" dirty="0"/>
              <a:t> </a:t>
            </a:r>
            <a:r>
              <a:rPr lang="en-US" sz="3200" dirty="0" err="1"/>
              <a:t>tahapan</a:t>
            </a:r>
            <a:r>
              <a:rPr lang="en-US" sz="3200" dirty="0"/>
              <a:t>, </a:t>
            </a:r>
            <a:r>
              <a:rPr lang="en-US" sz="3200" dirty="0" err="1"/>
              <a:t>bertujuan</a:t>
            </a:r>
            <a:r>
              <a:rPr lang="en-US" sz="3200" dirty="0"/>
              <a:t> </a:t>
            </a:r>
            <a:r>
              <a:rPr lang="en-US" sz="3200" dirty="0" err="1"/>
              <a:t>meningkatkan</a:t>
            </a:r>
            <a:r>
              <a:rPr lang="en-US" sz="3200" dirty="0"/>
              <a:t> </a:t>
            </a:r>
            <a:r>
              <a:rPr lang="en-US" sz="3200" dirty="0" err="1"/>
              <a:t>kepuasan</a:t>
            </a:r>
            <a:r>
              <a:rPr lang="en-US" sz="3200" dirty="0"/>
              <a:t> dan </a:t>
            </a:r>
            <a:r>
              <a:rPr lang="en-US" sz="3200" dirty="0" err="1"/>
              <a:t>loyalitas</a:t>
            </a:r>
            <a:r>
              <a:rPr lang="en-US" sz="3200" dirty="0"/>
              <a:t> </a:t>
            </a:r>
            <a:r>
              <a:rPr lang="en-US" sz="3200" dirty="0" err="1"/>
              <a:t>pelanggan</a:t>
            </a:r>
            <a:r>
              <a:rPr lang="en-US" sz="3200" dirty="0"/>
              <a:t>, </a:t>
            </a:r>
            <a:r>
              <a:rPr lang="en-US" sz="3200" dirty="0" err="1"/>
              <a:t>serta</a:t>
            </a:r>
            <a:r>
              <a:rPr lang="en-US" sz="3200" dirty="0"/>
              <a:t> </a:t>
            </a:r>
            <a:r>
              <a:rPr lang="en-US" sz="3200" dirty="0" err="1"/>
              <a:t>mendorong</a:t>
            </a:r>
            <a:r>
              <a:rPr lang="en-US" sz="3200" dirty="0"/>
              <a:t> </a:t>
            </a:r>
            <a:r>
              <a:rPr lang="en-US" sz="3200" dirty="0" err="1"/>
              <a:t>penjualan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r>
              <a:rPr lang="en-US" sz="3200" b="1" dirty="0"/>
              <a:t>Loyalitas </a:t>
            </a:r>
            <a:r>
              <a:rPr lang="en-US" sz="3200" b="1" dirty="0" err="1"/>
              <a:t>pelanggan</a:t>
            </a:r>
            <a:r>
              <a:rPr lang="en-US" sz="3200" dirty="0"/>
              <a:t> 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kunci</a:t>
            </a:r>
            <a:r>
              <a:rPr lang="en-US" sz="3200" dirty="0"/>
              <a:t> </a:t>
            </a:r>
            <a:r>
              <a:rPr lang="en-US" sz="3200" dirty="0" err="1"/>
              <a:t>keberlangsungan</a:t>
            </a:r>
            <a:r>
              <a:rPr lang="en-US" sz="3200" dirty="0"/>
              <a:t> </a:t>
            </a:r>
            <a:r>
              <a:rPr lang="en-US" sz="3200" dirty="0" err="1"/>
              <a:t>bisnis</a:t>
            </a:r>
            <a:r>
              <a:rPr lang="en-US" sz="3200" dirty="0"/>
              <a:t>, </a:t>
            </a:r>
            <a:r>
              <a:rPr lang="en-US" sz="3200" dirty="0" err="1"/>
              <a:t>mengurangi</a:t>
            </a:r>
            <a:r>
              <a:rPr lang="en-US" sz="3200" dirty="0"/>
              <a:t> </a:t>
            </a:r>
            <a:r>
              <a:rPr lang="en-US" sz="3200" dirty="0" err="1"/>
              <a:t>ketergantungan</a:t>
            </a:r>
            <a:r>
              <a:rPr lang="en-US" sz="3200" dirty="0"/>
              <a:t> pada </a:t>
            </a:r>
            <a:r>
              <a:rPr lang="en-US" sz="3200" dirty="0" err="1"/>
              <a:t>pencarian</a:t>
            </a:r>
            <a:r>
              <a:rPr lang="en-US" sz="3200" dirty="0"/>
              <a:t> </a:t>
            </a:r>
            <a:r>
              <a:rPr lang="en-US" sz="3200" dirty="0" err="1"/>
              <a:t>pelanggan</a:t>
            </a:r>
            <a:r>
              <a:rPr lang="en-US" sz="3200" dirty="0"/>
              <a:t> </a:t>
            </a:r>
            <a:r>
              <a:rPr lang="en-US" sz="3200" dirty="0" err="1"/>
              <a:t>baru</a:t>
            </a:r>
            <a:r>
              <a:rPr lang="en-US" sz="3200" dirty="0"/>
              <a:t> </a:t>
            </a:r>
            <a:r>
              <a:rPr lang="en-US" sz="3200" dirty="0" err="1"/>
              <a:t>setiap</a:t>
            </a:r>
            <a:r>
              <a:rPr lang="en-US" sz="3200" dirty="0"/>
              <a:t> </a:t>
            </a:r>
            <a:r>
              <a:rPr lang="en-US" sz="3200" dirty="0" err="1"/>
              <a:t>harinya</a:t>
            </a:r>
            <a:r>
              <a:rPr lang="en-US" sz="3200" dirty="0"/>
              <a:t>.</a:t>
            </a:r>
          </a:p>
          <a:p>
            <a:endParaRPr lang="en-US" sz="3200" b="1" dirty="0"/>
          </a:p>
          <a:p>
            <a:r>
              <a:rPr lang="en-US" sz="3200" b="1" dirty="0" err="1"/>
              <a:t>Tahapan</a:t>
            </a:r>
            <a:r>
              <a:rPr lang="en-US" sz="3200" b="1" dirty="0"/>
              <a:t> </a:t>
            </a:r>
            <a:r>
              <a:rPr lang="en-US" sz="3200" b="1" dirty="0" err="1"/>
              <a:t>utama</a:t>
            </a:r>
            <a:r>
              <a:rPr lang="en-US" sz="3200" b="1" dirty="0"/>
              <a:t> </a:t>
            </a:r>
            <a:r>
              <a:rPr lang="en-US" sz="3200" b="1" i="1" dirty="0"/>
              <a:t>Customer Lifecycle Management</a:t>
            </a:r>
            <a:r>
              <a:rPr lang="en-US" sz="3200" dirty="0"/>
              <a:t> </a:t>
            </a:r>
            <a:r>
              <a:rPr lang="en-US" sz="3200" dirty="0" err="1"/>
              <a:t>mencakup</a:t>
            </a:r>
            <a:r>
              <a:rPr lang="en-US" sz="3200" dirty="0"/>
              <a:t>: </a:t>
            </a:r>
            <a:r>
              <a:rPr lang="en-US" sz="3200" i="1" dirty="0"/>
              <a:t>reach, acquisition, conversion, retention, </a:t>
            </a:r>
            <a:r>
              <a:rPr lang="en-US" sz="3200" dirty="0"/>
              <a:t>dan </a:t>
            </a:r>
            <a:r>
              <a:rPr lang="en-US" sz="3200" i="1" dirty="0"/>
              <a:t>loyalty.</a:t>
            </a:r>
            <a:endParaRPr lang="en-US" sz="32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97BD6E-BA2F-A5A7-2E03-32368E15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71005D4-D2CD-1E27-17C1-D357D5055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DF49B66-6EE9-67EF-1591-5986370A1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495039"/>
            <a:ext cx="156210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4000" spc="-235" dirty="0"/>
              <a:t>Studi Kasus 2</a:t>
            </a:r>
            <a:r>
              <a:rPr sz="4000" dirty="0"/>
              <a:t>:</a:t>
            </a:r>
            <a:r>
              <a:rPr sz="4000" spc="-660" dirty="0"/>
              <a:t> </a:t>
            </a:r>
            <a:r>
              <a:rPr lang="en-US" sz="4000" b="1" dirty="0"/>
              <a:t>Strategi Customer Lifecycle Management pada Apple</a:t>
            </a:r>
            <a:br>
              <a:rPr lang="en-US" b="1" dirty="0"/>
            </a:br>
            <a:endParaRPr sz="4800" dirty="0"/>
          </a:p>
        </p:txBody>
      </p:sp>
      <p:sp>
        <p:nvSpPr>
          <p:cNvPr id="3" name="object 3"/>
          <p:cNvSpPr txBox="1"/>
          <p:nvPr/>
        </p:nvSpPr>
        <p:spPr>
          <a:xfrm>
            <a:off x="2819400" y="2324100"/>
            <a:ext cx="13716000" cy="459869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r>
              <a:rPr lang="en-US" sz="3200" b="1" dirty="0"/>
              <a:t>a. Reach</a:t>
            </a:r>
          </a:p>
          <a:p>
            <a:r>
              <a:rPr lang="en-US" sz="3200" dirty="0"/>
              <a:t>Pada </a:t>
            </a:r>
            <a:r>
              <a:rPr lang="en-US" sz="3200" dirty="0" err="1"/>
              <a:t>tahapan</a:t>
            </a:r>
            <a:r>
              <a:rPr lang="en-US" sz="3200" dirty="0"/>
              <a:t> </a:t>
            </a:r>
            <a:r>
              <a:rPr lang="en-US" sz="3200" i="1" dirty="0"/>
              <a:t>reach</a:t>
            </a:r>
            <a:r>
              <a:rPr lang="en-US" sz="3200" dirty="0"/>
              <a:t>, Apple </a:t>
            </a:r>
            <a:r>
              <a:rPr lang="en-US" sz="3200" dirty="0" err="1"/>
              <a:t>menciptakan</a:t>
            </a:r>
            <a:r>
              <a:rPr lang="en-US" sz="3200" dirty="0"/>
              <a:t> </a:t>
            </a:r>
            <a:r>
              <a:rPr lang="en-US" sz="3200" i="1" dirty="0"/>
              <a:t>brand awareness</a:t>
            </a:r>
            <a:r>
              <a:rPr lang="en-US" sz="3200" dirty="0"/>
              <a:t> </a:t>
            </a:r>
            <a:r>
              <a:rPr lang="en-US" sz="3200" dirty="0" err="1"/>
              <a:t>melalui</a:t>
            </a:r>
            <a:r>
              <a:rPr lang="en-US" sz="3200" dirty="0"/>
              <a:t> strategi </a:t>
            </a:r>
            <a:r>
              <a:rPr lang="en-US" sz="3200" dirty="0" err="1"/>
              <a:t>pemasaran</a:t>
            </a:r>
            <a:r>
              <a:rPr lang="en-US" sz="3200" dirty="0"/>
              <a:t> yang </a:t>
            </a:r>
            <a:r>
              <a:rPr lang="en-US" sz="3200" dirty="0" err="1"/>
              <a:t>brilian</a:t>
            </a:r>
            <a:r>
              <a:rPr lang="en-US" sz="3200" dirty="0"/>
              <a:t>. Apple </a:t>
            </a:r>
            <a:r>
              <a:rPr lang="en-US" sz="3200" dirty="0" err="1"/>
              <a:t>mengandalkan</a:t>
            </a:r>
            <a:r>
              <a:rPr lang="en-US" sz="3200" dirty="0"/>
              <a:t> </a:t>
            </a:r>
            <a:r>
              <a:rPr lang="en-US" sz="3200" dirty="0" err="1"/>
              <a:t>kampanye</a:t>
            </a:r>
            <a:r>
              <a:rPr lang="en-US" sz="3200" dirty="0"/>
              <a:t> </a:t>
            </a:r>
            <a:r>
              <a:rPr lang="en-US" sz="3200" dirty="0" err="1"/>
              <a:t>ikonik</a:t>
            </a:r>
            <a:r>
              <a:rPr lang="en-US" sz="3200" dirty="0"/>
              <a:t> yang </a:t>
            </a:r>
            <a:r>
              <a:rPr lang="en-US" sz="3200" dirty="0" err="1"/>
              <a:t>berfokus</a:t>
            </a:r>
            <a:r>
              <a:rPr lang="en-US" sz="3200" dirty="0"/>
              <a:t> pada </a:t>
            </a:r>
            <a:r>
              <a:rPr lang="en-US" sz="3200" dirty="0" err="1"/>
              <a:t>manfaat</a:t>
            </a:r>
            <a:r>
              <a:rPr lang="en-US" sz="3200" dirty="0"/>
              <a:t> </a:t>
            </a:r>
            <a:r>
              <a:rPr lang="en-US" sz="3200" dirty="0" err="1"/>
              <a:t>produk</a:t>
            </a:r>
            <a:r>
              <a:rPr lang="en-US" sz="3200" dirty="0"/>
              <a:t>, </a:t>
            </a:r>
            <a:r>
              <a:rPr lang="en-US" sz="3200" dirty="0" err="1"/>
              <a:t>kemudahan</a:t>
            </a:r>
            <a:r>
              <a:rPr lang="en-US" sz="3200" dirty="0"/>
              <a:t> </a:t>
            </a:r>
            <a:r>
              <a:rPr lang="en-US" sz="3200" dirty="0" err="1"/>
              <a:t>penggunaan</a:t>
            </a:r>
            <a:r>
              <a:rPr lang="en-US" sz="3200" dirty="0"/>
              <a:t>, dan </a:t>
            </a:r>
            <a:r>
              <a:rPr lang="en-US" sz="3200" dirty="0" err="1"/>
              <a:t>desain</a:t>
            </a:r>
            <a:r>
              <a:rPr lang="en-US" sz="3200" dirty="0"/>
              <a:t> </a:t>
            </a:r>
            <a:r>
              <a:rPr lang="en-US" sz="3200" dirty="0" err="1"/>
              <a:t>inovatif</a:t>
            </a:r>
            <a:r>
              <a:rPr lang="en-US" sz="3200" dirty="0"/>
              <a:t>, </a:t>
            </a:r>
            <a:r>
              <a:rPr lang="en-US" sz="3200" dirty="0" err="1"/>
              <a:t>seperti</a:t>
            </a:r>
            <a:r>
              <a:rPr lang="en-US" sz="3200" dirty="0"/>
              <a:t> </a:t>
            </a:r>
            <a:r>
              <a:rPr lang="en-US" sz="3200" dirty="0" err="1"/>
              <a:t>kampanye</a:t>
            </a:r>
            <a:r>
              <a:rPr lang="en-US" sz="3200" dirty="0"/>
              <a:t> “Think Different” </a:t>
            </a:r>
            <a:r>
              <a:rPr lang="en-US" sz="3200" dirty="0" err="1"/>
              <a:t>atau</a:t>
            </a:r>
            <a:r>
              <a:rPr lang="en-US" sz="3200" dirty="0"/>
              <a:t> “Shot on iPhone”.</a:t>
            </a:r>
          </a:p>
          <a:p>
            <a:r>
              <a:rPr lang="en-US" sz="3200" dirty="0"/>
              <a:t>Apple juga sangat </a:t>
            </a:r>
            <a:r>
              <a:rPr lang="en-US" sz="3200" dirty="0" err="1"/>
              <a:t>ahli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menempatkan</a:t>
            </a:r>
            <a:r>
              <a:rPr lang="en-US" sz="3200" dirty="0"/>
              <a:t> </a:t>
            </a:r>
            <a:r>
              <a:rPr lang="en-US" sz="3200" dirty="0" err="1"/>
              <a:t>produk</a:t>
            </a:r>
            <a:r>
              <a:rPr lang="en-US" sz="3200" dirty="0"/>
              <a:t> </a:t>
            </a:r>
            <a:r>
              <a:rPr lang="en-US" sz="3200" dirty="0" err="1"/>
              <a:t>strategis</a:t>
            </a:r>
            <a:r>
              <a:rPr lang="en-US" sz="3200" dirty="0"/>
              <a:t> di film, acara TV, dan </a:t>
            </a:r>
            <a:r>
              <a:rPr lang="en-US" sz="3200" dirty="0" err="1"/>
              <a:t>budaya</a:t>
            </a:r>
            <a:r>
              <a:rPr lang="en-US" sz="3200" dirty="0"/>
              <a:t> </a:t>
            </a:r>
            <a:r>
              <a:rPr lang="en-US" sz="3200" dirty="0" err="1"/>
              <a:t>populer</a:t>
            </a:r>
            <a:r>
              <a:rPr lang="en-US" sz="3200" dirty="0"/>
              <a:t> yang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langsung</a:t>
            </a:r>
            <a:r>
              <a:rPr lang="en-US" sz="3200" dirty="0"/>
              <a:t> </a:t>
            </a:r>
            <a:r>
              <a:rPr lang="en-US" sz="3200" dirty="0" err="1"/>
              <a:t>meningkatkan</a:t>
            </a:r>
            <a:r>
              <a:rPr lang="en-US" sz="3200" dirty="0"/>
              <a:t> </a:t>
            </a:r>
            <a:r>
              <a:rPr lang="en-US" sz="3200" dirty="0" err="1"/>
              <a:t>visibilitas</a:t>
            </a:r>
            <a:r>
              <a:rPr lang="en-US" sz="3200" dirty="0"/>
              <a:t>. Selain </a:t>
            </a:r>
            <a:r>
              <a:rPr lang="en-US" sz="3200" dirty="0" err="1"/>
              <a:t>itu</a:t>
            </a:r>
            <a:r>
              <a:rPr lang="en-US" sz="3200" dirty="0"/>
              <a:t>, </a:t>
            </a:r>
            <a:r>
              <a:rPr lang="en-US" sz="3200" i="1" dirty="0"/>
              <a:t>review </a:t>
            </a:r>
            <a:r>
              <a:rPr lang="en-US" sz="3200" dirty="0" err="1"/>
              <a:t>positif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media </a:t>
            </a:r>
            <a:r>
              <a:rPr lang="en-US" sz="3200" dirty="0" err="1"/>
              <a:t>teknologi</a:t>
            </a:r>
            <a:r>
              <a:rPr lang="en-US" sz="3200" dirty="0"/>
              <a:t> dan influencer juga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/>
              <a:t>pendorong</a:t>
            </a:r>
            <a:r>
              <a:rPr lang="en-US" sz="3200" dirty="0"/>
              <a:t> </a:t>
            </a:r>
            <a:r>
              <a:rPr lang="en-US" sz="3200" dirty="0" err="1"/>
              <a:t>utama</a:t>
            </a:r>
            <a:r>
              <a:rPr lang="en-US" sz="3200" dirty="0"/>
              <a:t> yang </a:t>
            </a:r>
            <a:r>
              <a:rPr lang="en-US" sz="3200" dirty="0" err="1"/>
              <a:t>menarik</a:t>
            </a:r>
            <a:r>
              <a:rPr lang="en-US" sz="3200" dirty="0"/>
              <a:t> </a:t>
            </a:r>
            <a:r>
              <a:rPr lang="en-US" sz="3200" dirty="0" err="1"/>
              <a:t>perhatian</a:t>
            </a:r>
            <a:r>
              <a:rPr lang="en-US" sz="3200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A28EA-F967-7F17-AFAA-C631800DB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23277-613C-0D67-5D66-65F937071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FB649-B3FF-93A4-DC45-FD624D8F1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76400" y="1562100"/>
            <a:ext cx="14478000" cy="6630661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r>
              <a:rPr lang="en-US" sz="2800" b="1" dirty="0"/>
              <a:t>b. Acquisition</a:t>
            </a:r>
          </a:p>
          <a:p>
            <a:r>
              <a:rPr lang="en-US" sz="2800" dirty="0"/>
              <a:t>Langkah </a:t>
            </a:r>
            <a:r>
              <a:rPr lang="en-US" sz="2800" dirty="0" err="1"/>
              <a:t>selanjutnya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Apple </a:t>
            </a:r>
            <a:r>
              <a:rPr lang="en-US" sz="2800" dirty="0" err="1"/>
              <a:t>berfokus</a:t>
            </a:r>
            <a:r>
              <a:rPr lang="en-US" sz="2800" dirty="0"/>
              <a:t> </a:t>
            </a:r>
            <a:r>
              <a:rPr lang="en-US" sz="2800" dirty="0" err="1"/>
              <a:t>menarik</a:t>
            </a:r>
            <a:r>
              <a:rPr lang="en-US" sz="2800" dirty="0"/>
              <a:t> </a:t>
            </a:r>
            <a:r>
              <a:rPr lang="en-US" sz="2800" dirty="0" err="1"/>
              <a:t>calon</a:t>
            </a:r>
            <a:r>
              <a:rPr lang="en-US" sz="2800" dirty="0"/>
              <a:t> </a:t>
            </a:r>
            <a:r>
              <a:rPr lang="en-US" sz="2800" dirty="0" err="1"/>
              <a:t>pelanggan</a:t>
            </a:r>
            <a:r>
              <a:rPr lang="en-US" sz="2800" dirty="0"/>
              <a:t> yang </a:t>
            </a:r>
            <a:r>
              <a:rPr lang="en-US" sz="2800" dirty="0" err="1"/>
              <a:t>sudah</a:t>
            </a:r>
            <a:r>
              <a:rPr lang="en-US" sz="2800" dirty="0"/>
              <a:t> </a:t>
            </a:r>
            <a:r>
              <a:rPr lang="en-US" sz="2800" dirty="0" err="1"/>
              <a:t>tertarik</a:t>
            </a:r>
            <a:r>
              <a:rPr lang="en-US" sz="2800" dirty="0"/>
              <a:t> agar </a:t>
            </a:r>
            <a:r>
              <a:rPr lang="en-US" sz="2800" dirty="0" err="1"/>
              <a:t>mengambil</a:t>
            </a:r>
            <a:r>
              <a:rPr lang="en-US" sz="2800" dirty="0"/>
              <a:t> </a:t>
            </a:r>
            <a:r>
              <a:rPr lang="en-US" sz="2800" dirty="0" err="1"/>
              <a:t>langkah</a:t>
            </a:r>
            <a:r>
              <a:rPr lang="en-US" sz="2800" dirty="0"/>
              <a:t> </a:t>
            </a:r>
            <a:r>
              <a:rPr lang="en-US" sz="2800" dirty="0" err="1"/>
              <a:t>nyata</a:t>
            </a:r>
            <a:r>
              <a:rPr lang="en-US" sz="2800" dirty="0"/>
              <a:t>. Salah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daya</a:t>
            </a:r>
            <a:r>
              <a:rPr lang="en-US" sz="2800" dirty="0"/>
              <a:t> </a:t>
            </a:r>
            <a:r>
              <a:rPr lang="en-US" sz="2800" dirty="0" err="1"/>
              <a:t>tarik</a:t>
            </a:r>
            <a:r>
              <a:rPr lang="en-US" sz="2800" dirty="0"/>
              <a:t> </a:t>
            </a:r>
            <a:r>
              <a:rPr lang="en-US" sz="2800" dirty="0" err="1"/>
              <a:t>utama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Apple Store </a:t>
            </a:r>
            <a:r>
              <a:rPr lang="en-US" sz="2800" dirty="0" err="1"/>
              <a:t>fisik</a:t>
            </a:r>
            <a:r>
              <a:rPr lang="en-US" sz="2800" dirty="0"/>
              <a:t> yang </a:t>
            </a:r>
            <a:r>
              <a:rPr lang="en-US" sz="2800" dirty="0" err="1"/>
              <a:t>dirancang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tempat</a:t>
            </a:r>
            <a:r>
              <a:rPr lang="en-US" sz="2800" dirty="0"/>
              <a:t> </a:t>
            </a:r>
            <a:r>
              <a:rPr lang="en-US" sz="2800" dirty="0" err="1"/>
              <a:t>belanja</a:t>
            </a:r>
            <a:r>
              <a:rPr lang="en-US" sz="2800" dirty="0"/>
              <a:t> </a:t>
            </a:r>
            <a:r>
              <a:rPr lang="en-US" sz="2800" dirty="0" err="1"/>
              <a:t>sekaligus</a:t>
            </a:r>
            <a:r>
              <a:rPr lang="en-US" sz="2800" dirty="0"/>
              <a:t> </a:t>
            </a:r>
            <a:r>
              <a:rPr lang="en-US" sz="2800" dirty="0" err="1"/>
              <a:t>pusat</a:t>
            </a:r>
            <a:r>
              <a:rPr lang="en-US" sz="2800" dirty="0"/>
              <a:t> </a:t>
            </a:r>
            <a:r>
              <a:rPr lang="en-US" sz="2800" dirty="0" err="1"/>
              <a:t>pengalaman</a:t>
            </a:r>
            <a:r>
              <a:rPr lang="en-US" sz="2800" dirty="0"/>
              <a:t>, </a:t>
            </a:r>
            <a:r>
              <a:rPr lang="en-US" sz="2800" dirty="0" err="1"/>
              <a:t>pembelajaran</a:t>
            </a:r>
            <a:r>
              <a:rPr lang="en-US" sz="2800" dirty="0"/>
              <a:t>, dan </a:t>
            </a:r>
            <a:r>
              <a:rPr lang="en-US" sz="2800" i="1" dirty="0"/>
              <a:t>discovery</a:t>
            </a:r>
            <a:r>
              <a:rPr lang="en-US" sz="2800" dirty="0"/>
              <a:t>. </a:t>
            </a:r>
          </a:p>
          <a:p>
            <a:r>
              <a:rPr lang="en-US" sz="2800" dirty="0" err="1"/>
              <a:t>Pengunjung</a:t>
            </a:r>
            <a:r>
              <a:rPr lang="en-US" sz="2800" dirty="0"/>
              <a:t> juga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mencoba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r>
              <a:rPr lang="en-US" sz="2800" dirty="0"/>
              <a:t> dan </a:t>
            </a:r>
            <a:r>
              <a:rPr lang="en-US" sz="2800" dirty="0" err="1"/>
              <a:t>berinterinteraksi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tim</a:t>
            </a:r>
            <a:r>
              <a:rPr lang="en-US" sz="2800" dirty="0"/>
              <a:t> product specialist </a:t>
            </a:r>
            <a:r>
              <a:rPr lang="en-US" sz="2800" dirty="0" err="1"/>
              <a:t>berpengalaman</a:t>
            </a:r>
            <a:r>
              <a:rPr lang="en-US" sz="2800" dirty="0"/>
              <a:t>. Selain </a:t>
            </a:r>
            <a:r>
              <a:rPr lang="en-US" sz="2800" dirty="0" err="1"/>
              <a:t>itu</a:t>
            </a:r>
            <a:r>
              <a:rPr lang="en-US" sz="2800" dirty="0"/>
              <a:t>, program trade-in yang </a:t>
            </a:r>
            <a:r>
              <a:rPr lang="en-US" sz="2800" dirty="0" err="1"/>
              <a:t>menarik</a:t>
            </a:r>
            <a:r>
              <a:rPr lang="en-US" sz="2800" dirty="0"/>
              <a:t> juga </a:t>
            </a:r>
            <a:r>
              <a:rPr lang="en-US" sz="2800" dirty="0" err="1"/>
              <a:t>mendorong</a:t>
            </a:r>
            <a:r>
              <a:rPr lang="en-US" sz="2800" dirty="0"/>
              <a:t> </a:t>
            </a:r>
            <a:r>
              <a:rPr lang="en-US" sz="2800" dirty="0" err="1"/>
              <a:t>calon</a:t>
            </a:r>
            <a:r>
              <a:rPr lang="en-US" sz="2800" dirty="0"/>
              <a:t> </a:t>
            </a:r>
            <a:r>
              <a:rPr lang="en-US" sz="2800" dirty="0" err="1"/>
              <a:t>pembeli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masuk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ekosistem</a:t>
            </a:r>
            <a:r>
              <a:rPr lang="en-US" sz="2800" dirty="0"/>
              <a:t> Apple.</a:t>
            </a:r>
          </a:p>
          <a:p>
            <a:r>
              <a:rPr lang="en-US" sz="2800" b="1" dirty="0"/>
              <a:t>c. Conversion</a:t>
            </a:r>
          </a:p>
          <a:p>
            <a:r>
              <a:rPr lang="en-US" sz="2800" dirty="0"/>
              <a:t>Di Apple Store, </a:t>
            </a:r>
            <a:r>
              <a:rPr lang="en-US" sz="2800" dirty="0" err="1"/>
              <a:t>pengalaman</a:t>
            </a:r>
            <a:r>
              <a:rPr lang="en-US" sz="2800" dirty="0"/>
              <a:t> </a:t>
            </a:r>
            <a:r>
              <a:rPr lang="en-US" sz="2800" dirty="0" err="1"/>
              <a:t>pembelian</a:t>
            </a:r>
            <a:r>
              <a:rPr lang="en-US" sz="2800" dirty="0"/>
              <a:t> sangat personal dan </a:t>
            </a:r>
            <a:r>
              <a:rPr lang="en-US" sz="2800" dirty="0" err="1"/>
              <a:t>efisien</a:t>
            </a:r>
            <a:r>
              <a:rPr lang="en-US" sz="2800" dirty="0"/>
              <a:t>, </a:t>
            </a:r>
            <a:r>
              <a:rPr lang="en-US" sz="2800" dirty="0" err="1"/>
              <a:t>dibantu</a:t>
            </a:r>
            <a:r>
              <a:rPr lang="en-US" sz="2800" dirty="0"/>
              <a:t> oleh </a:t>
            </a:r>
            <a:r>
              <a:rPr lang="en-US" sz="2800" dirty="0" err="1"/>
              <a:t>staf</a:t>
            </a:r>
            <a:r>
              <a:rPr lang="en-US" sz="2800" dirty="0"/>
              <a:t> yang </a:t>
            </a:r>
            <a:r>
              <a:rPr lang="en-US" sz="2800" dirty="0" err="1"/>
              <a:t>terlatih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membimbing</a:t>
            </a:r>
            <a:r>
              <a:rPr lang="en-US" sz="2800" dirty="0"/>
              <a:t> </a:t>
            </a:r>
            <a:r>
              <a:rPr lang="en-US" sz="2800" dirty="0" err="1"/>
              <a:t>pelanggan</a:t>
            </a:r>
            <a:r>
              <a:rPr lang="en-US" sz="2800" dirty="0"/>
              <a:t>. </a:t>
            </a:r>
            <a:r>
              <a:rPr lang="en-US" sz="2800" dirty="0" err="1"/>
              <a:t>Sementara</a:t>
            </a:r>
            <a:r>
              <a:rPr lang="en-US" sz="2800" dirty="0"/>
              <a:t> </a:t>
            </a:r>
            <a:r>
              <a:rPr lang="en-US" sz="2800" dirty="0" err="1"/>
              <a:t>itu</a:t>
            </a:r>
            <a:r>
              <a:rPr lang="en-US" sz="2800" dirty="0"/>
              <a:t>, proses </a:t>
            </a:r>
            <a:r>
              <a:rPr lang="en-US" sz="2800" i="1" dirty="0"/>
              <a:t>checkout </a:t>
            </a:r>
            <a:r>
              <a:rPr lang="en-US" sz="2800" dirty="0"/>
              <a:t>di website dan </a:t>
            </a:r>
            <a:r>
              <a:rPr lang="en-US" sz="2800" dirty="0" err="1"/>
              <a:t>aplikasi</a:t>
            </a:r>
            <a:r>
              <a:rPr lang="en-US" sz="2800" dirty="0"/>
              <a:t> juga </a:t>
            </a:r>
            <a:r>
              <a:rPr lang="en-US" sz="2800" dirty="0" err="1"/>
              <a:t>berjalan</a:t>
            </a:r>
            <a:r>
              <a:rPr lang="en-US" sz="2800" dirty="0"/>
              <a:t> </a:t>
            </a:r>
            <a:r>
              <a:rPr lang="en-US" sz="2800" dirty="0" err="1"/>
              <a:t>mulus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opsi</a:t>
            </a:r>
            <a:r>
              <a:rPr lang="en-US" sz="2800" dirty="0"/>
              <a:t> </a:t>
            </a:r>
            <a:r>
              <a:rPr lang="en-US" sz="2800" dirty="0" err="1"/>
              <a:t>pengiriman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pengambilan</a:t>
            </a:r>
            <a:r>
              <a:rPr lang="en-US" sz="2800" dirty="0"/>
              <a:t> di </a:t>
            </a:r>
            <a:r>
              <a:rPr lang="en-US" sz="2800" dirty="0" err="1"/>
              <a:t>toko</a:t>
            </a:r>
            <a:r>
              <a:rPr lang="en-US" sz="2800" dirty="0"/>
              <a:t> (</a:t>
            </a:r>
            <a:r>
              <a:rPr lang="en-US" sz="2800" i="1" dirty="0"/>
              <a:t>pick-up</a:t>
            </a:r>
            <a:r>
              <a:rPr lang="en-US" sz="2800" dirty="0"/>
              <a:t>).</a:t>
            </a:r>
          </a:p>
          <a:p>
            <a:r>
              <a:rPr lang="en-US" sz="2800" dirty="0" err="1"/>
              <a:t>Biasanya</a:t>
            </a:r>
            <a:r>
              <a:rPr lang="en-US" sz="2800" dirty="0"/>
              <a:t>, </a:t>
            </a:r>
            <a:r>
              <a:rPr lang="en-US" sz="2800" dirty="0" err="1"/>
              <a:t>kepercayaan</a:t>
            </a:r>
            <a:r>
              <a:rPr lang="en-US" sz="2800" dirty="0"/>
              <a:t> </a:t>
            </a:r>
            <a:r>
              <a:rPr lang="en-US" sz="2800" dirty="0" err="1"/>
              <a:t>pelanggan</a:t>
            </a:r>
            <a:r>
              <a:rPr lang="en-US" sz="2800" dirty="0"/>
              <a:t> juga </a:t>
            </a:r>
            <a:r>
              <a:rPr lang="en-US" sz="2800" dirty="0" err="1"/>
              <a:t>dibangun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jaminan</a:t>
            </a:r>
            <a:r>
              <a:rPr lang="en-US" sz="2800" dirty="0"/>
              <a:t> </a:t>
            </a:r>
            <a:r>
              <a:rPr lang="en-US" sz="2800" dirty="0" err="1"/>
              <a:t>kualitas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 dan </a:t>
            </a:r>
            <a:r>
              <a:rPr lang="en-US" sz="2800" dirty="0" err="1"/>
              <a:t>ekosistem</a:t>
            </a:r>
            <a:r>
              <a:rPr lang="en-US" sz="2800" dirty="0"/>
              <a:t> yang </a:t>
            </a:r>
            <a:r>
              <a:rPr lang="en-US" sz="2800" dirty="0" err="1"/>
              <a:t>terintegrasi</a:t>
            </a:r>
            <a:r>
              <a:rPr lang="en-US" sz="2800" dirty="0"/>
              <a:t>.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demikian</a:t>
            </a:r>
            <a:r>
              <a:rPr lang="en-US" sz="2800" dirty="0"/>
              <a:t>, </a:t>
            </a:r>
            <a:r>
              <a:rPr lang="en-US" sz="2800" dirty="0" err="1"/>
              <a:t>pelanggan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yakin</a:t>
            </a:r>
            <a:r>
              <a:rPr lang="en-US" sz="2800" dirty="0"/>
              <a:t> </a:t>
            </a:r>
            <a:r>
              <a:rPr lang="en-US" sz="2800" dirty="0" err="1"/>
              <a:t>bahwa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 Apple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bekerja</a:t>
            </a:r>
            <a:r>
              <a:rPr lang="en-US" sz="2800" dirty="0"/>
              <a:t> </a:t>
            </a:r>
            <a:r>
              <a:rPr lang="en-US" sz="2800" dirty="0" err="1"/>
              <a:t>mulus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perangkat</a:t>
            </a:r>
            <a:r>
              <a:rPr lang="en-US" sz="2800" dirty="0"/>
              <a:t> lain yang </a:t>
            </a:r>
            <a:r>
              <a:rPr lang="en-US" sz="2800" dirty="0" err="1"/>
              <a:t>mungkin</a:t>
            </a:r>
            <a:r>
              <a:rPr lang="en-US" sz="2800" dirty="0"/>
              <a:t> </a:t>
            </a:r>
            <a:r>
              <a:rPr lang="en-US" sz="2800" dirty="0" err="1"/>
              <a:t>sudah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miliki</a:t>
            </a:r>
            <a:r>
              <a:rPr lang="en-US" sz="2800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FE995-4D54-56EA-E70E-76BFCC6F5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C88BD-FBBB-1BDB-687C-57C5434D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226C-DDFF-37CB-F8D4-8FA8DBA0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11451"/>
            <a:ext cx="1570990" cy="1883410"/>
          </a:xfrm>
          <a:custGeom>
            <a:avLst/>
            <a:gdLst/>
            <a:ahLst/>
            <a:cxnLst/>
            <a:rect l="l" t="t" r="r" b="b"/>
            <a:pathLst>
              <a:path w="1570990" h="1883410">
                <a:moveTo>
                  <a:pt x="1570863" y="0"/>
                </a:moveTo>
                <a:lnTo>
                  <a:pt x="631825" y="0"/>
                </a:lnTo>
                <a:lnTo>
                  <a:pt x="597065" y="634"/>
                </a:lnTo>
                <a:lnTo>
                  <a:pt x="550773" y="3428"/>
                </a:lnTo>
                <a:lnTo>
                  <a:pt x="504685" y="8636"/>
                </a:lnTo>
                <a:lnTo>
                  <a:pt x="458901" y="16001"/>
                </a:lnTo>
                <a:lnTo>
                  <a:pt x="413537" y="25526"/>
                </a:lnTo>
                <a:lnTo>
                  <a:pt x="368706" y="37338"/>
                </a:lnTo>
                <a:lnTo>
                  <a:pt x="324510" y="51434"/>
                </a:lnTo>
                <a:lnTo>
                  <a:pt x="281038" y="67564"/>
                </a:lnTo>
                <a:lnTo>
                  <a:pt x="238417" y="85851"/>
                </a:lnTo>
                <a:lnTo>
                  <a:pt x="196748" y="106172"/>
                </a:lnTo>
                <a:lnTo>
                  <a:pt x="156121" y="128524"/>
                </a:lnTo>
                <a:lnTo>
                  <a:pt x="116648" y="152780"/>
                </a:lnTo>
                <a:lnTo>
                  <a:pt x="78413" y="179070"/>
                </a:lnTo>
                <a:lnTo>
                  <a:pt x="41511" y="207137"/>
                </a:lnTo>
                <a:lnTo>
                  <a:pt x="6031" y="236981"/>
                </a:lnTo>
                <a:lnTo>
                  <a:pt x="0" y="242316"/>
                </a:lnTo>
                <a:lnTo>
                  <a:pt x="0" y="1883155"/>
                </a:lnTo>
                <a:lnTo>
                  <a:pt x="626122" y="1883155"/>
                </a:lnTo>
                <a:lnTo>
                  <a:pt x="660869" y="1882521"/>
                </a:lnTo>
                <a:lnTo>
                  <a:pt x="707148" y="1879600"/>
                </a:lnTo>
                <a:lnTo>
                  <a:pt x="753249" y="1874520"/>
                </a:lnTo>
                <a:lnTo>
                  <a:pt x="799020" y="1867153"/>
                </a:lnTo>
                <a:lnTo>
                  <a:pt x="844384" y="1857502"/>
                </a:lnTo>
                <a:lnTo>
                  <a:pt x="889228" y="1845691"/>
                </a:lnTo>
                <a:lnTo>
                  <a:pt x="933424" y="1831721"/>
                </a:lnTo>
                <a:lnTo>
                  <a:pt x="976884" y="1815592"/>
                </a:lnTo>
                <a:lnTo>
                  <a:pt x="1019517" y="1797303"/>
                </a:lnTo>
                <a:lnTo>
                  <a:pt x="1061186" y="1776983"/>
                </a:lnTo>
                <a:lnTo>
                  <a:pt x="1101801" y="1754631"/>
                </a:lnTo>
                <a:lnTo>
                  <a:pt x="1141272" y="1730248"/>
                </a:lnTo>
                <a:lnTo>
                  <a:pt x="1179512" y="1704086"/>
                </a:lnTo>
                <a:lnTo>
                  <a:pt x="1216418" y="1676019"/>
                </a:lnTo>
                <a:lnTo>
                  <a:pt x="1251902" y="1646174"/>
                </a:lnTo>
                <a:lnTo>
                  <a:pt x="1285875" y="1614551"/>
                </a:lnTo>
                <a:lnTo>
                  <a:pt x="1318133" y="1581403"/>
                </a:lnTo>
                <a:lnTo>
                  <a:pt x="1348867" y="1546732"/>
                </a:lnTo>
                <a:lnTo>
                  <a:pt x="1377950" y="1510538"/>
                </a:lnTo>
                <a:lnTo>
                  <a:pt x="1405128" y="1473073"/>
                </a:lnTo>
                <a:lnTo>
                  <a:pt x="1430401" y="1434211"/>
                </a:lnTo>
                <a:lnTo>
                  <a:pt x="1453769" y="1394078"/>
                </a:lnTo>
                <a:lnTo>
                  <a:pt x="1475105" y="1352930"/>
                </a:lnTo>
                <a:lnTo>
                  <a:pt x="1494409" y="1310767"/>
                </a:lnTo>
                <a:lnTo>
                  <a:pt x="1511554" y="1267714"/>
                </a:lnTo>
                <a:lnTo>
                  <a:pt x="1526667" y="1223899"/>
                </a:lnTo>
                <a:lnTo>
                  <a:pt x="1539621" y="1179322"/>
                </a:lnTo>
                <a:lnTo>
                  <a:pt x="1550289" y="1134237"/>
                </a:lnTo>
                <a:lnTo>
                  <a:pt x="1558798" y="1088644"/>
                </a:lnTo>
                <a:lnTo>
                  <a:pt x="1565021" y="1042797"/>
                </a:lnTo>
                <a:lnTo>
                  <a:pt x="1569085" y="996569"/>
                </a:lnTo>
                <a:lnTo>
                  <a:pt x="1570736" y="950214"/>
                </a:lnTo>
                <a:lnTo>
                  <a:pt x="1570863" y="0"/>
                </a:lnTo>
                <a:close/>
              </a:path>
            </a:pathLst>
          </a:custGeom>
          <a:solidFill>
            <a:srgbClr val="40A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90572" y="2051304"/>
            <a:ext cx="1203960" cy="1203960"/>
          </a:xfrm>
          <a:custGeom>
            <a:avLst/>
            <a:gdLst/>
            <a:ahLst/>
            <a:cxnLst/>
            <a:rect l="l" t="t" r="r" b="b"/>
            <a:pathLst>
              <a:path w="1203960" h="1203960">
                <a:moveTo>
                  <a:pt x="600075" y="0"/>
                </a:moveTo>
                <a:lnTo>
                  <a:pt x="0" y="0"/>
                </a:lnTo>
                <a:lnTo>
                  <a:pt x="0" y="600075"/>
                </a:lnTo>
                <a:lnTo>
                  <a:pt x="1650" y="644525"/>
                </a:lnTo>
                <a:lnTo>
                  <a:pt x="6476" y="688594"/>
                </a:lnTo>
                <a:lnTo>
                  <a:pt x="14731" y="732409"/>
                </a:lnTo>
                <a:lnTo>
                  <a:pt x="26034" y="775335"/>
                </a:lnTo>
                <a:lnTo>
                  <a:pt x="40512" y="817372"/>
                </a:lnTo>
                <a:lnTo>
                  <a:pt x="57911" y="858139"/>
                </a:lnTo>
                <a:lnTo>
                  <a:pt x="78485" y="897636"/>
                </a:lnTo>
                <a:lnTo>
                  <a:pt x="101726" y="935481"/>
                </a:lnTo>
                <a:lnTo>
                  <a:pt x="127761" y="971550"/>
                </a:lnTo>
                <a:lnTo>
                  <a:pt x="156336" y="1005459"/>
                </a:lnTo>
                <a:lnTo>
                  <a:pt x="187451" y="1037336"/>
                </a:lnTo>
                <a:lnTo>
                  <a:pt x="220725" y="1066800"/>
                </a:lnTo>
                <a:lnTo>
                  <a:pt x="256031" y="1093724"/>
                </a:lnTo>
                <a:lnTo>
                  <a:pt x="293369" y="1117853"/>
                </a:lnTo>
                <a:lnTo>
                  <a:pt x="332231" y="1139317"/>
                </a:lnTo>
                <a:lnTo>
                  <a:pt x="372744" y="1157859"/>
                </a:lnTo>
                <a:lnTo>
                  <a:pt x="414400" y="1173352"/>
                </a:lnTo>
                <a:lnTo>
                  <a:pt x="457072" y="1185672"/>
                </a:lnTo>
                <a:lnTo>
                  <a:pt x="500506" y="1194943"/>
                </a:lnTo>
                <a:lnTo>
                  <a:pt x="544576" y="1200912"/>
                </a:lnTo>
                <a:lnTo>
                  <a:pt x="588898" y="1203578"/>
                </a:lnTo>
                <a:lnTo>
                  <a:pt x="603757" y="1203832"/>
                </a:lnTo>
                <a:lnTo>
                  <a:pt x="1203832" y="1203832"/>
                </a:lnTo>
                <a:lnTo>
                  <a:pt x="1203832" y="603757"/>
                </a:lnTo>
                <a:lnTo>
                  <a:pt x="1203578" y="588899"/>
                </a:lnTo>
                <a:lnTo>
                  <a:pt x="1200912" y="544576"/>
                </a:lnTo>
                <a:lnTo>
                  <a:pt x="1194942" y="500506"/>
                </a:lnTo>
                <a:lnTo>
                  <a:pt x="1185672" y="457073"/>
                </a:lnTo>
                <a:lnTo>
                  <a:pt x="1173352" y="414400"/>
                </a:lnTo>
                <a:lnTo>
                  <a:pt x="1157858" y="372745"/>
                </a:lnTo>
                <a:lnTo>
                  <a:pt x="1139316" y="332231"/>
                </a:lnTo>
                <a:lnTo>
                  <a:pt x="1117853" y="293370"/>
                </a:lnTo>
                <a:lnTo>
                  <a:pt x="1093724" y="256031"/>
                </a:lnTo>
                <a:lnTo>
                  <a:pt x="1066800" y="220725"/>
                </a:lnTo>
                <a:lnTo>
                  <a:pt x="1037336" y="187451"/>
                </a:lnTo>
                <a:lnTo>
                  <a:pt x="1005458" y="156337"/>
                </a:lnTo>
                <a:lnTo>
                  <a:pt x="971550" y="127762"/>
                </a:lnTo>
                <a:lnTo>
                  <a:pt x="935482" y="101726"/>
                </a:lnTo>
                <a:lnTo>
                  <a:pt x="897635" y="78486"/>
                </a:lnTo>
                <a:lnTo>
                  <a:pt x="858138" y="57912"/>
                </a:lnTo>
                <a:lnTo>
                  <a:pt x="817371" y="40513"/>
                </a:lnTo>
                <a:lnTo>
                  <a:pt x="775334" y="26035"/>
                </a:lnTo>
                <a:lnTo>
                  <a:pt x="732408" y="14731"/>
                </a:lnTo>
                <a:lnTo>
                  <a:pt x="688594" y="6476"/>
                </a:lnTo>
                <a:lnTo>
                  <a:pt x="644525" y="1650"/>
                </a:lnTo>
                <a:lnTo>
                  <a:pt x="600075" y="0"/>
                </a:lnTo>
                <a:close/>
              </a:path>
            </a:pathLst>
          </a:custGeom>
          <a:solidFill>
            <a:srgbClr val="FFC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90572" y="41148"/>
            <a:ext cx="1170305" cy="1168400"/>
          </a:xfrm>
          <a:custGeom>
            <a:avLst/>
            <a:gdLst/>
            <a:ahLst/>
            <a:cxnLst/>
            <a:rect l="l" t="t" r="r" b="b"/>
            <a:pathLst>
              <a:path w="1170304" h="1168400">
                <a:moveTo>
                  <a:pt x="1170177" y="0"/>
                </a:moveTo>
                <a:lnTo>
                  <a:pt x="586739" y="0"/>
                </a:lnTo>
                <a:lnTo>
                  <a:pt x="543559" y="1524"/>
                </a:lnTo>
                <a:lnTo>
                  <a:pt x="500633" y="6350"/>
                </a:lnTo>
                <a:lnTo>
                  <a:pt x="458215" y="14224"/>
                </a:lnTo>
                <a:lnTo>
                  <a:pt x="416432" y="25273"/>
                </a:lnTo>
                <a:lnTo>
                  <a:pt x="375538" y="39243"/>
                </a:lnTo>
                <a:lnTo>
                  <a:pt x="335914" y="56260"/>
                </a:lnTo>
                <a:lnTo>
                  <a:pt x="297560" y="76073"/>
                </a:lnTo>
                <a:lnTo>
                  <a:pt x="260730" y="98805"/>
                </a:lnTo>
                <a:lnTo>
                  <a:pt x="225805" y="124078"/>
                </a:lnTo>
                <a:lnTo>
                  <a:pt x="192658" y="151765"/>
                </a:lnTo>
                <a:lnTo>
                  <a:pt x="161797" y="181991"/>
                </a:lnTo>
                <a:lnTo>
                  <a:pt x="133222" y="214249"/>
                </a:lnTo>
                <a:lnTo>
                  <a:pt x="107060" y="248538"/>
                </a:lnTo>
                <a:lnTo>
                  <a:pt x="83438" y="284733"/>
                </a:lnTo>
                <a:lnTo>
                  <a:pt x="62610" y="322579"/>
                </a:lnTo>
                <a:lnTo>
                  <a:pt x="44703" y="361696"/>
                </a:lnTo>
                <a:lnTo>
                  <a:pt x="29590" y="402208"/>
                </a:lnTo>
                <a:lnTo>
                  <a:pt x="17525" y="443610"/>
                </a:lnTo>
                <a:lnTo>
                  <a:pt x="8635" y="485775"/>
                </a:lnTo>
                <a:lnTo>
                  <a:pt x="2793" y="528574"/>
                </a:lnTo>
                <a:lnTo>
                  <a:pt x="126" y="571500"/>
                </a:lnTo>
                <a:lnTo>
                  <a:pt x="0" y="1168400"/>
                </a:lnTo>
                <a:lnTo>
                  <a:pt x="583183" y="1168400"/>
                </a:lnTo>
                <a:lnTo>
                  <a:pt x="640841" y="1165478"/>
                </a:lnTo>
                <a:lnTo>
                  <a:pt x="683640" y="1159763"/>
                </a:lnTo>
                <a:lnTo>
                  <a:pt x="725932" y="1150747"/>
                </a:lnTo>
                <a:lnTo>
                  <a:pt x="767460" y="1138808"/>
                </a:lnTo>
                <a:lnTo>
                  <a:pt x="807846" y="1123696"/>
                </a:lnTo>
                <a:lnTo>
                  <a:pt x="847216" y="1105788"/>
                </a:lnTo>
                <a:lnTo>
                  <a:pt x="885063" y="1084960"/>
                </a:lnTo>
                <a:lnTo>
                  <a:pt x="921257" y="1061466"/>
                </a:lnTo>
                <a:lnTo>
                  <a:pt x="955547" y="1035303"/>
                </a:lnTo>
                <a:lnTo>
                  <a:pt x="987932" y="1006728"/>
                </a:lnTo>
                <a:lnTo>
                  <a:pt x="1018158" y="975868"/>
                </a:lnTo>
                <a:lnTo>
                  <a:pt x="1045972" y="942848"/>
                </a:lnTo>
                <a:lnTo>
                  <a:pt x="1071244" y="907923"/>
                </a:lnTo>
                <a:lnTo>
                  <a:pt x="1093851" y="871220"/>
                </a:lnTo>
                <a:lnTo>
                  <a:pt x="1113789" y="832866"/>
                </a:lnTo>
                <a:lnTo>
                  <a:pt x="1130807" y="793242"/>
                </a:lnTo>
                <a:lnTo>
                  <a:pt x="1144904" y="752475"/>
                </a:lnTo>
                <a:lnTo>
                  <a:pt x="1155827" y="710692"/>
                </a:lnTo>
                <a:lnTo>
                  <a:pt x="1163827" y="668274"/>
                </a:lnTo>
                <a:lnTo>
                  <a:pt x="1168527" y="625475"/>
                </a:lnTo>
                <a:lnTo>
                  <a:pt x="1170177" y="582422"/>
                </a:lnTo>
                <a:lnTo>
                  <a:pt x="1170177" y="0"/>
                </a:lnTo>
                <a:close/>
              </a:path>
            </a:pathLst>
          </a:custGeom>
          <a:solidFill>
            <a:srgbClr val="40A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97025" cy="1593850"/>
          </a:xfrm>
          <a:custGeom>
            <a:avLst/>
            <a:gdLst/>
            <a:ahLst/>
            <a:cxnLst/>
            <a:rect l="l" t="t" r="r" b="b"/>
            <a:pathLst>
              <a:path w="1597025" h="1593850">
                <a:moveTo>
                  <a:pt x="1357503" y="0"/>
                </a:moveTo>
                <a:lnTo>
                  <a:pt x="0" y="0"/>
                </a:lnTo>
                <a:lnTo>
                  <a:pt x="0" y="1302893"/>
                </a:lnTo>
                <a:lnTo>
                  <a:pt x="28497" y="1329308"/>
                </a:lnTo>
                <a:lnTo>
                  <a:pt x="63927" y="1359280"/>
                </a:lnTo>
                <a:lnTo>
                  <a:pt x="100783" y="1387475"/>
                </a:lnTo>
                <a:lnTo>
                  <a:pt x="138976" y="1413764"/>
                </a:lnTo>
                <a:lnTo>
                  <a:pt x="178422" y="1438275"/>
                </a:lnTo>
                <a:lnTo>
                  <a:pt x="219011" y="1460753"/>
                </a:lnTo>
                <a:lnTo>
                  <a:pt x="260667" y="1481201"/>
                </a:lnTo>
                <a:lnTo>
                  <a:pt x="303276" y="1499616"/>
                </a:lnTo>
                <a:lnTo>
                  <a:pt x="346735" y="1515999"/>
                </a:lnTo>
                <a:lnTo>
                  <a:pt x="390944" y="1530096"/>
                </a:lnTo>
                <a:lnTo>
                  <a:pt x="435787" y="1542033"/>
                </a:lnTo>
                <a:lnTo>
                  <a:pt x="481177" y="1551813"/>
                </a:lnTo>
                <a:lnTo>
                  <a:pt x="526973" y="1559305"/>
                </a:lnTo>
                <a:lnTo>
                  <a:pt x="573087" y="1564513"/>
                </a:lnTo>
                <a:lnTo>
                  <a:pt x="619404" y="1567560"/>
                </a:lnTo>
                <a:lnTo>
                  <a:pt x="1570482" y="1593723"/>
                </a:lnTo>
                <a:lnTo>
                  <a:pt x="1596517" y="642747"/>
                </a:lnTo>
                <a:lnTo>
                  <a:pt x="1596644" y="631190"/>
                </a:lnTo>
                <a:lnTo>
                  <a:pt x="1595628" y="584834"/>
                </a:lnTo>
                <a:lnTo>
                  <a:pt x="1592326" y="538479"/>
                </a:lnTo>
                <a:lnTo>
                  <a:pt x="1586738" y="492378"/>
                </a:lnTo>
                <a:lnTo>
                  <a:pt x="1578991" y="446658"/>
                </a:lnTo>
                <a:lnTo>
                  <a:pt x="1568958" y="401320"/>
                </a:lnTo>
                <a:lnTo>
                  <a:pt x="1556639" y="356616"/>
                </a:lnTo>
                <a:lnTo>
                  <a:pt x="1542288" y="312420"/>
                </a:lnTo>
                <a:lnTo>
                  <a:pt x="1525651" y="269113"/>
                </a:lnTo>
                <a:lnTo>
                  <a:pt x="1506982" y="226695"/>
                </a:lnTo>
                <a:lnTo>
                  <a:pt x="1486154" y="185166"/>
                </a:lnTo>
                <a:lnTo>
                  <a:pt x="1463421" y="144779"/>
                </a:lnTo>
                <a:lnTo>
                  <a:pt x="1438783" y="105536"/>
                </a:lnTo>
                <a:lnTo>
                  <a:pt x="1412113" y="67436"/>
                </a:lnTo>
                <a:lnTo>
                  <a:pt x="1383792" y="30860"/>
                </a:lnTo>
                <a:lnTo>
                  <a:pt x="1357503" y="0"/>
                </a:lnTo>
                <a:close/>
              </a:path>
            </a:pathLst>
          </a:custGeom>
          <a:solidFill>
            <a:srgbClr val="FFC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5788" y="9127234"/>
            <a:ext cx="15412212" cy="115976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0791" y="0"/>
            <a:ext cx="2761488" cy="277215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572812" y="3930937"/>
            <a:ext cx="15412212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3200" b="1" dirty="0"/>
              <a:t>d. Retention</a:t>
            </a:r>
          </a:p>
          <a:p>
            <a:r>
              <a:rPr lang="en-US" sz="3200" dirty="0"/>
              <a:t>Strategi </a:t>
            </a:r>
            <a:r>
              <a:rPr lang="en-US" sz="3200" i="1" dirty="0"/>
              <a:t>retention </a:t>
            </a:r>
            <a:r>
              <a:rPr lang="en-US" sz="3200" dirty="0"/>
              <a:t>Apple </a:t>
            </a:r>
            <a:r>
              <a:rPr lang="en-US" sz="3200" dirty="0" err="1"/>
              <a:t>berpusat</a:t>
            </a:r>
            <a:r>
              <a:rPr lang="en-US" sz="3200" dirty="0"/>
              <a:t> pada </a:t>
            </a:r>
            <a:r>
              <a:rPr lang="en-US" sz="3200" dirty="0" err="1"/>
              <a:t>ekosistem</a:t>
            </a:r>
            <a:r>
              <a:rPr lang="en-US" sz="3200" dirty="0"/>
              <a:t> yang sangat </a:t>
            </a:r>
            <a:r>
              <a:rPr lang="en-US" sz="3200" dirty="0" err="1"/>
              <a:t>terintegrasi</a:t>
            </a:r>
            <a:r>
              <a:rPr lang="en-US" sz="3200" dirty="0"/>
              <a:t>, </a:t>
            </a:r>
            <a:r>
              <a:rPr lang="en-US" sz="3200" dirty="0" err="1"/>
              <a:t>dari</a:t>
            </a:r>
            <a:r>
              <a:rPr lang="en-US" sz="3200" dirty="0"/>
              <a:t> iOS, macOS, iCloud, App Store, </a:t>
            </a:r>
            <a:r>
              <a:rPr lang="en-US" sz="3200" dirty="0" err="1"/>
              <a:t>hingga</a:t>
            </a:r>
            <a:r>
              <a:rPr lang="en-US" sz="3200" dirty="0"/>
              <a:t> Apple Music. </a:t>
            </a:r>
            <a:r>
              <a:rPr lang="en-US" sz="3200" dirty="0" err="1"/>
              <a:t>Sekali</a:t>
            </a:r>
            <a:r>
              <a:rPr lang="en-US" sz="3200" dirty="0"/>
              <a:t> </a:t>
            </a:r>
            <a:r>
              <a:rPr lang="en-US" sz="3200" dirty="0" err="1"/>
              <a:t>pelanggan</a:t>
            </a:r>
            <a:r>
              <a:rPr lang="en-US" sz="3200" dirty="0"/>
              <a:t> </a:t>
            </a:r>
            <a:r>
              <a:rPr lang="en-US" sz="3200" dirty="0" err="1"/>
              <a:t>masuk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ekosistem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, sangat </a:t>
            </a:r>
            <a:r>
              <a:rPr lang="en-US" sz="3200" dirty="0" err="1"/>
              <a:t>sulit</a:t>
            </a:r>
            <a:r>
              <a:rPr lang="en-US" sz="3200" dirty="0"/>
              <a:t> </a:t>
            </a:r>
            <a:r>
              <a:rPr lang="en-US" sz="3200" dirty="0" err="1"/>
              <a:t>bagi</a:t>
            </a:r>
            <a:r>
              <a:rPr lang="en-US" sz="3200" dirty="0"/>
              <a:t> </a:t>
            </a:r>
            <a:r>
              <a:rPr lang="en-US" sz="3200" dirty="0" err="1"/>
              <a:t>mereka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beralih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merek</a:t>
            </a:r>
            <a:r>
              <a:rPr lang="en-US" sz="3200" dirty="0"/>
              <a:t> lain </a:t>
            </a:r>
            <a:r>
              <a:rPr lang="en-US" sz="3200" dirty="0" err="1"/>
              <a:t>karena</a:t>
            </a:r>
            <a:r>
              <a:rPr lang="en-US" sz="3200" dirty="0"/>
              <a:t> </a:t>
            </a:r>
            <a:r>
              <a:rPr lang="en-US" sz="3200" dirty="0" err="1"/>
              <a:t>kemudahan</a:t>
            </a:r>
            <a:r>
              <a:rPr lang="en-US" sz="3200" dirty="0"/>
              <a:t> </a:t>
            </a:r>
            <a:r>
              <a:rPr lang="en-US" sz="3200" dirty="0" err="1"/>
              <a:t>sinkronisasi</a:t>
            </a:r>
            <a:r>
              <a:rPr lang="en-US" sz="3200" dirty="0"/>
              <a:t> </a:t>
            </a:r>
            <a:r>
              <a:rPr lang="en-US" sz="3200" dirty="0" err="1"/>
              <a:t>antar</a:t>
            </a:r>
            <a:r>
              <a:rPr lang="en-US" sz="3200" dirty="0"/>
              <a:t> </a:t>
            </a:r>
            <a:r>
              <a:rPr lang="en-US" sz="3200" dirty="0" err="1"/>
              <a:t>perangkat</a:t>
            </a:r>
            <a:r>
              <a:rPr lang="en-US" sz="3200" dirty="0"/>
              <a:t>.</a:t>
            </a:r>
          </a:p>
          <a:p>
            <a:r>
              <a:rPr lang="en-US" sz="3200" dirty="0"/>
              <a:t>Apple juga </a:t>
            </a:r>
            <a:r>
              <a:rPr lang="en-US" sz="3200" dirty="0" err="1"/>
              <a:t>secara</a:t>
            </a:r>
            <a:r>
              <a:rPr lang="en-US" sz="3200" dirty="0"/>
              <a:t> rutin </a:t>
            </a:r>
            <a:r>
              <a:rPr lang="en-US" sz="3200" dirty="0" err="1"/>
              <a:t>memberikan</a:t>
            </a:r>
            <a:r>
              <a:rPr lang="en-US" sz="3200" dirty="0"/>
              <a:t> </a:t>
            </a:r>
            <a:r>
              <a:rPr lang="en-US" sz="3200" dirty="0" err="1"/>
              <a:t>pembaruan</a:t>
            </a:r>
            <a:r>
              <a:rPr lang="en-US" sz="3200" dirty="0"/>
              <a:t> </a:t>
            </a:r>
            <a:r>
              <a:rPr lang="en-US" sz="3200" dirty="0" err="1"/>
              <a:t>perangkat</a:t>
            </a:r>
            <a:r>
              <a:rPr lang="en-US" sz="3200" dirty="0"/>
              <a:t> </a:t>
            </a:r>
            <a:r>
              <a:rPr lang="en-US" sz="3200" dirty="0" err="1"/>
              <a:t>lunak</a:t>
            </a:r>
            <a:r>
              <a:rPr lang="en-US" sz="3200" dirty="0"/>
              <a:t> yang </a:t>
            </a:r>
            <a:r>
              <a:rPr lang="en-US" sz="3200" dirty="0" err="1"/>
              <a:t>meningkatkan</a:t>
            </a:r>
            <a:r>
              <a:rPr lang="en-US" sz="3200" dirty="0"/>
              <a:t> </a:t>
            </a:r>
            <a:r>
              <a:rPr lang="en-US" sz="3200" dirty="0" err="1"/>
              <a:t>fungsi</a:t>
            </a:r>
            <a:r>
              <a:rPr lang="en-US" sz="3200" dirty="0"/>
              <a:t> dan </a:t>
            </a:r>
            <a:r>
              <a:rPr lang="en-US" sz="3200" dirty="0" err="1"/>
              <a:t>keamanan</a:t>
            </a:r>
            <a:r>
              <a:rPr lang="en-US" sz="3200" dirty="0"/>
              <a:t>. Selain </a:t>
            </a:r>
            <a:r>
              <a:rPr lang="en-US" sz="3200" dirty="0" err="1"/>
              <a:t>itu</a:t>
            </a:r>
            <a:r>
              <a:rPr lang="en-US" sz="3200" dirty="0"/>
              <a:t>, </a:t>
            </a:r>
            <a:r>
              <a:rPr lang="en-US" sz="3200" dirty="0" err="1"/>
              <a:t>layanan</a:t>
            </a:r>
            <a:r>
              <a:rPr lang="en-US" sz="3200" dirty="0"/>
              <a:t> </a:t>
            </a:r>
            <a:r>
              <a:rPr lang="en-US" sz="3200" dirty="0" err="1"/>
              <a:t>purna</a:t>
            </a:r>
            <a:r>
              <a:rPr lang="en-US" sz="3200" dirty="0"/>
              <a:t> </a:t>
            </a:r>
            <a:r>
              <a:rPr lang="en-US" sz="3200" dirty="0" err="1"/>
              <a:t>jual</a:t>
            </a:r>
            <a:r>
              <a:rPr lang="en-US" sz="3200" dirty="0"/>
              <a:t> yang </a:t>
            </a:r>
            <a:r>
              <a:rPr lang="en-US" sz="3200" dirty="0" err="1"/>
              <a:t>unggul</a:t>
            </a:r>
            <a:r>
              <a:rPr lang="en-US" sz="3200" dirty="0"/>
              <a:t> </a:t>
            </a:r>
            <a:r>
              <a:rPr lang="en-US" sz="3200" dirty="0" err="1"/>
              <a:t>melalui</a:t>
            </a:r>
            <a:r>
              <a:rPr lang="en-US" sz="3200" dirty="0"/>
              <a:t> Genius Bar dan </a:t>
            </a:r>
            <a:r>
              <a:rPr lang="en-US" sz="3200" dirty="0" err="1"/>
              <a:t>dukungan</a:t>
            </a:r>
            <a:r>
              <a:rPr lang="en-US" sz="3200" dirty="0"/>
              <a:t> </a:t>
            </a:r>
            <a:r>
              <a:rPr lang="en-US" sz="3200" dirty="0" err="1"/>
              <a:t>pelanggan</a:t>
            </a:r>
            <a:r>
              <a:rPr lang="en-US" sz="3200" dirty="0"/>
              <a:t> yang </a:t>
            </a:r>
            <a:r>
              <a:rPr lang="en-US" sz="3200" dirty="0" err="1"/>
              <a:t>responsif</a:t>
            </a:r>
            <a:r>
              <a:rPr lang="en-US" sz="3200" dirty="0"/>
              <a:t> juga </a:t>
            </a:r>
            <a:r>
              <a:rPr lang="en-US" sz="3200" dirty="0" err="1"/>
              <a:t>memastikan</a:t>
            </a:r>
            <a:r>
              <a:rPr lang="en-US" sz="3200" dirty="0"/>
              <a:t> </a:t>
            </a:r>
            <a:r>
              <a:rPr lang="en-US" sz="3200" dirty="0" err="1"/>
              <a:t>pelanggan</a:t>
            </a:r>
            <a:r>
              <a:rPr lang="en-US" sz="3200" dirty="0"/>
              <a:t> </a:t>
            </a:r>
            <a:r>
              <a:rPr lang="en-US" sz="3200" dirty="0" err="1"/>
              <a:t>merasa</a:t>
            </a:r>
            <a:r>
              <a:rPr lang="en-US" sz="3200" dirty="0"/>
              <a:t> </a:t>
            </a:r>
            <a:r>
              <a:rPr lang="en-US" sz="3200" dirty="0" err="1"/>
              <a:t>didukung</a:t>
            </a:r>
            <a:r>
              <a:rPr lang="en-US" sz="3200" dirty="0"/>
              <a:t> dan </a:t>
            </a:r>
            <a:r>
              <a:rPr lang="en-US" sz="3200" dirty="0" err="1"/>
              <a:t>dihargai</a:t>
            </a:r>
            <a:r>
              <a:rPr lang="en-US" sz="3200" dirty="0"/>
              <a:t>.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4D41E9F-4C8F-5C25-B06B-2469E7EB2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52E79BF-AD02-7B53-76C9-264BDABED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9DB4F88-E116-CADE-8559-4630E97F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11451"/>
            <a:ext cx="1570990" cy="1883410"/>
          </a:xfrm>
          <a:custGeom>
            <a:avLst/>
            <a:gdLst/>
            <a:ahLst/>
            <a:cxnLst/>
            <a:rect l="l" t="t" r="r" b="b"/>
            <a:pathLst>
              <a:path w="1570990" h="1883410">
                <a:moveTo>
                  <a:pt x="1570863" y="0"/>
                </a:moveTo>
                <a:lnTo>
                  <a:pt x="631825" y="0"/>
                </a:lnTo>
                <a:lnTo>
                  <a:pt x="597065" y="634"/>
                </a:lnTo>
                <a:lnTo>
                  <a:pt x="550773" y="3428"/>
                </a:lnTo>
                <a:lnTo>
                  <a:pt x="504685" y="8636"/>
                </a:lnTo>
                <a:lnTo>
                  <a:pt x="458901" y="16001"/>
                </a:lnTo>
                <a:lnTo>
                  <a:pt x="413537" y="25526"/>
                </a:lnTo>
                <a:lnTo>
                  <a:pt x="368706" y="37338"/>
                </a:lnTo>
                <a:lnTo>
                  <a:pt x="324510" y="51434"/>
                </a:lnTo>
                <a:lnTo>
                  <a:pt x="281038" y="67564"/>
                </a:lnTo>
                <a:lnTo>
                  <a:pt x="238417" y="85851"/>
                </a:lnTo>
                <a:lnTo>
                  <a:pt x="196748" y="106172"/>
                </a:lnTo>
                <a:lnTo>
                  <a:pt x="156121" y="128524"/>
                </a:lnTo>
                <a:lnTo>
                  <a:pt x="116648" y="152780"/>
                </a:lnTo>
                <a:lnTo>
                  <a:pt x="78413" y="179070"/>
                </a:lnTo>
                <a:lnTo>
                  <a:pt x="41511" y="207137"/>
                </a:lnTo>
                <a:lnTo>
                  <a:pt x="6031" y="236981"/>
                </a:lnTo>
                <a:lnTo>
                  <a:pt x="0" y="242316"/>
                </a:lnTo>
                <a:lnTo>
                  <a:pt x="0" y="1883155"/>
                </a:lnTo>
                <a:lnTo>
                  <a:pt x="626122" y="1883155"/>
                </a:lnTo>
                <a:lnTo>
                  <a:pt x="660869" y="1882521"/>
                </a:lnTo>
                <a:lnTo>
                  <a:pt x="707148" y="1879600"/>
                </a:lnTo>
                <a:lnTo>
                  <a:pt x="753249" y="1874520"/>
                </a:lnTo>
                <a:lnTo>
                  <a:pt x="799020" y="1867153"/>
                </a:lnTo>
                <a:lnTo>
                  <a:pt x="844384" y="1857502"/>
                </a:lnTo>
                <a:lnTo>
                  <a:pt x="889228" y="1845691"/>
                </a:lnTo>
                <a:lnTo>
                  <a:pt x="933424" y="1831721"/>
                </a:lnTo>
                <a:lnTo>
                  <a:pt x="976884" y="1815592"/>
                </a:lnTo>
                <a:lnTo>
                  <a:pt x="1019517" y="1797303"/>
                </a:lnTo>
                <a:lnTo>
                  <a:pt x="1061186" y="1776983"/>
                </a:lnTo>
                <a:lnTo>
                  <a:pt x="1101801" y="1754631"/>
                </a:lnTo>
                <a:lnTo>
                  <a:pt x="1141272" y="1730248"/>
                </a:lnTo>
                <a:lnTo>
                  <a:pt x="1179512" y="1704086"/>
                </a:lnTo>
                <a:lnTo>
                  <a:pt x="1216418" y="1676019"/>
                </a:lnTo>
                <a:lnTo>
                  <a:pt x="1251902" y="1646174"/>
                </a:lnTo>
                <a:lnTo>
                  <a:pt x="1285875" y="1614551"/>
                </a:lnTo>
                <a:lnTo>
                  <a:pt x="1318133" y="1581403"/>
                </a:lnTo>
                <a:lnTo>
                  <a:pt x="1348867" y="1546732"/>
                </a:lnTo>
                <a:lnTo>
                  <a:pt x="1377950" y="1510538"/>
                </a:lnTo>
                <a:lnTo>
                  <a:pt x="1405128" y="1473073"/>
                </a:lnTo>
                <a:lnTo>
                  <a:pt x="1430401" y="1434211"/>
                </a:lnTo>
                <a:lnTo>
                  <a:pt x="1453769" y="1394078"/>
                </a:lnTo>
                <a:lnTo>
                  <a:pt x="1475105" y="1352930"/>
                </a:lnTo>
                <a:lnTo>
                  <a:pt x="1494409" y="1310767"/>
                </a:lnTo>
                <a:lnTo>
                  <a:pt x="1511554" y="1267714"/>
                </a:lnTo>
                <a:lnTo>
                  <a:pt x="1526667" y="1223899"/>
                </a:lnTo>
                <a:lnTo>
                  <a:pt x="1539621" y="1179322"/>
                </a:lnTo>
                <a:lnTo>
                  <a:pt x="1550289" y="1134237"/>
                </a:lnTo>
                <a:lnTo>
                  <a:pt x="1558798" y="1088644"/>
                </a:lnTo>
                <a:lnTo>
                  <a:pt x="1565021" y="1042797"/>
                </a:lnTo>
                <a:lnTo>
                  <a:pt x="1569085" y="996569"/>
                </a:lnTo>
                <a:lnTo>
                  <a:pt x="1570736" y="950214"/>
                </a:lnTo>
                <a:lnTo>
                  <a:pt x="1570863" y="0"/>
                </a:lnTo>
                <a:close/>
              </a:path>
            </a:pathLst>
          </a:custGeom>
          <a:solidFill>
            <a:srgbClr val="40A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90572" y="2051304"/>
            <a:ext cx="1203960" cy="1203960"/>
          </a:xfrm>
          <a:custGeom>
            <a:avLst/>
            <a:gdLst/>
            <a:ahLst/>
            <a:cxnLst/>
            <a:rect l="l" t="t" r="r" b="b"/>
            <a:pathLst>
              <a:path w="1203960" h="1203960">
                <a:moveTo>
                  <a:pt x="600075" y="0"/>
                </a:moveTo>
                <a:lnTo>
                  <a:pt x="0" y="0"/>
                </a:lnTo>
                <a:lnTo>
                  <a:pt x="0" y="600075"/>
                </a:lnTo>
                <a:lnTo>
                  <a:pt x="1650" y="644525"/>
                </a:lnTo>
                <a:lnTo>
                  <a:pt x="6476" y="688594"/>
                </a:lnTo>
                <a:lnTo>
                  <a:pt x="14731" y="732409"/>
                </a:lnTo>
                <a:lnTo>
                  <a:pt x="26034" y="775335"/>
                </a:lnTo>
                <a:lnTo>
                  <a:pt x="40512" y="817372"/>
                </a:lnTo>
                <a:lnTo>
                  <a:pt x="57911" y="858139"/>
                </a:lnTo>
                <a:lnTo>
                  <a:pt x="78485" y="897636"/>
                </a:lnTo>
                <a:lnTo>
                  <a:pt x="101726" y="935481"/>
                </a:lnTo>
                <a:lnTo>
                  <a:pt x="127761" y="971550"/>
                </a:lnTo>
                <a:lnTo>
                  <a:pt x="156336" y="1005459"/>
                </a:lnTo>
                <a:lnTo>
                  <a:pt x="187451" y="1037336"/>
                </a:lnTo>
                <a:lnTo>
                  <a:pt x="220725" y="1066800"/>
                </a:lnTo>
                <a:lnTo>
                  <a:pt x="256031" y="1093724"/>
                </a:lnTo>
                <a:lnTo>
                  <a:pt x="293369" y="1117853"/>
                </a:lnTo>
                <a:lnTo>
                  <a:pt x="332231" y="1139317"/>
                </a:lnTo>
                <a:lnTo>
                  <a:pt x="372744" y="1157859"/>
                </a:lnTo>
                <a:lnTo>
                  <a:pt x="414400" y="1173352"/>
                </a:lnTo>
                <a:lnTo>
                  <a:pt x="457072" y="1185672"/>
                </a:lnTo>
                <a:lnTo>
                  <a:pt x="500506" y="1194943"/>
                </a:lnTo>
                <a:lnTo>
                  <a:pt x="544576" y="1200912"/>
                </a:lnTo>
                <a:lnTo>
                  <a:pt x="588898" y="1203578"/>
                </a:lnTo>
                <a:lnTo>
                  <a:pt x="603757" y="1203832"/>
                </a:lnTo>
                <a:lnTo>
                  <a:pt x="1203832" y="1203832"/>
                </a:lnTo>
                <a:lnTo>
                  <a:pt x="1203832" y="603757"/>
                </a:lnTo>
                <a:lnTo>
                  <a:pt x="1203578" y="588899"/>
                </a:lnTo>
                <a:lnTo>
                  <a:pt x="1200912" y="544576"/>
                </a:lnTo>
                <a:lnTo>
                  <a:pt x="1194942" y="500506"/>
                </a:lnTo>
                <a:lnTo>
                  <a:pt x="1185672" y="457073"/>
                </a:lnTo>
                <a:lnTo>
                  <a:pt x="1173352" y="414400"/>
                </a:lnTo>
                <a:lnTo>
                  <a:pt x="1157858" y="372745"/>
                </a:lnTo>
                <a:lnTo>
                  <a:pt x="1139316" y="332231"/>
                </a:lnTo>
                <a:lnTo>
                  <a:pt x="1117853" y="293370"/>
                </a:lnTo>
                <a:lnTo>
                  <a:pt x="1093724" y="256031"/>
                </a:lnTo>
                <a:lnTo>
                  <a:pt x="1066800" y="220725"/>
                </a:lnTo>
                <a:lnTo>
                  <a:pt x="1037336" y="187451"/>
                </a:lnTo>
                <a:lnTo>
                  <a:pt x="1005458" y="156337"/>
                </a:lnTo>
                <a:lnTo>
                  <a:pt x="971550" y="127762"/>
                </a:lnTo>
                <a:lnTo>
                  <a:pt x="935482" y="101726"/>
                </a:lnTo>
                <a:lnTo>
                  <a:pt x="897635" y="78486"/>
                </a:lnTo>
                <a:lnTo>
                  <a:pt x="858138" y="57912"/>
                </a:lnTo>
                <a:lnTo>
                  <a:pt x="817371" y="40513"/>
                </a:lnTo>
                <a:lnTo>
                  <a:pt x="775334" y="26035"/>
                </a:lnTo>
                <a:lnTo>
                  <a:pt x="732408" y="14731"/>
                </a:lnTo>
                <a:lnTo>
                  <a:pt x="688594" y="6476"/>
                </a:lnTo>
                <a:lnTo>
                  <a:pt x="644525" y="1650"/>
                </a:lnTo>
                <a:lnTo>
                  <a:pt x="600075" y="0"/>
                </a:lnTo>
                <a:close/>
              </a:path>
            </a:pathLst>
          </a:custGeom>
          <a:solidFill>
            <a:srgbClr val="FFC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90572" y="41148"/>
            <a:ext cx="1170305" cy="1168400"/>
          </a:xfrm>
          <a:custGeom>
            <a:avLst/>
            <a:gdLst/>
            <a:ahLst/>
            <a:cxnLst/>
            <a:rect l="l" t="t" r="r" b="b"/>
            <a:pathLst>
              <a:path w="1170304" h="1168400">
                <a:moveTo>
                  <a:pt x="1170177" y="0"/>
                </a:moveTo>
                <a:lnTo>
                  <a:pt x="586739" y="0"/>
                </a:lnTo>
                <a:lnTo>
                  <a:pt x="543559" y="1524"/>
                </a:lnTo>
                <a:lnTo>
                  <a:pt x="500633" y="6350"/>
                </a:lnTo>
                <a:lnTo>
                  <a:pt x="458215" y="14224"/>
                </a:lnTo>
                <a:lnTo>
                  <a:pt x="416432" y="25273"/>
                </a:lnTo>
                <a:lnTo>
                  <a:pt x="375538" y="39243"/>
                </a:lnTo>
                <a:lnTo>
                  <a:pt x="335914" y="56260"/>
                </a:lnTo>
                <a:lnTo>
                  <a:pt x="297560" y="76073"/>
                </a:lnTo>
                <a:lnTo>
                  <a:pt x="260730" y="98805"/>
                </a:lnTo>
                <a:lnTo>
                  <a:pt x="225805" y="124078"/>
                </a:lnTo>
                <a:lnTo>
                  <a:pt x="192658" y="151765"/>
                </a:lnTo>
                <a:lnTo>
                  <a:pt x="161797" y="181991"/>
                </a:lnTo>
                <a:lnTo>
                  <a:pt x="133222" y="214249"/>
                </a:lnTo>
                <a:lnTo>
                  <a:pt x="107060" y="248538"/>
                </a:lnTo>
                <a:lnTo>
                  <a:pt x="83438" y="284733"/>
                </a:lnTo>
                <a:lnTo>
                  <a:pt x="62610" y="322579"/>
                </a:lnTo>
                <a:lnTo>
                  <a:pt x="44703" y="361696"/>
                </a:lnTo>
                <a:lnTo>
                  <a:pt x="29590" y="402208"/>
                </a:lnTo>
                <a:lnTo>
                  <a:pt x="17525" y="443610"/>
                </a:lnTo>
                <a:lnTo>
                  <a:pt x="8635" y="485775"/>
                </a:lnTo>
                <a:lnTo>
                  <a:pt x="2793" y="528574"/>
                </a:lnTo>
                <a:lnTo>
                  <a:pt x="126" y="571500"/>
                </a:lnTo>
                <a:lnTo>
                  <a:pt x="0" y="1168400"/>
                </a:lnTo>
                <a:lnTo>
                  <a:pt x="583183" y="1168400"/>
                </a:lnTo>
                <a:lnTo>
                  <a:pt x="640841" y="1165478"/>
                </a:lnTo>
                <a:lnTo>
                  <a:pt x="683640" y="1159763"/>
                </a:lnTo>
                <a:lnTo>
                  <a:pt x="725932" y="1150747"/>
                </a:lnTo>
                <a:lnTo>
                  <a:pt x="767460" y="1138808"/>
                </a:lnTo>
                <a:lnTo>
                  <a:pt x="807846" y="1123696"/>
                </a:lnTo>
                <a:lnTo>
                  <a:pt x="847216" y="1105788"/>
                </a:lnTo>
                <a:lnTo>
                  <a:pt x="885063" y="1084960"/>
                </a:lnTo>
                <a:lnTo>
                  <a:pt x="921257" y="1061466"/>
                </a:lnTo>
                <a:lnTo>
                  <a:pt x="955547" y="1035303"/>
                </a:lnTo>
                <a:lnTo>
                  <a:pt x="987932" y="1006728"/>
                </a:lnTo>
                <a:lnTo>
                  <a:pt x="1018158" y="975868"/>
                </a:lnTo>
                <a:lnTo>
                  <a:pt x="1045972" y="942848"/>
                </a:lnTo>
                <a:lnTo>
                  <a:pt x="1071244" y="907923"/>
                </a:lnTo>
                <a:lnTo>
                  <a:pt x="1093851" y="871220"/>
                </a:lnTo>
                <a:lnTo>
                  <a:pt x="1113789" y="832866"/>
                </a:lnTo>
                <a:lnTo>
                  <a:pt x="1130807" y="793242"/>
                </a:lnTo>
                <a:lnTo>
                  <a:pt x="1144904" y="752475"/>
                </a:lnTo>
                <a:lnTo>
                  <a:pt x="1155827" y="710692"/>
                </a:lnTo>
                <a:lnTo>
                  <a:pt x="1163827" y="668274"/>
                </a:lnTo>
                <a:lnTo>
                  <a:pt x="1168527" y="625475"/>
                </a:lnTo>
                <a:lnTo>
                  <a:pt x="1170177" y="582422"/>
                </a:lnTo>
                <a:lnTo>
                  <a:pt x="1170177" y="0"/>
                </a:lnTo>
                <a:close/>
              </a:path>
            </a:pathLst>
          </a:custGeom>
          <a:solidFill>
            <a:srgbClr val="40A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97025" cy="1593850"/>
          </a:xfrm>
          <a:custGeom>
            <a:avLst/>
            <a:gdLst/>
            <a:ahLst/>
            <a:cxnLst/>
            <a:rect l="l" t="t" r="r" b="b"/>
            <a:pathLst>
              <a:path w="1597025" h="1593850">
                <a:moveTo>
                  <a:pt x="1357503" y="0"/>
                </a:moveTo>
                <a:lnTo>
                  <a:pt x="0" y="0"/>
                </a:lnTo>
                <a:lnTo>
                  <a:pt x="0" y="1302893"/>
                </a:lnTo>
                <a:lnTo>
                  <a:pt x="28497" y="1329308"/>
                </a:lnTo>
                <a:lnTo>
                  <a:pt x="63927" y="1359280"/>
                </a:lnTo>
                <a:lnTo>
                  <a:pt x="100783" y="1387475"/>
                </a:lnTo>
                <a:lnTo>
                  <a:pt x="138976" y="1413764"/>
                </a:lnTo>
                <a:lnTo>
                  <a:pt x="178422" y="1438275"/>
                </a:lnTo>
                <a:lnTo>
                  <a:pt x="219011" y="1460753"/>
                </a:lnTo>
                <a:lnTo>
                  <a:pt x="260667" y="1481201"/>
                </a:lnTo>
                <a:lnTo>
                  <a:pt x="303276" y="1499616"/>
                </a:lnTo>
                <a:lnTo>
                  <a:pt x="346735" y="1515999"/>
                </a:lnTo>
                <a:lnTo>
                  <a:pt x="390944" y="1530096"/>
                </a:lnTo>
                <a:lnTo>
                  <a:pt x="435787" y="1542033"/>
                </a:lnTo>
                <a:lnTo>
                  <a:pt x="481177" y="1551813"/>
                </a:lnTo>
                <a:lnTo>
                  <a:pt x="526973" y="1559305"/>
                </a:lnTo>
                <a:lnTo>
                  <a:pt x="573087" y="1564513"/>
                </a:lnTo>
                <a:lnTo>
                  <a:pt x="619404" y="1567560"/>
                </a:lnTo>
                <a:lnTo>
                  <a:pt x="1570482" y="1593723"/>
                </a:lnTo>
                <a:lnTo>
                  <a:pt x="1596517" y="642747"/>
                </a:lnTo>
                <a:lnTo>
                  <a:pt x="1596644" y="631190"/>
                </a:lnTo>
                <a:lnTo>
                  <a:pt x="1595628" y="584834"/>
                </a:lnTo>
                <a:lnTo>
                  <a:pt x="1592326" y="538479"/>
                </a:lnTo>
                <a:lnTo>
                  <a:pt x="1586738" y="492378"/>
                </a:lnTo>
                <a:lnTo>
                  <a:pt x="1578991" y="446658"/>
                </a:lnTo>
                <a:lnTo>
                  <a:pt x="1568958" y="401320"/>
                </a:lnTo>
                <a:lnTo>
                  <a:pt x="1556639" y="356616"/>
                </a:lnTo>
                <a:lnTo>
                  <a:pt x="1542288" y="312420"/>
                </a:lnTo>
                <a:lnTo>
                  <a:pt x="1525651" y="269113"/>
                </a:lnTo>
                <a:lnTo>
                  <a:pt x="1506982" y="226695"/>
                </a:lnTo>
                <a:lnTo>
                  <a:pt x="1486154" y="185166"/>
                </a:lnTo>
                <a:lnTo>
                  <a:pt x="1463421" y="144779"/>
                </a:lnTo>
                <a:lnTo>
                  <a:pt x="1438783" y="105536"/>
                </a:lnTo>
                <a:lnTo>
                  <a:pt x="1412113" y="67436"/>
                </a:lnTo>
                <a:lnTo>
                  <a:pt x="1383792" y="30860"/>
                </a:lnTo>
                <a:lnTo>
                  <a:pt x="1357503" y="0"/>
                </a:lnTo>
                <a:close/>
              </a:path>
            </a:pathLst>
          </a:custGeom>
          <a:solidFill>
            <a:srgbClr val="FFC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791" y="0"/>
            <a:ext cx="2761488" cy="277215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095500" y="3892364"/>
            <a:ext cx="14097000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3200" b="1" dirty="0"/>
              <a:t>e. Loyalty</a:t>
            </a:r>
          </a:p>
          <a:p>
            <a:r>
              <a:rPr lang="en-US" sz="3200" dirty="0"/>
              <a:t>Pada </a:t>
            </a:r>
            <a:r>
              <a:rPr lang="en-US" sz="3200" dirty="0" err="1"/>
              <a:t>tahapan</a:t>
            </a:r>
            <a:r>
              <a:rPr lang="en-US" sz="3200" dirty="0"/>
              <a:t> Loyalty, Apple </a:t>
            </a:r>
            <a:r>
              <a:rPr lang="en-US" sz="3200" dirty="0" err="1"/>
              <a:t>berhasil</a:t>
            </a:r>
            <a:r>
              <a:rPr lang="en-US" sz="3200" dirty="0"/>
              <a:t> </a:t>
            </a:r>
            <a:r>
              <a:rPr lang="en-US" sz="3200" dirty="0" err="1"/>
              <a:t>membangun</a:t>
            </a:r>
            <a:r>
              <a:rPr lang="en-US" sz="3200" dirty="0"/>
              <a:t> </a:t>
            </a:r>
            <a:r>
              <a:rPr lang="en-US" sz="3200" dirty="0" err="1"/>
              <a:t>ikatan</a:t>
            </a:r>
            <a:r>
              <a:rPr lang="en-US" sz="3200" dirty="0"/>
              <a:t> </a:t>
            </a:r>
            <a:r>
              <a:rPr lang="en-US" sz="3200" dirty="0" err="1"/>
              <a:t>emosional</a:t>
            </a:r>
            <a:r>
              <a:rPr lang="en-US" sz="3200" dirty="0"/>
              <a:t> yang </a:t>
            </a:r>
            <a:r>
              <a:rPr lang="en-US" sz="3200" dirty="0" err="1"/>
              <a:t>mendalam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pelanggannya</a:t>
            </a:r>
            <a:r>
              <a:rPr lang="en-US" sz="3200" dirty="0"/>
              <a:t>. Ini </a:t>
            </a:r>
            <a:r>
              <a:rPr lang="en-US" sz="3200" dirty="0" err="1"/>
              <a:t>bukan</a:t>
            </a:r>
            <a:r>
              <a:rPr lang="en-US" sz="3200" dirty="0"/>
              <a:t> </a:t>
            </a:r>
            <a:r>
              <a:rPr lang="en-US" sz="3200" dirty="0" err="1"/>
              <a:t>hanya</a:t>
            </a:r>
            <a:r>
              <a:rPr lang="en-US" sz="3200" dirty="0"/>
              <a:t> </a:t>
            </a:r>
            <a:r>
              <a:rPr lang="en-US" sz="3200" dirty="0" err="1"/>
              <a:t>tentang</a:t>
            </a:r>
            <a:r>
              <a:rPr lang="en-US" sz="3200" dirty="0"/>
              <a:t> </a:t>
            </a:r>
            <a:r>
              <a:rPr lang="en-US" sz="3200" dirty="0" err="1"/>
              <a:t>kepuasan</a:t>
            </a:r>
            <a:r>
              <a:rPr lang="en-US" sz="3200" dirty="0"/>
              <a:t> </a:t>
            </a:r>
            <a:r>
              <a:rPr lang="en-US" sz="3200" dirty="0" err="1"/>
              <a:t>fungsional</a:t>
            </a:r>
            <a:r>
              <a:rPr lang="en-US" sz="3200" dirty="0"/>
              <a:t>, </a:t>
            </a:r>
            <a:r>
              <a:rPr lang="en-US" sz="3200" dirty="0" err="1"/>
              <a:t>tetapi</a:t>
            </a:r>
            <a:r>
              <a:rPr lang="en-US" sz="3200" dirty="0"/>
              <a:t> juga </a:t>
            </a:r>
            <a:r>
              <a:rPr lang="en-US" sz="3200" dirty="0" err="1"/>
              <a:t>tentang</a:t>
            </a:r>
            <a:r>
              <a:rPr lang="en-US" sz="3200" dirty="0"/>
              <a:t> status, </a:t>
            </a:r>
            <a:r>
              <a:rPr lang="en-US" sz="3200" dirty="0" err="1"/>
              <a:t>desain</a:t>
            </a:r>
            <a:r>
              <a:rPr lang="en-US" sz="3200" dirty="0"/>
              <a:t>, dan </a:t>
            </a:r>
            <a:r>
              <a:rPr lang="en-US" sz="3200" dirty="0" err="1"/>
              <a:t>identitas</a:t>
            </a:r>
            <a:r>
              <a:rPr lang="en-US" sz="3200" dirty="0"/>
              <a:t> yang </a:t>
            </a:r>
            <a:r>
              <a:rPr lang="en-US" sz="3200" dirty="0" err="1"/>
              <a:t>melekat</a:t>
            </a:r>
            <a:r>
              <a:rPr lang="en-US" sz="3200" dirty="0"/>
              <a:t> pada </a:t>
            </a:r>
            <a:r>
              <a:rPr lang="en-US" sz="3200" dirty="0" err="1"/>
              <a:t>merek</a:t>
            </a:r>
            <a:r>
              <a:rPr lang="en-US" sz="3200" dirty="0"/>
              <a:t> Apple.</a:t>
            </a:r>
          </a:p>
          <a:p>
            <a:r>
              <a:rPr lang="en-US" sz="3200" dirty="0" err="1"/>
              <a:t>Pelanggan</a:t>
            </a:r>
            <a:r>
              <a:rPr lang="en-US" sz="3200" dirty="0"/>
              <a:t> Apple </a:t>
            </a:r>
            <a:r>
              <a:rPr lang="en-US" sz="3200" dirty="0" err="1"/>
              <a:t>seringkali</a:t>
            </a:r>
            <a:r>
              <a:rPr lang="en-US" sz="3200" dirty="0"/>
              <a:t> </a:t>
            </a:r>
            <a:r>
              <a:rPr lang="en-US" sz="3200" dirty="0" err="1"/>
              <a:t>merasa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/>
              <a:t>bagian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“</a:t>
            </a:r>
            <a:r>
              <a:rPr lang="en-US" sz="3200" dirty="0" err="1"/>
              <a:t>klub</a:t>
            </a:r>
            <a:r>
              <a:rPr lang="en-US" sz="3200" dirty="0"/>
              <a:t> </a:t>
            </a:r>
            <a:r>
              <a:rPr lang="en-US" sz="3200" dirty="0" err="1"/>
              <a:t>eksklusif</a:t>
            </a:r>
            <a:r>
              <a:rPr lang="en-US" sz="3200" dirty="0"/>
              <a:t>” dan </a:t>
            </a:r>
            <a:r>
              <a:rPr lang="en-US" sz="3200" dirty="0" err="1"/>
              <a:t>bangga</a:t>
            </a:r>
            <a:r>
              <a:rPr lang="en-US" sz="3200" dirty="0"/>
              <a:t> </a:t>
            </a:r>
            <a:r>
              <a:rPr lang="en-US" sz="3200" dirty="0" err="1"/>
              <a:t>menggunakan</a:t>
            </a:r>
            <a:r>
              <a:rPr lang="en-US" sz="3200" dirty="0"/>
              <a:t> </a:t>
            </a:r>
            <a:r>
              <a:rPr lang="en-US" sz="3200" dirty="0" err="1"/>
              <a:t>produk</a:t>
            </a:r>
            <a:r>
              <a:rPr lang="en-US" sz="3200" dirty="0"/>
              <a:t> Apple </a:t>
            </a:r>
            <a:r>
              <a:rPr lang="en-US" sz="3200" dirty="0" err="1"/>
              <a:t>karena</a:t>
            </a:r>
            <a:r>
              <a:rPr lang="en-US" sz="3200" dirty="0"/>
              <a:t> </a:t>
            </a:r>
            <a:r>
              <a:rPr lang="en-US" sz="3200" dirty="0" err="1"/>
              <a:t>pengalaman</a:t>
            </a:r>
            <a:r>
              <a:rPr lang="en-US" sz="3200" dirty="0"/>
              <a:t> superior yang </a:t>
            </a:r>
            <a:r>
              <a:rPr lang="en-US" sz="3200" dirty="0" err="1"/>
              <a:t>dirasakan</a:t>
            </a:r>
            <a:r>
              <a:rPr lang="en-US" sz="3200" dirty="0"/>
              <a:t>. </a:t>
            </a:r>
            <a:r>
              <a:rPr lang="en-US" sz="3200" dirty="0" err="1"/>
              <a:t>Ikatan</a:t>
            </a:r>
            <a:r>
              <a:rPr lang="en-US" sz="3200" dirty="0"/>
              <a:t> </a:t>
            </a:r>
            <a:r>
              <a:rPr lang="en-US" sz="3200" dirty="0" err="1"/>
              <a:t>emosional</a:t>
            </a:r>
            <a:r>
              <a:rPr lang="en-US" sz="3200" dirty="0"/>
              <a:t> </a:t>
            </a:r>
            <a:r>
              <a:rPr lang="en-US" sz="3200" dirty="0" err="1"/>
              <a:t>inilah</a:t>
            </a:r>
            <a:r>
              <a:rPr lang="en-US" sz="3200" dirty="0"/>
              <a:t> yang </a:t>
            </a:r>
            <a:r>
              <a:rPr lang="en-US" sz="3200" dirty="0" err="1"/>
              <a:t>menjadikan</a:t>
            </a:r>
            <a:r>
              <a:rPr lang="en-US" sz="3200" dirty="0"/>
              <a:t> </a:t>
            </a:r>
            <a:r>
              <a:rPr lang="en-US" sz="3200" dirty="0" err="1"/>
              <a:t>pelanggan</a:t>
            </a:r>
            <a:r>
              <a:rPr lang="en-US" sz="3200" dirty="0"/>
              <a:t> Apple sangat </a:t>
            </a:r>
            <a:r>
              <a:rPr lang="en-US" sz="3200" dirty="0" err="1"/>
              <a:t>setia</a:t>
            </a:r>
            <a:r>
              <a:rPr lang="en-US" sz="3200" dirty="0"/>
              <a:t>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8CC92A0-0412-6DC8-8F07-96928CA94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1F4F9A7-822D-C214-56B2-EE12EA34B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89D7CD5-CC91-5E6C-AFB3-0CDBAB22C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16912" y="-2"/>
            <a:ext cx="3371088" cy="10286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304019" y="9832847"/>
            <a:ext cx="5436235" cy="454659"/>
          </a:xfrm>
          <a:custGeom>
            <a:avLst/>
            <a:gdLst/>
            <a:ahLst/>
            <a:cxnLst/>
            <a:rect l="l" t="t" r="r" b="b"/>
            <a:pathLst>
              <a:path w="5436234" h="454659">
                <a:moveTo>
                  <a:pt x="3667759" y="0"/>
                </a:moveTo>
                <a:lnTo>
                  <a:pt x="0" y="0"/>
                </a:lnTo>
                <a:lnTo>
                  <a:pt x="253" y="48552"/>
                </a:lnTo>
                <a:lnTo>
                  <a:pt x="1270" y="96951"/>
                </a:lnTo>
                <a:lnTo>
                  <a:pt x="2794" y="145808"/>
                </a:lnTo>
                <a:lnTo>
                  <a:pt x="4952" y="193281"/>
                </a:lnTo>
                <a:lnTo>
                  <a:pt x="7747" y="241198"/>
                </a:lnTo>
                <a:lnTo>
                  <a:pt x="11175" y="288963"/>
                </a:lnTo>
                <a:lnTo>
                  <a:pt x="15239" y="336551"/>
                </a:lnTo>
                <a:lnTo>
                  <a:pt x="19811" y="383964"/>
                </a:lnTo>
                <a:lnTo>
                  <a:pt x="25019" y="431198"/>
                </a:lnTo>
                <a:lnTo>
                  <a:pt x="27939" y="454103"/>
                </a:lnTo>
                <a:lnTo>
                  <a:pt x="5436108" y="454103"/>
                </a:lnTo>
                <a:lnTo>
                  <a:pt x="5373243" y="420110"/>
                </a:lnTo>
                <a:lnTo>
                  <a:pt x="5332857" y="399171"/>
                </a:lnTo>
                <a:lnTo>
                  <a:pt x="5292216" y="378721"/>
                </a:lnTo>
                <a:lnTo>
                  <a:pt x="5251195" y="358763"/>
                </a:lnTo>
                <a:lnTo>
                  <a:pt x="5210047" y="339302"/>
                </a:lnTo>
                <a:lnTo>
                  <a:pt x="5168518" y="320344"/>
                </a:lnTo>
                <a:lnTo>
                  <a:pt x="5126735" y="301878"/>
                </a:lnTo>
                <a:lnTo>
                  <a:pt x="5084699" y="283921"/>
                </a:lnTo>
                <a:lnTo>
                  <a:pt x="5042281" y="266484"/>
                </a:lnTo>
                <a:lnTo>
                  <a:pt x="4999735" y="249554"/>
                </a:lnTo>
                <a:lnTo>
                  <a:pt x="4956937" y="233146"/>
                </a:lnTo>
                <a:lnTo>
                  <a:pt x="4913757" y="217271"/>
                </a:lnTo>
                <a:lnTo>
                  <a:pt x="4870449" y="201891"/>
                </a:lnTo>
                <a:lnTo>
                  <a:pt x="4826889" y="187070"/>
                </a:lnTo>
                <a:lnTo>
                  <a:pt x="4783074" y="172783"/>
                </a:lnTo>
                <a:lnTo>
                  <a:pt x="4738878" y="159016"/>
                </a:lnTo>
                <a:lnTo>
                  <a:pt x="4694555" y="145808"/>
                </a:lnTo>
                <a:lnTo>
                  <a:pt x="4649978" y="133134"/>
                </a:lnTo>
                <a:lnTo>
                  <a:pt x="4605147" y="121018"/>
                </a:lnTo>
                <a:lnTo>
                  <a:pt x="4560189" y="109448"/>
                </a:lnTo>
                <a:lnTo>
                  <a:pt x="4514976" y="98437"/>
                </a:lnTo>
                <a:lnTo>
                  <a:pt x="4469510" y="87998"/>
                </a:lnTo>
                <a:lnTo>
                  <a:pt x="4423918" y="78117"/>
                </a:lnTo>
                <a:lnTo>
                  <a:pt x="4378070" y="68795"/>
                </a:lnTo>
                <a:lnTo>
                  <a:pt x="4331970" y="60058"/>
                </a:lnTo>
                <a:lnTo>
                  <a:pt x="4285741" y="51892"/>
                </a:lnTo>
                <a:lnTo>
                  <a:pt x="4239260" y="44310"/>
                </a:lnTo>
                <a:lnTo>
                  <a:pt x="4192524" y="37312"/>
                </a:lnTo>
                <a:lnTo>
                  <a:pt x="4145787" y="30899"/>
                </a:lnTo>
                <a:lnTo>
                  <a:pt x="4098670" y="25069"/>
                </a:lnTo>
                <a:lnTo>
                  <a:pt x="4051426" y="19850"/>
                </a:lnTo>
                <a:lnTo>
                  <a:pt x="4004056" y="15227"/>
                </a:lnTo>
                <a:lnTo>
                  <a:pt x="3956558" y="11214"/>
                </a:lnTo>
                <a:lnTo>
                  <a:pt x="3908806" y="7797"/>
                </a:lnTo>
                <a:lnTo>
                  <a:pt x="3860926" y="5003"/>
                </a:lnTo>
                <a:lnTo>
                  <a:pt x="3812793" y="2819"/>
                </a:lnTo>
                <a:lnTo>
                  <a:pt x="3764660" y="1257"/>
                </a:lnTo>
                <a:lnTo>
                  <a:pt x="3716274" y="317"/>
                </a:lnTo>
                <a:lnTo>
                  <a:pt x="3667759" y="0"/>
                </a:lnTo>
                <a:close/>
              </a:path>
            </a:pathLst>
          </a:custGeom>
          <a:solidFill>
            <a:srgbClr val="FFC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-2"/>
            <a:ext cx="9340850" cy="10287000"/>
            <a:chOff x="0" y="-2"/>
            <a:chExt cx="9340850" cy="102870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2"/>
              <a:ext cx="2676143" cy="102869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9832847"/>
              <a:ext cx="9340850" cy="454659"/>
            </a:xfrm>
            <a:custGeom>
              <a:avLst/>
              <a:gdLst/>
              <a:ahLst/>
              <a:cxnLst/>
              <a:rect l="l" t="t" r="r" b="b"/>
              <a:pathLst>
                <a:path w="9340850" h="454659">
                  <a:moveTo>
                    <a:pt x="9340596" y="0"/>
                  </a:moveTo>
                  <a:lnTo>
                    <a:pt x="0" y="0"/>
                  </a:lnTo>
                  <a:lnTo>
                    <a:pt x="0" y="454101"/>
                  </a:lnTo>
                  <a:lnTo>
                    <a:pt x="9340596" y="454101"/>
                  </a:lnTo>
                  <a:lnTo>
                    <a:pt x="9340596" y="0"/>
                  </a:lnTo>
                  <a:close/>
                </a:path>
              </a:pathLst>
            </a:custGeom>
            <a:solidFill>
              <a:srgbClr val="041F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57729" y="3576065"/>
            <a:ext cx="9725660" cy="1816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750" b="1" i="0" dirty="0">
                <a:solidFill>
                  <a:srgbClr val="40A7CC"/>
                </a:solidFill>
                <a:latin typeface="Tahoma"/>
                <a:cs typeface="Tahoma"/>
              </a:rPr>
              <a:t>Terima</a:t>
            </a:r>
            <a:r>
              <a:rPr sz="11750" b="1" i="0" spc="-844" dirty="0">
                <a:solidFill>
                  <a:srgbClr val="40A7CC"/>
                </a:solidFill>
                <a:latin typeface="Tahoma"/>
                <a:cs typeface="Tahoma"/>
              </a:rPr>
              <a:t> </a:t>
            </a:r>
            <a:r>
              <a:rPr sz="11750" b="1" i="0" spc="-10" dirty="0">
                <a:solidFill>
                  <a:srgbClr val="40A7CC"/>
                </a:solidFill>
                <a:latin typeface="Tahoma"/>
                <a:cs typeface="Tahoma"/>
              </a:rPr>
              <a:t>Kasih</a:t>
            </a:r>
            <a:endParaRPr sz="11750">
              <a:latin typeface="Tahoma"/>
              <a:cs typeface="Tahoma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F4DE3D3-4C6A-0182-5DE7-8B98B98E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8E71E0E-BF47-85B6-D7C1-0221B43FF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619126A-59C8-154E-23A5-55A6E85A3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DCDF4-6230-45C1-AD66-12B2F4C514FE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11451"/>
            <a:ext cx="1570990" cy="1883410"/>
          </a:xfrm>
          <a:custGeom>
            <a:avLst/>
            <a:gdLst/>
            <a:ahLst/>
            <a:cxnLst/>
            <a:rect l="l" t="t" r="r" b="b"/>
            <a:pathLst>
              <a:path w="1570990" h="1883410">
                <a:moveTo>
                  <a:pt x="1570863" y="0"/>
                </a:moveTo>
                <a:lnTo>
                  <a:pt x="631825" y="0"/>
                </a:lnTo>
                <a:lnTo>
                  <a:pt x="597065" y="634"/>
                </a:lnTo>
                <a:lnTo>
                  <a:pt x="550773" y="3428"/>
                </a:lnTo>
                <a:lnTo>
                  <a:pt x="504685" y="8636"/>
                </a:lnTo>
                <a:lnTo>
                  <a:pt x="458901" y="16001"/>
                </a:lnTo>
                <a:lnTo>
                  <a:pt x="413537" y="25526"/>
                </a:lnTo>
                <a:lnTo>
                  <a:pt x="368706" y="37338"/>
                </a:lnTo>
                <a:lnTo>
                  <a:pt x="324510" y="51434"/>
                </a:lnTo>
                <a:lnTo>
                  <a:pt x="281038" y="67564"/>
                </a:lnTo>
                <a:lnTo>
                  <a:pt x="238417" y="85851"/>
                </a:lnTo>
                <a:lnTo>
                  <a:pt x="196748" y="106172"/>
                </a:lnTo>
                <a:lnTo>
                  <a:pt x="156121" y="128524"/>
                </a:lnTo>
                <a:lnTo>
                  <a:pt x="116648" y="152780"/>
                </a:lnTo>
                <a:lnTo>
                  <a:pt x="78413" y="179070"/>
                </a:lnTo>
                <a:lnTo>
                  <a:pt x="41511" y="207137"/>
                </a:lnTo>
                <a:lnTo>
                  <a:pt x="6031" y="236981"/>
                </a:lnTo>
                <a:lnTo>
                  <a:pt x="0" y="242316"/>
                </a:lnTo>
                <a:lnTo>
                  <a:pt x="0" y="1883155"/>
                </a:lnTo>
                <a:lnTo>
                  <a:pt x="626122" y="1883155"/>
                </a:lnTo>
                <a:lnTo>
                  <a:pt x="660869" y="1882521"/>
                </a:lnTo>
                <a:lnTo>
                  <a:pt x="707148" y="1879600"/>
                </a:lnTo>
                <a:lnTo>
                  <a:pt x="753249" y="1874520"/>
                </a:lnTo>
                <a:lnTo>
                  <a:pt x="799020" y="1867153"/>
                </a:lnTo>
                <a:lnTo>
                  <a:pt x="844384" y="1857502"/>
                </a:lnTo>
                <a:lnTo>
                  <a:pt x="889228" y="1845691"/>
                </a:lnTo>
                <a:lnTo>
                  <a:pt x="933424" y="1831721"/>
                </a:lnTo>
                <a:lnTo>
                  <a:pt x="976884" y="1815592"/>
                </a:lnTo>
                <a:lnTo>
                  <a:pt x="1019517" y="1797303"/>
                </a:lnTo>
                <a:lnTo>
                  <a:pt x="1061186" y="1776983"/>
                </a:lnTo>
                <a:lnTo>
                  <a:pt x="1101801" y="1754631"/>
                </a:lnTo>
                <a:lnTo>
                  <a:pt x="1141272" y="1730248"/>
                </a:lnTo>
                <a:lnTo>
                  <a:pt x="1179512" y="1704086"/>
                </a:lnTo>
                <a:lnTo>
                  <a:pt x="1216418" y="1676019"/>
                </a:lnTo>
                <a:lnTo>
                  <a:pt x="1251902" y="1646174"/>
                </a:lnTo>
                <a:lnTo>
                  <a:pt x="1285875" y="1614551"/>
                </a:lnTo>
                <a:lnTo>
                  <a:pt x="1318133" y="1581403"/>
                </a:lnTo>
                <a:lnTo>
                  <a:pt x="1348867" y="1546732"/>
                </a:lnTo>
                <a:lnTo>
                  <a:pt x="1377950" y="1510538"/>
                </a:lnTo>
                <a:lnTo>
                  <a:pt x="1405128" y="1473073"/>
                </a:lnTo>
                <a:lnTo>
                  <a:pt x="1430401" y="1434211"/>
                </a:lnTo>
                <a:lnTo>
                  <a:pt x="1453769" y="1394078"/>
                </a:lnTo>
                <a:lnTo>
                  <a:pt x="1475105" y="1352930"/>
                </a:lnTo>
                <a:lnTo>
                  <a:pt x="1494409" y="1310767"/>
                </a:lnTo>
                <a:lnTo>
                  <a:pt x="1511554" y="1267714"/>
                </a:lnTo>
                <a:lnTo>
                  <a:pt x="1526667" y="1223899"/>
                </a:lnTo>
                <a:lnTo>
                  <a:pt x="1539621" y="1179322"/>
                </a:lnTo>
                <a:lnTo>
                  <a:pt x="1550289" y="1134237"/>
                </a:lnTo>
                <a:lnTo>
                  <a:pt x="1558798" y="1088644"/>
                </a:lnTo>
                <a:lnTo>
                  <a:pt x="1565021" y="1042797"/>
                </a:lnTo>
                <a:lnTo>
                  <a:pt x="1569085" y="996569"/>
                </a:lnTo>
                <a:lnTo>
                  <a:pt x="1570736" y="950214"/>
                </a:lnTo>
                <a:lnTo>
                  <a:pt x="1570863" y="0"/>
                </a:lnTo>
                <a:close/>
              </a:path>
            </a:pathLst>
          </a:custGeom>
          <a:solidFill>
            <a:srgbClr val="40A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69107" y="2029967"/>
            <a:ext cx="1202055" cy="1202055"/>
          </a:xfrm>
          <a:custGeom>
            <a:avLst/>
            <a:gdLst/>
            <a:ahLst/>
            <a:cxnLst/>
            <a:rect l="l" t="t" r="r" b="b"/>
            <a:pathLst>
              <a:path w="1202054" h="1202055">
                <a:moveTo>
                  <a:pt x="599186" y="0"/>
                </a:moveTo>
                <a:lnTo>
                  <a:pt x="0" y="0"/>
                </a:lnTo>
                <a:lnTo>
                  <a:pt x="0" y="599185"/>
                </a:lnTo>
                <a:lnTo>
                  <a:pt x="1650" y="643508"/>
                </a:lnTo>
                <a:lnTo>
                  <a:pt x="6477" y="687704"/>
                </a:lnTo>
                <a:lnTo>
                  <a:pt x="14605" y="731265"/>
                </a:lnTo>
                <a:lnTo>
                  <a:pt x="25908" y="774191"/>
                </a:lnTo>
                <a:lnTo>
                  <a:pt x="40386" y="816228"/>
                </a:lnTo>
                <a:lnTo>
                  <a:pt x="57912" y="856996"/>
                </a:lnTo>
                <a:lnTo>
                  <a:pt x="78359" y="896365"/>
                </a:lnTo>
                <a:lnTo>
                  <a:pt x="101600" y="934084"/>
                </a:lnTo>
                <a:lnTo>
                  <a:pt x="127635" y="970026"/>
                </a:lnTo>
                <a:lnTo>
                  <a:pt x="156210" y="1003934"/>
                </a:lnTo>
                <a:lnTo>
                  <a:pt x="187198" y="1035811"/>
                </a:lnTo>
                <a:lnTo>
                  <a:pt x="220472" y="1065149"/>
                </a:lnTo>
                <a:lnTo>
                  <a:pt x="255778" y="1092073"/>
                </a:lnTo>
                <a:lnTo>
                  <a:pt x="292989" y="1116202"/>
                </a:lnTo>
                <a:lnTo>
                  <a:pt x="331724" y="1137665"/>
                </a:lnTo>
                <a:lnTo>
                  <a:pt x="372110" y="1156080"/>
                </a:lnTo>
                <a:lnTo>
                  <a:pt x="413639" y="1171575"/>
                </a:lnTo>
                <a:lnTo>
                  <a:pt x="456311" y="1183893"/>
                </a:lnTo>
                <a:lnTo>
                  <a:pt x="499744" y="1193164"/>
                </a:lnTo>
                <a:lnTo>
                  <a:pt x="543687" y="1199133"/>
                </a:lnTo>
                <a:lnTo>
                  <a:pt x="588009" y="1201801"/>
                </a:lnTo>
                <a:lnTo>
                  <a:pt x="602869" y="1202054"/>
                </a:lnTo>
                <a:lnTo>
                  <a:pt x="1202055" y="1202054"/>
                </a:lnTo>
                <a:lnTo>
                  <a:pt x="1202055" y="602868"/>
                </a:lnTo>
                <a:lnTo>
                  <a:pt x="1201801" y="588009"/>
                </a:lnTo>
                <a:lnTo>
                  <a:pt x="1199133" y="543686"/>
                </a:lnTo>
                <a:lnTo>
                  <a:pt x="1193165" y="499745"/>
                </a:lnTo>
                <a:lnTo>
                  <a:pt x="1183894" y="456310"/>
                </a:lnTo>
                <a:lnTo>
                  <a:pt x="1171575" y="413638"/>
                </a:lnTo>
                <a:lnTo>
                  <a:pt x="1156081" y="372109"/>
                </a:lnTo>
                <a:lnTo>
                  <a:pt x="1137666" y="331724"/>
                </a:lnTo>
                <a:lnTo>
                  <a:pt x="1116203" y="292988"/>
                </a:lnTo>
                <a:lnTo>
                  <a:pt x="1092072" y="255777"/>
                </a:lnTo>
                <a:lnTo>
                  <a:pt x="1065149" y="220472"/>
                </a:lnTo>
                <a:lnTo>
                  <a:pt x="1035812" y="187198"/>
                </a:lnTo>
                <a:lnTo>
                  <a:pt x="1003934" y="156209"/>
                </a:lnTo>
                <a:lnTo>
                  <a:pt x="970026" y="127634"/>
                </a:lnTo>
                <a:lnTo>
                  <a:pt x="934084" y="101600"/>
                </a:lnTo>
                <a:lnTo>
                  <a:pt x="896366" y="78358"/>
                </a:lnTo>
                <a:lnTo>
                  <a:pt x="856995" y="57911"/>
                </a:lnTo>
                <a:lnTo>
                  <a:pt x="816229" y="40385"/>
                </a:lnTo>
                <a:lnTo>
                  <a:pt x="774192" y="25907"/>
                </a:lnTo>
                <a:lnTo>
                  <a:pt x="731266" y="14604"/>
                </a:lnTo>
                <a:lnTo>
                  <a:pt x="687705" y="6476"/>
                </a:lnTo>
                <a:lnTo>
                  <a:pt x="643508" y="1650"/>
                </a:lnTo>
                <a:lnTo>
                  <a:pt x="599186" y="0"/>
                </a:lnTo>
                <a:close/>
              </a:path>
            </a:pathLst>
          </a:custGeom>
          <a:solidFill>
            <a:srgbClr val="FFC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75788" y="65531"/>
            <a:ext cx="1168400" cy="1168400"/>
          </a:xfrm>
          <a:custGeom>
            <a:avLst/>
            <a:gdLst/>
            <a:ahLst/>
            <a:cxnLst/>
            <a:rect l="l" t="t" r="r" b="b"/>
            <a:pathLst>
              <a:path w="1168400" h="1168400">
                <a:moveTo>
                  <a:pt x="1168400" y="0"/>
                </a:moveTo>
                <a:lnTo>
                  <a:pt x="585851" y="0"/>
                </a:lnTo>
                <a:lnTo>
                  <a:pt x="542925" y="1524"/>
                </a:lnTo>
                <a:lnTo>
                  <a:pt x="499999" y="6350"/>
                </a:lnTo>
                <a:lnTo>
                  <a:pt x="457581" y="14224"/>
                </a:lnTo>
                <a:lnTo>
                  <a:pt x="415925" y="25273"/>
                </a:lnTo>
                <a:lnTo>
                  <a:pt x="375157" y="39243"/>
                </a:lnTo>
                <a:lnTo>
                  <a:pt x="335406" y="56261"/>
                </a:lnTo>
                <a:lnTo>
                  <a:pt x="297180" y="76073"/>
                </a:lnTo>
                <a:lnTo>
                  <a:pt x="260476" y="98806"/>
                </a:lnTo>
                <a:lnTo>
                  <a:pt x="225425" y="124078"/>
                </a:lnTo>
                <a:lnTo>
                  <a:pt x="192531" y="151765"/>
                </a:lnTo>
                <a:lnTo>
                  <a:pt x="161544" y="181991"/>
                </a:lnTo>
                <a:lnTo>
                  <a:pt x="132969" y="214249"/>
                </a:lnTo>
                <a:lnTo>
                  <a:pt x="106934" y="248539"/>
                </a:lnTo>
                <a:lnTo>
                  <a:pt x="83312" y="284734"/>
                </a:lnTo>
                <a:lnTo>
                  <a:pt x="62611" y="322579"/>
                </a:lnTo>
                <a:lnTo>
                  <a:pt x="44576" y="361696"/>
                </a:lnTo>
                <a:lnTo>
                  <a:pt x="29591" y="402209"/>
                </a:lnTo>
                <a:lnTo>
                  <a:pt x="17525" y="443611"/>
                </a:lnTo>
                <a:lnTo>
                  <a:pt x="8636" y="485775"/>
                </a:lnTo>
                <a:lnTo>
                  <a:pt x="2793" y="528574"/>
                </a:lnTo>
                <a:lnTo>
                  <a:pt x="126" y="571626"/>
                </a:lnTo>
                <a:lnTo>
                  <a:pt x="0" y="1168400"/>
                </a:lnTo>
                <a:lnTo>
                  <a:pt x="582422" y="1168400"/>
                </a:lnTo>
                <a:lnTo>
                  <a:pt x="639826" y="1165478"/>
                </a:lnTo>
                <a:lnTo>
                  <a:pt x="682498" y="1159764"/>
                </a:lnTo>
                <a:lnTo>
                  <a:pt x="724662" y="1150747"/>
                </a:lnTo>
                <a:lnTo>
                  <a:pt x="766190" y="1138809"/>
                </a:lnTo>
                <a:lnTo>
                  <a:pt x="806576" y="1123696"/>
                </a:lnTo>
                <a:lnTo>
                  <a:pt x="845820" y="1105789"/>
                </a:lnTo>
                <a:lnTo>
                  <a:pt x="883538" y="1084961"/>
                </a:lnTo>
                <a:lnTo>
                  <a:pt x="919734" y="1061466"/>
                </a:lnTo>
                <a:lnTo>
                  <a:pt x="954151" y="1035303"/>
                </a:lnTo>
                <a:lnTo>
                  <a:pt x="986409" y="1006728"/>
                </a:lnTo>
                <a:lnTo>
                  <a:pt x="1016508" y="975868"/>
                </a:lnTo>
                <a:lnTo>
                  <a:pt x="1044321" y="942848"/>
                </a:lnTo>
                <a:lnTo>
                  <a:pt x="1069594" y="907923"/>
                </a:lnTo>
                <a:lnTo>
                  <a:pt x="1092200" y="871220"/>
                </a:lnTo>
                <a:lnTo>
                  <a:pt x="1112139" y="832866"/>
                </a:lnTo>
                <a:lnTo>
                  <a:pt x="1129029" y="793242"/>
                </a:lnTo>
                <a:lnTo>
                  <a:pt x="1143127" y="752475"/>
                </a:lnTo>
                <a:lnTo>
                  <a:pt x="1154049" y="710692"/>
                </a:lnTo>
                <a:lnTo>
                  <a:pt x="1162050" y="668274"/>
                </a:lnTo>
                <a:lnTo>
                  <a:pt x="1166749" y="625475"/>
                </a:lnTo>
                <a:lnTo>
                  <a:pt x="1168400" y="582422"/>
                </a:lnTo>
                <a:lnTo>
                  <a:pt x="1168400" y="0"/>
                </a:lnTo>
                <a:close/>
              </a:path>
            </a:pathLst>
          </a:custGeom>
          <a:solidFill>
            <a:srgbClr val="40A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97025" cy="1593850"/>
          </a:xfrm>
          <a:custGeom>
            <a:avLst/>
            <a:gdLst/>
            <a:ahLst/>
            <a:cxnLst/>
            <a:rect l="l" t="t" r="r" b="b"/>
            <a:pathLst>
              <a:path w="1597025" h="1593850">
                <a:moveTo>
                  <a:pt x="1357503" y="0"/>
                </a:moveTo>
                <a:lnTo>
                  <a:pt x="0" y="0"/>
                </a:lnTo>
                <a:lnTo>
                  <a:pt x="0" y="1302893"/>
                </a:lnTo>
                <a:lnTo>
                  <a:pt x="28497" y="1329308"/>
                </a:lnTo>
                <a:lnTo>
                  <a:pt x="63927" y="1359280"/>
                </a:lnTo>
                <a:lnTo>
                  <a:pt x="100783" y="1387475"/>
                </a:lnTo>
                <a:lnTo>
                  <a:pt x="138976" y="1413764"/>
                </a:lnTo>
                <a:lnTo>
                  <a:pt x="178422" y="1438275"/>
                </a:lnTo>
                <a:lnTo>
                  <a:pt x="219011" y="1460753"/>
                </a:lnTo>
                <a:lnTo>
                  <a:pt x="260667" y="1481201"/>
                </a:lnTo>
                <a:lnTo>
                  <a:pt x="303276" y="1499616"/>
                </a:lnTo>
                <a:lnTo>
                  <a:pt x="346735" y="1515999"/>
                </a:lnTo>
                <a:lnTo>
                  <a:pt x="390944" y="1530096"/>
                </a:lnTo>
                <a:lnTo>
                  <a:pt x="435787" y="1542033"/>
                </a:lnTo>
                <a:lnTo>
                  <a:pt x="481177" y="1551813"/>
                </a:lnTo>
                <a:lnTo>
                  <a:pt x="526973" y="1559305"/>
                </a:lnTo>
                <a:lnTo>
                  <a:pt x="573087" y="1564513"/>
                </a:lnTo>
                <a:lnTo>
                  <a:pt x="619404" y="1567560"/>
                </a:lnTo>
                <a:lnTo>
                  <a:pt x="1570482" y="1593723"/>
                </a:lnTo>
                <a:lnTo>
                  <a:pt x="1596517" y="642747"/>
                </a:lnTo>
                <a:lnTo>
                  <a:pt x="1596644" y="631190"/>
                </a:lnTo>
                <a:lnTo>
                  <a:pt x="1595628" y="584834"/>
                </a:lnTo>
                <a:lnTo>
                  <a:pt x="1592326" y="538479"/>
                </a:lnTo>
                <a:lnTo>
                  <a:pt x="1586738" y="492378"/>
                </a:lnTo>
                <a:lnTo>
                  <a:pt x="1578991" y="446658"/>
                </a:lnTo>
                <a:lnTo>
                  <a:pt x="1568958" y="401320"/>
                </a:lnTo>
                <a:lnTo>
                  <a:pt x="1556639" y="356616"/>
                </a:lnTo>
                <a:lnTo>
                  <a:pt x="1542288" y="312420"/>
                </a:lnTo>
                <a:lnTo>
                  <a:pt x="1525651" y="269113"/>
                </a:lnTo>
                <a:lnTo>
                  <a:pt x="1506982" y="226695"/>
                </a:lnTo>
                <a:lnTo>
                  <a:pt x="1486154" y="185166"/>
                </a:lnTo>
                <a:lnTo>
                  <a:pt x="1463421" y="144779"/>
                </a:lnTo>
                <a:lnTo>
                  <a:pt x="1438783" y="105536"/>
                </a:lnTo>
                <a:lnTo>
                  <a:pt x="1412113" y="67436"/>
                </a:lnTo>
                <a:lnTo>
                  <a:pt x="1383792" y="30860"/>
                </a:lnTo>
                <a:lnTo>
                  <a:pt x="1357503" y="0"/>
                </a:lnTo>
                <a:close/>
              </a:path>
            </a:pathLst>
          </a:custGeom>
          <a:solidFill>
            <a:srgbClr val="FFC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875788" y="9127234"/>
            <a:ext cx="15412719" cy="1160145"/>
            <a:chOff x="2875788" y="9127234"/>
            <a:chExt cx="15412719" cy="11601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5788" y="9127234"/>
              <a:ext cx="15412212" cy="115976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798807" y="9224771"/>
              <a:ext cx="6489065" cy="1062355"/>
            </a:xfrm>
            <a:custGeom>
              <a:avLst/>
              <a:gdLst/>
              <a:ahLst/>
              <a:cxnLst/>
              <a:rect l="l" t="t" r="r" b="b"/>
              <a:pathLst>
                <a:path w="6489065" h="1062354">
                  <a:moveTo>
                    <a:pt x="6488811" y="0"/>
                  </a:moveTo>
                  <a:lnTo>
                    <a:pt x="2823972" y="0"/>
                  </a:lnTo>
                  <a:lnTo>
                    <a:pt x="2765298" y="1981"/>
                  </a:lnTo>
                  <a:lnTo>
                    <a:pt x="2717546" y="4178"/>
                  </a:lnTo>
                  <a:lnTo>
                    <a:pt x="2669794" y="6845"/>
                  </a:lnTo>
                  <a:lnTo>
                    <a:pt x="2622296" y="10007"/>
                  </a:lnTo>
                  <a:lnTo>
                    <a:pt x="2574798" y="13627"/>
                  </a:lnTo>
                  <a:lnTo>
                    <a:pt x="2527554" y="17729"/>
                  </a:lnTo>
                  <a:lnTo>
                    <a:pt x="2480436" y="22313"/>
                  </a:lnTo>
                  <a:lnTo>
                    <a:pt x="2433447" y="27355"/>
                  </a:lnTo>
                  <a:lnTo>
                    <a:pt x="2386584" y="32867"/>
                  </a:lnTo>
                  <a:lnTo>
                    <a:pt x="2339848" y="38836"/>
                  </a:lnTo>
                  <a:lnTo>
                    <a:pt x="2293238" y="45262"/>
                  </a:lnTo>
                  <a:lnTo>
                    <a:pt x="2246757" y="52158"/>
                  </a:lnTo>
                  <a:lnTo>
                    <a:pt x="2200529" y="59512"/>
                  </a:lnTo>
                  <a:lnTo>
                    <a:pt x="2154428" y="67322"/>
                  </a:lnTo>
                  <a:lnTo>
                    <a:pt x="2108454" y="75577"/>
                  </a:lnTo>
                  <a:lnTo>
                    <a:pt x="2062607" y="84289"/>
                  </a:lnTo>
                  <a:lnTo>
                    <a:pt x="2016886" y="93446"/>
                  </a:lnTo>
                  <a:lnTo>
                    <a:pt x="1971421" y="103047"/>
                  </a:lnTo>
                  <a:lnTo>
                    <a:pt x="1926082" y="113093"/>
                  </a:lnTo>
                  <a:lnTo>
                    <a:pt x="1880997" y="123583"/>
                  </a:lnTo>
                  <a:lnTo>
                    <a:pt x="1835911" y="134505"/>
                  </a:lnTo>
                  <a:lnTo>
                    <a:pt x="1791080" y="145872"/>
                  </a:lnTo>
                  <a:lnTo>
                    <a:pt x="1746503" y="157657"/>
                  </a:lnTo>
                  <a:lnTo>
                    <a:pt x="1702053" y="169875"/>
                  </a:lnTo>
                  <a:lnTo>
                    <a:pt x="1657730" y="182537"/>
                  </a:lnTo>
                  <a:lnTo>
                    <a:pt x="1613661" y="195618"/>
                  </a:lnTo>
                  <a:lnTo>
                    <a:pt x="1569720" y="209118"/>
                  </a:lnTo>
                  <a:lnTo>
                    <a:pt x="1525905" y="223037"/>
                  </a:lnTo>
                  <a:lnTo>
                    <a:pt x="1482344" y="237388"/>
                  </a:lnTo>
                  <a:lnTo>
                    <a:pt x="1439036" y="252145"/>
                  </a:lnTo>
                  <a:lnTo>
                    <a:pt x="1395857" y="267309"/>
                  </a:lnTo>
                  <a:lnTo>
                    <a:pt x="1352930" y="282905"/>
                  </a:lnTo>
                  <a:lnTo>
                    <a:pt x="1310132" y="298894"/>
                  </a:lnTo>
                  <a:lnTo>
                    <a:pt x="1267586" y="315302"/>
                  </a:lnTo>
                  <a:lnTo>
                    <a:pt x="1225169" y="332117"/>
                  </a:lnTo>
                  <a:lnTo>
                    <a:pt x="1183005" y="349326"/>
                  </a:lnTo>
                  <a:lnTo>
                    <a:pt x="1141095" y="366941"/>
                  </a:lnTo>
                  <a:lnTo>
                    <a:pt x="1099312" y="384936"/>
                  </a:lnTo>
                  <a:lnTo>
                    <a:pt x="1057783" y="403339"/>
                  </a:lnTo>
                  <a:lnTo>
                    <a:pt x="1016508" y="422135"/>
                  </a:lnTo>
                  <a:lnTo>
                    <a:pt x="975360" y="441324"/>
                  </a:lnTo>
                  <a:lnTo>
                    <a:pt x="934466" y="460908"/>
                  </a:lnTo>
                  <a:lnTo>
                    <a:pt x="893826" y="480860"/>
                  </a:lnTo>
                  <a:lnTo>
                    <a:pt x="853440" y="501205"/>
                  </a:lnTo>
                  <a:lnTo>
                    <a:pt x="813181" y="521931"/>
                  </a:lnTo>
                  <a:lnTo>
                    <a:pt x="773302" y="543039"/>
                  </a:lnTo>
                  <a:lnTo>
                    <a:pt x="733551" y="564514"/>
                  </a:lnTo>
                  <a:lnTo>
                    <a:pt x="694055" y="586358"/>
                  </a:lnTo>
                  <a:lnTo>
                    <a:pt x="654685" y="608596"/>
                  </a:lnTo>
                  <a:lnTo>
                    <a:pt x="615696" y="631189"/>
                  </a:lnTo>
                  <a:lnTo>
                    <a:pt x="576834" y="654151"/>
                  </a:lnTo>
                  <a:lnTo>
                    <a:pt x="538352" y="677481"/>
                  </a:lnTo>
                  <a:lnTo>
                    <a:pt x="499999" y="701166"/>
                  </a:lnTo>
                  <a:lnTo>
                    <a:pt x="462025" y="725220"/>
                  </a:lnTo>
                  <a:lnTo>
                    <a:pt x="424180" y="749630"/>
                  </a:lnTo>
                  <a:lnTo>
                    <a:pt x="386588" y="774382"/>
                  </a:lnTo>
                  <a:lnTo>
                    <a:pt x="349376" y="799490"/>
                  </a:lnTo>
                  <a:lnTo>
                    <a:pt x="312293" y="824953"/>
                  </a:lnTo>
                  <a:lnTo>
                    <a:pt x="275463" y="850772"/>
                  </a:lnTo>
                  <a:lnTo>
                    <a:pt x="239014" y="876934"/>
                  </a:lnTo>
                  <a:lnTo>
                    <a:pt x="202692" y="903414"/>
                  </a:lnTo>
                  <a:lnTo>
                    <a:pt x="166750" y="930262"/>
                  </a:lnTo>
                  <a:lnTo>
                    <a:pt x="131064" y="957444"/>
                  </a:lnTo>
                  <a:lnTo>
                    <a:pt x="95631" y="984959"/>
                  </a:lnTo>
                  <a:lnTo>
                    <a:pt x="60451" y="1012807"/>
                  </a:lnTo>
                  <a:lnTo>
                    <a:pt x="25526" y="1040987"/>
                  </a:lnTo>
                  <a:lnTo>
                    <a:pt x="0" y="1062003"/>
                  </a:lnTo>
                  <a:lnTo>
                    <a:pt x="6488811" y="1062003"/>
                  </a:lnTo>
                  <a:lnTo>
                    <a:pt x="6488811" y="0"/>
                  </a:lnTo>
                  <a:close/>
                </a:path>
              </a:pathLst>
            </a:custGeom>
            <a:solidFill>
              <a:srgbClr val="FFC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027" y="140207"/>
            <a:ext cx="2761488" cy="277215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13208" rIns="0" bIns="0" rtlCol="0">
            <a:spAutoFit/>
          </a:bodyPr>
          <a:lstStyle/>
          <a:p>
            <a:pPr marL="5537200">
              <a:lnSpc>
                <a:spcPct val="100000"/>
              </a:lnSpc>
              <a:spcBef>
                <a:spcPts val="100"/>
              </a:spcBef>
            </a:pPr>
            <a:r>
              <a:rPr sz="7100" spc="-740" dirty="0"/>
              <a:t>P</a:t>
            </a:r>
            <a:r>
              <a:rPr sz="7100" spc="-735" dirty="0"/>
              <a:t>E</a:t>
            </a:r>
            <a:r>
              <a:rPr sz="7100" spc="-720" dirty="0"/>
              <a:t>N</a:t>
            </a:r>
            <a:r>
              <a:rPr sz="7100" spc="-740" dirty="0"/>
              <a:t>D</a:t>
            </a:r>
            <a:r>
              <a:rPr sz="7100" spc="-760" dirty="0"/>
              <a:t>A</a:t>
            </a:r>
            <a:r>
              <a:rPr sz="7100" spc="-735" dirty="0"/>
              <a:t>H</a:t>
            </a:r>
            <a:r>
              <a:rPr sz="7100" spc="-760" dirty="0"/>
              <a:t>U</a:t>
            </a:r>
            <a:r>
              <a:rPr sz="7100" spc="-720" dirty="0"/>
              <a:t>L</a:t>
            </a:r>
            <a:r>
              <a:rPr sz="7100" spc="-755" dirty="0"/>
              <a:t>U</a:t>
            </a:r>
            <a:r>
              <a:rPr sz="7100" spc="-760" dirty="0"/>
              <a:t>A</a:t>
            </a:r>
            <a:r>
              <a:rPr sz="7100" spc="-25" dirty="0"/>
              <a:t>N</a:t>
            </a:r>
            <a:endParaRPr sz="7100" dirty="0"/>
          </a:p>
        </p:txBody>
      </p:sp>
      <p:sp>
        <p:nvSpPr>
          <p:cNvPr id="11" name="object 11"/>
          <p:cNvSpPr txBox="1"/>
          <p:nvPr/>
        </p:nvSpPr>
        <p:spPr>
          <a:xfrm>
            <a:off x="10000615" y="9729927"/>
            <a:ext cx="7306309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I</a:t>
            </a:r>
            <a:r>
              <a:rPr sz="1900" spc="-21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NS</a:t>
            </a:r>
            <a:r>
              <a:rPr sz="1900" spc="-11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105" dirty="0">
                <a:solidFill>
                  <a:srgbClr val="4E4E4E"/>
                </a:solidFill>
                <a:latin typeface="Georgia"/>
                <a:cs typeface="Georgia"/>
              </a:rPr>
              <a:t>TI</a:t>
            </a:r>
            <a:r>
              <a:rPr sz="1900" spc="-21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135" dirty="0">
                <a:solidFill>
                  <a:srgbClr val="4E4E4E"/>
                </a:solidFill>
                <a:latin typeface="Georgia"/>
                <a:cs typeface="Georgia"/>
              </a:rPr>
              <a:t>TUT</a:t>
            </a:r>
            <a:r>
              <a:rPr sz="1900" spc="484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I</a:t>
            </a:r>
            <a:r>
              <a:rPr sz="1900" spc="-20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4E4E4E"/>
                </a:solidFill>
                <a:latin typeface="Georgia"/>
                <a:cs typeface="Georgia"/>
              </a:rPr>
              <a:t>N</a:t>
            </a:r>
            <a:r>
              <a:rPr sz="1900" spc="-22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4E4E4E"/>
                </a:solidFill>
                <a:latin typeface="Georgia"/>
                <a:cs typeface="Georgia"/>
              </a:rPr>
              <a:t>F</a:t>
            </a:r>
            <a:r>
              <a:rPr sz="1900" spc="-21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100" dirty="0">
                <a:solidFill>
                  <a:srgbClr val="4E4E4E"/>
                </a:solidFill>
                <a:latin typeface="Georgia"/>
                <a:cs typeface="Georgia"/>
              </a:rPr>
              <a:t>OR</a:t>
            </a:r>
            <a:r>
              <a:rPr sz="1900" spc="-21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95" dirty="0">
                <a:solidFill>
                  <a:srgbClr val="4E4E4E"/>
                </a:solidFill>
                <a:latin typeface="Georgia"/>
                <a:cs typeface="Georgia"/>
              </a:rPr>
              <a:t>MA</a:t>
            </a:r>
            <a:r>
              <a:rPr sz="1900" spc="-22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105" dirty="0">
                <a:solidFill>
                  <a:srgbClr val="4E4E4E"/>
                </a:solidFill>
                <a:latin typeface="Georgia"/>
                <a:cs typeface="Georgia"/>
              </a:rPr>
              <a:t>TI</a:t>
            </a:r>
            <a:r>
              <a:rPr sz="1900" spc="-20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4E4E4E"/>
                </a:solidFill>
                <a:latin typeface="Georgia"/>
                <a:cs typeface="Georgia"/>
              </a:rPr>
              <a:t>K</a:t>
            </a:r>
            <a:r>
              <a:rPr sz="1900" spc="-21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A</a:t>
            </a:r>
            <a:r>
              <a:rPr sz="1900" spc="30" dirty="0">
                <a:solidFill>
                  <a:srgbClr val="4E4E4E"/>
                </a:solidFill>
                <a:latin typeface="Georgia"/>
                <a:cs typeface="Georgia"/>
              </a:rPr>
              <a:t> 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DA</a:t>
            </a:r>
            <a:r>
              <a:rPr sz="1900" spc="-9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N</a:t>
            </a:r>
            <a:r>
              <a:rPr sz="1900" spc="20" dirty="0">
                <a:solidFill>
                  <a:srgbClr val="4E4E4E"/>
                </a:solidFill>
                <a:latin typeface="Georgia"/>
                <a:cs typeface="Georgia"/>
              </a:rPr>
              <a:t> 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B</a:t>
            </a:r>
            <a:r>
              <a:rPr sz="1900" spc="-204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I</a:t>
            </a:r>
            <a:r>
              <a:rPr sz="1900" spc="-18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S</a:t>
            </a:r>
            <a:r>
              <a:rPr sz="1900" spc="-19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4E4E4E"/>
                </a:solidFill>
                <a:latin typeface="Georgia"/>
                <a:cs typeface="Georgia"/>
              </a:rPr>
              <a:t>N</a:t>
            </a:r>
            <a:r>
              <a:rPr sz="1900" spc="-21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I</a:t>
            </a:r>
            <a:r>
              <a:rPr sz="1900" spc="-18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S</a:t>
            </a:r>
            <a:r>
              <a:rPr sz="1900" spc="30" dirty="0">
                <a:solidFill>
                  <a:srgbClr val="4E4E4E"/>
                </a:solidFill>
                <a:latin typeface="Georgia"/>
                <a:cs typeface="Georgia"/>
              </a:rPr>
              <a:t>  </a:t>
            </a:r>
            <a:r>
              <a:rPr sz="1900" spc="-20" dirty="0">
                <a:solidFill>
                  <a:srgbClr val="4E4E4E"/>
                </a:solidFill>
                <a:latin typeface="Georgia"/>
                <a:cs typeface="Georgia"/>
              </a:rPr>
              <a:t>D</a:t>
            </a:r>
            <a:r>
              <a:rPr sz="1900" spc="-114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A</a:t>
            </a:r>
            <a:r>
              <a:rPr sz="1900" spc="-9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R</a:t>
            </a:r>
            <a:r>
              <a:rPr sz="1900" spc="-8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M</a:t>
            </a:r>
            <a:r>
              <a:rPr sz="1900" spc="-9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A</a:t>
            </a:r>
            <a:r>
              <a:rPr sz="1900" spc="-8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J</a:t>
            </a:r>
            <a:r>
              <a:rPr sz="1900" spc="-10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A</a:t>
            </a:r>
            <a:r>
              <a:rPr sz="1900" spc="-8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Y</a:t>
            </a:r>
            <a:r>
              <a:rPr sz="1900" spc="-8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-50" dirty="0">
                <a:solidFill>
                  <a:srgbClr val="4E4E4E"/>
                </a:solidFill>
                <a:latin typeface="Georgia"/>
                <a:cs typeface="Georgia"/>
              </a:rPr>
              <a:t>A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444465" y="9729927"/>
            <a:ext cx="61849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45" dirty="0">
                <a:solidFill>
                  <a:srgbClr val="4E4E4E"/>
                </a:solidFill>
                <a:latin typeface="Georgia"/>
                <a:cs typeface="Georgia"/>
              </a:rPr>
              <a:t>2024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34642" y="3585210"/>
            <a:ext cx="15473680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3600" i="1" dirty="0"/>
              <a:t>Customer lifecycle management </a:t>
            </a:r>
            <a:r>
              <a:rPr lang="en-US" sz="3600" dirty="0" err="1"/>
              <a:t>diterapkan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menjaga</a:t>
            </a:r>
            <a:r>
              <a:rPr lang="en-US" sz="3600" dirty="0"/>
              <a:t> </a:t>
            </a:r>
            <a:r>
              <a:rPr lang="en-US" sz="3600" dirty="0" err="1"/>
              <a:t>pelanggan</a:t>
            </a:r>
            <a:r>
              <a:rPr lang="en-US" sz="3600" dirty="0"/>
              <a:t> agar </a:t>
            </a:r>
            <a:r>
              <a:rPr lang="en-US" sz="3600" dirty="0" err="1"/>
              <a:t>tetap</a:t>
            </a:r>
            <a:r>
              <a:rPr lang="en-US" sz="3600" dirty="0"/>
              <a:t> loyal pada </a:t>
            </a:r>
            <a:r>
              <a:rPr lang="en-US" sz="3600" dirty="0" err="1"/>
              <a:t>bisnis</a:t>
            </a:r>
            <a:r>
              <a:rPr lang="en-US" sz="3600" dirty="0"/>
              <a:t>. Loyalitas </a:t>
            </a:r>
            <a:r>
              <a:rPr lang="en-US" sz="3600" dirty="0" err="1"/>
              <a:t>pelanggan</a:t>
            </a:r>
            <a:r>
              <a:rPr lang="en-US" sz="3600" dirty="0"/>
              <a:t> </a:t>
            </a:r>
            <a:r>
              <a:rPr lang="en-US" sz="3600" dirty="0" err="1"/>
              <a:t>merupakan</a:t>
            </a:r>
            <a:r>
              <a:rPr lang="en-US" sz="3600" dirty="0"/>
              <a:t> salah </a:t>
            </a:r>
            <a:r>
              <a:rPr lang="en-US" sz="3600" dirty="0" err="1"/>
              <a:t>satu</a:t>
            </a:r>
            <a:r>
              <a:rPr lang="en-US" sz="3600" dirty="0"/>
              <a:t> </a:t>
            </a:r>
            <a:r>
              <a:rPr lang="en-US" sz="3600" dirty="0" err="1"/>
              <a:t>alasan</a:t>
            </a:r>
            <a:r>
              <a:rPr lang="en-US" sz="3600" dirty="0"/>
              <a:t> </a:t>
            </a:r>
            <a:r>
              <a:rPr lang="en-US" sz="3600" dirty="0" err="1"/>
              <a:t>mengapa</a:t>
            </a:r>
            <a:r>
              <a:rPr lang="en-US" sz="3600" dirty="0"/>
              <a:t> </a:t>
            </a:r>
            <a:r>
              <a:rPr lang="en-US" sz="3600" dirty="0" err="1"/>
              <a:t>bisnis</a:t>
            </a:r>
            <a:r>
              <a:rPr lang="en-US" sz="3600" dirty="0"/>
              <a:t> </a:t>
            </a: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 err="1"/>
              <a:t>terus</a:t>
            </a:r>
            <a:r>
              <a:rPr lang="en-US" sz="3600" dirty="0"/>
              <a:t> </a:t>
            </a:r>
            <a:r>
              <a:rPr lang="en-US" sz="3600" dirty="0" err="1"/>
              <a:t>bertahan</a:t>
            </a:r>
            <a:r>
              <a:rPr lang="en-US" sz="3600" dirty="0"/>
              <a:t> </a:t>
            </a:r>
            <a:r>
              <a:rPr lang="en-US" sz="3600" dirty="0" err="1"/>
              <a:t>tanpa</a:t>
            </a:r>
            <a:r>
              <a:rPr lang="en-US" sz="3600" dirty="0"/>
              <a:t> </a:t>
            </a:r>
            <a:r>
              <a:rPr lang="en-US" sz="3600" dirty="0" err="1"/>
              <a:t>perlu</a:t>
            </a:r>
            <a:r>
              <a:rPr lang="en-US" sz="3600" dirty="0"/>
              <a:t> </a:t>
            </a:r>
            <a:r>
              <a:rPr lang="en-US" sz="3600" dirty="0" err="1"/>
              <a:t>selalu</a:t>
            </a:r>
            <a:r>
              <a:rPr lang="en-US" sz="3600" dirty="0"/>
              <a:t> </a:t>
            </a:r>
            <a:r>
              <a:rPr lang="en-US" sz="3600" dirty="0" err="1"/>
              <a:t>mencari</a:t>
            </a:r>
            <a:r>
              <a:rPr lang="en-US" sz="3600" dirty="0"/>
              <a:t> </a:t>
            </a:r>
            <a:r>
              <a:rPr lang="en-US" sz="3600" dirty="0" err="1"/>
              <a:t>pelanggan</a:t>
            </a:r>
            <a:r>
              <a:rPr lang="en-US" sz="3600" dirty="0"/>
              <a:t> </a:t>
            </a:r>
            <a:r>
              <a:rPr lang="en-US" sz="3600" dirty="0" err="1"/>
              <a:t>baru</a:t>
            </a:r>
            <a:r>
              <a:rPr lang="en-US" sz="3600" dirty="0"/>
              <a:t> </a:t>
            </a:r>
            <a:r>
              <a:rPr lang="en-US" sz="3600" dirty="0" err="1"/>
              <a:t>setiap</a:t>
            </a:r>
            <a:r>
              <a:rPr lang="en-US" sz="3600" dirty="0"/>
              <a:t> </a:t>
            </a:r>
            <a:r>
              <a:rPr lang="en-US" sz="3600" dirty="0" err="1"/>
              <a:t>harinya</a:t>
            </a:r>
            <a:r>
              <a:rPr lang="en-US" sz="3600" dirty="0"/>
              <a:t>.</a:t>
            </a:r>
          </a:p>
          <a:p>
            <a:endParaRPr lang="en-US" sz="3600" dirty="0"/>
          </a:p>
          <a:p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itu</a:t>
            </a:r>
            <a:r>
              <a:rPr lang="en-US" sz="3600" dirty="0"/>
              <a:t>, </a:t>
            </a:r>
            <a:r>
              <a:rPr lang="en-US" sz="3600" dirty="0" err="1"/>
              <a:t>penting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mempelajari</a:t>
            </a:r>
            <a:r>
              <a:rPr lang="en-US" sz="3600" dirty="0"/>
              <a:t> </a:t>
            </a:r>
            <a:r>
              <a:rPr lang="en-US" sz="3600" dirty="0" err="1"/>
              <a:t>apa</a:t>
            </a:r>
            <a:r>
              <a:rPr lang="en-US" sz="3600" dirty="0"/>
              <a:t> </a:t>
            </a:r>
            <a:r>
              <a:rPr lang="en-US" sz="3600" i="1" dirty="0"/>
              <a:t>customer lifecycle management</a:t>
            </a:r>
            <a:r>
              <a:rPr lang="en-US" sz="3600" dirty="0"/>
              <a:t> </a:t>
            </a:r>
            <a:r>
              <a:rPr lang="en-US" sz="3600" dirty="0" err="1"/>
              <a:t>lengkap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tahapan</a:t>
            </a:r>
            <a:r>
              <a:rPr lang="en-US" sz="3600" dirty="0"/>
              <a:t>, </a:t>
            </a:r>
            <a:r>
              <a:rPr lang="en-US" sz="3600" dirty="0" err="1"/>
              <a:t>contoh</a:t>
            </a:r>
            <a:r>
              <a:rPr lang="en-US" sz="3600" dirty="0"/>
              <a:t> strategi, dan tips </a:t>
            </a:r>
            <a:r>
              <a:rPr lang="en-US" sz="3600" dirty="0" err="1"/>
              <a:t>menerapkannya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bisnis</a:t>
            </a:r>
            <a:r>
              <a:rPr lang="en-US" sz="3600" dirty="0"/>
              <a:t>.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8C8D131-DC3D-BF08-8331-79ECEE638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3ED3BE54-4C3F-E962-54F4-CFBB433C3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32333" y="9511827"/>
            <a:ext cx="5791200" cy="547688"/>
          </a:xfrm>
        </p:spPr>
        <p:txBody>
          <a:bodyPr/>
          <a:lstStyle/>
          <a:p>
            <a:pPr>
              <a:defRPr/>
            </a:pPr>
            <a:r>
              <a:rPr lang="en-ID" dirty="0"/>
              <a:t>Global Marketing Dynamics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76341E8-9306-47F4-3A7C-E0E3489F0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75788" y="9105900"/>
            <a:ext cx="15412719" cy="1181098"/>
            <a:chOff x="2875788" y="9319258"/>
            <a:chExt cx="15412719" cy="967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5788" y="9319258"/>
              <a:ext cx="15412212" cy="96773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047219" y="9415271"/>
              <a:ext cx="6240780" cy="871855"/>
            </a:xfrm>
            <a:custGeom>
              <a:avLst/>
              <a:gdLst/>
              <a:ahLst/>
              <a:cxnLst/>
              <a:rect l="l" t="t" r="r" b="b"/>
              <a:pathLst>
                <a:path w="6240780" h="871854">
                  <a:moveTo>
                    <a:pt x="6240526" y="0"/>
                  </a:moveTo>
                  <a:lnTo>
                    <a:pt x="2575814" y="0"/>
                  </a:lnTo>
                  <a:lnTo>
                    <a:pt x="2517139" y="1981"/>
                  </a:lnTo>
                  <a:lnTo>
                    <a:pt x="2469387" y="4178"/>
                  </a:lnTo>
                  <a:lnTo>
                    <a:pt x="2421635" y="6857"/>
                  </a:lnTo>
                  <a:lnTo>
                    <a:pt x="2374137" y="10020"/>
                  </a:lnTo>
                  <a:lnTo>
                    <a:pt x="2326639" y="13652"/>
                  </a:lnTo>
                  <a:lnTo>
                    <a:pt x="2279395" y="17754"/>
                  </a:lnTo>
                  <a:lnTo>
                    <a:pt x="2232278" y="22339"/>
                  </a:lnTo>
                  <a:lnTo>
                    <a:pt x="2185289" y="27393"/>
                  </a:lnTo>
                  <a:lnTo>
                    <a:pt x="2138426" y="32892"/>
                  </a:lnTo>
                  <a:lnTo>
                    <a:pt x="2091689" y="38874"/>
                  </a:lnTo>
                  <a:lnTo>
                    <a:pt x="2045081" y="45326"/>
                  </a:lnTo>
                  <a:lnTo>
                    <a:pt x="1998599" y="52235"/>
                  </a:lnTo>
                  <a:lnTo>
                    <a:pt x="1952370" y="59601"/>
                  </a:lnTo>
                  <a:lnTo>
                    <a:pt x="1906270" y="67411"/>
                  </a:lnTo>
                  <a:lnTo>
                    <a:pt x="1860295" y="75691"/>
                  </a:lnTo>
                  <a:lnTo>
                    <a:pt x="1814449" y="84416"/>
                  </a:lnTo>
                  <a:lnTo>
                    <a:pt x="1768728" y="93586"/>
                  </a:lnTo>
                  <a:lnTo>
                    <a:pt x="1723262" y="103200"/>
                  </a:lnTo>
                  <a:lnTo>
                    <a:pt x="1677924" y="113258"/>
                  </a:lnTo>
                  <a:lnTo>
                    <a:pt x="1632839" y="123748"/>
                  </a:lnTo>
                  <a:lnTo>
                    <a:pt x="1587753" y="134696"/>
                  </a:lnTo>
                  <a:lnTo>
                    <a:pt x="1542922" y="146062"/>
                  </a:lnTo>
                  <a:lnTo>
                    <a:pt x="1498345" y="157873"/>
                  </a:lnTo>
                  <a:lnTo>
                    <a:pt x="1453895" y="170116"/>
                  </a:lnTo>
                  <a:lnTo>
                    <a:pt x="1409572" y="182791"/>
                  </a:lnTo>
                  <a:lnTo>
                    <a:pt x="1365503" y="195897"/>
                  </a:lnTo>
                  <a:lnTo>
                    <a:pt x="1321562" y="209410"/>
                  </a:lnTo>
                  <a:lnTo>
                    <a:pt x="1277747" y="223354"/>
                  </a:lnTo>
                  <a:lnTo>
                    <a:pt x="1234185" y="237718"/>
                  </a:lnTo>
                  <a:lnTo>
                    <a:pt x="1190878" y="252501"/>
                  </a:lnTo>
                  <a:lnTo>
                    <a:pt x="1147699" y="267690"/>
                  </a:lnTo>
                  <a:lnTo>
                    <a:pt x="1104772" y="283311"/>
                  </a:lnTo>
                  <a:lnTo>
                    <a:pt x="1061974" y="299313"/>
                  </a:lnTo>
                  <a:lnTo>
                    <a:pt x="1019428" y="315747"/>
                  </a:lnTo>
                  <a:lnTo>
                    <a:pt x="977010" y="332574"/>
                  </a:lnTo>
                  <a:lnTo>
                    <a:pt x="934847" y="349808"/>
                  </a:lnTo>
                  <a:lnTo>
                    <a:pt x="892936" y="367449"/>
                  </a:lnTo>
                  <a:lnTo>
                    <a:pt x="851153" y="385470"/>
                  </a:lnTo>
                  <a:lnTo>
                    <a:pt x="809625" y="403910"/>
                  </a:lnTo>
                  <a:lnTo>
                    <a:pt x="768350" y="422732"/>
                  </a:lnTo>
                  <a:lnTo>
                    <a:pt x="727201" y="441947"/>
                  </a:lnTo>
                  <a:lnTo>
                    <a:pt x="686307" y="461556"/>
                  </a:lnTo>
                  <a:lnTo>
                    <a:pt x="645668" y="481533"/>
                  </a:lnTo>
                  <a:lnTo>
                    <a:pt x="605281" y="501903"/>
                  </a:lnTo>
                  <a:lnTo>
                    <a:pt x="565023" y="522668"/>
                  </a:lnTo>
                  <a:lnTo>
                    <a:pt x="525145" y="543801"/>
                  </a:lnTo>
                  <a:lnTo>
                    <a:pt x="485394" y="565302"/>
                  </a:lnTo>
                  <a:lnTo>
                    <a:pt x="445897" y="587197"/>
                  </a:lnTo>
                  <a:lnTo>
                    <a:pt x="406526" y="609460"/>
                  </a:lnTo>
                  <a:lnTo>
                    <a:pt x="367537" y="632078"/>
                  </a:lnTo>
                  <a:lnTo>
                    <a:pt x="328675" y="655065"/>
                  </a:lnTo>
                  <a:lnTo>
                    <a:pt x="290195" y="678433"/>
                  </a:lnTo>
                  <a:lnTo>
                    <a:pt x="251840" y="702157"/>
                  </a:lnTo>
                  <a:lnTo>
                    <a:pt x="213868" y="726249"/>
                  </a:lnTo>
                  <a:lnTo>
                    <a:pt x="176022" y="750679"/>
                  </a:lnTo>
                  <a:lnTo>
                    <a:pt x="138429" y="775474"/>
                  </a:lnTo>
                  <a:lnTo>
                    <a:pt x="101219" y="800621"/>
                  </a:lnTo>
                  <a:lnTo>
                    <a:pt x="64134" y="826121"/>
                  </a:lnTo>
                  <a:lnTo>
                    <a:pt x="27304" y="851969"/>
                  </a:lnTo>
                  <a:lnTo>
                    <a:pt x="0" y="871600"/>
                  </a:lnTo>
                  <a:lnTo>
                    <a:pt x="6240526" y="871600"/>
                  </a:lnTo>
                  <a:lnTo>
                    <a:pt x="6240526" y="0"/>
                  </a:lnTo>
                  <a:close/>
                </a:path>
              </a:pathLst>
            </a:custGeom>
            <a:solidFill>
              <a:srgbClr val="FFC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48433" y="597958"/>
            <a:ext cx="15492094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b="1" dirty="0"/>
              <a:t>Apa Itu Customer Lifecycle Management?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000615" y="9729927"/>
            <a:ext cx="7306309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I</a:t>
            </a:r>
            <a:r>
              <a:rPr sz="1900" spc="-21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NS</a:t>
            </a:r>
            <a:r>
              <a:rPr sz="1900" spc="-11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105" dirty="0">
                <a:solidFill>
                  <a:srgbClr val="4E4E4E"/>
                </a:solidFill>
                <a:latin typeface="Georgia"/>
                <a:cs typeface="Georgia"/>
              </a:rPr>
              <a:t>TI</a:t>
            </a:r>
            <a:r>
              <a:rPr sz="1900" spc="-21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135" dirty="0">
                <a:solidFill>
                  <a:srgbClr val="4E4E4E"/>
                </a:solidFill>
                <a:latin typeface="Georgia"/>
                <a:cs typeface="Georgia"/>
              </a:rPr>
              <a:t>TUT</a:t>
            </a:r>
            <a:r>
              <a:rPr sz="1900" spc="484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I</a:t>
            </a:r>
            <a:r>
              <a:rPr sz="1900" spc="-20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4E4E4E"/>
                </a:solidFill>
                <a:latin typeface="Georgia"/>
                <a:cs typeface="Georgia"/>
              </a:rPr>
              <a:t>N</a:t>
            </a:r>
            <a:r>
              <a:rPr sz="1900" spc="-22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4E4E4E"/>
                </a:solidFill>
                <a:latin typeface="Georgia"/>
                <a:cs typeface="Georgia"/>
              </a:rPr>
              <a:t>F</a:t>
            </a:r>
            <a:r>
              <a:rPr sz="1900" spc="-21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100" dirty="0">
                <a:solidFill>
                  <a:srgbClr val="4E4E4E"/>
                </a:solidFill>
                <a:latin typeface="Georgia"/>
                <a:cs typeface="Georgia"/>
              </a:rPr>
              <a:t>OR</a:t>
            </a:r>
            <a:r>
              <a:rPr sz="1900" spc="-21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95" dirty="0">
                <a:solidFill>
                  <a:srgbClr val="4E4E4E"/>
                </a:solidFill>
                <a:latin typeface="Georgia"/>
                <a:cs typeface="Georgia"/>
              </a:rPr>
              <a:t>MA</a:t>
            </a:r>
            <a:r>
              <a:rPr sz="1900" spc="-22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105" dirty="0">
                <a:solidFill>
                  <a:srgbClr val="4E4E4E"/>
                </a:solidFill>
                <a:latin typeface="Georgia"/>
                <a:cs typeface="Georgia"/>
              </a:rPr>
              <a:t>TI</a:t>
            </a:r>
            <a:r>
              <a:rPr sz="1900" spc="-20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4E4E4E"/>
                </a:solidFill>
                <a:latin typeface="Georgia"/>
                <a:cs typeface="Georgia"/>
              </a:rPr>
              <a:t>K</a:t>
            </a:r>
            <a:r>
              <a:rPr sz="1900" spc="-21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A</a:t>
            </a:r>
            <a:r>
              <a:rPr sz="1900" spc="30" dirty="0">
                <a:solidFill>
                  <a:srgbClr val="4E4E4E"/>
                </a:solidFill>
                <a:latin typeface="Georgia"/>
                <a:cs typeface="Georgia"/>
              </a:rPr>
              <a:t> 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DA</a:t>
            </a:r>
            <a:r>
              <a:rPr sz="1900" spc="-9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N</a:t>
            </a:r>
            <a:r>
              <a:rPr sz="1900" spc="20" dirty="0">
                <a:solidFill>
                  <a:srgbClr val="4E4E4E"/>
                </a:solidFill>
                <a:latin typeface="Georgia"/>
                <a:cs typeface="Georgia"/>
              </a:rPr>
              <a:t> 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B</a:t>
            </a:r>
            <a:r>
              <a:rPr sz="1900" spc="-204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I</a:t>
            </a:r>
            <a:r>
              <a:rPr sz="1900" spc="-18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S</a:t>
            </a:r>
            <a:r>
              <a:rPr sz="1900" spc="-19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4E4E4E"/>
                </a:solidFill>
                <a:latin typeface="Georgia"/>
                <a:cs typeface="Georgia"/>
              </a:rPr>
              <a:t>N</a:t>
            </a:r>
            <a:r>
              <a:rPr sz="1900" spc="-21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I</a:t>
            </a:r>
            <a:r>
              <a:rPr sz="1900" spc="-18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S</a:t>
            </a:r>
            <a:r>
              <a:rPr sz="1900" spc="30" dirty="0">
                <a:solidFill>
                  <a:srgbClr val="4E4E4E"/>
                </a:solidFill>
                <a:latin typeface="Georgia"/>
                <a:cs typeface="Georgia"/>
              </a:rPr>
              <a:t>  </a:t>
            </a:r>
            <a:r>
              <a:rPr sz="1900" spc="-20" dirty="0">
                <a:solidFill>
                  <a:srgbClr val="4E4E4E"/>
                </a:solidFill>
                <a:latin typeface="Georgia"/>
                <a:cs typeface="Georgia"/>
              </a:rPr>
              <a:t>D</a:t>
            </a:r>
            <a:r>
              <a:rPr sz="1900" spc="-114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A</a:t>
            </a:r>
            <a:r>
              <a:rPr sz="1900" spc="-9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R</a:t>
            </a:r>
            <a:r>
              <a:rPr sz="1900" spc="-8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M</a:t>
            </a:r>
            <a:r>
              <a:rPr sz="1900" spc="-9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A</a:t>
            </a:r>
            <a:r>
              <a:rPr sz="1900" spc="-8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J</a:t>
            </a:r>
            <a:r>
              <a:rPr sz="1900" spc="-10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A</a:t>
            </a:r>
            <a:r>
              <a:rPr sz="1900" spc="-8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Y</a:t>
            </a:r>
            <a:r>
              <a:rPr sz="1900" spc="-8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-50" dirty="0">
                <a:solidFill>
                  <a:srgbClr val="4E4E4E"/>
                </a:solidFill>
                <a:latin typeface="Georgia"/>
                <a:cs typeface="Georgia"/>
              </a:rPr>
              <a:t>A</a:t>
            </a:r>
            <a:endParaRPr sz="1900" dirty="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44465" y="9729927"/>
            <a:ext cx="61849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45" dirty="0">
                <a:solidFill>
                  <a:srgbClr val="4E4E4E"/>
                </a:solidFill>
                <a:latin typeface="Georgia"/>
                <a:cs typeface="Georgia"/>
              </a:rPr>
              <a:t>2024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" y="2705100"/>
            <a:ext cx="17373600" cy="6313199"/>
          </a:xfrm>
          <a:custGeom>
            <a:avLst/>
            <a:gdLst/>
            <a:ahLst/>
            <a:cxnLst/>
            <a:rect l="l" t="t" r="r" b="b"/>
            <a:pathLst>
              <a:path w="14630400" h="5353684">
                <a:moveTo>
                  <a:pt x="0" y="5353304"/>
                </a:moveTo>
                <a:lnTo>
                  <a:pt x="14630400" y="5353304"/>
                </a:lnTo>
                <a:lnTo>
                  <a:pt x="14630400" y="0"/>
                </a:lnTo>
                <a:lnTo>
                  <a:pt x="0" y="0"/>
                </a:lnTo>
                <a:lnTo>
                  <a:pt x="0" y="5353304"/>
                </a:lnTo>
                <a:close/>
              </a:path>
            </a:pathLst>
          </a:custGeom>
          <a:ln w="239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09600" y="2668905"/>
            <a:ext cx="17068800" cy="6106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3600" b="1" i="1" dirty="0"/>
              <a:t>Customer lifecycle management</a:t>
            </a:r>
            <a:r>
              <a:rPr lang="en-US" sz="3600" dirty="0"/>
              <a:t> 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sistem</a:t>
            </a:r>
            <a:r>
              <a:rPr lang="en-US" sz="3600" dirty="0"/>
              <a:t> yang </a:t>
            </a:r>
            <a:r>
              <a:rPr lang="en-US" sz="3600" dirty="0" err="1"/>
              <a:t>mengelola</a:t>
            </a:r>
            <a:r>
              <a:rPr lang="en-US" sz="3600" dirty="0"/>
              <a:t> </a:t>
            </a:r>
            <a:r>
              <a:rPr lang="en-US" sz="3600" dirty="0" err="1"/>
              <a:t>berbagai</a:t>
            </a:r>
            <a:r>
              <a:rPr lang="en-US" sz="3600" dirty="0"/>
              <a:t> </a:t>
            </a:r>
            <a:r>
              <a:rPr lang="en-US" sz="3600" dirty="0" err="1"/>
              <a:t>tahapan</a:t>
            </a:r>
            <a:r>
              <a:rPr lang="en-US" sz="3600" dirty="0"/>
              <a:t> </a:t>
            </a:r>
            <a:r>
              <a:rPr lang="en-US" sz="3600" dirty="0" err="1"/>
              <a:t>bisnis</a:t>
            </a:r>
            <a:r>
              <a:rPr lang="en-US" sz="3600" dirty="0"/>
              <a:t> yang </a:t>
            </a:r>
            <a:r>
              <a:rPr lang="en-US" sz="3600" dirty="0" err="1"/>
              <a:t>dilalui</a:t>
            </a:r>
            <a:r>
              <a:rPr lang="en-US" sz="3600" dirty="0"/>
              <a:t> </a:t>
            </a:r>
            <a:r>
              <a:rPr lang="en-US" sz="3600" dirty="0" err="1"/>
              <a:t>pelanggan</a:t>
            </a:r>
            <a:r>
              <a:rPr lang="en-US" sz="3600" dirty="0"/>
              <a:t> </a:t>
            </a:r>
            <a:r>
              <a:rPr lang="en-US" sz="3600" dirty="0" err="1"/>
              <a:t>selama</a:t>
            </a:r>
            <a:r>
              <a:rPr lang="en-US" sz="3600" dirty="0"/>
              <a:t> </a:t>
            </a:r>
            <a:r>
              <a:rPr lang="en-US" sz="3600" dirty="0" err="1"/>
              <a:t>mereka</a:t>
            </a:r>
            <a:r>
              <a:rPr lang="en-US" sz="3600" dirty="0"/>
              <a:t> </a:t>
            </a:r>
            <a:r>
              <a:rPr lang="en-US" sz="3600" dirty="0" err="1"/>
              <a:t>berinteraksi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sebuah</a:t>
            </a:r>
            <a:r>
              <a:rPr lang="en-US" sz="3600" dirty="0"/>
              <a:t> </a:t>
            </a:r>
            <a:r>
              <a:rPr lang="en-US" sz="3600" dirty="0" err="1"/>
              <a:t>bisnis</a:t>
            </a:r>
            <a:r>
              <a:rPr lang="en-US" sz="3600" dirty="0"/>
              <a:t>.</a:t>
            </a:r>
          </a:p>
          <a:p>
            <a:endParaRPr lang="en-US" sz="3600" dirty="0"/>
          </a:p>
          <a:p>
            <a:r>
              <a:rPr lang="en-US" sz="3600" dirty="0" err="1"/>
              <a:t>Terdapat</a:t>
            </a:r>
            <a:r>
              <a:rPr lang="en-US" sz="3600" dirty="0"/>
              <a:t> juga </a:t>
            </a:r>
            <a:r>
              <a:rPr lang="en-US" sz="3600" i="1" dirty="0"/>
              <a:t>Customer lifecycle management tool </a:t>
            </a:r>
            <a:r>
              <a:rPr lang="en-US" sz="3600" dirty="0"/>
              <a:t>yang </a:t>
            </a:r>
            <a:r>
              <a:rPr lang="en-US" sz="3600" dirty="0" err="1"/>
              <a:t>bekerja</a:t>
            </a:r>
            <a:r>
              <a:rPr lang="en-US" sz="3600" dirty="0"/>
              <a:t> </a:t>
            </a:r>
            <a:r>
              <a:rPr lang="en-US" sz="3600" dirty="0" err="1"/>
              <a:t>menyeluruh</a:t>
            </a:r>
            <a:r>
              <a:rPr lang="en-US" sz="3600" dirty="0"/>
              <a:t> guna </a:t>
            </a:r>
            <a:r>
              <a:rPr lang="en-US" sz="3600" dirty="0" err="1"/>
              <a:t>menyimpan</a:t>
            </a:r>
            <a:r>
              <a:rPr lang="en-US" sz="3600" dirty="0"/>
              <a:t> dan </a:t>
            </a:r>
            <a:r>
              <a:rPr lang="en-US" sz="3600" dirty="0" err="1"/>
              <a:t>mengelola</a:t>
            </a:r>
            <a:r>
              <a:rPr lang="en-US" sz="3600" dirty="0"/>
              <a:t> </a:t>
            </a:r>
            <a:r>
              <a:rPr lang="en-US" sz="3600" dirty="0" err="1"/>
              <a:t>pengalaman</a:t>
            </a:r>
            <a:r>
              <a:rPr lang="en-US" sz="3600" dirty="0"/>
              <a:t> </a:t>
            </a:r>
            <a:r>
              <a:rPr lang="en-US" sz="3600" dirty="0" err="1"/>
              <a:t>pelanggan</a:t>
            </a:r>
            <a:r>
              <a:rPr lang="en-US" sz="3600" dirty="0"/>
              <a:t>.</a:t>
            </a:r>
          </a:p>
          <a:p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hal</a:t>
            </a:r>
            <a:r>
              <a:rPr lang="en-US" sz="3600" dirty="0"/>
              <a:t> </a:t>
            </a:r>
            <a:r>
              <a:rPr lang="en-US" sz="3600" dirty="0" err="1"/>
              <a:t>ini</a:t>
            </a:r>
            <a:r>
              <a:rPr lang="en-US" sz="3600" dirty="0"/>
              <a:t> </a:t>
            </a:r>
            <a:r>
              <a:rPr lang="en-US" sz="3600" i="1" dirty="0"/>
              <a:t>customer management</a:t>
            </a:r>
            <a:r>
              <a:rPr lang="en-US" sz="3600" dirty="0"/>
              <a:t> yang </a:t>
            </a:r>
            <a:r>
              <a:rPr lang="en-US" sz="3600" dirty="0" err="1"/>
              <a:t>baik</a:t>
            </a:r>
            <a:r>
              <a:rPr lang="en-US" sz="3600" dirty="0"/>
              <a:t> </a:t>
            </a:r>
            <a:r>
              <a:rPr lang="en-US" sz="3600" dirty="0" err="1"/>
              <a:t>melalui</a:t>
            </a:r>
            <a:r>
              <a:rPr lang="en-US" sz="3600" dirty="0"/>
              <a:t> </a:t>
            </a:r>
            <a:r>
              <a:rPr lang="en-US" sz="3600" i="1" dirty="0"/>
              <a:t>customer lifecycle management software</a:t>
            </a:r>
            <a:r>
              <a:rPr lang="en-US" sz="3600" dirty="0"/>
              <a:t> </a:t>
            </a:r>
            <a:r>
              <a:rPr lang="en-US" sz="3600" dirty="0" err="1"/>
              <a:t>dapat</a:t>
            </a:r>
            <a:r>
              <a:rPr lang="en-US" sz="3600" dirty="0"/>
              <a:t> </a:t>
            </a:r>
            <a:r>
              <a:rPr lang="en-US" sz="3600" dirty="0" err="1"/>
              <a:t>meningkatkan</a:t>
            </a:r>
            <a:r>
              <a:rPr lang="en-US" sz="3600" dirty="0"/>
              <a:t> </a:t>
            </a:r>
            <a:r>
              <a:rPr lang="en-US" sz="3600" dirty="0" err="1"/>
              <a:t>kepuasan</a:t>
            </a:r>
            <a:r>
              <a:rPr lang="en-US" sz="3600" dirty="0"/>
              <a:t> </a:t>
            </a:r>
            <a:r>
              <a:rPr lang="en-US" sz="3600" dirty="0" err="1"/>
              <a:t>pelanggan</a:t>
            </a:r>
            <a:r>
              <a:rPr lang="en-US" sz="3600" dirty="0"/>
              <a:t> </a:t>
            </a:r>
            <a:r>
              <a:rPr lang="en-US" sz="3600" dirty="0" err="1"/>
              <a:t>terhadap</a:t>
            </a:r>
            <a:r>
              <a:rPr lang="en-US" sz="3600" dirty="0"/>
              <a:t> </a:t>
            </a:r>
            <a:r>
              <a:rPr lang="en-US" sz="3600" dirty="0" err="1"/>
              <a:t>bisnis</a:t>
            </a:r>
            <a:r>
              <a:rPr lang="en-US" sz="3600" dirty="0"/>
              <a:t>, </a:t>
            </a:r>
            <a:r>
              <a:rPr lang="en-US" sz="3600" dirty="0" err="1"/>
              <a:t>kemudian</a:t>
            </a:r>
            <a:r>
              <a:rPr lang="en-US" sz="3600" dirty="0"/>
              <a:t> </a:t>
            </a:r>
            <a:r>
              <a:rPr lang="en-US" sz="3600" dirty="0" err="1"/>
              <a:t>menjadikan</a:t>
            </a:r>
            <a:r>
              <a:rPr lang="en-US" sz="3600" dirty="0"/>
              <a:t> </a:t>
            </a:r>
            <a:r>
              <a:rPr lang="en-US" sz="3600" dirty="0" err="1"/>
              <a:t>mereka</a:t>
            </a:r>
            <a:r>
              <a:rPr lang="en-US" sz="3600" dirty="0"/>
              <a:t> </a:t>
            </a:r>
            <a:r>
              <a:rPr lang="en-US" sz="3600" dirty="0" err="1"/>
              <a:t>setia</a:t>
            </a:r>
            <a:r>
              <a:rPr lang="en-US" sz="3600" dirty="0"/>
              <a:t> </a:t>
            </a:r>
            <a:r>
              <a:rPr lang="en-US" sz="3600" dirty="0" err="1"/>
              <a:t>terhadap</a:t>
            </a:r>
            <a:r>
              <a:rPr lang="en-US" sz="3600" dirty="0"/>
              <a:t> </a:t>
            </a:r>
            <a:r>
              <a:rPr lang="en-US" sz="3600" dirty="0" err="1"/>
              <a:t>bisnis</a:t>
            </a:r>
            <a:r>
              <a:rPr lang="en-US" sz="3600" dirty="0"/>
              <a:t>.</a:t>
            </a:r>
          </a:p>
          <a:p>
            <a:endParaRPr lang="en-US" sz="3600" dirty="0"/>
          </a:p>
          <a:p>
            <a:r>
              <a:rPr lang="en-US" sz="3600" dirty="0" err="1"/>
              <a:t>Pelanggan</a:t>
            </a:r>
            <a:r>
              <a:rPr lang="en-US" sz="3600" dirty="0"/>
              <a:t> lama </a:t>
            </a:r>
            <a:r>
              <a:rPr lang="en-US" sz="3600" dirty="0" err="1"/>
              <a:t>akan</a:t>
            </a:r>
            <a:r>
              <a:rPr lang="en-US" sz="3600" dirty="0"/>
              <a:t> </a:t>
            </a:r>
            <a:r>
              <a:rPr lang="en-US" sz="3600" dirty="0" err="1"/>
              <a:t>tetap</a:t>
            </a:r>
            <a:r>
              <a:rPr lang="en-US" sz="3600" dirty="0"/>
              <a:t> </a:t>
            </a:r>
            <a:r>
              <a:rPr lang="en-US" sz="3600" dirty="0" err="1"/>
              <a:t>membeli</a:t>
            </a:r>
            <a:r>
              <a:rPr lang="en-US" sz="3600" dirty="0"/>
              <a:t> </a:t>
            </a:r>
            <a:r>
              <a:rPr lang="en-US" sz="3600" dirty="0" err="1"/>
              <a:t>kepada</a:t>
            </a:r>
            <a:r>
              <a:rPr lang="en-US" sz="3600" dirty="0"/>
              <a:t> Anda </a:t>
            </a:r>
            <a:r>
              <a:rPr lang="en-US" sz="3600" dirty="0" err="1"/>
              <a:t>sehingga</a:t>
            </a:r>
            <a:r>
              <a:rPr lang="en-US" sz="3600" dirty="0"/>
              <a:t> </a:t>
            </a:r>
            <a:r>
              <a:rPr lang="en-US" sz="3600" dirty="0" err="1"/>
              <a:t>secara</a:t>
            </a:r>
            <a:r>
              <a:rPr lang="en-US" sz="3600" dirty="0"/>
              <a:t> </a:t>
            </a:r>
            <a:r>
              <a:rPr lang="en-US" sz="3600" dirty="0" err="1"/>
              <a:t>tidak</a:t>
            </a:r>
            <a:r>
              <a:rPr lang="en-US" sz="3600" dirty="0"/>
              <a:t> </a:t>
            </a:r>
            <a:r>
              <a:rPr lang="en-US" sz="3600" dirty="0" err="1"/>
              <a:t>langsung</a:t>
            </a:r>
            <a:r>
              <a:rPr lang="en-US" sz="3600" dirty="0"/>
              <a:t> </a:t>
            </a:r>
            <a:r>
              <a:rPr lang="en-US" sz="3600" dirty="0" err="1"/>
              <a:t>aplikasi</a:t>
            </a:r>
            <a:r>
              <a:rPr lang="en-US" sz="3600" dirty="0"/>
              <a:t> </a:t>
            </a:r>
            <a:r>
              <a:rPr lang="en-US" sz="3600" i="1" dirty="0"/>
              <a:t>customer lifecycle management</a:t>
            </a:r>
            <a:r>
              <a:rPr lang="en-US" sz="3600" dirty="0"/>
              <a:t> </a:t>
            </a:r>
            <a:r>
              <a:rPr lang="en-US" sz="3600" dirty="0" err="1"/>
              <a:t>membuat</a:t>
            </a:r>
            <a:r>
              <a:rPr lang="en-US" sz="3600" dirty="0"/>
              <a:t> </a:t>
            </a:r>
            <a:r>
              <a:rPr lang="en-US" sz="3600" dirty="0" err="1"/>
              <a:t>penjualan</a:t>
            </a:r>
            <a:r>
              <a:rPr lang="en-US" sz="3600" dirty="0"/>
              <a:t> pada </a:t>
            </a:r>
            <a:r>
              <a:rPr lang="en-US" sz="3600" dirty="0" err="1"/>
              <a:t>bisnis</a:t>
            </a:r>
            <a:r>
              <a:rPr lang="en-US" sz="3600" dirty="0"/>
              <a:t> </a:t>
            </a:r>
            <a:r>
              <a:rPr lang="en-US" sz="3600" dirty="0" err="1"/>
              <a:t>meningkat</a:t>
            </a:r>
            <a:r>
              <a:rPr lang="en-US" sz="3600" dirty="0"/>
              <a:t>.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250DD3E-8242-47D0-79FF-A637DB0D9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98DA597-4896-F466-67BD-55B085D0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4FB320B-9F2A-BB63-B6AA-C8A6B3EA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11451"/>
            <a:ext cx="1570990" cy="1883410"/>
          </a:xfrm>
          <a:custGeom>
            <a:avLst/>
            <a:gdLst/>
            <a:ahLst/>
            <a:cxnLst/>
            <a:rect l="l" t="t" r="r" b="b"/>
            <a:pathLst>
              <a:path w="1570990" h="1883410">
                <a:moveTo>
                  <a:pt x="1570863" y="0"/>
                </a:moveTo>
                <a:lnTo>
                  <a:pt x="631825" y="0"/>
                </a:lnTo>
                <a:lnTo>
                  <a:pt x="597065" y="634"/>
                </a:lnTo>
                <a:lnTo>
                  <a:pt x="550773" y="3428"/>
                </a:lnTo>
                <a:lnTo>
                  <a:pt x="504685" y="8636"/>
                </a:lnTo>
                <a:lnTo>
                  <a:pt x="458901" y="16001"/>
                </a:lnTo>
                <a:lnTo>
                  <a:pt x="413537" y="25526"/>
                </a:lnTo>
                <a:lnTo>
                  <a:pt x="368706" y="37338"/>
                </a:lnTo>
                <a:lnTo>
                  <a:pt x="324510" y="51434"/>
                </a:lnTo>
                <a:lnTo>
                  <a:pt x="281038" y="67564"/>
                </a:lnTo>
                <a:lnTo>
                  <a:pt x="238417" y="85851"/>
                </a:lnTo>
                <a:lnTo>
                  <a:pt x="196748" y="106172"/>
                </a:lnTo>
                <a:lnTo>
                  <a:pt x="156121" y="128524"/>
                </a:lnTo>
                <a:lnTo>
                  <a:pt x="116648" y="152780"/>
                </a:lnTo>
                <a:lnTo>
                  <a:pt x="78413" y="179070"/>
                </a:lnTo>
                <a:lnTo>
                  <a:pt x="41511" y="207137"/>
                </a:lnTo>
                <a:lnTo>
                  <a:pt x="6031" y="236981"/>
                </a:lnTo>
                <a:lnTo>
                  <a:pt x="0" y="242316"/>
                </a:lnTo>
                <a:lnTo>
                  <a:pt x="0" y="1883155"/>
                </a:lnTo>
                <a:lnTo>
                  <a:pt x="626122" y="1883155"/>
                </a:lnTo>
                <a:lnTo>
                  <a:pt x="660869" y="1882521"/>
                </a:lnTo>
                <a:lnTo>
                  <a:pt x="707148" y="1879600"/>
                </a:lnTo>
                <a:lnTo>
                  <a:pt x="753249" y="1874520"/>
                </a:lnTo>
                <a:lnTo>
                  <a:pt x="799020" y="1867153"/>
                </a:lnTo>
                <a:lnTo>
                  <a:pt x="844384" y="1857502"/>
                </a:lnTo>
                <a:lnTo>
                  <a:pt x="889228" y="1845691"/>
                </a:lnTo>
                <a:lnTo>
                  <a:pt x="933424" y="1831721"/>
                </a:lnTo>
                <a:lnTo>
                  <a:pt x="976884" y="1815592"/>
                </a:lnTo>
                <a:lnTo>
                  <a:pt x="1019517" y="1797303"/>
                </a:lnTo>
                <a:lnTo>
                  <a:pt x="1061186" y="1776983"/>
                </a:lnTo>
                <a:lnTo>
                  <a:pt x="1101801" y="1754631"/>
                </a:lnTo>
                <a:lnTo>
                  <a:pt x="1141272" y="1730248"/>
                </a:lnTo>
                <a:lnTo>
                  <a:pt x="1179512" y="1704086"/>
                </a:lnTo>
                <a:lnTo>
                  <a:pt x="1216418" y="1676019"/>
                </a:lnTo>
                <a:lnTo>
                  <a:pt x="1251902" y="1646174"/>
                </a:lnTo>
                <a:lnTo>
                  <a:pt x="1285875" y="1614551"/>
                </a:lnTo>
                <a:lnTo>
                  <a:pt x="1318133" y="1581403"/>
                </a:lnTo>
                <a:lnTo>
                  <a:pt x="1348867" y="1546732"/>
                </a:lnTo>
                <a:lnTo>
                  <a:pt x="1377950" y="1510538"/>
                </a:lnTo>
                <a:lnTo>
                  <a:pt x="1405128" y="1473073"/>
                </a:lnTo>
                <a:lnTo>
                  <a:pt x="1430401" y="1434211"/>
                </a:lnTo>
                <a:lnTo>
                  <a:pt x="1453769" y="1394078"/>
                </a:lnTo>
                <a:lnTo>
                  <a:pt x="1475105" y="1352930"/>
                </a:lnTo>
                <a:lnTo>
                  <a:pt x="1494409" y="1310767"/>
                </a:lnTo>
                <a:lnTo>
                  <a:pt x="1511554" y="1267714"/>
                </a:lnTo>
                <a:lnTo>
                  <a:pt x="1526667" y="1223899"/>
                </a:lnTo>
                <a:lnTo>
                  <a:pt x="1539621" y="1179322"/>
                </a:lnTo>
                <a:lnTo>
                  <a:pt x="1550289" y="1134237"/>
                </a:lnTo>
                <a:lnTo>
                  <a:pt x="1558798" y="1088644"/>
                </a:lnTo>
                <a:lnTo>
                  <a:pt x="1565021" y="1042797"/>
                </a:lnTo>
                <a:lnTo>
                  <a:pt x="1569085" y="996569"/>
                </a:lnTo>
                <a:lnTo>
                  <a:pt x="1570736" y="950214"/>
                </a:lnTo>
                <a:lnTo>
                  <a:pt x="1570863" y="0"/>
                </a:lnTo>
                <a:close/>
              </a:path>
            </a:pathLst>
          </a:custGeom>
          <a:solidFill>
            <a:srgbClr val="40A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69107" y="2029967"/>
            <a:ext cx="1202055" cy="1202055"/>
          </a:xfrm>
          <a:custGeom>
            <a:avLst/>
            <a:gdLst/>
            <a:ahLst/>
            <a:cxnLst/>
            <a:rect l="l" t="t" r="r" b="b"/>
            <a:pathLst>
              <a:path w="1202054" h="1202055">
                <a:moveTo>
                  <a:pt x="599186" y="0"/>
                </a:moveTo>
                <a:lnTo>
                  <a:pt x="0" y="0"/>
                </a:lnTo>
                <a:lnTo>
                  <a:pt x="0" y="599185"/>
                </a:lnTo>
                <a:lnTo>
                  <a:pt x="1650" y="643508"/>
                </a:lnTo>
                <a:lnTo>
                  <a:pt x="6477" y="687704"/>
                </a:lnTo>
                <a:lnTo>
                  <a:pt x="14605" y="731265"/>
                </a:lnTo>
                <a:lnTo>
                  <a:pt x="25908" y="774191"/>
                </a:lnTo>
                <a:lnTo>
                  <a:pt x="40386" y="816228"/>
                </a:lnTo>
                <a:lnTo>
                  <a:pt x="57912" y="856996"/>
                </a:lnTo>
                <a:lnTo>
                  <a:pt x="78359" y="896365"/>
                </a:lnTo>
                <a:lnTo>
                  <a:pt x="101600" y="934084"/>
                </a:lnTo>
                <a:lnTo>
                  <a:pt x="127635" y="970026"/>
                </a:lnTo>
                <a:lnTo>
                  <a:pt x="156210" y="1003934"/>
                </a:lnTo>
                <a:lnTo>
                  <a:pt x="187198" y="1035811"/>
                </a:lnTo>
                <a:lnTo>
                  <a:pt x="220472" y="1065149"/>
                </a:lnTo>
                <a:lnTo>
                  <a:pt x="255778" y="1092073"/>
                </a:lnTo>
                <a:lnTo>
                  <a:pt x="292989" y="1116202"/>
                </a:lnTo>
                <a:lnTo>
                  <a:pt x="331724" y="1137665"/>
                </a:lnTo>
                <a:lnTo>
                  <a:pt x="372110" y="1156080"/>
                </a:lnTo>
                <a:lnTo>
                  <a:pt x="413639" y="1171575"/>
                </a:lnTo>
                <a:lnTo>
                  <a:pt x="456311" y="1183893"/>
                </a:lnTo>
                <a:lnTo>
                  <a:pt x="499744" y="1193164"/>
                </a:lnTo>
                <a:lnTo>
                  <a:pt x="543687" y="1199133"/>
                </a:lnTo>
                <a:lnTo>
                  <a:pt x="588009" y="1201801"/>
                </a:lnTo>
                <a:lnTo>
                  <a:pt x="602869" y="1202054"/>
                </a:lnTo>
                <a:lnTo>
                  <a:pt x="1202055" y="1202054"/>
                </a:lnTo>
                <a:lnTo>
                  <a:pt x="1202055" y="602868"/>
                </a:lnTo>
                <a:lnTo>
                  <a:pt x="1201801" y="588009"/>
                </a:lnTo>
                <a:lnTo>
                  <a:pt x="1199133" y="543686"/>
                </a:lnTo>
                <a:lnTo>
                  <a:pt x="1193165" y="499745"/>
                </a:lnTo>
                <a:lnTo>
                  <a:pt x="1183894" y="456310"/>
                </a:lnTo>
                <a:lnTo>
                  <a:pt x="1171575" y="413638"/>
                </a:lnTo>
                <a:lnTo>
                  <a:pt x="1156081" y="372109"/>
                </a:lnTo>
                <a:lnTo>
                  <a:pt x="1137666" y="331724"/>
                </a:lnTo>
                <a:lnTo>
                  <a:pt x="1116203" y="292988"/>
                </a:lnTo>
                <a:lnTo>
                  <a:pt x="1092072" y="255777"/>
                </a:lnTo>
                <a:lnTo>
                  <a:pt x="1065149" y="220472"/>
                </a:lnTo>
                <a:lnTo>
                  <a:pt x="1035812" y="187198"/>
                </a:lnTo>
                <a:lnTo>
                  <a:pt x="1003934" y="156209"/>
                </a:lnTo>
                <a:lnTo>
                  <a:pt x="970026" y="127634"/>
                </a:lnTo>
                <a:lnTo>
                  <a:pt x="934084" y="101600"/>
                </a:lnTo>
                <a:lnTo>
                  <a:pt x="896366" y="78358"/>
                </a:lnTo>
                <a:lnTo>
                  <a:pt x="856995" y="57911"/>
                </a:lnTo>
                <a:lnTo>
                  <a:pt x="816229" y="40385"/>
                </a:lnTo>
                <a:lnTo>
                  <a:pt x="774192" y="25907"/>
                </a:lnTo>
                <a:lnTo>
                  <a:pt x="731266" y="14604"/>
                </a:lnTo>
                <a:lnTo>
                  <a:pt x="687705" y="6476"/>
                </a:lnTo>
                <a:lnTo>
                  <a:pt x="643508" y="1650"/>
                </a:lnTo>
                <a:lnTo>
                  <a:pt x="599186" y="0"/>
                </a:lnTo>
                <a:close/>
              </a:path>
            </a:pathLst>
          </a:custGeom>
          <a:solidFill>
            <a:srgbClr val="FFC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75788" y="65531"/>
            <a:ext cx="1168400" cy="1168400"/>
          </a:xfrm>
          <a:custGeom>
            <a:avLst/>
            <a:gdLst/>
            <a:ahLst/>
            <a:cxnLst/>
            <a:rect l="l" t="t" r="r" b="b"/>
            <a:pathLst>
              <a:path w="1168400" h="1168400">
                <a:moveTo>
                  <a:pt x="1168400" y="0"/>
                </a:moveTo>
                <a:lnTo>
                  <a:pt x="585851" y="0"/>
                </a:lnTo>
                <a:lnTo>
                  <a:pt x="542925" y="1524"/>
                </a:lnTo>
                <a:lnTo>
                  <a:pt x="499999" y="6350"/>
                </a:lnTo>
                <a:lnTo>
                  <a:pt x="457581" y="14224"/>
                </a:lnTo>
                <a:lnTo>
                  <a:pt x="415925" y="25273"/>
                </a:lnTo>
                <a:lnTo>
                  <a:pt x="375157" y="39243"/>
                </a:lnTo>
                <a:lnTo>
                  <a:pt x="335406" y="56261"/>
                </a:lnTo>
                <a:lnTo>
                  <a:pt x="297180" y="76073"/>
                </a:lnTo>
                <a:lnTo>
                  <a:pt x="260476" y="98806"/>
                </a:lnTo>
                <a:lnTo>
                  <a:pt x="225425" y="124078"/>
                </a:lnTo>
                <a:lnTo>
                  <a:pt x="192531" y="151765"/>
                </a:lnTo>
                <a:lnTo>
                  <a:pt x="161544" y="181991"/>
                </a:lnTo>
                <a:lnTo>
                  <a:pt x="132969" y="214249"/>
                </a:lnTo>
                <a:lnTo>
                  <a:pt x="106934" y="248539"/>
                </a:lnTo>
                <a:lnTo>
                  <a:pt x="83312" y="284734"/>
                </a:lnTo>
                <a:lnTo>
                  <a:pt x="62611" y="322579"/>
                </a:lnTo>
                <a:lnTo>
                  <a:pt x="44576" y="361696"/>
                </a:lnTo>
                <a:lnTo>
                  <a:pt x="29591" y="402209"/>
                </a:lnTo>
                <a:lnTo>
                  <a:pt x="17525" y="443611"/>
                </a:lnTo>
                <a:lnTo>
                  <a:pt x="8636" y="485775"/>
                </a:lnTo>
                <a:lnTo>
                  <a:pt x="2793" y="528574"/>
                </a:lnTo>
                <a:lnTo>
                  <a:pt x="126" y="571626"/>
                </a:lnTo>
                <a:lnTo>
                  <a:pt x="0" y="1168400"/>
                </a:lnTo>
                <a:lnTo>
                  <a:pt x="582422" y="1168400"/>
                </a:lnTo>
                <a:lnTo>
                  <a:pt x="639826" y="1165478"/>
                </a:lnTo>
                <a:lnTo>
                  <a:pt x="682498" y="1159764"/>
                </a:lnTo>
                <a:lnTo>
                  <a:pt x="724662" y="1150747"/>
                </a:lnTo>
                <a:lnTo>
                  <a:pt x="766190" y="1138809"/>
                </a:lnTo>
                <a:lnTo>
                  <a:pt x="806576" y="1123696"/>
                </a:lnTo>
                <a:lnTo>
                  <a:pt x="845820" y="1105789"/>
                </a:lnTo>
                <a:lnTo>
                  <a:pt x="883538" y="1084961"/>
                </a:lnTo>
                <a:lnTo>
                  <a:pt x="919734" y="1061466"/>
                </a:lnTo>
                <a:lnTo>
                  <a:pt x="954151" y="1035303"/>
                </a:lnTo>
                <a:lnTo>
                  <a:pt x="986409" y="1006728"/>
                </a:lnTo>
                <a:lnTo>
                  <a:pt x="1016508" y="975868"/>
                </a:lnTo>
                <a:lnTo>
                  <a:pt x="1044321" y="942848"/>
                </a:lnTo>
                <a:lnTo>
                  <a:pt x="1069594" y="907923"/>
                </a:lnTo>
                <a:lnTo>
                  <a:pt x="1092200" y="871220"/>
                </a:lnTo>
                <a:lnTo>
                  <a:pt x="1112139" y="832866"/>
                </a:lnTo>
                <a:lnTo>
                  <a:pt x="1129029" y="793242"/>
                </a:lnTo>
                <a:lnTo>
                  <a:pt x="1143127" y="752475"/>
                </a:lnTo>
                <a:lnTo>
                  <a:pt x="1154049" y="710692"/>
                </a:lnTo>
                <a:lnTo>
                  <a:pt x="1162050" y="668274"/>
                </a:lnTo>
                <a:lnTo>
                  <a:pt x="1166749" y="625475"/>
                </a:lnTo>
                <a:lnTo>
                  <a:pt x="1168400" y="582422"/>
                </a:lnTo>
                <a:lnTo>
                  <a:pt x="1168400" y="0"/>
                </a:lnTo>
                <a:close/>
              </a:path>
            </a:pathLst>
          </a:custGeom>
          <a:solidFill>
            <a:srgbClr val="40A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97025" cy="1593850"/>
          </a:xfrm>
          <a:custGeom>
            <a:avLst/>
            <a:gdLst/>
            <a:ahLst/>
            <a:cxnLst/>
            <a:rect l="l" t="t" r="r" b="b"/>
            <a:pathLst>
              <a:path w="1597025" h="1593850">
                <a:moveTo>
                  <a:pt x="1357503" y="0"/>
                </a:moveTo>
                <a:lnTo>
                  <a:pt x="0" y="0"/>
                </a:lnTo>
                <a:lnTo>
                  <a:pt x="0" y="1302893"/>
                </a:lnTo>
                <a:lnTo>
                  <a:pt x="28497" y="1329308"/>
                </a:lnTo>
                <a:lnTo>
                  <a:pt x="63927" y="1359280"/>
                </a:lnTo>
                <a:lnTo>
                  <a:pt x="100783" y="1387475"/>
                </a:lnTo>
                <a:lnTo>
                  <a:pt x="138976" y="1413764"/>
                </a:lnTo>
                <a:lnTo>
                  <a:pt x="178422" y="1438275"/>
                </a:lnTo>
                <a:lnTo>
                  <a:pt x="219011" y="1460753"/>
                </a:lnTo>
                <a:lnTo>
                  <a:pt x="260667" y="1481201"/>
                </a:lnTo>
                <a:lnTo>
                  <a:pt x="303276" y="1499616"/>
                </a:lnTo>
                <a:lnTo>
                  <a:pt x="346735" y="1515999"/>
                </a:lnTo>
                <a:lnTo>
                  <a:pt x="390944" y="1530096"/>
                </a:lnTo>
                <a:lnTo>
                  <a:pt x="435787" y="1542033"/>
                </a:lnTo>
                <a:lnTo>
                  <a:pt x="481177" y="1551813"/>
                </a:lnTo>
                <a:lnTo>
                  <a:pt x="526973" y="1559305"/>
                </a:lnTo>
                <a:lnTo>
                  <a:pt x="573087" y="1564513"/>
                </a:lnTo>
                <a:lnTo>
                  <a:pt x="619404" y="1567560"/>
                </a:lnTo>
                <a:lnTo>
                  <a:pt x="1570482" y="1593723"/>
                </a:lnTo>
                <a:lnTo>
                  <a:pt x="1596517" y="642747"/>
                </a:lnTo>
                <a:lnTo>
                  <a:pt x="1596644" y="631190"/>
                </a:lnTo>
                <a:lnTo>
                  <a:pt x="1595628" y="584834"/>
                </a:lnTo>
                <a:lnTo>
                  <a:pt x="1592326" y="538479"/>
                </a:lnTo>
                <a:lnTo>
                  <a:pt x="1586738" y="492378"/>
                </a:lnTo>
                <a:lnTo>
                  <a:pt x="1578991" y="446658"/>
                </a:lnTo>
                <a:lnTo>
                  <a:pt x="1568958" y="401320"/>
                </a:lnTo>
                <a:lnTo>
                  <a:pt x="1556639" y="356616"/>
                </a:lnTo>
                <a:lnTo>
                  <a:pt x="1542288" y="312420"/>
                </a:lnTo>
                <a:lnTo>
                  <a:pt x="1525651" y="269113"/>
                </a:lnTo>
                <a:lnTo>
                  <a:pt x="1506982" y="226695"/>
                </a:lnTo>
                <a:lnTo>
                  <a:pt x="1486154" y="185166"/>
                </a:lnTo>
                <a:lnTo>
                  <a:pt x="1463421" y="144779"/>
                </a:lnTo>
                <a:lnTo>
                  <a:pt x="1438783" y="105536"/>
                </a:lnTo>
                <a:lnTo>
                  <a:pt x="1412113" y="67436"/>
                </a:lnTo>
                <a:lnTo>
                  <a:pt x="1383792" y="30860"/>
                </a:lnTo>
                <a:lnTo>
                  <a:pt x="1357503" y="0"/>
                </a:lnTo>
                <a:close/>
              </a:path>
            </a:pathLst>
          </a:custGeom>
          <a:solidFill>
            <a:srgbClr val="FFC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875788" y="9127234"/>
            <a:ext cx="15412719" cy="1160145"/>
            <a:chOff x="2875788" y="9127234"/>
            <a:chExt cx="15412719" cy="11601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5788" y="9127234"/>
              <a:ext cx="15412212" cy="115976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798807" y="9224771"/>
              <a:ext cx="6489065" cy="1062355"/>
            </a:xfrm>
            <a:custGeom>
              <a:avLst/>
              <a:gdLst/>
              <a:ahLst/>
              <a:cxnLst/>
              <a:rect l="l" t="t" r="r" b="b"/>
              <a:pathLst>
                <a:path w="6489065" h="1062354">
                  <a:moveTo>
                    <a:pt x="6488811" y="0"/>
                  </a:moveTo>
                  <a:lnTo>
                    <a:pt x="2823972" y="0"/>
                  </a:lnTo>
                  <a:lnTo>
                    <a:pt x="2765298" y="1981"/>
                  </a:lnTo>
                  <a:lnTo>
                    <a:pt x="2717546" y="4178"/>
                  </a:lnTo>
                  <a:lnTo>
                    <a:pt x="2669794" y="6845"/>
                  </a:lnTo>
                  <a:lnTo>
                    <a:pt x="2622296" y="10007"/>
                  </a:lnTo>
                  <a:lnTo>
                    <a:pt x="2574798" y="13627"/>
                  </a:lnTo>
                  <a:lnTo>
                    <a:pt x="2527554" y="17729"/>
                  </a:lnTo>
                  <a:lnTo>
                    <a:pt x="2480436" y="22313"/>
                  </a:lnTo>
                  <a:lnTo>
                    <a:pt x="2433447" y="27355"/>
                  </a:lnTo>
                  <a:lnTo>
                    <a:pt x="2386584" y="32867"/>
                  </a:lnTo>
                  <a:lnTo>
                    <a:pt x="2339848" y="38836"/>
                  </a:lnTo>
                  <a:lnTo>
                    <a:pt x="2293238" y="45262"/>
                  </a:lnTo>
                  <a:lnTo>
                    <a:pt x="2246757" y="52158"/>
                  </a:lnTo>
                  <a:lnTo>
                    <a:pt x="2200529" y="59512"/>
                  </a:lnTo>
                  <a:lnTo>
                    <a:pt x="2154428" y="67322"/>
                  </a:lnTo>
                  <a:lnTo>
                    <a:pt x="2108454" y="75577"/>
                  </a:lnTo>
                  <a:lnTo>
                    <a:pt x="2062607" y="84289"/>
                  </a:lnTo>
                  <a:lnTo>
                    <a:pt x="2016886" y="93446"/>
                  </a:lnTo>
                  <a:lnTo>
                    <a:pt x="1971421" y="103047"/>
                  </a:lnTo>
                  <a:lnTo>
                    <a:pt x="1926082" y="113093"/>
                  </a:lnTo>
                  <a:lnTo>
                    <a:pt x="1880997" y="123583"/>
                  </a:lnTo>
                  <a:lnTo>
                    <a:pt x="1835911" y="134505"/>
                  </a:lnTo>
                  <a:lnTo>
                    <a:pt x="1791080" y="145872"/>
                  </a:lnTo>
                  <a:lnTo>
                    <a:pt x="1746503" y="157657"/>
                  </a:lnTo>
                  <a:lnTo>
                    <a:pt x="1702053" y="169875"/>
                  </a:lnTo>
                  <a:lnTo>
                    <a:pt x="1657730" y="182537"/>
                  </a:lnTo>
                  <a:lnTo>
                    <a:pt x="1613661" y="195618"/>
                  </a:lnTo>
                  <a:lnTo>
                    <a:pt x="1569720" y="209118"/>
                  </a:lnTo>
                  <a:lnTo>
                    <a:pt x="1525905" y="223037"/>
                  </a:lnTo>
                  <a:lnTo>
                    <a:pt x="1482344" y="237388"/>
                  </a:lnTo>
                  <a:lnTo>
                    <a:pt x="1439036" y="252145"/>
                  </a:lnTo>
                  <a:lnTo>
                    <a:pt x="1395857" y="267309"/>
                  </a:lnTo>
                  <a:lnTo>
                    <a:pt x="1352930" y="282905"/>
                  </a:lnTo>
                  <a:lnTo>
                    <a:pt x="1310132" y="298894"/>
                  </a:lnTo>
                  <a:lnTo>
                    <a:pt x="1267586" y="315302"/>
                  </a:lnTo>
                  <a:lnTo>
                    <a:pt x="1225169" y="332117"/>
                  </a:lnTo>
                  <a:lnTo>
                    <a:pt x="1183005" y="349326"/>
                  </a:lnTo>
                  <a:lnTo>
                    <a:pt x="1141095" y="366941"/>
                  </a:lnTo>
                  <a:lnTo>
                    <a:pt x="1099312" y="384936"/>
                  </a:lnTo>
                  <a:lnTo>
                    <a:pt x="1057783" y="403339"/>
                  </a:lnTo>
                  <a:lnTo>
                    <a:pt x="1016508" y="422135"/>
                  </a:lnTo>
                  <a:lnTo>
                    <a:pt x="975360" y="441324"/>
                  </a:lnTo>
                  <a:lnTo>
                    <a:pt x="934466" y="460908"/>
                  </a:lnTo>
                  <a:lnTo>
                    <a:pt x="893826" y="480860"/>
                  </a:lnTo>
                  <a:lnTo>
                    <a:pt x="853440" y="501205"/>
                  </a:lnTo>
                  <a:lnTo>
                    <a:pt x="813181" y="521931"/>
                  </a:lnTo>
                  <a:lnTo>
                    <a:pt x="773302" y="543039"/>
                  </a:lnTo>
                  <a:lnTo>
                    <a:pt x="733551" y="564514"/>
                  </a:lnTo>
                  <a:lnTo>
                    <a:pt x="694055" y="586358"/>
                  </a:lnTo>
                  <a:lnTo>
                    <a:pt x="654685" y="608596"/>
                  </a:lnTo>
                  <a:lnTo>
                    <a:pt x="615696" y="631189"/>
                  </a:lnTo>
                  <a:lnTo>
                    <a:pt x="576834" y="654151"/>
                  </a:lnTo>
                  <a:lnTo>
                    <a:pt x="538352" y="677481"/>
                  </a:lnTo>
                  <a:lnTo>
                    <a:pt x="499999" y="701166"/>
                  </a:lnTo>
                  <a:lnTo>
                    <a:pt x="462025" y="725220"/>
                  </a:lnTo>
                  <a:lnTo>
                    <a:pt x="424180" y="749630"/>
                  </a:lnTo>
                  <a:lnTo>
                    <a:pt x="386588" y="774382"/>
                  </a:lnTo>
                  <a:lnTo>
                    <a:pt x="349376" y="799490"/>
                  </a:lnTo>
                  <a:lnTo>
                    <a:pt x="312293" y="824953"/>
                  </a:lnTo>
                  <a:lnTo>
                    <a:pt x="275463" y="850772"/>
                  </a:lnTo>
                  <a:lnTo>
                    <a:pt x="239014" y="876934"/>
                  </a:lnTo>
                  <a:lnTo>
                    <a:pt x="202692" y="903414"/>
                  </a:lnTo>
                  <a:lnTo>
                    <a:pt x="166750" y="930262"/>
                  </a:lnTo>
                  <a:lnTo>
                    <a:pt x="131064" y="957444"/>
                  </a:lnTo>
                  <a:lnTo>
                    <a:pt x="95631" y="984959"/>
                  </a:lnTo>
                  <a:lnTo>
                    <a:pt x="60451" y="1012807"/>
                  </a:lnTo>
                  <a:lnTo>
                    <a:pt x="25526" y="1040987"/>
                  </a:lnTo>
                  <a:lnTo>
                    <a:pt x="0" y="1062003"/>
                  </a:lnTo>
                  <a:lnTo>
                    <a:pt x="6488811" y="1062003"/>
                  </a:lnTo>
                  <a:lnTo>
                    <a:pt x="6488811" y="0"/>
                  </a:lnTo>
                  <a:close/>
                </a:path>
              </a:pathLst>
            </a:custGeom>
            <a:solidFill>
              <a:srgbClr val="FFC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027" y="140207"/>
            <a:ext cx="2761488" cy="277215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343400" y="-231051"/>
            <a:ext cx="13030200" cy="3000516"/>
          </a:xfrm>
          <a:prstGeom prst="rect">
            <a:avLst/>
          </a:prstGeom>
        </p:spPr>
        <p:txBody>
          <a:bodyPr vert="horz" wrap="square" lIns="0" tIns="959817" rIns="0" bIns="0" rtlCol="0">
            <a:spAutoFit/>
          </a:bodyPr>
          <a:lstStyle/>
          <a:p>
            <a:r>
              <a:rPr lang="en-US" b="1" dirty="0" err="1"/>
              <a:t>Mengapa</a:t>
            </a:r>
            <a:r>
              <a:rPr lang="en-US" b="1" dirty="0"/>
              <a:t> Customer Lifecycle Management </a:t>
            </a:r>
            <a:r>
              <a:rPr lang="en-US" b="1" dirty="0" err="1"/>
              <a:t>Penting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Bisnis</a:t>
            </a:r>
            <a:r>
              <a:rPr lang="en-US" b="1" dirty="0"/>
              <a:t>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000615" y="9729927"/>
            <a:ext cx="7306309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I</a:t>
            </a:r>
            <a:r>
              <a:rPr sz="1900" spc="-21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NS</a:t>
            </a:r>
            <a:r>
              <a:rPr sz="1900" spc="-11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105" dirty="0">
                <a:solidFill>
                  <a:srgbClr val="4E4E4E"/>
                </a:solidFill>
                <a:latin typeface="Georgia"/>
                <a:cs typeface="Georgia"/>
              </a:rPr>
              <a:t>TI</a:t>
            </a:r>
            <a:r>
              <a:rPr sz="1900" spc="-21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135" dirty="0">
                <a:solidFill>
                  <a:srgbClr val="4E4E4E"/>
                </a:solidFill>
                <a:latin typeface="Georgia"/>
                <a:cs typeface="Georgia"/>
              </a:rPr>
              <a:t>TUT</a:t>
            </a:r>
            <a:r>
              <a:rPr sz="1900" spc="484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I</a:t>
            </a:r>
            <a:r>
              <a:rPr sz="1900" spc="-20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4E4E4E"/>
                </a:solidFill>
                <a:latin typeface="Georgia"/>
                <a:cs typeface="Georgia"/>
              </a:rPr>
              <a:t>N</a:t>
            </a:r>
            <a:r>
              <a:rPr sz="1900" spc="-22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4E4E4E"/>
                </a:solidFill>
                <a:latin typeface="Georgia"/>
                <a:cs typeface="Georgia"/>
              </a:rPr>
              <a:t>F</a:t>
            </a:r>
            <a:r>
              <a:rPr sz="1900" spc="-21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100" dirty="0">
                <a:solidFill>
                  <a:srgbClr val="4E4E4E"/>
                </a:solidFill>
                <a:latin typeface="Georgia"/>
                <a:cs typeface="Georgia"/>
              </a:rPr>
              <a:t>OR</a:t>
            </a:r>
            <a:r>
              <a:rPr sz="1900" spc="-21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95" dirty="0">
                <a:solidFill>
                  <a:srgbClr val="4E4E4E"/>
                </a:solidFill>
                <a:latin typeface="Georgia"/>
                <a:cs typeface="Georgia"/>
              </a:rPr>
              <a:t>MA</a:t>
            </a:r>
            <a:r>
              <a:rPr sz="1900" spc="-22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105" dirty="0">
                <a:solidFill>
                  <a:srgbClr val="4E4E4E"/>
                </a:solidFill>
                <a:latin typeface="Georgia"/>
                <a:cs typeface="Georgia"/>
              </a:rPr>
              <a:t>TI</a:t>
            </a:r>
            <a:r>
              <a:rPr sz="1900" spc="-20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4E4E4E"/>
                </a:solidFill>
                <a:latin typeface="Georgia"/>
                <a:cs typeface="Georgia"/>
              </a:rPr>
              <a:t>K</a:t>
            </a:r>
            <a:r>
              <a:rPr sz="1900" spc="-21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A</a:t>
            </a:r>
            <a:r>
              <a:rPr sz="1900" spc="30" dirty="0">
                <a:solidFill>
                  <a:srgbClr val="4E4E4E"/>
                </a:solidFill>
                <a:latin typeface="Georgia"/>
                <a:cs typeface="Georgia"/>
              </a:rPr>
              <a:t> 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DA</a:t>
            </a:r>
            <a:r>
              <a:rPr sz="1900" spc="-9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N</a:t>
            </a:r>
            <a:r>
              <a:rPr sz="1900" spc="20" dirty="0">
                <a:solidFill>
                  <a:srgbClr val="4E4E4E"/>
                </a:solidFill>
                <a:latin typeface="Georgia"/>
                <a:cs typeface="Georgia"/>
              </a:rPr>
              <a:t> 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B</a:t>
            </a:r>
            <a:r>
              <a:rPr sz="1900" spc="-204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I</a:t>
            </a:r>
            <a:r>
              <a:rPr sz="1900" spc="-18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S</a:t>
            </a:r>
            <a:r>
              <a:rPr sz="1900" spc="-19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4E4E4E"/>
                </a:solidFill>
                <a:latin typeface="Georgia"/>
                <a:cs typeface="Georgia"/>
              </a:rPr>
              <a:t>N</a:t>
            </a:r>
            <a:r>
              <a:rPr sz="1900" spc="-21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I</a:t>
            </a:r>
            <a:r>
              <a:rPr sz="1900" spc="-18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S</a:t>
            </a:r>
            <a:r>
              <a:rPr sz="1900" spc="30" dirty="0">
                <a:solidFill>
                  <a:srgbClr val="4E4E4E"/>
                </a:solidFill>
                <a:latin typeface="Georgia"/>
                <a:cs typeface="Georgia"/>
              </a:rPr>
              <a:t>  </a:t>
            </a:r>
            <a:r>
              <a:rPr sz="1900" spc="-20" dirty="0">
                <a:solidFill>
                  <a:srgbClr val="4E4E4E"/>
                </a:solidFill>
                <a:latin typeface="Georgia"/>
                <a:cs typeface="Georgia"/>
              </a:rPr>
              <a:t>D</a:t>
            </a:r>
            <a:r>
              <a:rPr sz="1900" spc="-114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A</a:t>
            </a:r>
            <a:r>
              <a:rPr sz="1900" spc="-9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R</a:t>
            </a:r>
            <a:r>
              <a:rPr sz="1900" spc="-8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M</a:t>
            </a:r>
            <a:r>
              <a:rPr sz="1900" spc="-9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A</a:t>
            </a:r>
            <a:r>
              <a:rPr sz="1900" spc="-8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J</a:t>
            </a:r>
            <a:r>
              <a:rPr sz="1900" spc="-10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A</a:t>
            </a:r>
            <a:r>
              <a:rPr sz="1900" spc="-8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Y</a:t>
            </a:r>
            <a:r>
              <a:rPr sz="1900" spc="-8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-50" dirty="0">
                <a:solidFill>
                  <a:srgbClr val="4E4E4E"/>
                </a:solidFill>
                <a:latin typeface="Georgia"/>
                <a:cs typeface="Georgia"/>
              </a:rPr>
              <a:t>A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444465" y="9729927"/>
            <a:ext cx="61849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45" dirty="0">
                <a:solidFill>
                  <a:srgbClr val="4E4E4E"/>
                </a:solidFill>
                <a:latin typeface="Georgia"/>
                <a:cs typeface="Georgia"/>
              </a:rPr>
              <a:t>2024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4400" y="3895544"/>
            <a:ext cx="16383000" cy="4105611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algn="just"/>
            <a:r>
              <a:rPr lang="en-US" sz="3200" dirty="0" err="1"/>
              <a:t>Perkembangan</a:t>
            </a:r>
            <a:r>
              <a:rPr lang="en-US" sz="3200" dirty="0"/>
              <a:t> </a:t>
            </a:r>
            <a:r>
              <a:rPr lang="en-US" sz="3200" dirty="0" err="1"/>
              <a:t>teknologi</a:t>
            </a:r>
            <a:r>
              <a:rPr lang="en-US" sz="3200" dirty="0"/>
              <a:t> yang </a:t>
            </a:r>
            <a:r>
              <a:rPr lang="en-US" sz="3200" dirty="0" err="1"/>
              <a:t>begitu</a:t>
            </a:r>
            <a:r>
              <a:rPr lang="en-US" sz="3200" dirty="0"/>
              <a:t> </a:t>
            </a:r>
            <a:r>
              <a:rPr lang="en-US" sz="3200" dirty="0" err="1"/>
              <a:t>pesat</a:t>
            </a:r>
            <a:r>
              <a:rPr lang="en-US" sz="3200" dirty="0"/>
              <a:t> </a:t>
            </a:r>
            <a:r>
              <a:rPr lang="en-US" sz="3200" dirty="0" err="1"/>
              <a:t>membuat</a:t>
            </a:r>
            <a:r>
              <a:rPr lang="en-US" sz="3200" dirty="0"/>
              <a:t> </a:t>
            </a:r>
            <a:r>
              <a:rPr lang="en-US" sz="3200" i="1" dirty="0"/>
              <a:t>customer management</a:t>
            </a:r>
            <a:r>
              <a:rPr lang="en-US" sz="3200" dirty="0"/>
              <a:t> </a:t>
            </a:r>
            <a:r>
              <a:rPr lang="en-US" sz="3200" dirty="0" err="1"/>
              <a:t>penting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dilakukan</a:t>
            </a:r>
            <a:r>
              <a:rPr lang="en-US" sz="3200" dirty="0"/>
              <a:t>.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melakukannya</a:t>
            </a:r>
            <a:r>
              <a:rPr lang="en-US" sz="3200" dirty="0"/>
              <a:t>, </a:t>
            </a:r>
            <a:r>
              <a:rPr lang="en-US" sz="3200" dirty="0" err="1"/>
              <a:t>dibutuhkan</a:t>
            </a:r>
            <a:r>
              <a:rPr lang="en-US" sz="3200" dirty="0"/>
              <a:t> </a:t>
            </a:r>
            <a:r>
              <a:rPr lang="en-US" sz="3200" i="1" dirty="0"/>
              <a:t>customer lifecycle management tool</a:t>
            </a:r>
            <a:r>
              <a:rPr lang="en-US" sz="3200" dirty="0"/>
              <a:t> yang </a:t>
            </a:r>
            <a:r>
              <a:rPr lang="en-US" sz="3200" dirty="0" err="1"/>
              <a:t>baik</a:t>
            </a:r>
            <a:r>
              <a:rPr lang="en-US" sz="3200" dirty="0"/>
              <a:t> dan 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memenuhi</a:t>
            </a:r>
            <a:r>
              <a:rPr lang="en-US" sz="3200" dirty="0"/>
              <a:t> </a:t>
            </a:r>
            <a:r>
              <a:rPr lang="en-US" sz="3200" dirty="0" err="1"/>
              <a:t>semua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hampir</a:t>
            </a:r>
            <a:r>
              <a:rPr lang="en-US" sz="3200" dirty="0"/>
              <a:t> </a:t>
            </a:r>
            <a:r>
              <a:rPr lang="en-US" sz="3200" dirty="0" err="1"/>
              <a:t>keseluruhan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kebutuhan</a:t>
            </a:r>
            <a:r>
              <a:rPr lang="en-US" sz="3200" dirty="0"/>
              <a:t> </a:t>
            </a:r>
            <a:r>
              <a:rPr lang="en-US" sz="3200" dirty="0" err="1"/>
              <a:t>bisnis</a:t>
            </a:r>
            <a:r>
              <a:rPr lang="en-US" sz="3200" dirty="0"/>
              <a:t>.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 dirty="0" err="1"/>
              <a:t>Keefektifan</a:t>
            </a:r>
            <a:r>
              <a:rPr lang="en-US" sz="3200" dirty="0"/>
              <a:t> </a:t>
            </a:r>
            <a:r>
              <a:rPr lang="en-US" sz="3200" i="1" dirty="0"/>
              <a:t>customer lifecycle management </a:t>
            </a:r>
            <a:r>
              <a:rPr lang="en-US" sz="3200" dirty="0" err="1"/>
              <a:t>dapat</a:t>
            </a:r>
            <a:r>
              <a:rPr lang="en-US" sz="3200" dirty="0"/>
              <a:t> </a:t>
            </a:r>
            <a:r>
              <a:rPr lang="en-US" sz="3200" dirty="0" err="1"/>
              <a:t>membantu</a:t>
            </a:r>
            <a:r>
              <a:rPr lang="en-US" sz="3200" dirty="0"/>
              <a:t> </a:t>
            </a:r>
            <a:r>
              <a:rPr lang="en-US" sz="3200" dirty="0" err="1"/>
              <a:t>bisnis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/>
              <a:t>kerangka</a:t>
            </a:r>
            <a:r>
              <a:rPr lang="en-US" sz="3200" dirty="0"/>
              <a:t> </a:t>
            </a:r>
            <a:r>
              <a:rPr lang="en-US" sz="3200" dirty="0" err="1"/>
              <a:t>kerja</a:t>
            </a:r>
            <a:r>
              <a:rPr lang="en-US" sz="3200" dirty="0"/>
              <a:t> yang </a:t>
            </a:r>
            <a:r>
              <a:rPr lang="en-US" sz="3200" dirty="0" err="1"/>
              <a:t>baik</a:t>
            </a:r>
            <a:r>
              <a:rPr lang="en-US" sz="3200" dirty="0"/>
              <a:t> guna </a:t>
            </a:r>
            <a:r>
              <a:rPr lang="en-US" sz="3200" dirty="0" err="1"/>
              <a:t>meningkatkan</a:t>
            </a:r>
            <a:r>
              <a:rPr lang="en-US" sz="3200" dirty="0"/>
              <a:t> </a:t>
            </a:r>
            <a:r>
              <a:rPr lang="en-US" sz="3200" dirty="0" err="1"/>
              <a:t>komunikasi</a:t>
            </a:r>
            <a:r>
              <a:rPr lang="en-US" sz="3200" dirty="0"/>
              <a:t> dan </a:t>
            </a:r>
            <a:r>
              <a:rPr lang="en-US" sz="3200" dirty="0" err="1"/>
              <a:t>interaksi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pelanggan</a:t>
            </a:r>
            <a:r>
              <a:rPr lang="en-US" sz="3200" dirty="0"/>
              <a:t> di </a:t>
            </a:r>
            <a:r>
              <a:rPr lang="en-US" sz="3200" dirty="0" err="1"/>
              <a:t>setiap</a:t>
            </a:r>
            <a:r>
              <a:rPr lang="en-US" sz="3200" dirty="0"/>
              <a:t> </a:t>
            </a:r>
            <a:r>
              <a:rPr lang="en-US" sz="3200" dirty="0" err="1"/>
              <a:t>tahapannya</a:t>
            </a:r>
            <a:r>
              <a:rPr lang="en-US" sz="3200" dirty="0"/>
              <a:t>. 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EAABED12-F1F4-F8E8-E967-29FF3BB9B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1F34A601-5270-E1EB-D09B-940954AC3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8100" y="9669229"/>
            <a:ext cx="5791200" cy="547688"/>
          </a:xfrm>
        </p:spPr>
        <p:txBody>
          <a:bodyPr/>
          <a:lstStyle/>
          <a:p>
            <a:pPr>
              <a:defRPr/>
            </a:pPr>
            <a:r>
              <a:rPr lang="en-ID" dirty="0"/>
              <a:t>Global Marketing Dynamics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5A02163-6160-D01F-DE4D-B5BAC04F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11451"/>
            <a:ext cx="1570990" cy="1883410"/>
          </a:xfrm>
          <a:custGeom>
            <a:avLst/>
            <a:gdLst/>
            <a:ahLst/>
            <a:cxnLst/>
            <a:rect l="l" t="t" r="r" b="b"/>
            <a:pathLst>
              <a:path w="1570990" h="1883410">
                <a:moveTo>
                  <a:pt x="1570863" y="0"/>
                </a:moveTo>
                <a:lnTo>
                  <a:pt x="631825" y="0"/>
                </a:lnTo>
                <a:lnTo>
                  <a:pt x="597065" y="634"/>
                </a:lnTo>
                <a:lnTo>
                  <a:pt x="550773" y="3428"/>
                </a:lnTo>
                <a:lnTo>
                  <a:pt x="504685" y="8636"/>
                </a:lnTo>
                <a:lnTo>
                  <a:pt x="458901" y="16001"/>
                </a:lnTo>
                <a:lnTo>
                  <a:pt x="413537" y="25526"/>
                </a:lnTo>
                <a:lnTo>
                  <a:pt x="368706" y="37338"/>
                </a:lnTo>
                <a:lnTo>
                  <a:pt x="324510" y="51434"/>
                </a:lnTo>
                <a:lnTo>
                  <a:pt x="281038" y="67564"/>
                </a:lnTo>
                <a:lnTo>
                  <a:pt x="238417" y="85851"/>
                </a:lnTo>
                <a:lnTo>
                  <a:pt x="196748" y="106172"/>
                </a:lnTo>
                <a:lnTo>
                  <a:pt x="156121" y="128524"/>
                </a:lnTo>
                <a:lnTo>
                  <a:pt x="116648" y="152780"/>
                </a:lnTo>
                <a:lnTo>
                  <a:pt x="78413" y="179070"/>
                </a:lnTo>
                <a:lnTo>
                  <a:pt x="41511" y="207137"/>
                </a:lnTo>
                <a:lnTo>
                  <a:pt x="6031" y="236981"/>
                </a:lnTo>
                <a:lnTo>
                  <a:pt x="0" y="242316"/>
                </a:lnTo>
                <a:lnTo>
                  <a:pt x="0" y="1883155"/>
                </a:lnTo>
                <a:lnTo>
                  <a:pt x="626122" y="1883155"/>
                </a:lnTo>
                <a:lnTo>
                  <a:pt x="660869" y="1882521"/>
                </a:lnTo>
                <a:lnTo>
                  <a:pt x="707148" y="1879600"/>
                </a:lnTo>
                <a:lnTo>
                  <a:pt x="753249" y="1874520"/>
                </a:lnTo>
                <a:lnTo>
                  <a:pt x="799020" y="1867153"/>
                </a:lnTo>
                <a:lnTo>
                  <a:pt x="844384" y="1857502"/>
                </a:lnTo>
                <a:lnTo>
                  <a:pt x="889228" y="1845691"/>
                </a:lnTo>
                <a:lnTo>
                  <a:pt x="933424" y="1831721"/>
                </a:lnTo>
                <a:lnTo>
                  <a:pt x="976884" y="1815592"/>
                </a:lnTo>
                <a:lnTo>
                  <a:pt x="1019517" y="1797303"/>
                </a:lnTo>
                <a:lnTo>
                  <a:pt x="1061186" y="1776983"/>
                </a:lnTo>
                <a:lnTo>
                  <a:pt x="1101801" y="1754631"/>
                </a:lnTo>
                <a:lnTo>
                  <a:pt x="1141272" y="1730248"/>
                </a:lnTo>
                <a:lnTo>
                  <a:pt x="1179512" y="1704086"/>
                </a:lnTo>
                <a:lnTo>
                  <a:pt x="1216418" y="1676019"/>
                </a:lnTo>
                <a:lnTo>
                  <a:pt x="1251902" y="1646174"/>
                </a:lnTo>
                <a:lnTo>
                  <a:pt x="1285875" y="1614551"/>
                </a:lnTo>
                <a:lnTo>
                  <a:pt x="1318133" y="1581403"/>
                </a:lnTo>
                <a:lnTo>
                  <a:pt x="1348867" y="1546732"/>
                </a:lnTo>
                <a:lnTo>
                  <a:pt x="1377950" y="1510538"/>
                </a:lnTo>
                <a:lnTo>
                  <a:pt x="1405128" y="1473073"/>
                </a:lnTo>
                <a:lnTo>
                  <a:pt x="1430401" y="1434211"/>
                </a:lnTo>
                <a:lnTo>
                  <a:pt x="1453769" y="1394078"/>
                </a:lnTo>
                <a:lnTo>
                  <a:pt x="1475105" y="1352930"/>
                </a:lnTo>
                <a:lnTo>
                  <a:pt x="1494409" y="1310767"/>
                </a:lnTo>
                <a:lnTo>
                  <a:pt x="1511554" y="1267714"/>
                </a:lnTo>
                <a:lnTo>
                  <a:pt x="1526667" y="1223899"/>
                </a:lnTo>
                <a:lnTo>
                  <a:pt x="1539621" y="1179322"/>
                </a:lnTo>
                <a:lnTo>
                  <a:pt x="1550289" y="1134237"/>
                </a:lnTo>
                <a:lnTo>
                  <a:pt x="1558798" y="1088644"/>
                </a:lnTo>
                <a:lnTo>
                  <a:pt x="1565021" y="1042797"/>
                </a:lnTo>
                <a:lnTo>
                  <a:pt x="1569085" y="996569"/>
                </a:lnTo>
                <a:lnTo>
                  <a:pt x="1570736" y="950214"/>
                </a:lnTo>
                <a:lnTo>
                  <a:pt x="1570863" y="0"/>
                </a:lnTo>
                <a:close/>
              </a:path>
            </a:pathLst>
          </a:custGeom>
          <a:solidFill>
            <a:srgbClr val="40A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69107" y="2029967"/>
            <a:ext cx="1202055" cy="1202055"/>
          </a:xfrm>
          <a:custGeom>
            <a:avLst/>
            <a:gdLst/>
            <a:ahLst/>
            <a:cxnLst/>
            <a:rect l="l" t="t" r="r" b="b"/>
            <a:pathLst>
              <a:path w="1202054" h="1202055">
                <a:moveTo>
                  <a:pt x="599186" y="0"/>
                </a:moveTo>
                <a:lnTo>
                  <a:pt x="0" y="0"/>
                </a:lnTo>
                <a:lnTo>
                  <a:pt x="0" y="599185"/>
                </a:lnTo>
                <a:lnTo>
                  <a:pt x="1650" y="643508"/>
                </a:lnTo>
                <a:lnTo>
                  <a:pt x="6477" y="687704"/>
                </a:lnTo>
                <a:lnTo>
                  <a:pt x="14605" y="731265"/>
                </a:lnTo>
                <a:lnTo>
                  <a:pt x="25908" y="774191"/>
                </a:lnTo>
                <a:lnTo>
                  <a:pt x="40386" y="816228"/>
                </a:lnTo>
                <a:lnTo>
                  <a:pt x="57912" y="856996"/>
                </a:lnTo>
                <a:lnTo>
                  <a:pt x="78359" y="896365"/>
                </a:lnTo>
                <a:lnTo>
                  <a:pt x="101600" y="934084"/>
                </a:lnTo>
                <a:lnTo>
                  <a:pt x="127635" y="970026"/>
                </a:lnTo>
                <a:lnTo>
                  <a:pt x="156210" y="1003934"/>
                </a:lnTo>
                <a:lnTo>
                  <a:pt x="187198" y="1035811"/>
                </a:lnTo>
                <a:lnTo>
                  <a:pt x="220472" y="1065149"/>
                </a:lnTo>
                <a:lnTo>
                  <a:pt x="255778" y="1092073"/>
                </a:lnTo>
                <a:lnTo>
                  <a:pt x="292989" y="1116202"/>
                </a:lnTo>
                <a:lnTo>
                  <a:pt x="331724" y="1137665"/>
                </a:lnTo>
                <a:lnTo>
                  <a:pt x="372110" y="1156080"/>
                </a:lnTo>
                <a:lnTo>
                  <a:pt x="413639" y="1171575"/>
                </a:lnTo>
                <a:lnTo>
                  <a:pt x="456311" y="1183893"/>
                </a:lnTo>
                <a:lnTo>
                  <a:pt x="499744" y="1193164"/>
                </a:lnTo>
                <a:lnTo>
                  <a:pt x="543687" y="1199133"/>
                </a:lnTo>
                <a:lnTo>
                  <a:pt x="588009" y="1201801"/>
                </a:lnTo>
                <a:lnTo>
                  <a:pt x="602869" y="1202054"/>
                </a:lnTo>
                <a:lnTo>
                  <a:pt x="1202055" y="1202054"/>
                </a:lnTo>
                <a:lnTo>
                  <a:pt x="1202055" y="602868"/>
                </a:lnTo>
                <a:lnTo>
                  <a:pt x="1201801" y="588009"/>
                </a:lnTo>
                <a:lnTo>
                  <a:pt x="1199133" y="543686"/>
                </a:lnTo>
                <a:lnTo>
                  <a:pt x="1193165" y="499745"/>
                </a:lnTo>
                <a:lnTo>
                  <a:pt x="1183894" y="456310"/>
                </a:lnTo>
                <a:lnTo>
                  <a:pt x="1171575" y="413638"/>
                </a:lnTo>
                <a:lnTo>
                  <a:pt x="1156081" y="372109"/>
                </a:lnTo>
                <a:lnTo>
                  <a:pt x="1137666" y="331724"/>
                </a:lnTo>
                <a:lnTo>
                  <a:pt x="1116203" y="292988"/>
                </a:lnTo>
                <a:lnTo>
                  <a:pt x="1092072" y="255777"/>
                </a:lnTo>
                <a:lnTo>
                  <a:pt x="1065149" y="220472"/>
                </a:lnTo>
                <a:lnTo>
                  <a:pt x="1035812" y="187198"/>
                </a:lnTo>
                <a:lnTo>
                  <a:pt x="1003934" y="156209"/>
                </a:lnTo>
                <a:lnTo>
                  <a:pt x="970026" y="127634"/>
                </a:lnTo>
                <a:lnTo>
                  <a:pt x="934084" y="101600"/>
                </a:lnTo>
                <a:lnTo>
                  <a:pt x="896366" y="78358"/>
                </a:lnTo>
                <a:lnTo>
                  <a:pt x="856995" y="57911"/>
                </a:lnTo>
                <a:lnTo>
                  <a:pt x="816229" y="40385"/>
                </a:lnTo>
                <a:lnTo>
                  <a:pt x="774192" y="25907"/>
                </a:lnTo>
                <a:lnTo>
                  <a:pt x="731266" y="14604"/>
                </a:lnTo>
                <a:lnTo>
                  <a:pt x="687705" y="6476"/>
                </a:lnTo>
                <a:lnTo>
                  <a:pt x="643508" y="1650"/>
                </a:lnTo>
                <a:lnTo>
                  <a:pt x="599186" y="0"/>
                </a:lnTo>
                <a:close/>
              </a:path>
            </a:pathLst>
          </a:custGeom>
          <a:solidFill>
            <a:srgbClr val="FFC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75788" y="65531"/>
            <a:ext cx="1168400" cy="1168400"/>
          </a:xfrm>
          <a:custGeom>
            <a:avLst/>
            <a:gdLst/>
            <a:ahLst/>
            <a:cxnLst/>
            <a:rect l="l" t="t" r="r" b="b"/>
            <a:pathLst>
              <a:path w="1168400" h="1168400">
                <a:moveTo>
                  <a:pt x="1168400" y="0"/>
                </a:moveTo>
                <a:lnTo>
                  <a:pt x="585851" y="0"/>
                </a:lnTo>
                <a:lnTo>
                  <a:pt x="542925" y="1524"/>
                </a:lnTo>
                <a:lnTo>
                  <a:pt x="499999" y="6350"/>
                </a:lnTo>
                <a:lnTo>
                  <a:pt x="457581" y="14224"/>
                </a:lnTo>
                <a:lnTo>
                  <a:pt x="415925" y="25273"/>
                </a:lnTo>
                <a:lnTo>
                  <a:pt x="375157" y="39243"/>
                </a:lnTo>
                <a:lnTo>
                  <a:pt x="335406" y="56261"/>
                </a:lnTo>
                <a:lnTo>
                  <a:pt x="297180" y="76073"/>
                </a:lnTo>
                <a:lnTo>
                  <a:pt x="260476" y="98806"/>
                </a:lnTo>
                <a:lnTo>
                  <a:pt x="225425" y="124078"/>
                </a:lnTo>
                <a:lnTo>
                  <a:pt x="192531" y="151765"/>
                </a:lnTo>
                <a:lnTo>
                  <a:pt x="161544" y="181991"/>
                </a:lnTo>
                <a:lnTo>
                  <a:pt x="132969" y="214249"/>
                </a:lnTo>
                <a:lnTo>
                  <a:pt x="106934" y="248539"/>
                </a:lnTo>
                <a:lnTo>
                  <a:pt x="83312" y="284734"/>
                </a:lnTo>
                <a:lnTo>
                  <a:pt x="62611" y="322579"/>
                </a:lnTo>
                <a:lnTo>
                  <a:pt x="44576" y="361696"/>
                </a:lnTo>
                <a:lnTo>
                  <a:pt x="29591" y="402209"/>
                </a:lnTo>
                <a:lnTo>
                  <a:pt x="17525" y="443611"/>
                </a:lnTo>
                <a:lnTo>
                  <a:pt x="8636" y="485775"/>
                </a:lnTo>
                <a:lnTo>
                  <a:pt x="2793" y="528574"/>
                </a:lnTo>
                <a:lnTo>
                  <a:pt x="126" y="571626"/>
                </a:lnTo>
                <a:lnTo>
                  <a:pt x="0" y="1168400"/>
                </a:lnTo>
                <a:lnTo>
                  <a:pt x="582422" y="1168400"/>
                </a:lnTo>
                <a:lnTo>
                  <a:pt x="639826" y="1165478"/>
                </a:lnTo>
                <a:lnTo>
                  <a:pt x="682498" y="1159764"/>
                </a:lnTo>
                <a:lnTo>
                  <a:pt x="724662" y="1150747"/>
                </a:lnTo>
                <a:lnTo>
                  <a:pt x="766190" y="1138809"/>
                </a:lnTo>
                <a:lnTo>
                  <a:pt x="806576" y="1123696"/>
                </a:lnTo>
                <a:lnTo>
                  <a:pt x="845820" y="1105789"/>
                </a:lnTo>
                <a:lnTo>
                  <a:pt x="883538" y="1084961"/>
                </a:lnTo>
                <a:lnTo>
                  <a:pt x="919734" y="1061466"/>
                </a:lnTo>
                <a:lnTo>
                  <a:pt x="954151" y="1035303"/>
                </a:lnTo>
                <a:lnTo>
                  <a:pt x="986409" y="1006728"/>
                </a:lnTo>
                <a:lnTo>
                  <a:pt x="1016508" y="975868"/>
                </a:lnTo>
                <a:lnTo>
                  <a:pt x="1044321" y="942848"/>
                </a:lnTo>
                <a:lnTo>
                  <a:pt x="1069594" y="907923"/>
                </a:lnTo>
                <a:lnTo>
                  <a:pt x="1092200" y="871220"/>
                </a:lnTo>
                <a:lnTo>
                  <a:pt x="1112139" y="832866"/>
                </a:lnTo>
                <a:lnTo>
                  <a:pt x="1129029" y="793242"/>
                </a:lnTo>
                <a:lnTo>
                  <a:pt x="1143127" y="752475"/>
                </a:lnTo>
                <a:lnTo>
                  <a:pt x="1154049" y="710692"/>
                </a:lnTo>
                <a:lnTo>
                  <a:pt x="1162050" y="668274"/>
                </a:lnTo>
                <a:lnTo>
                  <a:pt x="1166749" y="625475"/>
                </a:lnTo>
                <a:lnTo>
                  <a:pt x="1168400" y="582422"/>
                </a:lnTo>
                <a:lnTo>
                  <a:pt x="1168400" y="0"/>
                </a:lnTo>
                <a:close/>
              </a:path>
            </a:pathLst>
          </a:custGeom>
          <a:solidFill>
            <a:srgbClr val="40A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97025" cy="1593850"/>
          </a:xfrm>
          <a:custGeom>
            <a:avLst/>
            <a:gdLst/>
            <a:ahLst/>
            <a:cxnLst/>
            <a:rect l="l" t="t" r="r" b="b"/>
            <a:pathLst>
              <a:path w="1597025" h="1593850">
                <a:moveTo>
                  <a:pt x="1357503" y="0"/>
                </a:moveTo>
                <a:lnTo>
                  <a:pt x="0" y="0"/>
                </a:lnTo>
                <a:lnTo>
                  <a:pt x="0" y="1302893"/>
                </a:lnTo>
                <a:lnTo>
                  <a:pt x="28497" y="1329308"/>
                </a:lnTo>
                <a:lnTo>
                  <a:pt x="63927" y="1359280"/>
                </a:lnTo>
                <a:lnTo>
                  <a:pt x="100783" y="1387475"/>
                </a:lnTo>
                <a:lnTo>
                  <a:pt x="138976" y="1413764"/>
                </a:lnTo>
                <a:lnTo>
                  <a:pt x="178422" y="1438275"/>
                </a:lnTo>
                <a:lnTo>
                  <a:pt x="219011" y="1460753"/>
                </a:lnTo>
                <a:lnTo>
                  <a:pt x="260667" y="1481201"/>
                </a:lnTo>
                <a:lnTo>
                  <a:pt x="303276" y="1499616"/>
                </a:lnTo>
                <a:lnTo>
                  <a:pt x="346735" y="1515999"/>
                </a:lnTo>
                <a:lnTo>
                  <a:pt x="390944" y="1530096"/>
                </a:lnTo>
                <a:lnTo>
                  <a:pt x="435787" y="1542033"/>
                </a:lnTo>
                <a:lnTo>
                  <a:pt x="481177" y="1551813"/>
                </a:lnTo>
                <a:lnTo>
                  <a:pt x="526973" y="1559305"/>
                </a:lnTo>
                <a:lnTo>
                  <a:pt x="573087" y="1564513"/>
                </a:lnTo>
                <a:lnTo>
                  <a:pt x="619404" y="1567560"/>
                </a:lnTo>
                <a:lnTo>
                  <a:pt x="1570482" y="1593723"/>
                </a:lnTo>
                <a:lnTo>
                  <a:pt x="1596517" y="642747"/>
                </a:lnTo>
                <a:lnTo>
                  <a:pt x="1596644" y="631190"/>
                </a:lnTo>
                <a:lnTo>
                  <a:pt x="1595628" y="584834"/>
                </a:lnTo>
                <a:lnTo>
                  <a:pt x="1592326" y="538479"/>
                </a:lnTo>
                <a:lnTo>
                  <a:pt x="1586738" y="492378"/>
                </a:lnTo>
                <a:lnTo>
                  <a:pt x="1578991" y="446658"/>
                </a:lnTo>
                <a:lnTo>
                  <a:pt x="1568958" y="401320"/>
                </a:lnTo>
                <a:lnTo>
                  <a:pt x="1556639" y="356616"/>
                </a:lnTo>
                <a:lnTo>
                  <a:pt x="1542288" y="312420"/>
                </a:lnTo>
                <a:lnTo>
                  <a:pt x="1525651" y="269113"/>
                </a:lnTo>
                <a:lnTo>
                  <a:pt x="1506982" y="226695"/>
                </a:lnTo>
                <a:lnTo>
                  <a:pt x="1486154" y="185166"/>
                </a:lnTo>
                <a:lnTo>
                  <a:pt x="1463421" y="144779"/>
                </a:lnTo>
                <a:lnTo>
                  <a:pt x="1438783" y="105536"/>
                </a:lnTo>
                <a:lnTo>
                  <a:pt x="1412113" y="67436"/>
                </a:lnTo>
                <a:lnTo>
                  <a:pt x="1383792" y="30860"/>
                </a:lnTo>
                <a:lnTo>
                  <a:pt x="1357503" y="0"/>
                </a:lnTo>
                <a:close/>
              </a:path>
            </a:pathLst>
          </a:custGeom>
          <a:solidFill>
            <a:srgbClr val="FFC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874569" y="9175549"/>
            <a:ext cx="15412719" cy="1160145"/>
            <a:chOff x="2875788" y="9127234"/>
            <a:chExt cx="15412719" cy="11601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5788" y="9127234"/>
              <a:ext cx="15412212" cy="115976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798807" y="9224771"/>
              <a:ext cx="6489065" cy="1062355"/>
            </a:xfrm>
            <a:custGeom>
              <a:avLst/>
              <a:gdLst/>
              <a:ahLst/>
              <a:cxnLst/>
              <a:rect l="l" t="t" r="r" b="b"/>
              <a:pathLst>
                <a:path w="6489065" h="1062354">
                  <a:moveTo>
                    <a:pt x="6488811" y="0"/>
                  </a:moveTo>
                  <a:lnTo>
                    <a:pt x="2823972" y="0"/>
                  </a:lnTo>
                  <a:lnTo>
                    <a:pt x="2765298" y="1981"/>
                  </a:lnTo>
                  <a:lnTo>
                    <a:pt x="2717546" y="4178"/>
                  </a:lnTo>
                  <a:lnTo>
                    <a:pt x="2669794" y="6845"/>
                  </a:lnTo>
                  <a:lnTo>
                    <a:pt x="2622296" y="10007"/>
                  </a:lnTo>
                  <a:lnTo>
                    <a:pt x="2574798" y="13627"/>
                  </a:lnTo>
                  <a:lnTo>
                    <a:pt x="2527554" y="17729"/>
                  </a:lnTo>
                  <a:lnTo>
                    <a:pt x="2480436" y="22313"/>
                  </a:lnTo>
                  <a:lnTo>
                    <a:pt x="2433447" y="27355"/>
                  </a:lnTo>
                  <a:lnTo>
                    <a:pt x="2386584" y="32867"/>
                  </a:lnTo>
                  <a:lnTo>
                    <a:pt x="2339848" y="38836"/>
                  </a:lnTo>
                  <a:lnTo>
                    <a:pt x="2293238" y="45262"/>
                  </a:lnTo>
                  <a:lnTo>
                    <a:pt x="2246757" y="52158"/>
                  </a:lnTo>
                  <a:lnTo>
                    <a:pt x="2200529" y="59512"/>
                  </a:lnTo>
                  <a:lnTo>
                    <a:pt x="2154428" y="67322"/>
                  </a:lnTo>
                  <a:lnTo>
                    <a:pt x="2108454" y="75577"/>
                  </a:lnTo>
                  <a:lnTo>
                    <a:pt x="2062607" y="84289"/>
                  </a:lnTo>
                  <a:lnTo>
                    <a:pt x="2016886" y="93446"/>
                  </a:lnTo>
                  <a:lnTo>
                    <a:pt x="1971421" y="103047"/>
                  </a:lnTo>
                  <a:lnTo>
                    <a:pt x="1926082" y="113093"/>
                  </a:lnTo>
                  <a:lnTo>
                    <a:pt x="1880997" y="123583"/>
                  </a:lnTo>
                  <a:lnTo>
                    <a:pt x="1835911" y="134505"/>
                  </a:lnTo>
                  <a:lnTo>
                    <a:pt x="1791080" y="145872"/>
                  </a:lnTo>
                  <a:lnTo>
                    <a:pt x="1746503" y="157657"/>
                  </a:lnTo>
                  <a:lnTo>
                    <a:pt x="1702053" y="169875"/>
                  </a:lnTo>
                  <a:lnTo>
                    <a:pt x="1657730" y="182537"/>
                  </a:lnTo>
                  <a:lnTo>
                    <a:pt x="1613661" y="195618"/>
                  </a:lnTo>
                  <a:lnTo>
                    <a:pt x="1569720" y="209118"/>
                  </a:lnTo>
                  <a:lnTo>
                    <a:pt x="1525905" y="223037"/>
                  </a:lnTo>
                  <a:lnTo>
                    <a:pt x="1482344" y="237388"/>
                  </a:lnTo>
                  <a:lnTo>
                    <a:pt x="1439036" y="252145"/>
                  </a:lnTo>
                  <a:lnTo>
                    <a:pt x="1395857" y="267309"/>
                  </a:lnTo>
                  <a:lnTo>
                    <a:pt x="1352930" y="282905"/>
                  </a:lnTo>
                  <a:lnTo>
                    <a:pt x="1310132" y="298894"/>
                  </a:lnTo>
                  <a:lnTo>
                    <a:pt x="1267586" y="315302"/>
                  </a:lnTo>
                  <a:lnTo>
                    <a:pt x="1225169" y="332117"/>
                  </a:lnTo>
                  <a:lnTo>
                    <a:pt x="1183005" y="349326"/>
                  </a:lnTo>
                  <a:lnTo>
                    <a:pt x="1141095" y="366941"/>
                  </a:lnTo>
                  <a:lnTo>
                    <a:pt x="1099312" y="384936"/>
                  </a:lnTo>
                  <a:lnTo>
                    <a:pt x="1057783" y="403339"/>
                  </a:lnTo>
                  <a:lnTo>
                    <a:pt x="1016508" y="422135"/>
                  </a:lnTo>
                  <a:lnTo>
                    <a:pt x="975360" y="441324"/>
                  </a:lnTo>
                  <a:lnTo>
                    <a:pt x="934466" y="460908"/>
                  </a:lnTo>
                  <a:lnTo>
                    <a:pt x="893826" y="480860"/>
                  </a:lnTo>
                  <a:lnTo>
                    <a:pt x="853440" y="501205"/>
                  </a:lnTo>
                  <a:lnTo>
                    <a:pt x="813181" y="521931"/>
                  </a:lnTo>
                  <a:lnTo>
                    <a:pt x="773302" y="543039"/>
                  </a:lnTo>
                  <a:lnTo>
                    <a:pt x="733551" y="564514"/>
                  </a:lnTo>
                  <a:lnTo>
                    <a:pt x="694055" y="586358"/>
                  </a:lnTo>
                  <a:lnTo>
                    <a:pt x="654685" y="608596"/>
                  </a:lnTo>
                  <a:lnTo>
                    <a:pt x="615696" y="631189"/>
                  </a:lnTo>
                  <a:lnTo>
                    <a:pt x="576834" y="654151"/>
                  </a:lnTo>
                  <a:lnTo>
                    <a:pt x="538352" y="677481"/>
                  </a:lnTo>
                  <a:lnTo>
                    <a:pt x="499999" y="701166"/>
                  </a:lnTo>
                  <a:lnTo>
                    <a:pt x="462025" y="725220"/>
                  </a:lnTo>
                  <a:lnTo>
                    <a:pt x="424180" y="749630"/>
                  </a:lnTo>
                  <a:lnTo>
                    <a:pt x="386588" y="774382"/>
                  </a:lnTo>
                  <a:lnTo>
                    <a:pt x="349376" y="799490"/>
                  </a:lnTo>
                  <a:lnTo>
                    <a:pt x="312293" y="824953"/>
                  </a:lnTo>
                  <a:lnTo>
                    <a:pt x="275463" y="850772"/>
                  </a:lnTo>
                  <a:lnTo>
                    <a:pt x="239014" y="876934"/>
                  </a:lnTo>
                  <a:lnTo>
                    <a:pt x="202692" y="903414"/>
                  </a:lnTo>
                  <a:lnTo>
                    <a:pt x="166750" y="930262"/>
                  </a:lnTo>
                  <a:lnTo>
                    <a:pt x="131064" y="957444"/>
                  </a:lnTo>
                  <a:lnTo>
                    <a:pt x="95631" y="984959"/>
                  </a:lnTo>
                  <a:lnTo>
                    <a:pt x="60451" y="1012807"/>
                  </a:lnTo>
                  <a:lnTo>
                    <a:pt x="25526" y="1040987"/>
                  </a:lnTo>
                  <a:lnTo>
                    <a:pt x="0" y="1062003"/>
                  </a:lnTo>
                  <a:lnTo>
                    <a:pt x="6488811" y="1062003"/>
                  </a:lnTo>
                  <a:lnTo>
                    <a:pt x="6488811" y="0"/>
                  </a:lnTo>
                  <a:close/>
                </a:path>
              </a:pathLst>
            </a:custGeom>
            <a:solidFill>
              <a:srgbClr val="FFC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027" y="140207"/>
            <a:ext cx="2761488" cy="2772155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645533" y="183409"/>
            <a:ext cx="12194667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b="1" dirty="0"/>
              <a:t>Apa Saja </a:t>
            </a:r>
            <a:r>
              <a:rPr lang="en-US" b="1" dirty="0" err="1"/>
              <a:t>Tahapan</a:t>
            </a:r>
            <a:r>
              <a:rPr lang="en-US" b="1" dirty="0"/>
              <a:t> pada Customer Lifecycle Management?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000615" y="9729927"/>
            <a:ext cx="7306309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I</a:t>
            </a:r>
            <a:r>
              <a:rPr sz="1900" spc="-21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NS</a:t>
            </a:r>
            <a:r>
              <a:rPr sz="1900" spc="-11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105" dirty="0">
                <a:solidFill>
                  <a:srgbClr val="4E4E4E"/>
                </a:solidFill>
                <a:latin typeface="Georgia"/>
                <a:cs typeface="Georgia"/>
              </a:rPr>
              <a:t>TI</a:t>
            </a:r>
            <a:r>
              <a:rPr sz="1900" spc="-21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135" dirty="0">
                <a:solidFill>
                  <a:srgbClr val="4E4E4E"/>
                </a:solidFill>
                <a:latin typeface="Georgia"/>
                <a:cs typeface="Georgia"/>
              </a:rPr>
              <a:t>TUT</a:t>
            </a:r>
            <a:r>
              <a:rPr sz="1900" spc="484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I</a:t>
            </a:r>
            <a:r>
              <a:rPr sz="1900" spc="-20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4E4E4E"/>
                </a:solidFill>
                <a:latin typeface="Georgia"/>
                <a:cs typeface="Georgia"/>
              </a:rPr>
              <a:t>N</a:t>
            </a:r>
            <a:r>
              <a:rPr sz="1900" spc="-22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4E4E4E"/>
                </a:solidFill>
                <a:latin typeface="Georgia"/>
                <a:cs typeface="Georgia"/>
              </a:rPr>
              <a:t>F</a:t>
            </a:r>
            <a:r>
              <a:rPr sz="1900" spc="-21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100" dirty="0">
                <a:solidFill>
                  <a:srgbClr val="4E4E4E"/>
                </a:solidFill>
                <a:latin typeface="Georgia"/>
                <a:cs typeface="Georgia"/>
              </a:rPr>
              <a:t>OR</a:t>
            </a:r>
            <a:r>
              <a:rPr sz="1900" spc="-21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95" dirty="0">
                <a:solidFill>
                  <a:srgbClr val="4E4E4E"/>
                </a:solidFill>
                <a:latin typeface="Georgia"/>
                <a:cs typeface="Georgia"/>
              </a:rPr>
              <a:t>MA</a:t>
            </a:r>
            <a:r>
              <a:rPr sz="1900" spc="-22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105" dirty="0">
                <a:solidFill>
                  <a:srgbClr val="4E4E4E"/>
                </a:solidFill>
                <a:latin typeface="Georgia"/>
                <a:cs typeface="Georgia"/>
              </a:rPr>
              <a:t>TI</a:t>
            </a:r>
            <a:r>
              <a:rPr sz="1900" spc="-20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4E4E4E"/>
                </a:solidFill>
                <a:latin typeface="Georgia"/>
                <a:cs typeface="Georgia"/>
              </a:rPr>
              <a:t>K</a:t>
            </a:r>
            <a:r>
              <a:rPr sz="1900" spc="-21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A</a:t>
            </a:r>
            <a:r>
              <a:rPr sz="1900" spc="30" dirty="0">
                <a:solidFill>
                  <a:srgbClr val="4E4E4E"/>
                </a:solidFill>
                <a:latin typeface="Georgia"/>
                <a:cs typeface="Georgia"/>
              </a:rPr>
              <a:t> 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DA</a:t>
            </a:r>
            <a:r>
              <a:rPr sz="1900" spc="-9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N</a:t>
            </a:r>
            <a:r>
              <a:rPr sz="1900" spc="20" dirty="0">
                <a:solidFill>
                  <a:srgbClr val="4E4E4E"/>
                </a:solidFill>
                <a:latin typeface="Georgia"/>
                <a:cs typeface="Georgia"/>
              </a:rPr>
              <a:t> 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B</a:t>
            </a:r>
            <a:r>
              <a:rPr sz="1900" spc="-204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I</a:t>
            </a:r>
            <a:r>
              <a:rPr sz="1900" spc="-18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S</a:t>
            </a:r>
            <a:r>
              <a:rPr sz="1900" spc="-19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4E4E4E"/>
                </a:solidFill>
                <a:latin typeface="Georgia"/>
                <a:cs typeface="Georgia"/>
              </a:rPr>
              <a:t>N</a:t>
            </a:r>
            <a:r>
              <a:rPr sz="1900" spc="-21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I</a:t>
            </a:r>
            <a:r>
              <a:rPr sz="1900" spc="-18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S</a:t>
            </a:r>
            <a:r>
              <a:rPr sz="1900" spc="30" dirty="0">
                <a:solidFill>
                  <a:srgbClr val="4E4E4E"/>
                </a:solidFill>
                <a:latin typeface="Georgia"/>
                <a:cs typeface="Georgia"/>
              </a:rPr>
              <a:t>  </a:t>
            </a:r>
            <a:r>
              <a:rPr sz="1900" spc="-20" dirty="0">
                <a:solidFill>
                  <a:srgbClr val="4E4E4E"/>
                </a:solidFill>
                <a:latin typeface="Georgia"/>
                <a:cs typeface="Georgia"/>
              </a:rPr>
              <a:t>D</a:t>
            </a:r>
            <a:r>
              <a:rPr sz="1900" spc="-114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A</a:t>
            </a:r>
            <a:r>
              <a:rPr sz="1900" spc="-9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R</a:t>
            </a:r>
            <a:r>
              <a:rPr sz="1900" spc="-8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M</a:t>
            </a:r>
            <a:r>
              <a:rPr sz="1900" spc="-9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A</a:t>
            </a:r>
            <a:r>
              <a:rPr sz="1900" spc="-8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J</a:t>
            </a:r>
            <a:r>
              <a:rPr sz="1900" spc="-10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A</a:t>
            </a:r>
            <a:r>
              <a:rPr sz="1900" spc="-8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Y</a:t>
            </a:r>
            <a:r>
              <a:rPr sz="1900" spc="-8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-50" dirty="0">
                <a:solidFill>
                  <a:srgbClr val="4E4E4E"/>
                </a:solidFill>
                <a:latin typeface="Georgia"/>
                <a:cs typeface="Georgia"/>
              </a:rPr>
              <a:t>A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FB967791-AB5D-227D-7BAE-C1C50982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F32B912-1803-2F5C-4DF8-D4C775901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4812" y="9640329"/>
            <a:ext cx="5791200" cy="547688"/>
          </a:xfrm>
        </p:spPr>
        <p:txBody>
          <a:bodyPr/>
          <a:lstStyle/>
          <a:p>
            <a:pPr>
              <a:defRPr/>
            </a:pPr>
            <a:r>
              <a:rPr lang="en-ID" dirty="0"/>
              <a:t>Global Marketing Dynamics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52ECBB9-581A-4152-BA19-AE5DEA10D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9D7BE2-8FD1-4ACD-EA8C-96C3B73AC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227557"/>
            <a:ext cx="7620000" cy="6781265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11451"/>
            <a:ext cx="1570990" cy="1883410"/>
          </a:xfrm>
          <a:custGeom>
            <a:avLst/>
            <a:gdLst/>
            <a:ahLst/>
            <a:cxnLst/>
            <a:rect l="l" t="t" r="r" b="b"/>
            <a:pathLst>
              <a:path w="1570990" h="1883410">
                <a:moveTo>
                  <a:pt x="1570863" y="0"/>
                </a:moveTo>
                <a:lnTo>
                  <a:pt x="631825" y="0"/>
                </a:lnTo>
                <a:lnTo>
                  <a:pt x="597065" y="634"/>
                </a:lnTo>
                <a:lnTo>
                  <a:pt x="550773" y="3428"/>
                </a:lnTo>
                <a:lnTo>
                  <a:pt x="504685" y="8636"/>
                </a:lnTo>
                <a:lnTo>
                  <a:pt x="458901" y="16001"/>
                </a:lnTo>
                <a:lnTo>
                  <a:pt x="413537" y="25526"/>
                </a:lnTo>
                <a:lnTo>
                  <a:pt x="368706" y="37338"/>
                </a:lnTo>
                <a:lnTo>
                  <a:pt x="324510" y="51434"/>
                </a:lnTo>
                <a:lnTo>
                  <a:pt x="281038" y="67564"/>
                </a:lnTo>
                <a:lnTo>
                  <a:pt x="238417" y="85851"/>
                </a:lnTo>
                <a:lnTo>
                  <a:pt x="196748" y="106172"/>
                </a:lnTo>
                <a:lnTo>
                  <a:pt x="156121" y="128524"/>
                </a:lnTo>
                <a:lnTo>
                  <a:pt x="116648" y="152780"/>
                </a:lnTo>
                <a:lnTo>
                  <a:pt x="78413" y="179070"/>
                </a:lnTo>
                <a:lnTo>
                  <a:pt x="41511" y="207137"/>
                </a:lnTo>
                <a:lnTo>
                  <a:pt x="6031" y="236981"/>
                </a:lnTo>
                <a:lnTo>
                  <a:pt x="0" y="242316"/>
                </a:lnTo>
                <a:lnTo>
                  <a:pt x="0" y="1883155"/>
                </a:lnTo>
                <a:lnTo>
                  <a:pt x="626122" y="1883155"/>
                </a:lnTo>
                <a:lnTo>
                  <a:pt x="660869" y="1882521"/>
                </a:lnTo>
                <a:lnTo>
                  <a:pt x="707148" y="1879600"/>
                </a:lnTo>
                <a:lnTo>
                  <a:pt x="753249" y="1874520"/>
                </a:lnTo>
                <a:lnTo>
                  <a:pt x="799020" y="1867153"/>
                </a:lnTo>
                <a:lnTo>
                  <a:pt x="844384" y="1857502"/>
                </a:lnTo>
                <a:lnTo>
                  <a:pt x="889228" y="1845691"/>
                </a:lnTo>
                <a:lnTo>
                  <a:pt x="933424" y="1831721"/>
                </a:lnTo>
                <a:lnTo>
                  <a:pt x="976884" y="1815592"/>
                </a:lnTo>
                <a:lnTo>
                  <a:pt x="1019517" y="1797303"/>
                </a:lnTo>
                <a:lnTo>
                  <a:pt x="1061186" y="1776983"/>
                </a:lnTo>
                <a:lnTo>
                  <a:pt x="1101801" y="1754631"/>
                </a:lnTo>
                <a:lnTo>
                  <a:pt x="1141272" y="1730248"/>
                </a:lnTo>
                <a:lnTo>
                  <a:pt x="1179512" y="1704086"/>
                </a:lnTo>
                <a:lnTo>
                  <a:pt x="1216418" y="1676019"/>
                </a:lnTo>
                <a:lnTo>
                  <a:pt x="1251902" y="1646174"/>
                </a:lnTo>
                <a:lnTo>
                  <a:pt x="1285875" y="1614551"/>
                </a:lnTo>
                <a:lnTo>
                  <a:pt x="1318133" y="1581403"/>
                </a:lnTo>
                <a:lnTo>
                  <a:pt x="1348867" y="1546732"/>
                </a:lnTo>
                <a:lnTo>
                  <a:pt x="1377950" y="1510538"/>
                </a:lnTo>
                <a:lnTo>
                  <a:pt x="1405128" y="1473073"/>
                </a:lnTo>
                <a:lnTo>
                  <a:pt x="1430401" y="1434211"/>
                </a:lnTo>
                <a:lnTo>
                  <a:pt x="1453769" y="1394078"/>
                </a:lnTo>
                <a:lnTo>
                  <a:pt x="1475105" y="1352930"/>
                </a:lnTo>
                <a:lnTo>
                  <a:pt x="1494409" y="1310767"/>
                </a:lnTo>
                <a:lnTo>
                  <a:pt x="1511554" y="1267714"/>
                </a:lnTo>
                <a:lnTo>
                  <a:pt x="1526667" y="1223899"/>
                </a:lnTo>
                <a:lnTo>
                  <a:pt x="1539621" y="1179322"/>
                </a:lnTo>
                <a:lnTo>
                  <a:pt x="1550289" y="1134237"/>
                </a:lnTo>
                <a:lnTo>
                  <a:pt x="1558798" y="1088644"/>
                </a:lnTo>
                <a:lnTo>
                  <a:pt x="1565021" y="1042797"/>
                </a:lnTo>
                <a:lnTo>
                  <a:pt x="1569085" y="996569"/>
                </a:lnTo>
                <a:lnTo>
                  <a:pt x="1570736" y="950214"/>
                </a:lnTo>
                <a:lnTo>
                  <a:pt x="1570863" y="0"/>
                </a:lnTo>
                <a:close/>
              </a:path>
            </a:pathLst>
          </a:custGeom>
          <a:solidFill>
            <a:srgbClr val="40A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69107" y="2029967"/>
            <a:ext cx="1202055" cy="1202055"/>
          </a:xfrm>
          <a:custGeom>
            <a:avLst/>
            <a:gdLst/>
            <a:ahLst/>
            <a:cxnLst/>
            <a:rect l="l" t="t" r="r" b="b"/>
            <a:pathLst>
              <a:path w="1202054" h="1202055">
                <a:moveTo>
                  <a:pt x="599186" y="0"/>
                </a:moveTo>
                <a:lnTo>
                  <a:pt x="0" y="0"/>
                </a:lnTo>
                <a:lnTo>
                  <a:pt x="0" y="599185"/>
                </a:lnTo>
                <a:lnTo>
                  <a:pt x="1650" y="643508"/>
                </a:lnTo>
                <a:lnTo>
                  <a:pt x="6477" y="687704"/>
                </a:lnTo>
                <a:lnTo>
                  <a:pt x="14605" y="731265"/>
                </a:lnTo>
                <a:lnTo>
                  <a:pt x="25908" y="774191"/>
                </a:lnTo>
                <a:lnTo>
                  <a:pt x="40386" y="816228"/>
                </a:lnTo>
                <a:lnTo>
                  <a:pt x="57912" y="856996"/>
                </a:lnTo>
                <a:lnTo>
                  <a:pt x="78359" y="896365"/>
                </a:lnTo>
                <a:lnTo>
                  <a:pt x="101600" y="934084"/>
                </a:lnTo>
                <a:lnTo>
                  <a:pt x="127635" y="970026"/>
                </a:lnTo>
                <a:lnTo>
                  <a:pt x="156210" y="1003934"/>
                </a:lnTo>
                <a:lnTo>
                  <a:pt x="187198" y="1035811"/>
                </a:lnTo>
                <a:lnTo>
                  <a:pt x="220472" y="1065149"/>
                </a:lnTo>
                <a:lnTo>
                  <a:pt x="255778" y="1092073"/>
                </a:lnTo>
                <a:lnTo>
                  <a:pt x="292989" y="1116202"/>
                </a:lnTo>
                <a:lnTo>
                  <a:pt x="331724" y="1137665"/>
                </a:lnTo>
                <a:lnTo>
                  <a:pt x="372110" y="1156080"/>
                </a:lnTo>
                <a:lnTo>
                  <a:pt x="413639" y="1171575"/>
                </a:lnTo>
                <a:lnTo>
                  <a:pt x="456311" y="1183893"/>
                </a:lnTo>
                <a:lnTo>
                  <a:pt x="499744" y="1193164"/>
                </a:lnTo>
                <a:lnTo>
                  <a:pt x="543687" y="1199133"/>
                </a:lnTo>
                <a:lnTo>
                  <a:pt x="588009" y="1201801"/>
                </a:lnTo>
                <a:lnTo>
                  <a:pt x="602869" y="1202054"/>
                </a:lnTo>
                <a:lnTo>
                  <a:pt x="1202055" y="1202054"/>
                </a:lnTo>
                <a:lnTo>
                  <a:pt x="1202055" y="602868"/>
                </a:lnTo>
                <a:lnTo>
                  <a:pt x="1201801" y="588009"/>
                </a:lnTo>
                <a:lnTo>
                  <a:pt x="1199133" y="543686"/>
                </a:lnTo>
                <a:lnTo>
                  <a:pt x="1193165" y="499745"/>
                </a:lnTo>
                <a:lnTo>
                  <a:pt x="1183894" y="456310"/>
                </a:lnTo>
                <a:lnTo>
                  <a:pt x="1171575" y="413638"/>
                </a:lnTo>
                <a:lnTo>
                  <a:pt x="1156081" y="372109"/>
                </a:lnTo>
                <a:lnTo>
                  <a:pt x="1137666" y="331724"/>
                </a:lnTo>
                <a:lnTo>
                  <a:pt x="1116203" y="292988"/>
                </a:lnTo>
                <a:lnTo>
                  <a:pt x="1092072" y="255777"/>
                </a:lnTo>
                <a:lnTo>
                  <a:pt x="1065149" y="220472"/>
                </a:lnTo>
                <a:lnTo>
                  <a:pt x="1035812" y="187198"/>
                </a:lnTo>
                <a:lnTo>
                  <a:pt x="1003934" y="156209"/>
                </a:lnTo>
                <a:lnTo>
                  <a:pt x="970026" y="127634"/>
                </a:lnTo>
                <a:lnTo>
                  <a:pt x="934084" y="101600"/>
                </a:lnTo>
                <a:lnTo>
                  <a:pt x="896366" y="78358"/>
                </a:lnTo>
                <a:lnTo>
                  <a:pt x="856995" y="57911"/>
                </a:lnTo>
                <a:lnTo>
                  <a:pt x="816229" y="40385"/>
                </a:lnTo>
                <a:lnTo>
                  <a:pt x="774192" y="25907"/>
                </a:lnTo>
                <a:lnTo>
                  <a:pt x="731266" y="14604"/>
                </a:lnTo>
                <a:lnTo>
                  <a:pt x="687705" y="6476"/>
                </a:lnTo>
                <a:lnTo>
                  <a:pt x="643508" y="1650"/>
                </a:lnTo>
                <a:lnTo>
                  <a:pt x="599186" y="0"/>
                </a:lnTo>
                <a:close/>
              </a:path>
            </a:pathLst>
          </a:custGeom>
          <a:solidFill>
            <a:srgbClr val="FFC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75788" y="65531"/>
            <a:ext cx="1168400" cy="1168400"/>
          </a:xfrm>
          <a:custGeom>
            <a:avLst/>
            <a:gdLst/>
            <a:ahLst/>
            <a:cxnLst/>
            <a:rect l="l" t="t" r="r" b="b"/>
            <a:pathLst>
              <a:path w="1168400" h="1168400">
                <a:moveTo>
                  <a:pt x="1168400" y="0"/>
                </a:moveTo>
                <a:lnTo>
                  <a:pt x="585851" y="0"/>
                </a:lnTo>
                <a:lnTo>
                  <a:pt x="542925" y="1524"/>
                </a:lnTo>
                <a:lnTo>
                  <a:pt x="499999" y="6350"/>
                </a:lnTo>
                <a:lnTo>
                  <a:pt x="457581" y="14224"/>
                </a:lnTo>
                <a:lnTo>
                  <a:pt x="415925" y="25273"/>
                </a:lnTo>
                <a:lnTo>
                  <a:pt x="375157" y="39243"/>
                </a:lnTo>
                <a:lnTo>
                  <a:pt x="335406" y="56261"/>
                </a:lnTo>
                <a:lnTo>
                  <a:pt x="297180" y="76073"/>
                </a:lnTo>
                <a:lnTo>
                  <a:pt x="260476" y="98806"/>
                </a:lnTo>
                <a:lnTo>
                  <a:pt x="225425" y="124078"/>
                </a:lnTo>
                <a:lnTo>
                  <a:pt x="192531" y="151765"/>
                </a:lnTo>
                <a:lnTo>
                  <a:pt x="161544" y="181991"/>
                </a:lnTo>
                <a:lnTo>
                  <a:pt x="132969" y="214249"/>
                </a:lnTo>
                <a:lnTo>
                  <a:pt x="106934" y="248539"/>
                </a:lnTo>
                <a:lnTo>
                  <a:pt x="83312" y="284734"/>
                </a:lnTo>
                <a:lnTo>
                  <a:pt x="62611" y="322579"/>
                </a:lnTo>
                <a:lnTo>
                  <a:pt x="44576" y="361696"/>
                </a:lnTo>
                <a:lnTo>
                  <a:pt x="29591" y="402209"/>
                </a:lnTo>
                <a:lnTo>
                  <a:pt x="17525" y="443611"/>
                </a:lnTo>
                <a:lnTo>
                  <a:pt x="8636" y="485775"/>
                </a:lnTo>
                <a:lnTo>
                  <a:pt x="2793" y="528574"/>
                </a:lnTo>
                <a:lnTo>
                  <a:pt x="126" y="571626"/>
                </a:lnTo>
                <a:lnTo>
                  <a:pt x="0" y="1168400"/>
                </a:lnTo>
                <a:lnTo>
                  <a:pt x="582422" y="1168400"/>
                </a:lnTo>
                <a:lnTo>
                  <a:pt x="639826" y="1165478"/>
                </a:lnTo>
                <a:lnTo>
                  <a:pt x="682498" y="1159764"/>
                </a:lnTo>
                <a:lnTo>
                  <a:pt x="724662" y="1150747"/>
                </a:lnTo>
                <a:lnTo>
                  <a:pt x="766190" y="1138809"/>
                </a:lnTo>
                <a:lnTo>
                  <a:pt x="806576" y="1123696"/>
                </a:lnTo>
                <a:lnTo>
                  <a:pt x="845820" y="1105789"/>
                </a:lnTo>
                <a:lnTo>
                  <a:pt x="883538" y="1084961"/>
                </a:lnTo>
                <a:lnTo>
                  <a:pt x="919734" y="1061466"/>
                </a:lnTo>
                <a:lnTo>
                  <a:pt x="954151" y="1035303"/>
                </a:lnTo>
                <a:lnTo>
                  <a:pt x="986409" y="1006728"/>
                </a:lnTo>
                <a:lnTo>
                  <a:pt x="1016508" y="975868"/>
                </a:lnTo>
                <a:lnTo>
                  <a:pt x="1044321" y="942848"/>
                </a:lnTo>
                <a:lnTo>
                  <a:pt x="1069594" y="907923"/>
                </a:lnTo>
                <a:lnTo>
                  <a:pt x="1092200" y="871220"/>
                </a:lnTo>
                <a:lnTo>
                  <a:pt x="1112139" y="832866"/>
                </a:lnTo>
                <a:lnTo>
                  <a:pt x="1129029" y="793242"/>
                </a:lnTo>
                <a:lnTo>
                  <a:pt x="1143127" y="752475"/>
                </a:lnTo>
                <a:lnTo>
                  <a:pt x="1154049" y="710692"/>
                </a:lnTo>
                <a:lnTo>
                  <a:pt x="1162050" y="668274"/>
                </a:lnTo>
                <a:lnTo>
                  <a:pt x="1166749" y="625475"/>
                </a:lnTo>
                <a:lnTo>
                  <a:pt x="1168400" y="582422"/>
                </a:lnTo>
                <a:lnTo>
                  <a:pt x="1168400" y="0"/>
                </a:lnTo>
                <a:close/>
              </a:path>
            </a:pathLst>
          </a:custGeom>
          <a:solidFill>
            <a:srgbClr val="40A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97025" cy="1593850"/>
          </a:xfrm>
          <a:custGeom>
            <a:avLst/>
            <a:gdLst/>
            <a:ahLst/>
            <a:cxnLst/>
            <a:rect l="l" t="t" r="r" b="b"/>
            <a:pathLst>
              <a:path w="1597025" h="1593850">
                <a:moveTo>
                  <a:pt x="1357503" y="0"/>
                </a:moveTo>
                <a:lnTo>
                  <a:pt x="0" y="0"/>
                </a:lnTo>
                <a:lnTo>
                  <a:pt x="0" y="1302893"/>
                </a:lnTo>
                <a:lnTo>
                  <a:pt x="28497" y="1329308"/>
                </a:lnTo>
                <a:lnTo>
                  <a:pt x="63927" y="1359280"/>
                </a:lnTo>
                <a:lnTo>
                  <a:pt x="100783" y="1387475"/>
                </a:lnTo>
                <a:lnTo>
                  <a:pt x="138976" y="1413764"/>
                </a:lnTo>
                <a:lnTo>
                  <a:pt x="178422" y="1438275"/>
                </a:lnTo>
                <a:lnTo>
                  <a:pt x="219011" y="1460753"/>
                </a:lnTo>
                <a:lnTo>
                  <a:pt x="260667" y="1481201"/>
                </a:lnTo>
                <a:lnTo>
                  <a:pt x="303276" y="1499616"/>
                </a:lnTo>
                <a:lnTo>
                  <a:pt x="346735" y="1515999"/>
                </a:lnTo>
                <a:lnTo>
                  <a:pt x="390944" y="1530096"/>
                </a:lnTo>
                <a:lnTo>
                  <a:pt x="435787" y="1542033"/>
                </a:lnTo>
                <a:lnTo>
                  <a:pt x="481177" y="1551813"/>
                </a:lnTo>
                <a:lnTo>
                  <a:pt x="526973" y="1559305"/>
                </a:lnTo>
                <a:lnTo>
                  <a:pt x="573087" y="1564513"/>
                </a:lnTo>
                <a:lnTo>
                  <a:pt x="619404" y="1567560"/>
                </a:lnTo>
                <a:lnTo>
                  <a:pt x="1570482" y="1593723"/>
                </a:lnTo>
                <a:lnTo>
                  <a:pt x="1596517" y="642747"/>
                </a:lnTo>
                <a:lnTo>
                  <a:pt x="1596644" y="631190"/>
                </a:lnTo>
                <a:lnTo>
                  <a:pt x="1595628" y="584834"/>
                </a:lnTo>
                <a:lnTo>
                  <a:pt x="1592326" y="538479"/>
                </a:lnTo>
                <a:lnTo>
                  <a:pt x="1586738" y="492378"/>
                </a:lnTo>
                <a:lnTo>
                  <a:pt x="1578991" y="446658"/>
                </a:lnTo>
                <a:lnTo>
                  <a:pt x="1568958" y="401320"/>
                </a:lnTo>
                <a:lnTo>
                  <a:pt x="1556639" y="356616"/>
                </a:lnTo>
                <a:lnTo>
                  <a:pt x="1542288" y="312420"/>
                </a:lnTo>
                <a:lnTo>
                  <a:pt x="1525651" y="269113"/>
                </a:lnTo>
                <a:lnTo>
                  <a:pt x="1506982" y="226695"/>
                </a:lnTo>
                <a:lnTo>
                  <a:pt x="1486154" y="185166"/>
                </a:lnTo>
                <a:lnTo>
                  <a:pt x="1463421" y="144779"/>
                </a:lnTo>
                <a:lnTo>
                  <a:pt x="1438783" y="105536"/>
                </a:lnTo>
                <a:lnTo>
                  <a:pt x="1412113" y="67436"/>
                </a:lnTo>
                <a:lnTo>
                  <a:pt x="1383792" y="30860"/>
                </a:lnTo>
                <a:lnTo>
                  <a:pt x="1357503" y="0"/>
                </a:lnTo>
                <a:close/>
              </a:path>
            </a:pathLst>
          </a:custGeom>
          <a:solidFill>
            <a:srgbClr val="FFC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875788" y="9127234"/>
            <a:ext cx="15412719" cy="1160145"/>
            <a:chOff x="2875788" y="9127234"/>
            <a:chExt cx="15412719" cy="11601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5788" y="9127234"/>
              <a:ext cx="15412212" cy="115976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798807" y="9224771"/>
              <a:ext cx="6489065" cy="1062355"/>
            </a:xfrm>
            <a:custGeom>
              <a:avLst/>
              <a:gdLst/>
              <a:ahLst/>
              <a:cxnLst/>
              <a:rect l="l" t="t" r="r" b="b"/>
              <a:pathLst>
                <a:path w="6489065" h="1062354">
                  <a:moveTo>
                    <a:pt x="6488811" y="0"/>
                  </a:moveTo>
                  <a:lnTo>
                    <a:pt x="2823972" y="0"/>
                  </a:lnTo>
                  <a:lnTo>
                    <a:pt x="2765298" y="1981"/>
                  </a:lnTo>
                  <a:lnTo>
                    <a:pt x="2717546" y="4178"/>
                  </a:lnTo>
                  <a:lnTo>
                    <a:pt x="2669794" y="6845"/>
                  </a:lnTo>
                  <a:lnTo>
                    <a:pt x="2622296" y="10007"/>
                  </a:lnTo>
                  <a:lnTo>
                    <a:pt x="2574798" y="13627"/>
                  </a:lnTo>
                  <a:lnTo>
                    <a:pt x="2527554" y="17729"/>
                  </a:lnTo>
                  <a:lnTo>
                    <a:pt x="2480436" y="22313"/>
                  </a:lnTo>
                  <a:lnTo>
                    <a:pt x="2433447" y="27355"/>
                  </a:lnTo>
                  <a:lnTo>
                    <a:pt x="2386584" y="32867"/>
                  </a:lnTo>
                  <a:lnTo>
                    <a:pt x="2339848" y="38836"/>
                  </a:lnTo>
                  <a:lnTo>
                    <a:pt x="2293238" y="45262"/>
                  </a:lnTo>
                  <a:lnTo>
                    <a:pt x="2246757" y="52158"/>
                  </a:lnTo>
                  <a:lnTo>
                    <a:pt x="2200529" y="59512"/>
                  </a:lnTo>
                  <a:lnTo>
                    <a:pt x="2154428" y="67322"/>
                  </a:lnTo>
                  <a:lnTo>
                    <a:pt x="2108454" y="75577"/>
                  </a:lnTo>
                  <a:lnTo>
                    <a:pt x="2062607" y="84289"/>
                  </a:lnTo>
                  <a:lnTo>
                    <a:pt x="2016886" y="93446"/>
                  </a:lnTo>
                  <a:lnTo>
                    <a:pt x="1971421" y="103047"/>
                  </a:lnTo>
                  <a:lnTo>
                    <a:pt x="1926082" y="113093"/>
                  </a:lnTo>
                  <a:lnTo>
                    <a:pt x="1880997" y="123583"/>
                  </a:lnTo>
                  <a:lnTo>
                    <a:pt x="1835911" y="134505"/>
                  </a:lnTo>
                  <a:lnTo>
                    <a:pt x="1791080" y="145872"/>
                  </a:lnTo>
                  <a:lnTo>
                    <a:pt x="1746503" y="157657"/>
                  </a:lnTo>
                  <a:lnTo>
                    <a:pt x="1702053" y="169875"/>
                  </a:lnTo>
                  <a:lnTo>
                    <a:pt x="1657730" y="182537"/>
                  </a:lnTo>
                  <a:lnTo>
                    <a:pt x="1613661" y="195618"/>
                  </a:lnTo>
                  <a:lnTo>
                    <a:pt x="1569720" y="209118"/>
                  </a:lnTo>
                  <a:lnTo>
                    <a:pt x="1525905" y="223037"/>
                  </a:lnTo>
                  <a:lnTo>
                    <a:pt x="1482344" y="237388"/>
                  </a:lnTo>
                  <a:lnTo>
                    <a:pt x="1439036" y="252145"/>
                  </a:lnTo>
                  <a:lnTo>
                    <a:pt x="1395857" y="267309"/>
                  </a:lnTo>
                  <a:lnTo>
                    <a:pt x="1352930" y="282905"/>
                  </a:lnTo>
                  <a:lnTo>
                    <a:pt x="1310132" y="298894"/>
                  </a:lnTo>
                  <a:lnTo>
                    <a:pt x="1267586" y="315302"/>
                  </a:lnTo>
                  <a:lnTo>
                    <a:pt x="1225169" y="332117"/>
                  </a:lnTo>
                  <a:lnTo>
                    <a:pt x="1183005" y="349326"/>
                  </a:lnTo>
                  <a:lnTo>
                    <a:pt x="1141095" y="366941"/>
                  </a:lnTo>
                  <a:lnTo>
                    <a:pt x="1099312" y="384936"/>
                  </a:lnTo>
                  <a:lnTo>
                    <a:pt x="1057783" y="403339"/>
                  </a:lnTo>
                  <a:lnTo>
                    <a:pt x="1016508" y="422135"/>
                  </a:lnTo>
                  <a:lnTo>
                    <a:pt x="975360" y="441324"/>
                  </a:lnTo>
                  <a:lnTo>
                    <a:pt x="934466" y="460908"/>
                  </a:lnTo>
                  <a:lnTo>
                    <a:pt x="893826" y="480860"/>
                  </a:lnTo>
                  <a:lnTo>
                    <a:pt x="853440" y="501205"/>
                  </a:lnTo>
                  <a:lnTo>
                    <a:pt x="813181" y="521931"/>
                  </a:lnTo>
                  <a:lnTo>
                    <a:pt x="773302" y="543039"/>
                  </a:lnTo>
                  <a:lnTo>
                    <a:pt x="733551" y="564514"/>
                  </a:lnTo>
                  <a:lnTo>
                    <a:pt x="694055" y="586358"/>
                  </a:lnTo>
                  <a:lnTo>
                    <a:pt x="654685" y="608596"/>
                  </a:lnTo>
                  <a:lnTo>
                    <a:pt x="615696" y="631189"/>
                  </a:lnTo>
                  <a:lnTo>
                    <a:pt x="576834" y="654151"/>
                  </a:lnTo>
                  <a:lnTo>
                    <a:pt x="538352" y="677481"/>
                  </a:lnTo>
                  <a:lnTo>
                    <a:pt x="499999" y="701166"/>
                  </a:lnTo>
                  <a:lnTo>
                    <a:pt x="462025" y="725220"/>
                  </a:lnTo>
                  <a:lnTo>
                    <a:pt x="424180" y="749630"/>
                  </a:lnTo>
                  <a:lnTo>
                    <a:pt x="386588" y="774382"/>
                  </a:lnTo>
                  <a:lnTo>
                    <a:pt x="349376" y="799490"/>
                  </a:lnTo>
                  <a:lnTo>
                    <a:pt x="312293" y="824953"/>
                  </a:lnTo>
                  <a:lnTo>
                    <a:pt x="275463" y="850772"/>
                  </a:lnTo>
                  <a:lnTo>
                    <a:pt x="239014" y="876934"/>
                  </a:lnTo>
                  <a:lnTo>
                    <a:pt x="202692" y="903414"/>
                  </a:lnTo>
                  <a:lnTo>
                    <a:pt x="166750" y="930262"/>
                  </a:lnTo>
                  <a:lnTo>
                    <a:pt x="131064" y="957444"/>
                  </a:lnTo>
                  <a:lnTo>
                    <a:pt x="95631" y="984959"/>
                  </a:lnTo>
                  <a:lnTo>
                    <a:pt x="60451" y="1012807"/>
                  </a:lnTo>
                  <a:lnTo>
                    <a:pt x="25526" y="1040987"/>
                  </a:lnTo>
                  <a:lnTo>
                    <a:pt x="0" y="1062003"/>
                  </a:lnTo>
                  <a:lnTo>
                    <a:pt x="6488811" y="1062003"/>
                  </a:lnTo>
                  <a:lnTo>
                    <a:pt x="6488811" y="0"/>
                  </a:lnTo>
                  <a:close/>
                </a:path>
              </a:pathLst>
            </a:custGeom>
            <a:solidFill>
              <a:srgbClr val="FFC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027" y="140207"/>
            <a:ext cx="2761488" cy="277215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000615" y="9729927"/>
            <a:ext cx="7306309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I</a:t>
            </a:r>
            <a:r>
              <a:rPr sz="1900" spc="-21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NS</a:t>
            </a:r>
            <a:r>
              <a:rPr sz="1900" spc="-11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105" dirty="0">
                <a:solidFill>
                  <a:srgbClr val="4E4E4E"/>
                </a:solidFill>
                <a:latin typeface="Georgia"/>
                <a:cs typeface="Georgia"/>
              </a:rPr>
              <a:t>TI</a:t>
            </a:r>
            <a:r>
              <a:rPr sz="1900" spc="-21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135" dirty="0">
                <a:solidFill>
                  <a:srgbClr val="4E4E4E"/>
                </a:solidFill>
                <a:latin typeface="Georgia"/>
                <a:cs typeface="Georgia"/>
              </a:rPr>
              <a:t>TUT</a:t>
            </a:r>
            <a:r>
              <a:rPr sz="1900" spc="484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I</a:t>
            </a:r>
            <a:r>
              <a:rPr sz="1900" spc="-20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4E4E4E"/>
                </a:solidFill>
                <a:latin typeface="Georgia"/>
                <a:cs typeface="Georgia"/>
              </a:rPr>
              <a:t>N</a:t>
            </a:r>
            <a:r>
              <a:rPr sz="1900" spc="-22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4E4E4E"/>
                </a:solidFill>
                <a:latin typeface="Georgia"/>
                <a:cs typeface="Georgia"/>
              </a:rPr>
              <a:t>F</a:t>
            </a:r>
            <a:r>
              <a:rPr sz="1900" spc="-21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100" dirty="0">
                <a:solidFill>
                  <a:srgbClr val="4E4E4E"/>
                </a:solidFill>
                <a:latin typeface="Georgia"/>
                <a:cs typeface="Georgia"/>
              </a:rPr>
              <a:t>OR</a:t>
            </a:r>
            <a:r>
              <a:rPr sz="1900" spc="-21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95" dirty="0">
                <a:solidFill>
                  <a:srgbClr val="4E4E4E"/>
                </a:solidFill>
                <a:latin typeface="Georgia"/>
                <a:cs typeface="Georgia"/>
              </a:rPr>
              <a:t>MA</a:t>
            </a:r>
            <a:r>
              <a:rPr sz="1900" spc="-22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105" dirty="0">
                <a:solidFill>
                  <a:srgbClr val="4E4E4E"/>
                </a:solidFill>
                <a:latin typeface="Georgia"/>
                <a:cs typeface="Georgia"/>
              </a:rPr>
              <a:t>TI</a:t>
            </a:r>
            <a:r>
              <a:rPr sz="1900" spc="-20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4E4E4E"/>
                </a:solidFill>
                <a:latin typeface="Georgia"/>
                <a:cs typeface="Georgia"/>
              </a:rPr>
              <a:t>K</a:t>
            </a:r>
            <a:r>
              <a:rPr sz="1900" spc="-21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A</a:t>
            </a:r>
            <a:r>
              <a:rPr sz="1900" spc="30" dirty="0">
                <a:solidFill>
                  <a:srgbClr val="4E4E4E"/>
                </a:solidFill>
                <a:latin typeface="Georgia"/>
                <a:cs typeface="Georgia"/>
              </a:rPr>
              <a:t> 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DA</a:t>
            </a:r>
            <a:r>
              <a:rPr sz="1900" spc="-9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N</a:t>
            </a:r>
            <a:r>
              <a:rPr sz="1900" spc="20" dirty="0">
                <a:solidFill>
                  <a:srgbClr val="4E4E4E"/>
                </a:solidFill>
                <a:latin typeface="Georgia"/>
                <a:cs typeface="Georgia"/>
              </a:rPr>
              <a:t> 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B</a:t>
            </a:r>
            <a:r>
              <a:rPr sz="1900" spc="-204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I</a:t>
            </a:r>
            <a:r>
              <a:rPr sz="1900" spc="-18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S</a:t>
            </a:r>
            <a:r>
              <a:rPr sz="1900" spc="-19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4E4E4E"/>
                </a:solidFill>
                <a:latin typeface="Georgia"/>
                <a:cs typeface="Georgia"/>
              </a:rPr>
              <a:t>N</a:t>
            </a:r>
            <a:r>
              <a:rPr sz="1900" spc="-21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I</a:t>
            </a:r>
            <a:r>
              <a:rPr sz="1900" spc="-18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S</a:t>
            </a:r>
            <a:r>
              <a:rPr sz="1900" spc="30" dirty="0">
                <a:solidFill>
                  <a:srgbClr val="4E4E4E"/>
                </a:solidFill>
                <a:latin typeface="Georgia"/>
                <a:cs typeface="Georgia"/>
              </a:rPr>
              <a:t>  </a:t>
            </a:r>
            <a:r>
              <a:rPr sz="1900" spc="-20" dirty="0">
                <a:solidFill>
                  <a:srgbClr val="4E4E4E"/>
                </a:solidFill>
                <a:latin typeface="Georgia"/>
                <a:cs typeface="Georgia"/>
              </a:rPr>
              <a:t>D</a:t>
            </a:r>
            <a:r>
              <a:rPr sz="1900" spc="-114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A</a:t>
            </a:r>
            <a:r>
              <a:rPr sz="1900" spc="-9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R</a:t>
            </a:r>
            <a:r>
              <a:rPr sz="1900" spc="-8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M</a:t>
            </a:r>
            <a:r>
              <a:rPr sz="1900" spc="-9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A</a:t>
            </a:r>
            <a:r>
              <a:rPr sz="1900" spc="-8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J</a:t>
            </a:r>
            <a:r>
              <a:rPr sz="1900" spc="-10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A</a:t>
            </a:r>
            <a:r>
              <a:rPr sz="1900" spc="-8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Y</a:t>
            </a:r>
            <a:r>
              <a:rPr sz="1900" spc="-8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-50" dirty="0">
                <a:solidFill>
                  <a:srgbClr val="4E4E4E"/>
                </a:solidFill>
                <a:latin typeface="Georgia"/>
                <a:cs typeface="Georgia"/>
              </a:rPr>
              <a:t>A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444465" y="9729927"/>
            <a:ext cx="61849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45" dirty="0">
                <a:solidFill>
                  <a:srgbClr val="4E4E4E"/>
                </a:solidFill>
                <a:latin typeface="Georgia"/>
                <a:cs typeface="Georgia"/>
              </a:rPr>
              <a:t>2024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17923" y="2708908"/>
            <a:ext cx="13813790" cy="5738109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r>
              <a:rPr lang="en-US" sz="3200" i="1" dirty="0"/>
              <a:t>Reach</a:t>
            </a:r>
            <a:r>
              <a:rPr lang="en-US" sz="3200" dirty="0"/>
              <a:t> 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cara</a:t>
            </a:r>
            <a:r>
              <a:rPr lang="en-US" sz="3200" dirty="0"/>
              <a:t> </a:t>
            </a:r>
            <a:r>
              <a:rPr lang="en-US" sz="3200" dirty="0" err="1"/>
              <a:t>bisnis</a:t>
            </a:r>
            <a:r>
              <a:rPr lang="en-US" sz="3200" dirty="0"/>
              <a:t> </a:t>
            </a:r>
            <a:r>
              <a:rPr lang="en-US" sz="3200" dirty="0" err="1"/>
              <a:t>menjangkau</a:t>
            </a:r>
            <a:r>
              <a:rPr lang="en-US" sz="3200" dirty="0"/>
              <a:t> </a:t>
            </a:r>
            <a:r>
              <a:rPr lang="en-US" sz="3200" dirty="0" err="1"/>
              <a:t>calon</a:t>
            </a:r>
            <a:r>
              <a:rPr lang="en-US" sz="3200" dirty="0"/>
              <a:t> </a:t>
            </a:r>
            <a:r>
              <a:rPr lang="en-US" sz="3200" dirty="0" err="1"/>
              <a:t>pelanggan</a:t>
            </a:r>
            <a:r>
              <a:rPr lang="en-US" sz="3200" dirty="0"/>
              <a:t>. </a:t>
            </a:r>
            <a:r>
              <a:rPr lang="en-US" sz="3200" dirty="0" err="1"/>
              <a:t>Pelanggan</a:t>
            </a:r>
            <a:r>
              <a:rPr lang="en-US" sz="3200" dirty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mencari</a:t>
            </a:r>
            <a:r>
              <a:rPr lang="en-US" sz="3200" dirty="0"/>
              <a:t> </a:t>
            </a:r>
            <a:r>
              <a:rPr lang="en-US" sz="3200" dirty="0" err="1"/>
              <a:t>produk</a:t>
            </a:r>
            <a:r>
              <a:rPr lang="en-US" sz="3200" dirty="0"/>
              <a:t> </a:t>
            </a:r>
            <a:r>
              <a:rPr lang="en-US" sz="3200" dirty="0" err="1"/>
              <a:t>tertentu</a:t>
            </a:r>
            <a:r>
              <a:rPr lang="en-US" sz="3200" dirty="0"/>
              <a:t> </a:t>
            </a:r>
            <a:r>
              <a:rPr lang="en-US" sz="3200" dirty="0" err="1"/>
              <a:t>setelah</a:t>
            </a:r>
            <a:r>
              <a:rPr lang="en-US" sz="3200" dirty="0"/>
              <a:t> </a:t>
            </a:r>
            <a:r>
              <a:rPr lang="en-US" sz="3200" dirty="0" err="1"/>
              <a:t>mereka</a:t>
            </a:r>
            <a:r>
              <a:rPr lang="en-US" sz="3200" dirty="0"/>
              <a:t> </a:t>
            </a:r>
            <a:r>
              <a:rPr lang="en-US" sz="3200" dirty="0" err="1"/>
              <a:t>menyadari</a:t>
            </a:r>
            <a:r>
              <a:rPr lang="en-US" sz="3200" dirty="0"/>
              <a:t> </a:t>
            </a:r>
            <a:r>
              <a:rPr lang="en-US" sz="3200" dirty="0" err="1"/>
              <a:t>bahwa</a:t>
            </a:r>
            <a:r>
              <a:rPr lang="en-US" sz="3200" dirty="0"/>
              <a:t> </a:t>
            </a:r>
            <a:r>
              <a:rPr lang="en-US" sz="3200" dirty="0" err="1"/>
              <a:t>mereka</a:t>
            </a:r>
            <a:r>
              <a:rPr lang="en-US" sz="3200" dirty="0"/>
              <a:t> </a:t>
            </a:r>
            <a:r>
              <a:rPr lang="en-US" sz="3200" dirty="0" err="1"/>
              <a:t>memerlukan</a:t>
            </a:r>
            <a:r>
              <a:rPr lang="en-US" sz="3200" dirty="0"/>
              <a:t> </a:t>
            </a:r>
            <a:r>
              <a:rPr lang="en-US" sz="3200" dirty="0" err="1"/>
              <a:t>suatu</a:t>
            </a:r>
            <a:r>
              <a:rPr lang="en-US" sz="3200" dirty="0"/>
              <a:t> </a:t>
            </a:r>
            <a:r>
              <a:rPr lang="en-US" sz="3200" dirty="0" err="1"/>
              <a:t>produk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memecahkan</a:t>
            </a:r>
            <a:r>
              <a:rPr lang="en-US" sz="3200" dirty="0"/>
              <a:t> </a:t>
            </a:r>
            <a:r>
              <a:rPr lang="en-US" sz="3200" dirty="0" err="1"/>
              <a:t>masalah</a:t>
            </a:r>
            <a:r>
              <a:rPr lang="en-US" sz="3200" dirty="0"/>
              <a:t> yang </a:t>
            </a:r>
            <a:r>
              <a:rPr lang="en-US" sz="3200" dirty="0" err="1"/>
              <a:t>mereka</a:t>
            </a:r>
            <a:r>
              <a:rPr lang="en-US" sz="3200" dirty="0"/>
              <a:t> </a:t>
            </a:r>
            <a:r>
              <a:rPr lang="en-US" sz="3200" dirty="0" err="1"/>
              <a:t>miliki</a:t>
            </a:r>
            <a:r>
              <a:rPr lang="en-US" sz="3200" dirty="0"/>
              <a:t>.</a:t>
            </a:r>
          </a:p>
          <a:p>
            <a:r>
              <a:rPr lang="en-US" sz="3200" dirty="0"/>
              <a:t>Di </a:t>
            </a:r>
            <a:r>
              <a:rPr lang="en-US" sz="3200" dirty="0" err="1"/>
              <a:t>sini</a:t>
            </a:r>
            <a:r>
              <a:rPr lang="en-US" sz="3200" dirty="0"/>
              <a:t>, </a:t>
            </a:r>
            <a:r>
              <a:rPr lang="en-US" sz="3200" dirty="0" err="1"/>
              <a:t>pelanggan</a:t>
            </a:r>
            <a:r>
              <a:rPr lang="en-US" sz="3200" dirty="0"/>
              <a:t> Anda </a:t>
            </a:r>
            <a:r>
              <a:rPr lang="en-US" sz="3200" dirty="0" err="1"/>
              <a:t>biasanya</a:t>
            </a:r>
            <a:r>
              <a:rPr lang="en-US" sz="3200" dirty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membandingkan</a:t>
            </a:r>
            <a:r>
              <a:rPr lang="en-US" sz="3200" dirty="0"/>
              <a:t> </a:t>
            </a:r>
            <a:r>
              <a:rPr lang="en-US" sz="3200" dirty="0" err="1"/>
              <a:t>produk</a:t>
            </a:r>
            <a:r>
              <a:rPr lang="en-US" sz="3200" dirty="0"/>
              <a:t> di </a:t>
            </a:r>
            <a:r>
              <a:rPr lang="en-US" sz="3200" dirty="0" err="1"/>
              <a:t>seluruh</a:t>
            </a:r>
            <a:r>
              <a:rPr lang="en-US" sz="3200" dirty="0"/>
              <a:t> </a:t>
            </a:r>
            <a:r>
              <a:rPr lang="en-US" sz="3200" i="1" dirty="0"/>
              <a:t>brand</a:t>
            </a:r>
            <a:r>
              <a:rPr lang="en-US" sz="3200" dirty="0"/>
              <a:t> </a:t>
            </a:r>
            <a:r>
              <a:rPr lang="en-US" sz="3200" dirty="0" err="1"/>
              <a:t>pesaing</a:t>
            </a:r>
            <a:r>
              <a:rPr lang="en-US" sz="3200" dirty="0"/>
              <a:t> (</a:t>
            </a:r>
            <a:r>
              <a:rPr lang="en-US" sz="3200" dirty="0" err="1"/>
              <a:t>termasuk</a:t>
            </a:r>
            <a:r>
              <a:rPr lang="en-US" sz="3200" dirty="0"/>
              <a:t> </a:t>
            </a:r>
            <a:r>
              <a:rPr lang="en-US" sz="3200" dirty="0" err="1"/>
              <a:t>milik</a:t>
            </a:r>
            <a:r>
              <a:rPr lang="en-US" sz="3200" dirty="0"/>
              <a:t> Anda). </a:t>
            </a:r>
            <a:r>
              <a:rPr lang="en-US" sz="3200" dirty="0" err="1"/>
              <a:t>Mereka</a:t>
            </a:r>
            <a:r>
              <a:rPr lang="en-US" sz="3200" dirty="0"/>
              <a:t> </a:t>
            </a:r>
            <a:r>
              <a:rPr lang="en-US" sz="3200" dirty="0" err="1"/>
              <a:t>akan</a:t>
            </a:r>
            <a:r>
              <a:rPr lang="en-US" sz="3200" dirty="0"/>
              <a:t> </a:t>
            </a:r>
            <a:r>
              <a:rPr lang="en-US" sz="3200" dirty="0" err="1"/>
              <a:t>melakukan</a:t>
            </a:r>
            <a:r>
              <a:rPr lang="en-US" sz="3200" dirty="0"/>
              <a:t> </a:t>
            </a:r>
            <a:r>
              <a:rPr lang="en-US" sz="3200" dirty="0" err="1"/>
              <a:t>survei</a:t>
            </a:r>
            <a:r>
              <a:rPr lang="en-US" sz="3200" dirty="0"/>
              <a:t>, info </a:t>
            </a:r>
            <a:r>
              <a:rPr lang="en-US" sz="3200" dirty="0" err="1"/>
              <a:t>produk</a:t>
            </a:r>
            <a:r>
              <a:rPr lang="en-US" sz="3200" dirty="0"/>
              <a:t>, dan </a:t>
            </a:r>
            <a:r>
              <a:rPr lang="en-US" sz="3200" dirty="0" err="1"/>
              <a:t>membaca</a:t>
            </a:r>
            <a:r>
              <a:rPr lang="en-US" sz="3200" dirty="0"/>
              <a:t> </a:t>
            </a:r>
            <a:r>
              <a:rPr lang="en-US" sz="3200" dirty="0" err="1"/>
              <a:t>ulasan</a:t>
            </a:r>
            <a:r>
              <a:rPr lang="en-US" sz="3200" dirty="0"/>
              <a:t> </a:t>
            </a:r>
            <a:r>
              <a:rPr lang="en-US" sz="3200" dirty="0" err="1"/>
              <a:t>pelanggan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itu</a:t>
            </a:r>
            <a:r>
              <a:rPr lang="en-US" sz="3200" dirty="0"/>
              <a:t>, </a:t>
            </a:r>
            <a:r>
              <a:rPr lang="en-US" sz="3200" dirty="0" err="1"/>
              <a:t>manfaatkanlah</a:t>
            </a:r>
            <a:r>
              <a:rPr lang="en-US" sz="3200" dirty="0"/>
              <a:t> </a:t>
            </a:r>
            <a:r>
              <a:rPr lang="en-US" sz="3200" dirty="0" err="1"/>
              <a:t>berbagai</a:t>
            </a:r>
            <a:r>
              <a:rPr lang="en-US" sz="3200" dirty="0"/>
              <a:t> media </a:t>
            </a:r>
            <a:r>
              <a:rPr lang="en-US" sz="3200" dirty="0" err="1"/>
              <a:t>pemasaran</a:t>
            </a:r>
            <a:r>
              <a:rPr lang="en-US" sz="3200" dirty="0"/>
              <a:t> </a:t>
            </a:r>
            <a:r>
              <a:rPr lang="en-US" sz="3200" dirty="0" err="1"/>
              <a:t>terutama</a:t>
            </a:r>
            <a:r>
              <a:rPr lang="en-US" sz="3200" dirty="0"/>
              <a:t> </a:t>
            </a:r>
            <a:r>
              <a:rPr lang="en-US" sz="3200" dirty="0" err="1"/>
              <a:t>teknologi</a:t>
            </a:r>
            <a:r>
              <a:rPr lang="en-US" sz="3200" dirty="0"/>
              <a:t> digital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melakukan</a:t>
            </a:r>
            <a:r>
              <a:rPr lang="en-US" sz="3200" dirty="0"/>
              <a:t> branding </a:t>
            </a:r>
            <a:r>
              <a:rPr lang="en-US" sz="3200" dirty="0" err="1"/>
              <a:t>produk</a:t>
            </a:r>
            <a:r>
              <a:rPr lang="en-US" sz="3200" dirty="0"/>
              <a:t> dan </a:t>
            </a:r>
            <a:r>
              <a:rPr lang="en-US" sz="3200" dirty="0" err="1"/>
              <a:t>perusahaan</a:t>
            </a:r>
            <a:r>
              <a:rPr lang="en-US" sz="3200" dirty="0"/>
              <a:t> Anda. </a:t>
            </a:r>
            <a:r>
              <a:rPr lang="en-US" sz="3200" dirty="0" err="1"/>
              <a:t>Pemasaran</a:t>
            </a:r>
            <a:r>
              <a:rPr lang="en-US" sz="3200" dirty="0"/>
              <a:t> </a:t>
            </a:r>
            <a:r>
              <a:rPr lang="en-US" sz="3200" dirty="0" err="1"/>
              <a:t>melalui</a:t>
            </a:r>
            <a:r>
              <a:rPr lang="en-US" sz="3200" dirty="0"/>
              <a:t> media </a:t>
            </a:r>
            <a:r>
              <a:rPr lang="en-US" sz="3200" dirty="0" err="1"/>
              <a:t>sosial</a:t>
            </a:r>
            <a:r>
              <a:rPr lang="en-US" sz="3200" dirty="0"/>
              <a:t>, SEO, dan </a:t>
            </a:r>
            <a:r>
              <a:rPr lang="en-US" sz="3200" dirty="0" err="1"/>
              <a:t>metode</a:t>
            </a:r>
            <a:r>
              <a:rPr lang="en-US" sz="3200" dirty="0"/>
              <a:t> </a:t>
            </a:r>
            <a:r>
              <a:rPr lang="en-US" sz="3200" dirty="0" err="1"/>
              <a:t>pemasaran</a:t>
            </a:r>
            <a:r>
              <a:rPr lang="en-US" sz="3200" dirty="0"/>
              <a:t> digital </a:t>
            </a:r>
            <a:r>
              <a:rPr lang="en-US" sz="3200" dirty="0" err="1"/>
              <a:t>lainnya</a:t>
            </a:r>
            <a:r>
              <a:rPr lang="en-US" sz="3200" dirty="0"/>
              <a:t> </a:t>
            </a:r>
            <a:r>
              <a:rPr lang="en-US" sz="3200" dirty="0" err="1"/>
              <a:t>harus</a:t>
            </a:r>
            <a:r>
              <a:rPr lang="en-US" sz="3200" dirty="0"/>
              <a:t> </a:t>
            </a:r>
            <a:r>
              <a:rPr lang="en-US" sz="3200" dirty="0" err="1"/>
              <a:t>menempatkan</a:t>
            </a:r>
            <a:r>
              <a:rPr lang="en-US" sz="3200" dirty="0"/>
              <a:t> </a:t>
            </a:r>
            <a:r>
              <a:rPr lang="en-US" sz="3200" i="1" dirty="0"/>
              <a:t>brand</a:t>
            </a:r>
            <a:r>
              <a:rPr lang="en-US" sz="3200" dirty="0"/>
              <a:t> Anda di radar </a:t>
            </a:r>
            <a:r>
              <a:rPr lang="en-US" sz="3200" dirty="0" err="1"/>
              <a:t>pelanggan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.</a:t>
            </a:r>
          </a:p>
          <a:p>
            <a:pPr marL="492759" indent="-295910">
              <a:lnSpc>
                <a:spcPct val="100000"/>
              </a:lnSpc>
              <a:spcBef>
                <a:spcPts val="1205"/>
              </a:spcBef>
              <a:buChar char="•"/>
              <a:tabLst>
                <a:tab pos="492759" algn="l"/>
              </a:tabLst>
            </a:pP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E699FA8-1021-A49E-4928-FB407753C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69D8C2B-6EEF-B1D4-E0F0-3C4B124D3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D9EB63-94EF-05CD-FD6C-69671E8B1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1D2E5E8D-9FDB-5044-5E96-853A971A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411957"/>
            <a:ext cx="13030200" cy="1714500"/>
          </a:xfrm>
        </p:spPr>
        <p:txBody>
          <a:bodyPr/>
          <a:lstStyle/>
          <a:p>
            <a:r>
              <a:rPr lang="en-US" dirty="0"/>
              <a:t>Reach (</a:t>
            </a:r>
            <a:r>
              <a:rPr lang="en-US" dirty="0" err="1"/>
              <a:t>Menjangkau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75788" y="9471658"/>
            <a:ext cx="15412719" cy="815340"/>
            <a:chOff x="2875788" y="9471658"/>
            <a:chExt cx="15412719" cy="8153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5788" y="9471658"/>
              <a:ext cx="15412212" cy="8153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2271247" y="9567671"/>
              <a:ext cx="6016625" cy="719455"/>
            </a:xfrm>
            <a:custGeom>
              <a:avLst/>
              <a:gdLst/>
              <a:ahLst/>
              <a:cxnLst/>
              <a:rect l="l" t="t" r="r" b="b"/>
              <a:pathLst>
                <a:path w="6016625" h="719454">
                  <a:moveTo>
                    <a:pt x="6016371" y="0"/>
                  </a:moveTo>
                  <a:lnTo>
                    <a:pt x="2351150" y="0"/>
                  </a:lnTo>
                  <a:lnTo>
                    <a:pt x="2292477" y="1981"/>
                  </a:lnTo>
                  <a:lnTo>
                    <a:pt x="2244725" y="4178"/>
                  </a:lnTo>
                  <a:lnTo>
                    <a:pt x="2196973" y="6857"/>
                  </a:lnTo>
                  <a:lnTo>
                    <a:pt x="2149475" y="10020"/>
                  </a:lnTo>
                  <a:lnTo>
                    <a:pt x="2101977" y="13652"/>
                  </a:lnTo>
                  <a:lnTo>
                    <a:pt x="2054732" y="17754"/>
                  </a:lnTo>
                  <a:lnTo>
                    <a:pt x="2007615" y="22339"/>
                  </a:lnTo>
                  <a:lnTo>
                    <a:pt x="1960625" y="27381"/>
                  </a:lnTo>
                  <a:lnTo>
                    <a:pt x="1913763" y="32892"/>
                  </a:lnTo>
                  <a:lnTo>
                    <a:pt x="1867027" y="38874"/>
                  </a:lnTo>
                  <a:lnTo>
                    <a:pt x="1820417" y="45326"/>
                  </a:lnTo>
                  <a:lnTo>
                    <a:pt x="1773936" y="52235"/>
                  </a:lnTo>
                  <a:lnTo>
                    <a:pt x="1727707" y="59601"/>
                  </a:lnTo>
                  <a:lnTo>
                    <a:pt x="1681607" y="67411"/>
                  </a:lnTo>
                  <a:lnTo>
                    <a:pt x="1635632" y="75691"/>
                  </a:lnTo>
                  <a:lnTo>
                    <a:pt x="1589659" y="84416"/>
                  </a:lnTo>
                  <a:lnTo>
                    <a:pt x="1543938" y="93586"/>
                  </a:lnTo>
                  <a:lnTo>
                    <a:pt x="1498473" y="103187"/>
                  </a:lnTo>
                  <a:lnTo>
                    <a:pt x="1453134" y="113245"/>
                  </a:lnTo>
                  <a:lnTo>
                    <a:pt x="1408048" y="123748"/>
                  </a:lnTo>
                  <a:lnTo>
                    <a:pt x="1362963" y="134696"/>
                  </a:lnTo>
                  <a:lnTo>
                    <a:pt x="1318132" y="146062"/>
                  </a:lnTo>
                  <a:lnTo>
                    <a:pt x="1273555" y="157873"/>
                  </a:lnTo>
                  <a:lnTo>
                    <a:pt x="1229105" y="170116"/>
                  </a:lnTo>
                  <a:lnTo>
                    <a:pt x="1184782" y="182778"/>
                  </a:lnTo>
                  <a:lnTo>
                    <a:pt x="1140713" y="195884"/>
                  </a:lnTo>
                  <a:lnTo>
                    <a:pt x="1096771" y="209410"/>
                  </a:lnTo>
                  <a:lnTo>
                    <a:pt x="1052957" y="223354"/>
                  </a:lnTo>
                  <a:lnTo>
                    <a:pt x="1009396" y="237718"/>
                  </a:lnTo>
                  <a:lnTo>
                    <a:pt x="966088" y="252488"/>
                  </a:lnTo>
                  <a:lnTo>
                    <a:pt x="922909" y="267677"/>
                  </a:lnTo>
                  <a:lnTo>
                    <a:pt x="879982" y="283298"/>
                  </a:lnTo>
                  <a:lnTo>
                    <a:pt x="837184" y="299313"/>
                  </a:lnTo>
                  <a:lnTo>
                    <a:pt x="794638" y="315747"/>
                  </a:lnTo>
                  <a:lnTo>
                    <a:pt x="752221" y="332562"/>
                  </a:lnTo>
                  <a:lnTo>
                    <a:pt x="710056" y="349796"/>
                  </a:lnTo>
                  <a:lnTo>
                    <a:pt x="668147" y="367436"/>
                  </a:lnTo>
                  <a:lnTo>
                    <a:pt x="626236" y="385470"/>
                  </a:lnTo>
                  <a:lnTo>
                    <a:pt x="584707" y="403898"/>
                  </a:lnTo>
                  <a:lnTo>
                    <a:pt x="543432" y="422719"/>
                  </a:lnTo>
                  <a:lnTo>
                    <a:pt x="502284" y="441934"/>
                  </a:lnTo>
                  <a:lnTo>
                    <a:pt x="461391" y="461543"/>
                  </a:lnTo>
                  <a:lnTo>
                    <a:pt x="420750" y="481520"/>
                  </a:lnTo>
                  <a:lnTo>
                    <a:pt x="380365" y="501891"/>
                  </a:lnTo>
                  <a:lnTo>
                    <a:pt x="340105" y="522655"/>
                  </a:lnTo>
                  <a:lnTo>
                    <a:pt x="300227" y="543775"/>
                  </a:lnTo>
                  <a:lnTo>
                    <a:pt x="260476" y="565289"/>
                  </a:lnTo>
                  <a:lnTo>
                    <a:pt x="220979" y="587184"/>
                  </a:lnTo>
                  <a:lnTo>
                    <a:pt x="181609" y="609436"/>
                  </a:lnTo>
                  <a:lnTo>
                    <a:pt x="142621" y="632062"/>
                  </a:lnTo>
                  <a:lnTo>
                    <a:pt x="103758" y="655054"/>
                  </a:lnTo>
                  <a:lnTo>
                    <a:pt x="65277" y="678413"/>
                  </a:lnTo>
                  <a:lnTo>
                    <a:pt x="26924" y="702136"/>
                  </a:lnTo>
                  <a:lnTo>
                    <a:pt x="0" y="719200"/>
                  </a:lnTo>
                  <a:lnTo>
                    <a:pt x="6016371" y="719200"/>
                  </a:lnTo>
                  <a:lnTo>
                    <a:pt x="6016371" y="0"/>
                  </a:lnTo>
                  <a:close/>
                </a:path>
              </a:pathLst>
            </a:custGeom>
            <a:solidFill>
              <a:srgbClr val="FFC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000615" y="9729927"/>
            <a:ext cx="7306309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I</a:t>
            </a:r>
            <a:r>
              <a:rPr sz="1900" spc="-21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NS</a:t>
            </a:r>
            <a:r>
              <a:rPr sz="1900" spc="-11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105" dirty="0">
                <a:solidFill>
                  <a:srgbClr val="4E4E4E"/>
                </a:solidFill>
                <a:latin typeface="Georgia"/>
                <a:cs typeface="Georgia"/>
              </a:rPr>
              <a:t>TI</a:t>
            </a:r>
            <a:r>
              <a:rPr sz="1900" spc="-21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135" dirty="0">
                <a:solidFill>
                  <a:srgbClr val="4E4E4E"/>
                </a:solidFill>
                <a:latin typeface="Georgia"/>
                <a:cs typeface="Georgia"/>
              </a:rPr>
              <a:t>TUT</a:t>
            </a:r>
            <a:r>
              <a:rPr sz="1900" spc="484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I</a:t>
            </a:r>
            <a:r>
              <a:rPr sz="1900" spc="-20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4E4E4E"/>
                </a:solidFill>
                <a:latin typeface="Georgia"/>
                <a:cs typeface="Georgia"/>
              </a:rPr>
              <a:t>N</a:t>
            </a:r>
            <a:r>
              <a:rPr sz="1900" spc="-22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4E4E4E"/>
                </a:solidFill>
                <a:latin typeface="Georgia"/>
                <a:cs typeface="Georgia"/>
              </a:rPr>
              <a:t>F</a:t>
            </a:r>
            <a:r>
              <a:rPr sz="1900" spc="-21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100" dirty="0">
                <a:solidFill>
                  <a:srgbClr val="4E4E4E"/>
                </a:solidFill>
                <a:latin typeface="Georgia"/>
                <a:cs typeface="Georgia"/>
              </a:rPr>
              <a:t>OR</a:t>
            </a:r>
            <a:r>
              <a:rPr sz="1900" spc="-21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95" dirty="0">
                <a:solidFill>
                  <a:srgbClr val="4E4E4E"/>
                </a:solidFill>
                <a:latin typeface="Georgia"/>
                <a:cs typeface="Georgia"/>
              </a:rPr>
              <a:t>MA</a:t>
            </a:r>
            <a:r>
              <a:rPr sz="1900" spc="-22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105" dirty="0">
                <a:solidFill>
                  <a:srgbClr val="4E4E4E"/>
                </a:solidFill>
                <a:latin typeface="Georgia"/>
                <a:cs typeface="Georgia"/>
              </a:rPr>
              <a:t>TI</a:t>
            </a:r>
            <a:r>
              <a:rPr sz="1900" spc="-20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4E4E4E"/>
                </a:solidFill>
                <a:latin typeface="Georgia"/>
                <a:cs typeface="Georgia"/>
              </a:rPr>
              <a:t>K</a:t>
            </a:r>
            <a:r>
              <a:rPr sz="1900" spc="-21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A</a:t>
            </a:r>
            <a:r>
              <a:rPr sz="1900" spc="30" dirty="0">
                <a:solidFill>
                  <a:srgbClr val="4E4E4E"/>
                </a:solidFill>
                <a:latin typeface="Georgia"/>
                <a:cs typeface="Georgia"/>
              </a:rPr>
              <a:t> 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DA</a:t>
            </a:r>
            <a:r>
              <a:rPr sz="1900" spc="-9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N</a:t>
            </a:r>
            <a:r>
              <a:rPr sz="1900" spc="20" dirty="0">
                <a:solidFill>
                  <a:srgbClr val="4E4E4E"/>
                </a:solidFill>
                <a:latin typeface="Georgia"/>
                <a:cs typeface="Georgia"/>
              </a:rPr>
              <a:t> 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B</a:t>
            </a:r>
            <a:r>
              <a:rPr sz="1900" spc="-204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I</a:t>
            </a:r>
            <a:r>
              <a:rPr sz="1900" spc="-18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S</a:t>
            </a:r>
            <a:r>
              <a:rPr sz="1900" spc="-19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4E4E4E"/>
                </a:solidFill>
                <a:latin typeface="Georgia"/>
                <a:cs typeface="Georgia"/>
              </a:rPr>
              <a:t>N</a:t>
            </a:r>
            <a:r>
              <a:rPr sz="1900" spc="-21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I</a:t>
            </a:r>
            <a:r>
              <a:rPr sz="1900" spc="-18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S</a:t>
            </a:r>
            <a:r>
              <a:rPr sz="1900" spc="30" dirty="0">
                <a:solidFill>
                  <a:srgbClr val="4E4E4E"/>
                </a:solidFill>
                <a:latin typeface="Georgia"/>
                <a:cs typeface="Georgia"/>
              </a:rPr>
              <a:t>  </a:t>
            </a:r>
            <a:r>
              <a:rPr sz="1900" spc="-20" dirty="0">
                <a:solidFill>
                  <a:srgbClr val="4E4E4E"/>
                </a:solidFill>
                <a:latin typeface="Georgia"/>
                <a:cs typeface="Georgia"/>
              </a:rPr>
              <a:t>D</a:t>
            </a:r>
            <a:r>
              <a:rPr sz="1900" spc="-114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A</a:t>
            </a:r>
            <a:r>
              <a:rPr sz="1900" spc="-9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R</a:t>
            </a:r>
            <a:r>
              <a:rPr sz="1900" spc="-8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M</a:t>
            </a:r>
            <a:r>
              <a:rPr sz="1900" spc="-9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A</a:t>
            </a:r>
            <a:r>
              <a:rPr sz="1900" spc="-8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J</a:t>
            </a:r>
            <a:r>
              <a:rPr sz="1900" spc="-10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A</a:t>
            </a:r>
            <a:r>
              <a:rPr sz="1900" spc="-85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4E4E4E"/>
                </a:solidFill>
                <a:latin typeface="Georgia"/>
                <a:cs typeface="Georgia"/>
              </a:rPr>
              <a:t>Y</a:t>
            </a:r>
            <a:r>
              <a:rPr sz="1900" spc="-80" dirty="0">
                <a:solidFill>
                  <a:srgbClr val="4E4E4E"/>
                </a:solidFill>
                <a:latin typeface="Georgia"/>
                <a:cs typeface="Georgia"/>
              </a:rPr>
              <a:t> </a:t>
            </a:r>
            <a:r>
              <a:rPr sz="1900" spc="-50" dirty="0">
                <a:solidFill>
                  <a:srgbClr val="4E4E4E"/>
                </a:solidFill>
                <a:latin typeface="Georgia"/>
                <a:cs typeface="Georgia"/>
              </a:rPr>
              <a:t>A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44465" y="9729927"/>
            <a:ext cx="61849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45" dirty="0">
                <a:solidFill>
                  <a:srgbClr val="4E4E4E"/>
                </a:solidFill>
                <a:latin typeface="Georgia"/>
                <a:cs typeface="Georgia"/>
              </a:rPr>
              <a:t>2024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1D5EEA3-420D-D59E-A5F2-A4C58539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2AC383F-CCF5-B5FD-EFEA-64985637E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FAD28DA-2E54-90D1-77AC-4C484C79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C6D230-4E8E-EB1B-BBC9-0DC4F513B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633625"/>
            <a:ext cx="13487400" cy="8693213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98807" y="9224771"/>
            <a:ext cx="6489065" cy="1062355"/>
          </a:xfrm>
          <a:custGeom>
            <a:avLst/>
            <a:gdLst/>
            <a:ahLst/>
            <a:cxnLst/>
            <a:rect l="l" t="t" r="r" b="b"/>
            <a:pathLst>
              <a:path w="6489065" h="1062354">
                <a:moveTo>
                  <a:pt x="6488811" y="0"/>
                </a:moveTo>
                <a:lnTo>
                  <a:pt x="2823972" y="0"/>
                </a:lnTo>
                <a:lnTo>
                  <a:pt x="2765298" y="1981"/>
                </a:lnTo>
                <a:lnTo>
                  <a:pt x="2717546" y="4178"/>
                </a:lnTo>
                <a:lnTo>
                  <a:pt x="2669794" y="6845"/>
                </a:lnTo>
                <a:lnTo>
                  <a:pt x="2622296" y="10007"/>
                </a:lnTo>
                <a:lnTo>
                  <a:pt x="2574798" y="13627"/>
                </a:lnTo>
                <a:lnTo>
                  <a:pt x="2527554" y="17729"/>
                </a:lnTo>
                <a:lnTo>
                  <a:pt x="2480436" y="22313"/>
                </a:lnTo>
                <a:lnTo>
                  <a:pt x="2433447" y="27355"/>
                </a:lnTo>
                <a:lnTo>
                  <a:pt x="2386584" y="32867"/>
                </a:lnTo>
                <a:lnTo>
                  <a:pt x="2339848" y="38836"/>
                </a:lnTo>
                <a:lnTo>
                  <a:pt x="2293238" y="45262"/>
                </a:lnTo>
                <a:lnTo>
                  <a:pt x="2246757" y="52158"/>
                </a:lnTo>
                <a:lnTo>
                  <a:pt x="2200529" y="59512"/>
                </a:lnTo>
                <a:lnTo>
                  <a:pt x="2154428" y="67322"/>
                </a:lnTo>
                <a:lnTo>
                  <a:pt x="2108454" y="75577"/>
                </a:lnTo>
                <a:lnTo>
                  <a:pt x="2062607" y="84289"/>
                </a:lnTo>
                <a:lnTo>
                  <a:pt x="2016886" y="93446"/>
                </a:lnTo>
                <a:lnTo>
                  <a:pt x="1971421" y="103047"/>
                </a:lnTo>
                <a:lnTo>
                  <a:pt x="1926082" y="113093"/>
                </a:lnTo>
                <a:lnTo>
                  <a:pt x="1880997" y="123583"/>
                </a:lnTo>
                <a:lnTo>
                  <a:pt x="1835911" y="134505"/>
                </a:lnTo>
                <a:lnTo>
                  <a:pt x="1791080" y="145872"/>
                </a:lnTo>
                <a:lnTo>
                  <a:pt x="1746503" y="157657"/>
                </a:lnTo>
                <a:lnTo>
                  <a:pt x="1702053" y="169875"/>
                </a:lnTo>
                <a:lnTo>
                  <a:pt x="1657730" y="182537"/>
                </a:lnTo>
                <a:lnTo>
                  <a:pt x="1613661" y="195618"/>
                </a:lnTo>
                <a:lnTo>
                  <a:pt x="1569720" y="209118"/>
                </a:lnTo>
                <a:lnTo>
                  <a:pt x="1525905" y="223037"/>
                </a:lnTo>
                <a:lnTo>
                  <a:pt x="1482344" y="237388"/>
                </a:lnTo>
                <a:lnTo>
                  <a:pt x="1439036" y="252145"/>
                </a:lnTo>
                <a:lnTo>
                  <a:pt x="1395857" y="267309"/>
                </a:lnTo>
                <a:lnTo>
                  <a:pt x="1352930" y="282905"/>
                </a:lnTo>
                <a:lnTo>
                  <a:pt x="1310132" y="298894"/>
                </a:lnTo>
                <a:lnTo>
                  <a:pt x="1267586" y="315302"/>
                </a:lnTo>
                <a:lnTo>
                  <a:pt x="1225169" y="332117"/>
                </a:lnTo>
                <a:lnTo>
                  <a:pt x="1183005" y="349326"/>
                </a:lnTo>
                <a:lnTo>
                  <a:pt x="1141095" y="366941"/>
                </a:lnTo>
                <a:lnTo>
                  <a:pt x="1099312" y="384936"/>
                </a:lnTo>
                <a:lnTo>
                  <a:pt x="1057783" y="403339"/>
                </a:lnTo>
                <a:lnTo>
                  <a:pt x="1016508" y="422135"/>
                </a:lnTo>
                <a:lnTo>
                  <a:pt x="975360" y="441324"/>
                </a:lnTo>
                <a:lnTo>
                  <a:pt x="934466" y="460908"/>
                </a:lnTo>
                <a:lnTo>
                  <a:pt x="893826" y="480860"/>
                </a:lnTo>
                <a:lnTo>
                  <a:pt x="853440" y="501205"/>
                </a:lnTo>
                <a:lnTo>
                  <a:pt x="813181" y="521931"/>
                </a:lnTo>
                <a:lnTo>
                  <a:pt x="773302" y="543039"/>
                </a:lnTo>
                <a:lnTo>
                  <a:pt x="733551" y="564514"/>
                </a:lnTo>
                <a:lnTo>
                  <a:pt x="694055" y="586358"/>
                </a:lnTo>
                <a:lnTo>
                  <a:pt x="654685" y="608596"/>
                </a:lnTo>
                <a:lnTo>
                  <a:pt x="615696" y="631189"/>
                </a:lnTo>
                <a:lnTo>
                  <a:pt x="576834" y="654151"/>
                </a:lnTo>
                <a:lnTo>
                  <a:pt x="538352" y="677481"/>
                </a:lnTo>
                <a:lnTo>
                  <a:pt x="499999" y="701166"/>
                </a:lnTo>
                <a:lnTo>
                  <a:pt x="462025" y="725220"/>
                </a:lnTo>
                <a:lnTo>
                  <a:pt x="424180" y="749630"/>
                </a:lnTo>
                <a:lnTo>
                  <a:pt x="386588" y="774382"/>
                </a:lnTo>
                <a:lnTo>
                  <a:pt x="349376" y="799490"/>
                </a:lnTo>
                <a:lnTo>
                  <a:pt x="312293" y="824953"/>
                </a:lnTo>
                <a:lnTo>
                  <a:pt x="275463" y="850772"/>
                </a:lnTo>
                <a:lnTo>
                  <a:pt x="239014" y="876934"/>
                </a:lnTo>
                <a:lnTo>
                  <a:pt x="202692" y="903414"/>
                </a:lnTo>
                <a:lnTo>
                  <a:pt x="166750" y="930262"/>
                </a:lnTo>
                <a:lnTo>
                  <a:pt x="131064" y="957444"/>
                </a:lnTo>
                <a:lnTo>
                  <a:pt x="95631" y="984959"/>
                </a:lnTo>
                <a:lnTo>
                  <a:pt x="60451" y="1012807"/>
                </a:lnTo>
                <a:lnTo>
                  <a:pt x="25526" y="1040987"/>
                </a:lnTo>
                <a:lnTo>
                  <a:pt x="0" y="1062003"/>
                </a:lnTo>
                <a:lnTo>
                  <a:pt x="6488811" y="1062003"/>
                </a:lnTo>
                <a:lnTo>
                  <a:pt x="6488811" y="0"/>
                </a:lnTo>
                <a:close/>
              </a:path>
            </a:pathLst>
          </a:custGeom>
          <a:solidFill>
            <a:srgbClr val="FFC2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idx="1"/>
          </p:nvPr>
        </p:nvSpPr>
        <p:spPr>
          <a:xfrm>
            <a:off x="950007" y="874380"/>
            <a:ext cx="16459200" cy="9281925"/>
          </a:xfrm>
          <a:prstGeom prst="rect">
            <a:avLst/>
          </a:prstGeom>
        </p:spPr>
        <p:txBody>
          <a:bodyPr vert="horz" wrap="square" lIns="0" tIns="706526" rIns="0" bIns="0" rtlCol="0">
            <a:spAutoFit/>
          </a:bodyPr>
          <a:lstStyle/>
          <a:p>
            <a:r>
              <a:rPr lang="en-US" dirty="0" err="1"/>
              <a:t>Tahapan</a:t>
            </a:r>
            <a:r>
              <a:rPr lang="en-US" dirty="0"/>
              <a:t> </a:t>
            </a:r>
            <a:r>
              <a:rPr lang="en-US" b="1" dirty="0"/>
              <a:t>(</a:t>
            </a:r>
            <a:r>
              <a:rPr lang="en-US" b="1" dirty="0" err="1"/>
              <a:t>Mengakuisisi</a:t>
            </a:r>
            <a:r>
              <a:rPr lang="en-US" b="1" dirty="0"/>
              <a:t> </a:t>
            </a:r>
            <a:r>
              <a:rPr lang="en-US" b="1" dirty="0" err="1"/>
              <a:t>calon</a:t>
            </a:r>
            <a:r>
              <a:rPr lang="en-US" b="1" dirty="0"/>
              <a:t> </a:t>
            </a:r>
            <a:r>
              <a:rPr lang="en-US" b="1" dirty="0" err="1"/>
              <a:t>pelanggan</a:t>
            </a:r>
            <a:r>
              <a:rPr lang="en-US" b="1" dirty="0"/>
              <a:t>)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situs web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menghubungi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Anda.</a:t>
            </a:r>
          </a:p>
          <a:p>
            <a:r>
              <a:rPr lang="en-US" dirty="0" err="1"/>
              <a:t>Misalnya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menelepon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telepon</a:t>
            </a:r>
            <a:r>
              <a:rPr lang="en-US" dirty="0"/>
              <a:t>, Anda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menanggapi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dan </a:t>
            </a:r>
            <a:r>
              <a:rPr lang="en-US" dirty="0" err="1"/>
              <a:t>kekhawatiran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menanyakan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. </a:t>
            </a:r>
          </a:p>
          <a:p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Anda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menawarkan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terbaik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089148" y="-25"/>
            <a:ext cx="15198725" cy="342900"/>
            <a:chOff x="3089148" y="-25"/>
            <a:chExt cx="15198725" cy="342900"/>
          </a:xfrm>
        </p:grpSpPr>
        <p:sp>
          <p:nvSpPr>
            <p:cNvPr id="5" name="object 5"/>
            <p:cNvSpPr/>
            <p:nvPr/>
          </p:nvSpPr>
          <p:spPr>
            <a:xfrm>
              <a:off x="8269224" y="-25"/>
              <a:ext cx="10019030" cy="342900"/>
            </a:xfrm>
            <a:custGeom>
              <a:avLst/>
              <a:gdLst/>
              <a:ahLst/>
              <a:cxnLst/>
              <a:rect l="l" t="t" r="r" b="b"/>
              <a:pathLst>
                <a:path w="10019030" h="342900">
                  <a:moveTo>
                    <a:pt x="10018649" y="0"/>
                  </a:moveTo>
                  <a:lnTo>
                    <a:pt x="0" y="0"/>
                  </a:lnTo>
                  <a:lnTo>
                    <a:pt x="0" y="342417"/>
                  </a:lnTo>
                  <a:lnTo>
                    <a:pt x="10018649" y="342417"/>
                  </a:lnTo>
                  <a:lnTo>
                    <a:pt x="10018649" y="0"/>
                  </a:lnTo>
                  <a:close/>
                </a:path>
              </a:pathLst>
            </a:custGeom>
            <a:solidFill>
              <a:srgbClr val="041F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89148" y="0"/>
              <a:ext cx="5216525" cy="342900"/>
            </a:xfrm>
            <a:custGeom>
              <a:avLst/>
              <a:gdLst/>
              <a:ahLst/>
              <a:cxnLst/>
              <a:rect l="l" t="t" r="r" b="b"/>
              <a:pathLst>
                <a:path w="5216525" h="342900">
                  <a:moveTo>
                    <a:pt x="5200523" y="0"/>
                  </a:moveTo>
                  <a:lnTo>
                    <a:pt x="0" y="0"/>
                  </a:lnTo>
                  <a:lnTo>
                    <a:pt x="48640" y="22351"/>
                  </a:lnTo>
                  <a:lnTo>
                    <a:pt x="90296" y="40767"/>
                  </a:lnTo>
                  <a:lnTo>
                    <a:pt x="132460" y="58674"/>
                  </a:lnTo>
                  <a:lnTo>
                    <a:pt x="174751" y="76073"/>
                  </a:lnTo>
                  <a:lnTo>
                    <a:pt x="217297" y="93091"/>
                  </a:lnTo>
                  <a:lnTo>
                    <a:pt x="260096" y="109474"/>
                  </a:lnTo>
                  <a:lnTo>
                    <a:pt x="303275" y="125349"/>
                  </a:lnTo>
                  <a:lnTo>
                    <a:pt x="346582" y="140716"/>
                  </a:lnTo>
                  <a:lnTo>
                    <a:pt x="390143" y="155448"/>
                  </a:lnTo>
                  <a:lnTo>
                    <a:pt x="433959" y="169799"/>
                  </a:lnTo>
                  <a:lnTo>
                    <a:pt x="478027" y="183515"/>
                  </a:lnTo>
                  <a:lnTo>
                    <a:pt x="522350" y="196723"/>
                  </a:lnTo>
                  <a:lnTo>
                    <a:pt x="566927" y="209423"/>
                  </a:lnTo>
                  <a:lnTo>
                    <a:pt x="611759" y="221488"/>
                  </a:lnTo>
                  <a:lnTo>
                    <a:pt x="656716" y="233045"/>
                  </a:lnTo>
                  <a:lnTo>
                    <a:pt x="701928" y="244094"/>
                  </a:lnTo>
                  <a:lnTo>
                    <a:pt x="747394" y="254507"/>
                  </a:lnTo>
                  <a:lnTo>
                    <a:pt x="792988" y="264414"/>
                  </a:lnTo>
                  <a:lnTo>
                    <a:pt x="838835" y="273684"/>
                  </a:lnTo>
                  <a:lnTo>
                    <a:pt x="884936" y="282448"/>
                  </a:lnTo>
                  <a:lnTo>
                    <a:pt x="931163" y="290575"/>
                  </a:lnTo>
                  <a:lnTo>
                    <a:pt x="977646" y="298196"/>
                  </a:lnTo>
                  <a:lnTo>
                    <a:pt x="1024254" y="305180"/>
                  </a:lnTo>
                  <a:lnTo>
                    <a:pt x="1071117" y="311530"/>
                  </a:lnTo>
                  <a:lnTo>
                    <a:pt x="1118107" y="317373"/>
                  </a:lnTo>
                  <a:lnTo>
                    <a:pt x="1165352" y="322579"/>
                  </a:lnTo>
                  <a:lnTo>
                    <a:pt x="1212723" y="327278"/>
                  </a:lnTo>
                  <a:lnTo>
                    <a:pt x="1260348" y="331216"/>
                  </a:lnTo>
                  <a:lnTo>
                    <a:pt x="1308100" y="334645"/>
                  </a:lnTo>
                  <a:lnTo>
                    <a:pt x="1355978" y="337439"/>
                  </a:lnTo>
                  <a:lnTo>
                    <a:pt x="1403985" y="339598"/>
                  </a:lnTo>
                  <a:lnTo>
                    <a:pt x="1452244" y="341249"/>
                  </a:lnTo>
                  <a:lnTo>
                    <a:pt x="1500631" y="342138"/>
                  </a:lnTo>
                  <a:lnTo>
                    <a:pt x="1549146" y="342392"/>
                  </a:lnTo>
                  <a:lnTo>
                    <a:pt x="5216271" y="342392"/>
                  </a:lnTo>
                  <a:lnTo>
                    <a:pt x="5216017" y="293877"/>
                  </a:lnTo>
                  <a:lnTo>
                    <a:pt x="5215128" y="245618"/>
                  </a:lnTo>
                  <a:lnTo>
                    <a:pt x="5213477" y="196723"/>
                  </a:lnTo>
                  <a:lnTo>
                    <a:pt x="5211318" y="149225"/>
                  </a:lnTo>
                  <a:lnTo>
                    <a:pt x="5208524" y="101346"/>
                  </a:lnTo>
                  <a:lnTo>
                    <a:pt x="5205095" y="53594"/>
                  </a:lnTo>
                  <a:lnTo>
                    <a:pt x="5200523" y="0"/>
                  </a:lnTo>
                  <a:close/>
                </a:path>
              </a:pathLst>
            </a:custGeom>
            <a:solidFill>
              <a:srgbClr val="FFC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1370753-1DFF-E35A-E95E-607861A5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15/10/2022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82CA05F-68EF-9B93-5E0A-BFB41F83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D"/>
              <a:t>Global Marketing Dynamics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6B1D208-DDC2-7C74-3C69-DF5B47629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BA5E-6469-4566-965D-1BA02AA60E81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1726</Words>
  <Application>Microsoft Office PowerPoint</Application>
  <PresentationFormat>Custom</PresentationFormat>
  <Paragraphs>163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 CENA</vt:lpstr>
      <vt:lpstr>Arial</vt:lpstr>
      <vt:lpstr>Calibri</vt:lpstr>
      <vt:lpstr>Georgia</vt:lpstr>
      <vt:lpstr>Tahoma</vt:lpstr>
      <vt:lpstr>Times New Roman</vt:lpstr>
      <vt:lpstr>Trebuchet MS</vt:lpstr>
      <vt:lpstr>Verdana</vt:lpstr>
      <vt:lpstr>1_Office Theme</vt:lpstr>
      <vt:lpstr>PowerPoint Presentation</vt:lpstr>
      <vt:lpstr>Outlet Presentasi</vt:lpstr>
      <vt:lpstr>PENDAHULUAN</vt:lpstr>
      <vt:lpstr>Apa Itu Customer Lifecycle Management?</vt:lpstr>
      <vt:lpstr>Mengapa Customer Lifecycle Management Penting dalam Bisnis?</vt:lpstr>
      <vt:lpstr>Apa Saja Tahapan pada Customer Lifecycle Management?</vt:lpstr>
      <vt:lpstr>Reach (Menjangkau calon pelanggan)</vt:lpstr>
      <vt:lpstr>PowerPoint Presentation</vt:lpstr>
      <vt:lpstr>PowerPoint Presentation</vt:lpstr>
      <vt:lpstr>PowerPoint Presentation</vt:lpstr>
      <vt:lpstr>PowerPoint Presentation</vt:lpstr>
      <vt:lpstr>Retention Pelanggan</vt:lpstr>
      <vt:lpstr>PowerPoint Presentation</vt:lpstr>
      <vt:lpstr>PowerPoint Presentation</vt:lpstr>
      <vt:lpstr>PowerPoint Presentation</vt:lpstr>
      <vt:lpstr>PowerPoint Presentation</vt:lpstr>
      <vt:lpstr>Studi Kasus 1: Strategi Customer Lifecycle Management pada Netflix </vt:lpstr>
      <vt:lpstr>PowerPoint Presentation</vt:lpstr>
      <vt:lpstr>PowerPoint Presentation</vt:lpstr>
      <vt:lpstr>Studi Kasus 2: Strategi Customer Lifecycle Management pada Apple 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Biru Kuning Modern Geometris Sidang Skripsi Presentasi</dc:title>
  <dc:creator>Ni Kadek Dwi Ayundari</dc:creator>
  <cp:keywords>DAGUrqSJ3Qw,BAFRbM11XTs</cp:keywords>
  <cp:lastModifiedBy>Anggalia Wibasuri</cp:lastModifiedBy>
  <cp:revision>2</cp:revision>
  <dcterms:created xsi:type="dcterms:W3CDTF">2025-11-20T06:27:19Z</dcterms:created>
  <dcterms:modified xsi:type="dcterms:W3CDTF">2026-05-09T03:44:08Z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2025-11-19T00:00:00Z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2025-11-20T00:00:00Z</vt:filetime>
  </property>
  <property fmtid="{D5CDD505-2E9C-101B-9397-08002B2CF9AE}" pid="5" name="Producer">
    <vt:lpwstr>Microsoft® PowerPoint® 2019</vt:lpwstr>
  </property>
</Properties>
</file>