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0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631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466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4629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6939" y="702564"/>
            <a:ext cx="719963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1639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1B46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2528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639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0775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529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188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12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317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997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861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354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419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6440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-depo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0" y="1905000"/>
            <a:ext cx="9365232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solidFill>
                  <a:srgbClr val="F4C700"/>
                </a:solidFill>
                <a:latin typeface="Arial Black"/>
                <a:cs typeface="Arial Black"/>
              </a:rPr>
              <a:t>Kecerdasan</a:t>
            </a:r>
            <a:r>
              <a:rPr sz="5400" b="0" spc="-120" dirty="0">
                <a:solidFill>
                  <a:srgbClr val="F4C700"/>
                </a:solidFill>
                <a:latin typeface="Arial Black"/>
                <a:cs typeface="Arial Black"/>
              </a:rPr>
              <a:t> </a:t>
            </a:r>
            <a:r>
              <a:rPr sz="5400" b="0" spc="-10" dirty="0">
                <a:solidFill>
                  <a:srgbClr val="F4C700"/>
                </a:solidFill>
                <a:latin typeface="Arial Black"/>
                <a:cs typeface="Arial Black"/>
              </a:rPr>
              <a:t>Buatan</a:t>
            </a:r>
            <a:endParaRPr sz="54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4420" y="2276475"/>
            <a:ext cx="9984740" cy="3024505"/>
          </a:xfrm>
          <a:custGeom>
            <a:avLst/>
            <a:gdLst/>
            <a:ahLst/>
            <a:cxnLst/>
            <a:rect l="l" t="t" r="r" b="b"/>
            <a:pathLst>
              <a:path w="9984740" h="3024504">
                <a:moveTo>
                  <a:pt x="9984359" y="0"/>
                </a:moveTo>
                <a:lnTo>
                  <a:pt x="0" y="0"/>
                </a:lnTo>
                <a:lnTo>
                  <a:pt x="0" y="3024251"/>
                </a:lnTo>
                <a:lnTo>
                  <a:pt x="9984359" y="3024251"/>
                </a:lnTo>
                <a:lnTo>
                  <a:pt x="9984359" y="0"/>
                </a:lnTo>
                <a:close/>
              </a:path>
            </a:pathLst>
          </a:custGeom>
          <a:solidFill>
            <a:srgbClr val="CC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736853"/>
            <a:ext cx="45732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0" dirty="0">
                <a:latin typeface="Arial MT"/>
                <a:cs typeface="Arial MT"/>
              </a:rPr>
              <a:t>Model</a:t>
            </a:r>
            <a:r>
              <a:rPr sz="4000" b="0" spc="-15" dirty="0">
                <a:latin typeface="Arial MT"/>
                <a:cs typeface="Arial MT"/>
              </a:rPr>
              <a:t> </a:t>
            </a:r>
            <a:r>
              <a:rPr sz="4000" b="0" dirty="0">
                <a:latin typeface="Arial MT"/>
                <a:cs typeface="Arial MT"/>
              </a:rPr>
              <a:t>Sistem</a:t>
            </a:r>
            <a:r>
              <a:rPr sz="4000" b="0" spc="-20" dirty="0">
                <a:latin typeface="Arial MT"/>
                <a:cs typeface="Arial MT"/>
              </a:rPr>
              <a:t> </a:t>
            </a:r>
            <a:r>
              <a:rPr sz="4000" b="0" spc="-10" dirty="0">
                <a:latin typeface="Arial MT"/>
                <a:cs typeface="Arial MT"/>
              </a:rPr>
              <a:t>Pakar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9670" y="3284537"/>
            <a:ext cx="1536700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455295" marR="322580" indent="-125095">
              <a:lnSpc>
                <a:spcPct val="100000"/>
              </a:lnSpc>
              <a:spcBef>
                <a:spcPts val="285"/>
              </a:spcBef>
            </a:pPr>
            <a:r>
              <a:rPr sz="1800" spc="-20" dirty="0">
                <a:latin typeface="Calibri"/>
                <a:cs typeface="Calibri"/>
              </a:rPr>
              <a:t>Inference </a:t>
            </a:r>
            <a:r>
              <a:rPr sz="1800" spc="-10" dirty="0">
                <a:latin typeface="Calibri"/>
                <a:cs typeface="Calibri"/>
              </a:rPr>
              <a:t>Engine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684196" y="2994088"/>
            <a:ext cx="1739264" cy="1160780"/>
            <a:chOff x="8684196" y="2994088"/>
            <a:chExt cx="1739264" cy="1160780"/>
          </a:xfrm>
        </p:grpSpPr>
        <p:sp>
          <p:nvSpPr>
            <p:cNvPr id="6" name="object 6"/>
            <p:cNvSpPr/>
            <p:nvPr/>
          </p:nvSpPr>
          <p:spPr>
            <a:xfrm>
              <a:off x="8688958" y="2998851"/>
              <a:ext cx="1729739" cy="1151255"/>
            </a:xfrm>
            <a:custGeom>
              <a:avLst/>
              <a:gdLst/>
              <a:ahLst/>
              <a:cxnLst/>
              <a:rect l="l" t="t" r="r" b="b"/>
              <a:pathLst>
                <a:path w="1729740" h="1151254">
                  <a:moveTo>
                    <a:pt x="864616" y="0"/>
                  </a:moveTo>
                  <a:lnTo>
                    <a:pt x="790012" y="703"/>
                  </a:lnTo>
                  <a:lnTo>
                    <a:pt x="717172" y="2777"/>
                  </a:lnTo>
                  <a:lnTo>
                    <a:pt x="646353" y="6162"/>
                  </a:lnTo>
                  <a:lnTo>
                    <a:pt x="577815" y="10801"/>
                  </a:lnTo>
                  <a:lnTo>
                    <a:pt x="511819" y="16637"/>
                  </a:lnTo>
                  <a:lnTo>
                    <a:pt x="448623" y="23612"/>
                  </a:lnTo>
                  <a:lnTo>
                    <a:pt x="388487" y="31669"/>
                  </a:lnTo>
                  <a:lnTo>
                    <a:pt x="331670" y="40750"/>
                  </a:lnTo>
                  <a:lnTo>
                    <a:pt x="278433" y="50797"/>
                  </a:lnTo>
                  <a:lnTo>
                    <a:pt x="229034" y="61753"/>
                  </a:lnTo>
                  <a:lnTo>
                    <a:pt x="183733" y="73561"/>
                  </a:lnTo>
                  <a:lnTo>
                    <a:pt x="142790" y="86163"/>
                  </a:lnTo>
                  <a:lnTo>
                    <a:pt x="106464" y="99501"/>
                  </a:lnTo>
                  <a:lnTo>
                    <a:pt x="48701" y="128156"/>
                  </a:lnTo>
                  <a:lnTo>
                    <a:pt x="12521" y="159065"/>
                  </a:lnTo>
                  <a:lnTo>
                    <a:pt x="0" y="191770"/>
                  </a:lnTo>
                  <a:lnTo>
                    <a:pt x="0" y="959104"/>
                  </a:lnTo>
                  <a:lnTo>
                    <a:pt x="27783" y="1007515"/>
                  </a:lnTo>
                  <a:lnTo>
                    <a:pt x="75014" y="1037355"/>
                  </a:lnTo>
                  <a:lnTo>
                    <a:pt x="142790" y="1064710"/>
                  </a:lnTo>
                  <a:lnTo>
                    <a:pt x="183733" y="1077312"/>
                  </a:lnTo>
                  <a:lnTo>
                    <a:pt x="229034" y="1089120"/>
                  </a:lnTo>
                  <a:lnTo>
                    <a:pt x="278433" y="1100076"/>
                  </a:lnTo>
                  <a:lnTo>
                    <a:pt x="331670" y="1110123"/>
                  </a:lnTo>
                  <a:lnTo>
                    <a:pt x="388487" y="1119204"/>
                  </a:lnTo>
                  <a:lnTo>
                    <a:pt x="448623" y="1127261"/>
                  </a:lnTo>
                  <a:lnTo>
                    <a:pt x="511819" y="1134236"/>
                  </a:lnTo>
                  <a:lnTo>
                    <a:pt x="577815" y="1140072"/>
                  </a:lnTo>
                  <a:lnTo>
                    <a:pt x="646353" y="1144711"/>
                  </a:lnTo>
                  <a:lnTo>
                    <a:pt x="717172" y="1148096"/>
                  </a:lnTo>
                  <a:lnTo>
                    <a:pt x="790012" y="1150170"/>
                  </a:lnTo>
                  <a:lnTo>
                    <a:pt x="864616" y="1150874"/>
                  </a:lnTo>
                  <a:lnTo>
                    <a:pt x="939219" y="1150170"/>
                  </a:lnTo>
                  <a:lnTo>
                    <a:pt x="1012059" y="1148096"/>
                  </a:lnTo>
                  <a:lnTo>
                    <a:pt x="1082878" y="1144711"/>
                  </a:lnTo>
                  <a:lnTo>
                    <a:pt x="1151416" y="1140072"/>
                  </a:lnTo>
                  <a:lnTo>
                    <a:pt x="1217412" y="1134236"/>
                  </a:lnTo>
                  <a:lnTo>
                    <a:pt x="1280608" y="1127261"/>
                  </a:lnTo>
                  <a:lnTo>
                    <a:pt x="1340744" y="1119204"/>
                  </a:lnTo>
                  <a:lnTo>
                    <a:pt x="1397561" y="1110123"/>
                  </a:lnTo>
                  <a:lnTo>
                    <a:pt x="1450798" y="1100076"/>
                  </a:lnTo>
                  <a:lnTo>
                    <a:pt x="1500197" y="1089120"/>
                  </a:lnTo>
                  <a:lnTo>
                    <a:pt x="1545498" y="1077312"/>
                  </a:lnTo>
                  <a:lnTo>
                    <a:pt x="1586441" y="1064710"/>
                  </a:lnTo>
                  <a:lnTo>
                    <a:pt x="1622767" y="1051372"/>
                  </a:lnTo>
                  <a:lnTo>
                    <a:pt x="1680530" y="1022717"/>
                  </a:lnTo>
                  <a:lnTo>
                    <a:pt x="1716710" y="991808"/>
                  </a:lnTo>
                  <a:lnTo>
                    <a:pt x="1729232" y="959104"/>
                  </a:lnTo>
                  <a:lnTo>
                    <a:pt x="1729232" y="191770"/>
                  </a:lnTo>
                  <a:lnTo>
                    <a:pt x="1701448" y="143358"/>
                  </a:lnTo>
                  <a:lnTo>
                    <a:pt x="1654217" y="113518"/>
                  </a:lnTo>
                  <a:lnTo>
                    <a:pt x="1586441" y="86163"/>
                  </a:lnTo>
                  <a:lnTo>
                    <a:pt x="1545498" y="73561"/>
                  </a:lnTo>
                  <a:lnTo>
                    <a:pt x="1500197" y="61753"/>
                  </a:lnTo>
                  <a:lnTo>
                    <a:pt x="1450798" y="50797"/>
                  </a:lnTo>
                  <a:lnTo>
                    <a:pt x="1397561" y="40750"/>
                  </a:lnTo>
                  <a:lnTo>
                    <a:pt x="1340744" y="31669"/>
                  </a:lnTo>
                  <a:lnTo>
                    <a:pt x="1280608" y="23612"/>
                  </a:lnTo>
                  <a:lnTo>
                    <a:pt x="1217412" y="16637"/>
                  </a:lnTo>
                  <a:lnTo>
                    <a:pt x="1151416" y="10801"/>
                  </a:lnTo>
                  <a:lnTo>
                    <a:pt x="1082878" y="6162"/>
                  </a:lnTo>
                  <a:lnTo>
                    <a:pt x="1012059" y="2777"/>
                  </a:lnTo>
                  <a:lnTo>
                    <a:pt x="939219" y="703"/>
                  </a:lnTo>
                  <a:lnTo>
                    <a:pt x="86461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688958" y="2998851"/>
              <a:ext cx="1729739" cy="1151255"/>
            </a:xfrm>
            <a:custGeom>
              <a:avLst/>
              <a:gdLst/>
              <a:ahLst/>
              <a:cxnLst/>
              <a:rect l="l" t="t" r="r" b="b"/>
              <a:pathLst>
                <a:path w="1729740" h="1151254">
                  <a:moveTo>
                    <a:pt x="1729232" y="191770"/>
                  </a:moveTo>
                  <a:lnTo>
                    <a:pt x="1701448" y="240181"/>
                  </a:lnTo>
                  <a:lnTo>
                    <a:pt x="1654217" y="270021"/>
                  </a:lnTo>
                  <a:lnTo>
                    <a:pt x="1586441" y="297376"/>
                  </a:lnTo>
                  <a:lnTo>
                    <a:pt x="1545498" y="309978"/>
                  </a:lnTo>
                  <a:lnTo>
                    <a:pt x="1500197" y="321786"/>
                  </a:lnTo>
                  <a:lnTo>
                    <a:pt x="1450798" y="332742"/>
                  </a:lnTo>
                  <a:lnTo>
                    <a:pt x="1397561" y="342789"/>
                  </a:lnTo>
                  <a:lnTo>
                    <a:pt x="1340744" y="351870"/>
                  </a:lnTo>
                  <a:lnTo>
                    <a:pt x="1280608" y="359927"/>
                  </a:lnTo>
                  <a:lnTo>
                    <a:pt x="1217412" y="366902"/>
                  </a:lnTo>
                  <a:lnTo>
                    <a:pt x="1151416" y="372738"/>
                  </a:lnTo>
                  <a:lnTo>
                    <a:pt x="1082878" y="377377"/>
                  </a:lnTo>
                  <a:lnTo>
                    <a:pt x="1012059" y="380762"/>
                  </a:lnTo>
                  <a:lnTo>
                    <a:pt x="939219" y="382836"/>
                  </a:lnTo>
                  <a:lnTo>
                    <a:pt x="864616" y="383539"/>
                  </a:lnTo>
                  <a:lnTo>
                    <a:pt x="790012" y="382836"/>
                  </a:lnTo>
                  <a:lnTo>
                    <a:pt x="717172" y="380762"/>
                  </a:lnTo>
                  <a:lnTo>
                    <a:pt x="646353" y="377377"/>
                  </a:lnTo>
                  <a:lnTo>
                    <a:pt x="577815" y="372738"/>
                  </a:lnTo>
                  <a:lnTo>
                    <a:pt x="511819" y="366902"/>
                  </a:lnTo>
                  <a:lnTo>
                    <a:pt x="448623" y="359927"/>
                  </a:lnTo>
                  <a:lnTo>
                    <a:pt x="388487" y="351870"/>
                  </a:lnTo>
                  <a:lnTo>
                    <a:pt x="331670" y="342789"/>
                  </a:lnTo>
                  <a:lnTo>
                    <a:pt x="278433" y="332742"/>
                  </a:lnTo>
                  <a:lnTo>
                    <a:pt x="229034" y="321786"/>
                  </a:lnTo>
                  <a:lnTo>
                    <a:pt x="183733" y="309978"/>
                  </a:lnTo>
                  <a:lnTo>
                    <a:pt x="142790" y="297376"/>
                  </a:lnTo>
                  <a:lnTo>
                    <a:pt x="106464" y="284038"/>
                  </a:lnTo>
                  <a:lnTo>
                    <a:pt x="48701" y="255383"/>
                  </a:lnTo>
                  <a:lnTo>
                    <a:pt x="12521" y="224474"/>
                  </a:lnTo>
                  <a:lnTo>
                    <a:pt x="3173" y="208317"/>
                  </a:lnTo>
                  <a:lnTo>
                    <a:pt x="0" y="191770"/>
                  </a:lnTo>
                </a:path>
                <a:path w="1729740" h="1151254">
                  <a:moveTo>
                    <a:pt x="0" y="191770"/>
                  </a:moveTo>
                  <a:lnTo>
                    <a:pt x="27783" y="143358"/>
                  </a:lnTo>
                  <a:lnTo>
                    <a:pt x="75014" y="113518"/>
                  </a:lnTo>
                  <a:lnTo>
                    <a:pt x="142790" y="86163"/>
                  </a:lnTo>
                  <a:lnTo>
                    <a:pt x="183733" y="73561"/>
                  </a:lnTo>
                  <a:lnTo>
                    <a:pt x="229034" y="61753"/>
                  </a:lnTo>
                  <a:lnTo>
                    <a:pt x="278433" y="50797"/>
                  </a:lnTo>
                  <a:lnTo>
                    <a:pt x="331670" y="40750"/>
                  </a:lnTo>
                  <a:lnTo>
                    <a:pt x="388487" y="31669"/>
                  </a:lnTo>
                  <a:lnTo>
                    <a:pt x="448623" y="23612"/>
                  </a:lnTo>
                  <a:lnTo>
                    <a:pt x="511819" y="16637"/>
                  </a:lnTo>
                  <a:lnTo>
                    <a:pt x="577815" y="10801"/>
                  </a:lnTo>
                  <a:lnTo>
                    <a:pt x="646353" y="6162"/>
                  </a:lnTo>
                  <a:lnTo>
                    <a:pt x="717172" y="2777"/>
                  </a:lnTo>
                  <a:lnTo>
                    <a:pt x="790012" y="703"/>
                  </a:lnTo>
                  <a:lnTo>
                    <a:pt x="864616" y="0"/>
                  </a:lnTo>
                  <a:lnTo>
                    <a:pt x="939219" y="703"/>
                  </a:lnTo>
                  <a:lnTo>
                    <a:pt x="1012059" y="2777"/>
                  </a:lnTo>
                  <a:lnTo>
                    <a:pt x="1082878" y="6162"/>
                  </a:lnTo>
                  <a:lnTo>
                    <a:pt x="1151416" y="10801"/>
                  </a:lnTo>
                  <a:lnTo>
                    <a:pt x="1217412" y="16637"/>
                  </a:lnTo>
                  <a:lnTo>
                    <a:pt x="1280608" y="23612"/>
                  </a:lnTo>
                  <a:lnTo>
                    <a:pt x="1340744" y="31669"/>
                  </a:lnTo>
                  <a:lnTo>
                    <a:pt x="1397561" y="40750"/>
                  </a:lnTo>
                  <a:lnTo>
                    <a:pt x="1450798" y="50797"/>
                  </a:lnTo>
                  <a:lnTo>
                    <a:pt x="1500197" y="61753"/>
                  </a:lnTo>
                  <a:lnTo>
                    <a:pt x="1545498" y="73561"/>
                  </a:lnTo>
                  <a:lnTo>
                    <a:pt x="1586441" y="86163"/>
                  </a:lnTo>
                  <a:lnTo>
                    <a:pt x="1622767" y="99501"/>
                  </a:lnTo>
                  <a:lnTo>
                    <a:pt x="1680530" y="128156"/>
                  </a:lnTo>
                  <a:lnTo>
                    <a:pt x="1716710" y="159065"/>
                  </a:lnTo>
                  <a:lnTo>
                    <a:pt x="1729232" y="191770"/>
                  </a:lnTo>
                  <a:lnTo>
                    <a:pt x="1729232" y="959104"/>
                  </a:lnTo>
                  <a:lnTo>
                    <a:pt x="1701448" y="1007515"/>
                  </a:lnTo>
                  <a:lnTo>
                    <a:pt x="1654217" y="1037355"/>
                  </a:lnTo>
                  <a:lnTo>
                    <a:pt x="1586441" y="1064710"/>
                  </a:lnTo>
                  <a:lnTo>
                    <a:pt x="1545498" y="1077312"/>
                  </a:lnTo>
                  <a:lnTo>
                    <a:pt x="1500197" y="1089120"/>
                  </a:lnTo>
                  <a:lnTo>
                    <a:pt x="1450798" y="1100076"/>
                  </a:lnTo>
                  <a:lnTo>
                    <a:pt x="1397561" y="1110123"/>
                  </a:lnTo>
                  <a:lnTo>
                    <a:pt x="1340744" y="1119204"/>
                  </a:lnTo>
                  <a:lnTo>
                    <a:pt x="1280608" y="1127261"/>
                  </a:lnTo>
                  <a:lnTo>
                    <a:pt x="1217412" y="1134236"/>
                  </a:lnTo>
                  <a:lnTo>
                    <a:pt x="1151416" y="1140072"/>
                  </a:lnTo>
                  <a:lnTo>
                    <a:pt x="1082878" y="1144711"/>
                  </a:lnTo>
                  <a:lnTo>
                    <a:pt x="1012059" y="1148096"/>
                  </a:lnTo>
                  <a:lnTo>
                    <a:pt x="939219" y="1150170"/>
                  </a:lnTo>
                  <a:lnTo>
                    <a:pt x="864616" y="1150874"/>
                  </a:lnTo>
                  <a:lnTo>
                    <a:pt x="790012" y="1150170"/>
                  </a:lnTo>
                  <a:lnTo>
                    <a:pt x="717172" y="1148096"/>
                  </a:lnTo>
                  <a:lnTo>
                    <a:pt x="646353" y="1144711"/>
                  </a:lnTo>
                  <a:lnTo>
                    <a:pt x="577815" y="1140072"/>
                  </a:lnTo>
                  <a:lnTo>
                    <a:pt x="511819" y="1134236"/>
                  </a:lnTo>
                  <a:lnTo>
                    <a:pt x="448623" y="1127261"/>
                  </a:lnTo>
                  <a:lnTo>
                    <a:pt x="388487" y="1119204"/>
                  </a:lnTo>
                  <a:lnTo>
                    <a:pt x="331670" y="1110123"/>
                  </a:lnTo>
                  <a:lnTo>
                    <a:pt x="278433" y="1100076"/>
                  </a:lnTo>
                  <a:lnTo>
                    <a:pt x="229034" y="1089120"/>
                  </a:lnTo>
                  <a:lnTo>
                    <a:pt x="183733" y="1077312"/>
                  </a:lnTo>
                  <a:lnTo>
                    <a:pt x="142790" y="1064710"/>
                  </a:lnTo>
                  <a:lnTo>
                    <a:pt x="106464" y="1051372"/>
                  </a:lnTo>
                  <a:lnTo>
                    <a:pt x="48701" y="1022717"/>
                  </a:lnTo>
                  <a:lnTo>
                    <a:pt x="12521" y="991808"/>
                  </a:lnTo>
                  <a:lnTo>
                    <a:pt x="0" y="959104"/>
                  </a:lnTo>
                  <a:lnTo>
                    <a:pt x="0" y="19177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29700" y="3369055"/>
            <a:ext cx="10496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6070" marR="5080" indent="-29337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Knowledge Base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682037" y="1408112"/>
            <a:ext cx="1546225" cy="802005"/>
            <a:chOff x="8682037" y="1408112"/>
            <a:chExt cx="1546225" cy="802005"/>
          </a:xfrm>
        </p:grpSpPr>
        <p:sp>
          <p:nvSpPr>
            <p:cNvPr id="10" name="object 10"/>
            <p:cNvSpPr/>
            <p:nvPr/>
          </p:nvSpPr>
          <p:spPr>
            <a:xfrm>
              <a:off x="8686800" y="1412875"/>
              <a:ext cx="1536700" cy="792480"/>
            </a:xfrm>
            <a:custGeom>
              <a:avLst/>
              <a:gdLst/>
              <a:ahLst/>
              <a:cxnLst/>
              <a:rect l="l" t="t" r="r" b="b"/>
              <a:pathLst>
                <a:path w="1536700" h="792480">
                  <a:moveTo>
                    <a:pt x="768350" y="0"/>
                  </a:moveTo>
                  <a:lnTo>
                    <a:pt x="705338" y="1312"/>
                  </a:lnTo>
                  <a:lnTo>
                    <a:pt x="643729" y="5182"/>
                  </a:lnTo>
                  <a:lnTo>
                    <a:pt x="583719" y="11509"/>
                  </a:lnTo>
                  <a:lnTo>
                    <a:pt x="525507" y="20188"/>
                  </a:lnTo>
                  <a:lnTo>
                    <a:pt x="469290" y="31120"/>
                  </a:lnTo>
                  <a:lnTo>
                    <a:pt x="415267" y="44203"/>
                  </a:lnTo>
                  <a:lnTo>
                    <a:pt x="363634" y="59333"/>
                  </a:lnTo>
                  <a:lnTo>
                    <a:pt x="314590" y="76411"/>
                  </a:lnTo>
                  <a:lnTo>
                    <a:pt x="268332" y="95333"/>
                  </a:lnTo>
                  <a:lnTo>
                    <a:pt x="225059" y="115998"/>
                  </a:lnTo>
                  <a:lnTo>
                    <a:pt x="184969" y="138304"/>
                  </a:lnTo>
                  <a:lnTo>
                    <a:pt x="148258" y="162150"/>
                  </a:lnTo>
                  <a:lnTo>
                    <a:pt x="115126" y="187433"/>
                  </a:lnTo>
                  <a:lnTo>
                    <a:pt x="85769" y="214052"/>
                  </a:lnTo>
                  <a:lnTo>
                    <a:pt x="39174" y="270889"/>
                  </a:lnTo>
                  <a:lnTo>
                    <a:pt x="10057" y="331848"/>
                  </a:lnTo>
                  <a:lnTo>
                    <a:pt x="0" y="396113"/>
                  </a:lnTo>
                  <a:lnTo>
                    <a:pt x="2547" y="428590"/>
                  </a:lnTo>
                  <a:lnTo>
                    <a:pt x="22332" y="491279"/>
                  </a:lnTo>
                  <a:lnTo>
                    <a:pt x="60386" y="550267"/>
                  </a:lnTo>
                  <a:lnTo>
                    <a:pt x="115126" y="604735"/>
                  </a:lnTo>
                  <a:lnTo>
                    <a:pt x="148258" y="630020"/>
                  </a:lnTo>
                  <a:lnTo>
                    <a:pt x="184969" y="653869"/>
                  </a:lnTo>
                  <a:lnTo>
                    <a:pt x="225059" y="676179"/>
                  </a:lnTo>
                  <a:lnTo>
                    <a:pt x="268332" y="696850"/>
                  </a:lnTo>
                  <a:lnTo>
                    <a:pt x="314590" y="715778"/>
                  </a:lnTo>
                  <a:lnTo>
                    <a:pt x="363634" y="732861"/>
                  </a:lnTo>
                  <a:lnTo>
                    <a:pt x="415267" y="747998"/>
                  </a:lnTo>
                  <a:lnTo>
                    <a:pt x="469290" y="761087"/>
                  </a:lnTo>
                  <a:lnTo>
                    <a:pt x="525507" y="772024"/>
                  </a:lnTo>
                  <a:lnTo>
                    <a:pt x="583719" y="780709"/>
                  </a:lnTo>
                  <a:lnTo>
                    <a:pt x="643729" y="787039"/>
                  </a:lnTo>
                  <a:lnTo>
                    <a:pt x="705338" y="790912"/>
                  </a:lnTo>
                  <a:lnTo>
                    <a:pt x="768350" y="792226"/>
                  </a:lnTo>
                  <a:lnTo>
                    <a:pt x="831361" y="790912"/>
                  </a:lnTo>
                  <a:lnTo>
                    <a:pt x="892970" y="787039"/>
                  </a:lnTo>
                  <a:lnTo>
                    <a:pt x="952980" y="780709"/>
                  </a:lnTo>
                  <a:lnTo>
                    <a:pt x="1011192" y="772024"/>
                  </a:lnTo>
                  <a:lnTo>
                    <a:pt x="1067409" y="761087"/>
                  </a:lnTo>
                  <a:lnTo>
                    <a:pt x="1121432" y="747998"/>
                  </a:lnTo>
                  <a:lnTo>
                    <a:pt x="1173065" y="732861"/>
                  </a:lnTo>
                  <a:lnTo>
                    <a:pt x="1222109" y="715778"/>
                  </a:lnTo>
                  <a:lnTo>
                    <a:pt x="1268367" y="696850"/>
                  </a:lnTo>
                  <a:lnTo>
                    <a:pt x="1311640" y="676179"/>
                  </a:lnTo>
                  <a:lnTo>
                    <a:pt x="1351730" y="653869"/>
                  </a:lnTo>
                  <a:lnTo>
                    <a:pt x="1388441" y="630020"/>
                  </a:lnTo>
                  <a:lnTo>
                    <a:pt x="1421573" y="604735"/>
                  </a:lnTo>
                  <a:lnTo>
                    <a:pt x="1450930" y="578117"/>
                  </a:lnTo>
                  <a:lnTo>
                    <a:pt x="1497525" y="521287"/>
                  </a:lnTo>
                  <a:lnTo>
                    <a:pt x="1526642" y="460346"/>
                  </a:lnTo>
                  <a:lnTo>
                    <a:pt x="1536700" y="396113"/>
                  </a:lnTo>
                  <a:lnTo>
                    <a:pt x="1534152" y="363618"/>
                  </a:lnTo>
                  <a:lnTo>
                    <a:pt x="1514367" y="300904"/>
                  </a:lnTo>
                  <a:lnTo>
                    <a:pt x="1476313" y="241905"/>
                  </a:lnTo>
                  <a:lnTo>
                    <a:pt x="1421573" y="187433"/>
                  </a:lnTo>
                  <a:lnTo>
                    <a:pt x="1388441" y="162150"/>
                  </a:lnTo>
                  <a:lnTo>
                    <a:pt x="1351730" y="138304"/>
                  </a:lnTo>
                  <a:lnTo>
                    <a:pt x="1311640" y="115998"/>
                  </a:lnTo>
                  <a:lnTo>
                    <a:pt x="1268367" y="95333"/>
                  </a:lnTo>
                  <a:lnTo>
                    <a:pt x="1222109" y="76411"/>
                  </a:lnTo>
                  <a:lnTo>
                    <a:pt x="1173065" y="59333"/>
                  </a:lnTo>
                  <a:lnTo>
                    <a:pt x="1121432" y="44203"/>
                  </a:lnTo>
                  <a:lnTo>
                    <a:pt x="1067409" y="31120"/>
                  </a:lnTo>
                  <a:lnTo>
                    <a:pt x="1011192" y="20188"/>
                  </a:lnTo>
                  <a:lnTo>
                    <a:pt x="952980" y="11509"/>
                  </a:lnTo>
                  <a:lnTo>
                    <a:pt x="892970" y="5182"/>
                  </a:lnTo>
                  <a:lnTo>
                    <a:pt x="831361" y="1312"/>
                  </a:lnTo>
                  <a:lnTo>
                    <a:pt x="76835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686800" y="1412875"/>
              <a:ext cx="1536700" cy="792480"/>
            </a:xfrm>
            <a:custGeom>
              <a:avLst/>
              <a:gdLst/>
              <a:ahLst/>
              <a:cxnLst/>
              <a:rect l="l" t="t" r="r" b="b"/>
              <a:pathLst>
                <a:path w="1536700" h="792480">
                  <a:moveTo>
                    <a:pt x="0" y="396113"/>
                  </a:moveTo>
                  <a:lnTo>
                    <a:pt x="10057" y="331848"/>
                  </a:lnTo>
                  <a:lnTo>
                    <a:pt x="39174" y="270889"/>
                  </a:lnTo>
                  <a:lnTo>
                    <a:pt x="85769" y="214052"/>
                  </a:lnTo>
                  <a:lnTo>
                    <a:pt x="115126" y="187433"/>
                  </a:lnTo>
                  <a:lnTo>
                    <a:pt x="148258" y="162150"/>
                  </a:lnTo>
                  <a:lnTo>
                    <a:pt x="184969" y="138304"/>
                  </a:lnTo>
                  <a:lnTo>
                    <a:pt x="225059" y="115998"/>
                  </a:lnTo>
                  <a:lnTo>
                    <a:pt x="268332" y="95333"/>
                  </a:lnTo>
                  <a:lnTo>
                    <a:pt x="314590" y="76411"/>
                  </a:lnTo>
                  <a:lnTo>
                    <a:pt x="363634" y="59333"/>
                  </a:lnTo>
                  <a:lnTo>
                    <a:pt x="415267" y="44203"/>
                  </a:lnTo>
                  <a:lnTo>
                    <a:pt x="469290" y="31120"/>
                  </a:lnTo>
                  <a:lnTo>
                    <a:pt x="525507" y="20188"/>
                  </a:lnTo>
                  <a:lnTo>
                    <a:pt x="583719" y="11509"/>
                  </a:lnTo>
                  <a:lnTo>
                    <a:pt x="643729" y="5182"/>
                  </a:lnTo>
                  <a:lnTo>
                    <a:pt x="705338" y="1312"/>
                  </a:lnTo>
                  <a:lnTo>
                    <a:pt x="768350" y="0"/>
                  </a:lnTo>
                  <a:lnTo>
                    <a:pt x="831361" y="1312"/>
                  </a:lnTo>
                  <a:lnTo>
                    <a:pt x="892970" y="5182"/>
                  </a:lnTo>
                  <a:lnTo>
                    <a:pt x="952980" y="11509"/>
                  </a:lnTo>
                  <a:lnTo>
                    <a:pt x="1011192" y="20188"/>
                  </a:lnTo>
                  <a:lnTo>
                    <a:pt x="1067409" y="31120"/>
                  </a:lnTo>
                  <a:lnTo>
                    <a:pt x="1121432" y="44203"/>
                  </a:lnTo>
                  <a:lnTo>
                    <a:pt x="1173065" y="59333"/>
                  </a:lnTo>
                  <a:lnTo>
                    <a:pt x="1222109" y="76411"/>
                  </a:lnTo>
                  <a:lnTo>
                    <a:pt x="1268367" y="95333"/>
                  </a:lnTo>
                  <a:lnTo>
                    <a:pt x="1311640" y="115998"/>
                  </a:lnTo>
                  <a:lnTo>
                    <a:pt x="1351730" y="138304"/>
                  </a:lnTo>
                  <a:lnTo>
                    <a:pt x="1388441" y="162150"/>
                  </a:lnTo>
                  <a:lnTo>
                    <a:pt x="1421573" y="187433"/>
                  </a:lnTo>
                  <a:lnTo>
                    <a:pt x="1450930" y="214052"/>
                  </a:lnTo>
                  <a:lnTo>
                    <a:pt x="1497525" y="270889"/>
                  </a:lnTo>
                  <a:lnTo>
                    <a:pt x="1526642" y="331848"/>
                  </a:lnTo>
                  <a:lnTo>
                    <a:pt x="1536700" y="396113"/>
                  </a:lnTo>
                  <a:lnTo>
                    <a:pt x="1534152" y="428590"/>
                  </a:lnTo>
                  <a:lnTo>
                    <a:pt x="1514367" y="491279"/>
                  </a:lnTo>
                  <a:lnTo>
                    <a:pt x="1476313" y="550267"/>
                  </a:lnTo>
                  <a:lnTo>
                    <a:pt x="1421573" y="604735"/>
                  </a:lnTo>
                  <a:lnTo>
                    <a:pt x="1388441" y="630020"/>
                  </a:lnTo>
                  <a:lnTo>
                    <a:pt x="1351730" y="653869"/>
                  </a:lnTo>
                  <a:lnTo>
                    <a:pt x="1311640" y="676179"/>
                  </a:lnTo>
                  <a:lnTo>
                    <a:pt x="1268367" y="696850"/>
                  </a:lnTo>
                  <a:lnTo>
                    <a:pt x="1222109" y="715778"/>
                  </a:lnTo>
                  <a:lnTo>
                    <a:pt x="1173065" y="732861"/>
                  </a:lnTo>
                  <a:lnTo>
                    <a:pt x="1121432" y="747998"/>
                  </a:lnTo>
                  <a:lnTo>
                    <a:pt x="1067409" y="761087"/>
                  </a:lnTo>
                  <a:lnTo>
                    <a:pt x="1011192" y="772024"/>
                  </a:lnTo>
                  <a:lnTo>
                    <a:pt x="952980" y="780709"/>
                  </a:lnTo>
                  <a:lnTo>
                    <a:pt x="892970" y="787039"/>
                  </a:lnTo>
                  <a:lnTo>
                    <a:pt x="831361" y="790912"/>
                  </a:lnTo>
                  <a:lnTo>
                    <a:pt x="768350" y="792226"/>
                  </a:lnTo>
                  <a:lnTo>
                    <a:pt x="705338" y="790912"/>
                  </a:lnTo>
                  <a:lnTo>
                    <a:pt x="643729" y="787039"/>
                  </a:lnTo>
                  <a:lnTo>
                    <a:pt x="583719" y="780709"/>
                  </a:lnTo>
                  <a:lnTo>
                    <a:pt x="525507" y="772024"/>
                  </a:lnTo>
                  <a:lnTo>
                    <a:pt x="469290" y="761087"/>
                  </a:lnTo>
                  <a:lnTo>
                    <a:pt x="415267" y="747998"/>
                  </a:lnTo>
                  <a:lnTo>
                    <a:pt x="363634" y="732861"/>
                  </a:lnTo>
                  <a:lnTo>
                    <a:pt x="314590" y="715778"/>
                  </a:lnTo>
                  <a:lnTo>
                    <a:pt x="268332" y="696850"/>
                  </a:lnTo>
                  <a:lnTo>
                    <a:pt x="225059" y="676179"/>
                  </a:lnTo>
                  <a:lnTo>
                    <a:pt x="184969" y="653869"/>
                  </a:lnTo>
                  <a:lnTo>
                    <a:pt x="148258" y="630020"/>
                  </a:lnTo>
                  <a:lnTo>
                    <a:pt x="115126" y="604735"/>
                  </a:lnTo>
                  <a:lnTo>
                    <a:pt x="85769" y="578117"/>
                  </a:lnTo>
                  <a:lnTo>
                    <a:pt x="39174" y="521287"/>
                  </a:lnTo>
                  <a:lnTo>
                    <a:pt x="10057" y="460346"/>
                  </a:lnTo>
                  <a:lnTo>
                    <a:pt x="0" y="396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050781" y="1507490"/>
            <a:ext cx="8102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Problem</a:t>
            </a:r>
            <a:endParaRPr sz="1800">
              <a:latin typeface="Calibri"/>
              <a:cs typeface="Calibri"/>
            </a:endParaRPr>
          </a:p>
          <a:p>
            <a:pPr marL="41275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Domain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1390" y="1454213"/>
            <a:ext cx="1536700" cy="5353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377190">
              <a:lnSpc>
                <a:spcPct val="100000"/>
              </a:lnSpc>
              <a:spcBef>
                <a:spcPts val="910"/>
              </a:spcBef>
            </a:pPr>
            <a:r>
              <a:rPr sz="1800" spc="-10" dirty="0">
                <a:latin typeface="Calibri"/>
                <a:cs typeface="Calibri"/>
              </a:rPr>
              <a:t>Pemakai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71390" y="2419413"/>
            <a:ext cx="1536700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53695" marR="346075" indent="173990">
              <a:lnSpc>
                <a:spcPct val="100000"/>
              </a:lnSpc>
              <a:spcBef>
                <a:spcPts val="280"/>
              </a:spcBef>
            </a:pPr>
            <a:r>
              <a:rPr sz="1800" spc="-20" dirty="0">
                <a:latin typeface="Calibri"/>
                <a:cs typeface="Calibri"/>
              </a:rPr>
              <a:t>User Interface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473575" y="1987550"/>
            <a:ext cx="1037590" cy="431800"/>
            <a:chOff x="4473575" y="1987550"/>
            <a:chExt cx="1037590" cy="431800"/>
          </a:xfrm>
        </p:grpSpPr>
        <p:sp>
          <p:nvSpPr>
            <p:cNvPr id="16" name="object 16"/>
            <p:cNvSpPr/>
            <p:nvPr/>
          </p:nvSpPr>
          <p:spPr>
            <a:xfrm>
              <a:off x="4473575" y="1987550"/>
              <a:ext cx="171450" cy="431800"/>
            </a:xfrm>
            <a:custGeom>
              <a:avLst/>
              <a:gdLst/>
              <a:ahLst/>
              <a:cxnLst/>
              <a:rect l="l" t="t" r="r" b="b"/>
              <a:pathLst>
                <a:path w="171450" h="431800">
                  <a:moveTo>
                    <a:pt x="57150" y="260350"/>
                  </a:moveTo>
                  <a:lnTo>
                    <a:pt x="0" y="260350"/>
                  </a:lnTo>
                  <a:lnTo>
                    <a:pt x="85725" y="431800"/>
                  </a:lnTo>
                  <a:lnTo>
                    <a:pt x="157162" y="288925"/>
                  </a:lnTo>
                  <a:lnTo>
                    <a:pt x="57150" y="288925"/>
                  </a:lnTo>
                  <a:lnTo>
                    <a:pt x="57150" y="260350"/>
                  </a:lnTo>
                  <a:close/>
                </a:path>
                <a:path w="171450" h="431800">
                  <a:moveTo>
                    <a:pt x="114300" y="0"/>
                  </a:moveTo>
                  <a:lnTo>
                    <a:pt x="57150" y="0"/>
                  </a:lnTo>
                  <a:lnTo>
                    <a:pt x="57150" y="288925"/>
                  </a:lnTo>
                  <a:lnTo>
                    <a:pt x="114300" y="288925"/>
                  </a:lnTo>
                  <a:lnTo>
                    <a:pt x="114300" y="0"/>
                  </a:lnTo>
                  <a:close/>
                </a:path>
                <a:path w="171450" h="431800">
                  <a:moveTo>
                    <a:pt x="171450" y="260350"/>
                  </a:moveTo>
                  <a:lnTo>
                    <a:pt x="114300" y="260350"/>
                  </a:lnTo>
                  <a:lnTo>
                    <a:pt x="114300" y="288925"/>
                  </a:lnTo>
                  <a:lnTo>
                    <a:pt x="157162" y="288925"/>
                  </a:lnTo>
                  <a:lnTo>
                    <a:pt x="171450" y="260350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39333" y="1987550"/>
              <a:ext cx="171450" cy="431800"/>
            </a:xfrm>
            <a:custGeom>
              <a:avLst/>
              <a:gdLst/>
              <a:ahLst/>
              <a:cxnLst/>
              <a:rect l="l" t="t" r="r" b="b"/>
              <a:pathLst>
                <a:path w="171450" h="431800">
                  <a:moveTo>
                    <a:pt x="114300" y="142875"/>
                  </a:moveTo>
                  <a:lnTo>
                    <a:pt x="57150" y="142875"/>
                  </a:lnTo>
                  <a:lnTo>
                    <a:pt x="57150" y="431800"/>
                  </a:lnTo>
                  <a:lnTo>
                    <a:pt x="114300" y="431800"/>
                  </a:lnTo>
                  <a:lnTo>
                    <a:pt x="114300" y="142875"/>
                  </a:lnTo>
                  <a:close/>
                </a:path>
                <a:path w="171450" h="431800">
                  <a:moveTo>
                    <a:pt x="85725" y="0"/>
                  </a:moveTo>
                  <a:lnTo>
                    <a:pt x="0" y="171450"/>
                  </a:lnTo>
                  <a:lnTo>
                    <a:pt x="57150" y="171450"/>
                  </a:lnTo>
                  <a:lnTo>
                    <a:pt x="57150" y="142875"/>
                  </a:lnTo>
                  <a:lnTo>
                    <a:pt x="157162" y="142875"/>
                  </a:lnTo>
                  <a:lnTo>
                    <a:pt x="85725" y="0"/>
                  </a:lnTo>
                  <a:close/>
                </a:path>
                <a:path w="171450" h="431800">
                  <a:moveTo>
                    <a:pt x="157162" y="142875"/>
                  </a:moveTo>
                  <a:lnTo>
                    <a:pt x="114300" y="142875"/>
                  </a:lnTo>
                  <a:lnTo>
                    <a:pt x="114300" y="171450"/>
                  </a:lnTo>
                  <a:lnTo>
                    <a:pt x="171450" y="171450"/>
                  </a:lnTo>
                  <a:lnTo>
                    <a:pt x="157162" y="142875"/>
                  </a:lnTo>
                  <a:close/>
                </a:path>
              </a:pathLst>
            </a:custGeom>
            <a:solidFill>
              <a:srgbClr val="00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600450" y="4435538"/>
            <a:ext cx="2976245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1175385" marR="854075" indent="-313690">
              <a:lnSpc>
                <a:spcPct val="100000"/>
              </a:lnSpc>
              <a:spcBef>
                <a:spcPts val="284"/>
              </a:spcBef>
            </a:pPr>
            <a:r>
              <a:rPr sz="1800" spc="-10" dirty="0">
                <a:latin typeface="Calibri"/>
                <a:cs typeface="Calibri"/>
              </a:rPr>
              <a:t>Development Engine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00450" y="5516562"/>
            <a:ext cx="2976245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078230" marR="537845" indent="-532765">
              <a:lnSpc>
                <a:spcPct val="100000"/>
              </a:lnSpc>
              <a:spcBef>
                <a:spcPts val="285"/>
              </a:spcBef>
            </a:pPr>
            <a:r>
              <a:rPr sz="1800" dirty="0">
                <a:latin typeface="Calibri"/>
                <a:cs typeface="Calibri"/>
              </a:rPr>
              <a:t>Expert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Knowledge </a:t>
            </a:r>
            <a:r>
              <a:rPr sz="1800" spc="-10" dirty="0">
                <a:latin typeface="Calibri"/>
                <a:cs typeface="Calibri"/>
              </a:rPr>
              <a:t>Engineer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826554" y="2204847"/>
            <a:ext cx="8811895" cy="3312160"/>
            <a:chOff x="826554" y="2204847"/>
            <a:chExt cx="8811895" cy="3312160"/>
          </a:xfrm>
        </p:grpSpPr>
        <p:sp>
          <p:nvSpPr>
            <p:cNvPr id="21" name="object 21"/>
            <p:cNvSpPr/>
            <p:nvPr/>
          </p:nvSpPr>
          <p:spPr>
            <a:xfrm>
              <a:off x="3802634" y="5083175"/>
              <a:ext cx="171450" cy="433705"/>
            </a:xfrm>
            <a:custGeom>
              <a:avLst/>
              <a:gdLst/>
              <a:ahLst/>
              <a:cxnLst/>
              <a:rect l="l" t="t" r="r" b="b"/>
              <a:pathLst>
                <a:path w="171450" h="433704">
                  <a:moveTo>
                    <a:pt x="114300" y="142875"/>
                  </a:moveTo>
                  <a:lnTo>
                    <a:pt x="57150" y="142875"/>
                  </a:lnTo>
                  <a:lnTo>
                    <a:pt x="57150" y="433324"/>
                  </a:lnTo>
                  <a:lnTo>
                    <a:pt x="114300" y="433324"/>
                  </a:lnTo>
                  <a:lnTo>
                    <a:pt x="114300" y="142875"/>
                  </a:lnTo>
                  <a:close/>
                </a:path>
                <a:path w="171450" h="433704">
                  <a:moveTo>
                    <a:pt x="85725" y="0"/>
                  </a:moveTo>
                  <a:lnTo>
                    <a:pt x="0" y="171450"/>
                  </a:lnTo>
                  <a:lnTo>
                    <a:pt x="57150" y="171450"/>
                  </a:lnTo>
                  <a:lnTo>
                    <a:pt x="57150" y="142875"/>
                  </a:lnTo>
                  <a:lnTo>
                    <a:pt x="157162" y="142875"/>
                  </a:lnTo>
                  <a:lnTo>
                    <a:pt x="85725" y="0"/>
                  </a:lnTo>
                  <a:close/>
                </a:path>
                <a:path w="171450" h="433704">
                  <a:moveTo>
                    <a:pt x="157162" y="142875"/>
                  </a:moveTo>
                  <a:lnTo>
                    <a:pt x="114300" y="142875"/>
                  </a:lnTo>
                  <a:lnTo>
                    <a:pt x="114300" y="171450"/>
                  </a:lnTo>
                  <a:lnTo>
                    <a:pt x="171450" y="171450"/>
                  </a:lnTo>
                  <a:lnTo>
                    <a:pt x="157162" y="142875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105524" y="5083175"/>
              <a:ext cx="171450" cy="433705"/>
            </a:xfrm>
            <a:custGeom>
              <a:avLst/>
              <a:gdLst/>
              <a:ahLst/>
              <a:cxnLst/>
              <a:rect l="l" t="t" r="r" b="b"/>
              <a:pathLst>
                <a:path w="171450" h="433704">
                  <a:moveTo>
                    <a:pt x="57150" y="261874"/>
                  </a:moveTo>
                  <a:lnTo>
                    <a:pt x="0" y="261874"/>
                  </a:lnTo>
                  <a:lnTo>
                    <a:pt x="85725" y="433324"/>
                  </a:lnTo>
                  <a:lnTo>
                    <a:pt x="157162" y="290449"/>
                  </a:lnTo>
                  <a:lnTo>
                    <a:pt x="57150" y="290449"/>
                  </a:lnTo>
                  <a:lnTo>
                    <a:pt x="57150" y="261874"/>
                  </a:lnTo>
                  <a:close/>
                </a:path>
                <a:path w="171450" h="433704">
                  <a:moveTo>
                    <a:pt x="114300" y="0"/>
                  </a:moveTo>
                  <a:lnTo>
                    <a:pt x="57150" y="0"/>
                  </a:lnTo>
                  <a:lnTo>
                    <a:pt x="57150" y="290449"/>
                  </a:lnTo>
                  <a:lnTo>
                    <a:pt x="114300" y="290449"/>
                  </a:lnTo>
                  <a:lnTo>
                    <a:pt x="114300" y="0"/>
                  </a:lnTo>
                  <a:close/>
                </a:path>
                <a:path w="171450" h="433704">
                  <a:moveTo>
                    <a:pt x="171450" y="261874"/>
                  </a:moveTo>
                  <a:lnTo>
                    <a:pt x="114300" y="261874"/>
                  </a:lnTo>
                  <a:lnTo>
                    <a:pt x="114300" y="290449"/>
                  </a:lnTo>
                  <a:lnTo>
                    <a:pt x="157162" y="290449"/>
                  </a:lnTo>
                  <a:lnTo>
                    <a:pt x="171450" y="261874"/>
                  </a:lnTo>
                  <a:close/>
                </a:path>
              </a:pathLst>
            </a:custGeom>
            <a:solidFill>
              <a:srgbClr val="0808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26554" y="2463800"/>
              <a:ext cx="3444875" cy="821055"/>
            </a:xfrm>
            <a:custGeom>
              <a:avLst/>
              <a:gdLst/>
              <a:ahLst/>
              <a:cxnLst/>
              <a:rect l="l" t="t" r="r" b="b"/>
              <a:pathLst>
                <a:path w="3444875" h="821054">
                  <a:moveTo>
                    <a:pt x="57150" y="649351"/>
                  </a:moveTo>
                  <a:lnTo>
                    <a:pt x="0" y="649351"/>
                  </a:lnTo>
                  <a:lnTo>
                    <a:pt x="85725" y="820801"/>
                  </a:lnTo>
                  <a:lnTo>
                    <a:pt x="157162" y="677926"/>
                  </a:lnTo>
                  <a:lnTo>
                    <a:pt x="57150" y="677926"/>
                  </a:lnTo>
                  <a:lnTo>
                    <a:pt x="57150" y="649351"/>
                  </a:lnTo>
                  <a:close/>
                </a:path>
                <a:path w="3444875" h="821054">
                  <a:moveTo>
                    <a:pt x="3444836" y="0"/>
                  </a:moveTo>
                  <a:lnTo>
                    <a:pt x="85725" y="0"/>
                  </a:lnTo>
                  <a:lnTo>
                    <a:pt x="74605" y="2250"/>
                  </a:lnTo>
                  <a:lnTo>
                    <a:pt x="65522" y="8382"/>
                  </a:lnTo>
                  <a:lnTo>
                    <a:pt x="59396" y="17466"/>
                  </a:lnTo>
                  <a:lnTo>
                    <a:pt x="57150" y="28575"/>
                  </a:lnTo>
                  <a:lnTo>
                    <a:pt x="57150" y="677926"/>
                  </a:lnTo>
                  <a:lnTo>
                    <a:pt x="114300" y="677926"/>
                  </a:lnTo>
                  <a:lnTo>
                    <a:pt x="114300" y="57150"/>
                  </a:lnTo>
                  <a:lnTo>
                    <a:pt x="85725" y="57150"/>
                  </a:lnTo>
                  <a:lnTo>
                    <a:pt x="114300" y="28575"/>
                  </a:lnTo>
                  <a:lnTo>
                    <a:pt x="3444836" y="28575"/>
                  </a:lnTo>
                  <a:lnTo>
                    <a:pt x="3444836" y="0"/>
                  </a:lnTo>
                  <a:close/>
                </a:path>
                <a:path w="3444875" h="821054">
                  <a:moveTo>
                    <a:pt x="171450" y="649351"/>
                  </a:moveTo>
                  <a:lnTo>
                    <a:pt x="114300" y="649351"/>
                  </a:lnTo>
                  <a:lnTo>
                    <a:pt x="114300" y="677926"/>
                  </a:lnTo>
                  <a:lnTo>
                    <a:pt x="157162" y="677926"/>
                  </a:lnTo>
                  <a:lnTo>
                    <a:pt x="171450" y="649351"/>
                  </a:lnTo>
                  <a:close/>
                </a:path>
                <a:path w="3444875" h="821054">
                  <a:moveTo>
                    <a:pt x="114300" y="28575"/>
                  </a:moveTo>
                  <a:lnTo>
                    <a:pt x="85725" y="57150"/>
                  </a:lnTo>
                  <a:lnTo>
                    <a:pt x="114300" y="57150"/>
                  </a:lnTo>
                  <a:lnTo>
                    <a:pt x="114300" y="28575"/>
                  </a:lnTo>
                  <a:close/>
                </a:path>
                <a:path w="3444875" h="821054">
                  <a:moveTo>
                    <a:pt x="3444836" y="28575"/>
                  </a:moveTo>
                  <a:lnTo>
                    <a:pt x="114300" y="28575"/>
                  </a:lnTo>
                  <a:lnTo>
                    <a:pt x="114300" y="57150"/>
                  </a:lnTo>
                  <a:lnTo>
                    <a:pt x="3444836" y="57150"/>
                  </a:lnTo>
                  <a:lnTo>
                    <a:pt x="3444836" y="28575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939925" y="2838450"/>
              <a:ext cx="2331720" cy="446405"/>
            </a:xfrm>
            <a:custGeom>
              <a:avLst/>
              <a:gdLst/>
              <a:ahLst/>
              <a:cxnLst/>
              <a:rect l="l" t="t" r="r" b="b"/>
              <a:pathLst>
                <a:path w="2331720" h="446404">
                  <a:moveTo>
                    <a:pt x="2160016" y="57150"/>
                  </a:moveTo>
                  <a:lnTo>
                    <a:pt x="28575" y="57150"/>
                  </a:lnTo>
                  <a:lnTo>
                    <a:pt x="17466" y="59400"/>
                  </a:lnTo>
                  <a:lnTo>
                    <a:pt x="8381" y="65532"/>
                  </a:lnTo>
                  <a:lnTo>
                    <a:pt x="2250" y="74616"/>
                  </a:lnTo>
                  <a:lnTo>
                    <a:pt x="0" y="85725"/>
                  </a:lnTo>
                  <a:lnTo>
                    <a:pt x="0" y="446150"/>
                  </a:lnTo>
                  <a:lnTo>
                    <a:pt x="57150" y="446150"/>
                  </a:lnTo>
                  <a:lnTo>
                    <a:pt x="57150" y="114300"/>
                  </a:lnTo>
                  <a:lnTo>
                    <a:pt x="28575" y="114300"/>
                  </a:lnTo>
                  <a:lnTo>
                    <a:pt x="57150" y="85725"/>
                  </a:lnTo>
                  <a:lnTo>
                    <a:pt x="2160016" y="85725"/>
                  </a:lnTo>
                  <a:lnTo>
                    <a:pt x="2160016" y="57150"/>
                  </a:lnTo>
                  <a:close/>
                </a:path>
                <a:path w="2331720" h="446404">
                  <a:moveTo>
                    <a:pt x="2160016" y="0"/>
                  </a:moveTo>
                  <a:lnTo>
                    <a:pt x="2160016" y="171450"/>
                  </a:lnTo>
                  <a:lnTo>
                    <a:pt x="2274316" y="114300"/>
                  </a:lnTo>
                  <a:lnTo>
                    <a:pt x="2188591" y="114300"/>
                  </a:lnTo>
                  <a:lnTo>
                    <a:pt x="2188591" y="57150"/>
                  </a:lnTo>
                  <a:lnTo>
                    <a:pt x="2274316" y="57150"/>
                  </a:lnTo>
                  <a:lnTo>
                    <a:pt x="2160016" y="0"/>
                  </a:lnTo>
                  <a:close/>
                </a:path>
                <a:path w="2331720" h="446404">
                  <a:moveTo>
                    <a:pt x="57150" y="85725"/>
                  </a:moveTo>
                  <a:lnTo>
                    <a:pt x="28575" y="114300"/>
                  </a:lnTo>
                  <a:lnTo>
                    <a:pt x="57150" y="114300"/>
                  </a:lnTo>
                  <a:lnTo>
                    <a:pt x="57150" y="85725"/>
                  </a:lnTo>
                  <a:close/>
                </a:path>
                <a:path w="2331720" h="446404">
                  <a:moveTo>
                    <a:pt x="2160016" y="85725"/>
                  </a:moveTo>
                  <a:lnTo>
                    <a:pt x="57150" y="85725"/>
                  </a:lnTo>
                  <a:lnTo>
                    <a:pt x="57150" y="114300"/>
                  </a:lnTo>
                  <a:lnTo>
                    <a:pt x="2160016" y="114300"/>
                  </a:lnTo>
                  <a:lnTo>
                    <a:pt x="2160016" y="85725"/>
                  </a:lnTo>
                  <a:close/>
                </a:path>
                <a:path w="2331720" h="446404">
                  <a:moveTo>
                    <a:pt x="2274316" y="57150"/>
                  </a:moveTo>
                  <a:lnTo>
                    <a:pt x="2188591" y="57150"/>
                  </a:lnTo>
                  <a:lnTo>
                    <a:pt x="2188591" y="114300"/>
                  </a:lnTo>
                  <a:lnTo>
                    <a:pt x="2274316" y="114300"/>
                  </a:lnTo>
                  <a:lnTo>
                    <a:pt x="2331466" y="85725"/>
                  </a:lnTo>
                  <a:lnTo>
                    <a:pt x="2274316" y="57150"/>
                  </a:lnTo>
                  <a:close/>
                </a:path>
              </a:pathLst>
            </a:custGeom>
            <a:solidFill>
              <a:srgbClr val="00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04925" y="3933825"/>
              <a:ext cx="2295525" cy="819150"/>
            </a:xfrm>
            <a:custGeom>
              <a:avLst/>
              <a:gdLst/>
              <a:ahLst/>
              <a:cxnLst/>
              <a:rect l="l" t="t" r="r" b="b"/>
              <a:pathLst>
                <a:path w="2295525" h="819150">
                  <a:moveTo>
                    <a:pt x="114300" y="142875"/>
                  </a:moveTo>
                  <a:lnTo>
                    <a:pt x="57150" y="142875"/>
                  </a:lnTo>
                  <a:lnTo>
                    <a:pt x="57150" y="790575"/>
                  </a:lnTo>
                  <a:lnTo>
                    <a:pt x="59400" y="801683"/>
                  </a:lnTo>
                  <a:lnTo>
                    <a:pt x="65532" y="810768"/>
                  </a:lnTo>
                  <a:lnTo>
                    <a:pt x="74616" y="816899"/>
                  </a:lnTo>
                  <a:lnTo>
                    <a:pt x="85725" y="819150"/>
                  </a:lnTo>
                  <a:lnTo>
                    <a:pt x="2295525" y="819150"/>
                  </a:lnTo>
                  <a:lnTo>
                    <a:pt x="2295525" y="790575"/>
                  </a:lnTo>
                  <a:lnTo>
                    <a:pt x="114300" y="790575"/>
                  </a:lnTo>
                  <a:lnTo>
                    <a:pt x="85725" y="762000"/>
                  </a:lnTo>
                  <a:lnTo>
                    <a:pt x="114300" y="762000"/>
                  </a:lnTo>
                  <a:lnTo>
                    <a:pt x="114300" y="142875"/>
                  </a:lnTo>
                  <a:close/>
                </a:path>
                <a:path w="2295525" h="819150">
                  <a:moveTo>
                    <a:pt x="114300" y="762000"/>
                  </a:moveTo>
                  <a:lnTo>
                    <a:pt x="85725" y="762000"/>
                  </a:lnTo>
                  <a:lnTo>
                    <a:pt x="114300" y="790575"/>
                  </a:lnTo>
                  <a:lnTo>
                    <a:pt x="114300" y="762000"/>
                  </a:lnTo>
                  <a:close/>
                </a:path>
                <a:path w="2295525" h="819150">
                  <a:moveTo>
                    <a:pt x="2295525" y="762000"/>
                  </a:moveTo>
                  <a:lnTo>
                    <a:pt x="114300" y="762000"/>
                  </a:lnTo>
                  <a:lnTo>
                    <a:pt x="114300" y="790575"/>
                  </a:lnTo>
                  <a:lnTo>
                    <a:pt x="2295525" y="790575"/>
                  </a:lnTo>
                  <a:lnTo>
                    <a:pt x="2295525" y="762000"/>
                  </a:lnTo>
                  <a:close/>
                </a:path>
                <a:path w="2295525" h="819150">
                  <a:moveTo>
                    <a:pt x="85725" y="0"/>
                  </a:moveTo>
                  <a:lnTo>
                    <a:pt x="0" y="171450"/>
                  </a:lnTo>
                  <a:lnTo>
                    <a:pt x="57150" y="171450"/>
                  </a:lnTo>
                  <a:lnTo>
                    <a:pt x="57150" y="142875"/>
                  </a:lnTo>
                  <a:lnTo>
                    <a:pt x="157162" y="142875"/>
                  </a:lnTo>
                  <a:lnTo>
                    <a:pt x="85725" y="0"/>
                  </a:lnTo>
                  <a:close/>
                </a:path>
                <a:path w="2295525" h="819150">
                  <a:moveTo>
                    <a:pt x="157162" y="142875"/>
                  </a:moveTo>
                  <a:lnTo>
                    <a:pt x="114300" y="142875"/>
                  </a:lnTo>
                  <a:lnTo>
                    <a:pt x="114300" y="171450"/>
                  </a:lnTo>
                  <a:lnTo>
                    <a:pt x="171450" y="171450"/>
                  </a:lnTo>
                  <a:lnTo>
                    <a:pt x="157162" y="142875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256409" y="2204846"/>
              <a:ext cx="7381875" cy="2548255"/>
            </a:xfrm>
            <a:custGeom>
              <a:avLst/>
              <a:gdLst/>
              <a:ahLst/>
              <a:cxnLst/>
              <a:rect l="l" t="t" r="r" b="b"/>
              <a:pathLst>
                <a:path w="7381875" h="2548254">
                  <a:moveTo>
                    <a:pt x="6432550" y="1411478"/>
                  </a:moveTo>
                  <a:lnTo>
                    <a:pt x="171450" y="1411478"/>
                  </a:lnTo>
                  <a:lnTo>
                    <a:pt x="171450" y="1354328"/>
                  </a:lnTo>
                  <a:lnTo>
                    <a:pt x="0" y="1440053"/>
                  </a:lnTo>
                  <a:lnTo>
                    <a:pt x="171450" y="1525778"/>
                  </a:lnTo>
                  <a:lnTo>
                    <a:pt x="171450" y="1468628"/>
                  </a:lnTo>
                  <a:lnTo>
                    <a:pt x="6432550" y="1468628"/>
                  </a:lnTo>
                  <a:lnTo>
                    <a:pt x="6432550" y="1411478"/>
                  </a:lnTo>
                  <a:close/>
                </a:path>
                <a:path w="7381875" h="2548254">
                  <a:moveTo>
                    <a:pt x="7287768" y="620395"/>
                  </a:moveTo>
                  <a:lnTo>
                    <a:pt x="7230592" y="620737"/>
                  </a:lnTo>
                  <a:lnTo>
                    <a:pt x="7227316" y="381"/>
                  </a:lnTo>
                  <a:lnTo>
                    <a:pt x="7227316" y="0"/>
                  </a:lnTo>
                  <a:lnTo>
                    <a:pt x="7170166" y="381"/>
                  </a:lnTo>
                  <a:lnTo>
                    <a:pt x="7173430" y="620395"/>
                  </a:lnTo>
                  <a:lnTo>
                    <a:pt x="7173442" y="621080"/>
                  </a:lnTo>
                  <a:lnTo>
                    <a:pt x="7116318" y="621411"/>
                  </a:lnTo>
                  <a:lnTo>
                    <a:pt x="7202932" y="792353"/>
                  </a:lnTo>
                  <a:lnTo>
                    <a:pt x="7273353" y="649605"/>
                  </a:lnTo>
                  <a:lnTo>
                    <a:pt x="7287768" y="620395"/>
                  </a:lnTo>
                  <a:close/>
                </a:path>
                <a:path w="7381875" h="2548254">
                  <a:moveTo>
                    <a:pt x="7381875" y="2116328"/>
                  </a:moveTo>
                  <a:lnTo>
                    <a:pt x="7367587" y="2087753"/>
                  </a:lnTo>
                  <a:lnTo>
                    <a:pt x="7296150" y="1944878"/>
                  </a:lnTo>
                  <a:lnTo>
                    <a:pt x="7210425" y="2116328"/>
                  </a:lnTo>
                  <a:lnTo>
                    <a:pt x="7267575" y="2116328"/>
                  </a:lnTo>
                  <a:lnTo>
                    <a:pt x="7267575" y="2490978"/>
                  </a:lnTo>
                  <a:lnTo>
                    <a:pt x="4320032" y="2490978"/>
                  </a:lnTo>
                  <a:lnTo>
                    <a:pt x="4320032" y="2548128"/>
                  </a:lnTo>
                  <a:lnTo>
                    <a:pt x="7296150" y="2548128"/>
                  </a:lnTo>
                  <a:lnTo>
                    <a:pt x="7307250" y="2545880"/>
                  </a:lnTo>
                  <a:lnTo>
                    <a:pt x="7316343" y="2539746"/>
                  </a:lnTo>
                  <a:lnTo>
                    <a:pt x="7322464" y="2530665"/>
                  </a:lnTo>
                  <a:lnTo>
                    <a:pt x="7324725" y="2519553"/>
                  </a:lnTo>
                  <a:lnTo>
                    <a:pt x="7324725" y="2490978"/>
                  </a:lnTo>
                  <a:lnTo>
                    <a:pt x="7324725" y="2116328"/>
                  </a:lnTo>
                  <a:lnTo>
                    <a:pt x="7381875" y="2116328"/>
                  </a:lnTo>
                  <a:close/>
                </a:path>
              </a:pathLst>
            </a:custGeom>
            <a:solidFill>
              <a:srgbClr val="0808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575547" y="5311140"/>
            <a:ext cx="15424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Instruksi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&amp;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Informasi </a:t>
            </a:r>
            <a:r>
              <a:rPr sz="1200" b="1" dirty="0">
                <a:latin typeface="Arial"/>
                <a:cs typeface="Arial"/>
              </a:rPr>
              <a:t>Solusi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&amp;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Penjelasan Pengetahuan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114158" y="5459348"/>
            <a:ext cx="1439545" cy="172085"/>
          </a:xfrm>
          <a:custGeom>
            <a:avLst/>
            <a:gdLst/>
            <a:ahLst/>
            <a:cxnLst/>
            <a:rect l="l" t="t" r="r" b="b"/>
            <a:pathLst>
              <a:path w="1439545" h="172085">
                <a:moveTo>
                  <a:pt x="1267841" y="0"/>
                </a:moveTo>
                <a:lnTo>
                  <a:pt x="1267841" y="171513"/>
                </a:lnTo>
                <a:lnTo>
                  <a:pt x="1382183" y="114300"/>
                </a:lnTo>
                <a:lnTo>
                  <a:pt x="1296416" y="114300"/>
                </a:lnTo>
                <a:lnTo>
                  <a:pt x="1296416" y="57150"/>
                </a:lnTo>
                <a:lnTo>
                  <a:pt x="1382141" y="57150"/>
                </a:lnTo>
                <a:lnTo>
                  <a:pt x="1267841" y="0"/>
                </a:lnTo>
                <a:close/>
              </a:path>
              <a:path w="1439545" h="172085">
                <a:moveTo>
                  <a:pt x="1267841" y="57150"/>
                </a:moveTo>
                <a:lnTo>
                  <a:pt x="0" y="57150"/>
                </a:lnTo>
                <a:lnTo>
                  <a:pt x="0" y="114300"/>
                </a:lnTo>
                <a:lnTo>
                  <a:pt x="1267841" y="114300"/>
                </a:lnTo>
                <a:lnTo>
                  <a:pt x="1267841" y="57150"/>
                </a:lnTo>
                <a:close/>
              </a:path>
              <a:path w="1439545" h="172085">
                <a:moveTo>
                  <a:pt x="1382141" y="57150"/>
                </a:moveTo>
                <a:lnTo>
                  <a:pt x="1296416" y="57150"/>
                </a:lnTo>
                <a:lnTo>
                  <a:pt x="1296416" y="114300"/>
                </a:lnTo>
                <a:lnTo>
                  <a:pt x="1382183" y="114300"/>
                </a:lnTo>
                <a:lnTo>
                  <a:pt x="1439291" y="85725"/>
                </a:lnTo>
                <a:lnTo>
                  <a:pt x="1382141" y="5715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133208" y="5703887"/>
            <a:ext cx="1439545" cy="171450"/>
          </a:xfrm>
          <a:custGeom>
            <a:avLst/>
            <a:gdLst/>
            <a:ahLst/>
            <a:cxnLst/>
            <a:rect l="l" t="t" r="r" b="b"/>
            <a:pathLst>
              <a:path w="1439545" h="171450">
                <a:moveTo>
                  <a:pt x="1267841" y="0"/>
                </a:moveTo>
                <a:lnTo>
                  <a:pt x="1267841" y="171450"/>
                </a:lnTo>
                <a:lnTo>
                  <a:pt x="1382141" y="114300"/>
                </a:lnTo>
                <a:lnTo>
                  <a:pt x="1296416" y="114300"/>
                </a:lnTo>
                <a:lnTo>
                  <a:pt x="1296416" y="57150"/>
                </a:lnTo>
                <a:lnTo>
                  <a:pt x="1382141" y="57150"/>
                </a:lnTo>
                <a:lnTo>
                  <a:pt x="1267841" y="0"/>
                </a:lnTo>
                <a:close/>
              </a:path>
              <a:path w="1439545" h="171450">
                <a:moveTo>
                  <a:pt x="1267841" y="57150"/>
                </a:moveTo>
                <a:lnTo>
                  <a:pt x="0" y="57150"/>
                </a:lnTo>
                <a:lnTo>
                  <a:pt x="0" y="114300"/>
                </a:lnTo>
                <a:lnTo>
                  <a:pt x="1267841" y="114300"/>
                </a:lnTo>
                <a:lnTo>
                  <a:pt x="1267841" y="57150"/>
                </a:lnTo>
                <a:close/>
              </a:path>
              <a:path w="1439545" h="171450">
                <a:moveTo>
                  <a:pt x="1382141" y="57150"/>
                </a:moveTo>
                <a:lnTo>
                  <a:pt x="1296416" y="57150"/>
                </a:lnTo>
                <a:lnTo>
                  <a:pt x="1296416" y="114300"/>
                </a:lnTo>
                <a:lnTo>
                  <a:pt x="1382141" y="114300"/>
                </a:lnTo>
                <a:lnTo>
                  <a:pt x="1439291" y="85725"/>
                </a:lnTo>
                <a:lnTo>
                  <a:pt x="1382141" y="5715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133208" y="5964237"/>
            <a:ext cx="1439545" cy="171450"/>
          </a:xfrm>
          <a:custGeom>
            <a:avLst/>
            <a:gdLst/>
            <a:ahLst/>
            <a:cxnLst/>
            <a:rect l="l" t="t" r="r" b="b"/>
            <a:pathLst>
              <a:path w="1439545" h="171450">
                <a:moveTo>
                  <a:pt x="1267841" y="0"/>
                </a:moveTo>
                <a:lnTo>
                  <a:pt x="1267841" y="171450"/>
                </a:lnTo>
                <a:lnTo>
                  <a:pt x="1382141" y="114300"/>
                </a:lnTo>
                <a:lnTo>
                  <a:pt x="1296416" y="114300"/>
                </a:lnTo>
                <a:lnTo>
                  <a:pt x="1296416" y="57150"/>
                </a:lnTo>
                <a:lnTo>
                  <a:pt x="1382141" y="57150"/>
                </a:lnTo>
                <a:lnTo>
                  <a:pt x="1267841" y="0"/>
                </a:lnTo>
                <a:close/>
              </a:path>
              <a:path w="1439545" h="171450">
                <a:moveTo>
                  <a:pt x="1267841" y="57150"/>
                </a:moveTo>
                <a:lnTo>
                  <a:pt x="0" y="57150"/>
                </a:lnTo>
                <a:lnTo>
                  <a:pt x="0" y="114300"/>
                </a:lnTo>
                <a:lnTo>
                  <a:pt x="1267841" y="114300"/>
                </a:lnTo>
                <a:lnTo>
                  <a:pt x="1267841" y="57150"/>
                </a:lnTo>
                <a:close/>
              </a:path>
              <a:path w="1439545" h="171450">
                <a:moveTo>
                  <a:pt x="1382141" y="57150"/>
                </a:moveTo>
                <a:lnTo>
                  <a:pt x="1296416" y="57150"/>
                </a:lnTo>
                <a:lnTo>
                  <a:pt x="1296416" y="114300"/>
                </a:lnTo>
                <a:lnTo>
                  <a:pt x="1382141" y="114300"/>
                </a:lnTo>
                <a:lnTo>
                  <a:pt x="1439291" y="85725"/>
                </a:lnTo>
                <a:lnTo>
                  <a:pt x="1382141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8644" y="2362453"/>
            <a:ext cx="101060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rgbClr val="F4C700"/>
                </a:solidFill>
              </a:rPr>
              <a:t>Bagian</a:t>
            </a:r>
            <a:r>
              <a:rPr sz="6000" spc="-65" dirty="0">
                <a:solidFill>
                  <a:srgbClr val="F4C700"/>
                </a:solidFill>
              </a:rPr>
              <a:t> </a:t>
            </a:r>
            <a:r>
              <a:rPr sz="6000" dirty="0">
                <a:solidFill>
                  <a:srgbClr val="F4C700"/>
                </a:solidFill>
              </a:rPr>
              <a:t>Utama</a:t>
            </a:r>
            <a:r>
              <a:rPr sz="6000" spc="-60" dirty="0">
                <a:solidFill>
                  <a:srgbClr val="F4C700"/>
                </a:solidFill>
              </a:rPr>
              <a:t> </a:t>
            </a:r>
            <a:r>
              <a:rPr sz="6000" dirty="0">
                <a:solidFill>
                  <a:srgbClr val="F4C700"/>
                </a:solidFill>
              </a:rPr>
              <a:t>Sistem</a:t>
            </a:r>
            <a:r>
              <a:rPr sz="6000" spc="-60" dirty="0">
                <a:solidFill>
                  <a:srgbClr val="F4C700"/>
                </a:solidFill>
              </a:rPr>
              <a:t> </a:t>
            </a:r>
            <a:r>
              <a:rPr sz="6000" spc="-10" dirty="0">
                <a:solidFill>
                  <a:srgbClr val="F4C700"/>
                </a:solidFill>
              </a:rPr>
              <a:t>Pakar</a:t>
            </a:r>
            <a:endParaRPr sz="6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02564"/>
            <a:ext cx="56997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2165" algn="l"/>
              </a:tabLst>
            </a:pPr>
            <a:r>
              <a:rPr spc="-25" dirty="0"/>
              <a:t>1.</a:t>
            </a:r>
            <a:r>
              <a:rPr dirty="0"/>
              <a:t>	USER </a:t>
            </a:r>
            <a:r>
              <a:rPr spc="-30" dirty="0"/>
              <a:t>INTERFACE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539" y="1549653"/>
            <a:ext cx="9871710" cy="15621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User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interface</a:t>
            </a:r>
            <a:r>
              <a:rPr sz="36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memungkinkan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manajer</a:t>
            </a:r>
            <a:r>
              <a:rPr sz="36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untuk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memasukkan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instruksi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informasi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ke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sistem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36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6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menerima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informasi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pakar.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47209" y="4365561"/>
            <a:ext cx="1536700" cy="5353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116205" rIns="0" bIns="0" rtlCol="0">
            <a:spAutoFit/>
          </a:bodyPr>
          <a:lstStyle/>
          <a:p>
            <a:pPr marL="377190">
              <a:lnSpc>
                <a:spcPct val="100000"/>
              </a:lnSpc>
              <a:spcBef>
                <a:spcPts val="915"/>
              </a:spcBef>
            </a:pPr>
            <a:r>
              <a:rPr sz="1800" spc="-10" dirty="0">
                <a:latin typeface="Calibri"/>
                <a:cs typeface="Calibri"/>
              </a:rPr>
              <a:t>Pemakai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47209" y="5330825"/>
            <a:ext cx="1536700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353060" marR="346075" indent="173990">
              <a:lnSpc>
                <a:spcPct val="100000"/>
              </a:lnSpc>
              <a:spcBef>
                <a:spcPts val="285"/>
              </a:spcBef>
            </a:pPr>
            <a:r>
              <a:rPr sz="1800" spc="-20" dirty="0">
                <a:latin typeface="Calibri"/>
                <a:cs typeface="Calibri"/>
              </a:rPr>
              <a:t>User Interface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49265" y="4899025"/>
            <a:ext cx="171450" cy="431800"/>
          </a:xfrm>
          <a:custGeom>
            <a:avLst/>
            <a:gdLst/>
            <a:ahLst/>
            <a:cxnLst/>
            <a:rect l="l" t="t" r="r" b="b"/>
            <a:pathLst>
              <a:path w="171450" h="431800">
                <a:moveTo>
                  <a:pt x="57150" y="260350"/>
                </a:moveTo>
                <a:lnTo>
                  <a:pt x="0" y="260350"/>
                </a:lnTo>
                <a:lnTo>
                  <a:pt x="85725" y="431800"/>
                </a:lnTo>
                <a:lnTo>
                  <a:pt x="157162" y="288925"/>
                </a:lnTo>
                <a:lnTo>
                  <a:pt x="57150" y="288925"/>
                </a:lnTo>
                <a:lnTo>
                  <a:pt x="57150" y="260350"/>
                </a:lnTo>
                <a:close/>
              </a:path>
              <a:path w="171450" h="431800">
                <a:moveTo>
                  <a:pt x="114300" y="0"/>
                </a:moveTo>
                <a:lnTo>
                  <a:pt x="57150" y="0"/>
                </a:lnTo>
                <a:lnTo>
                  <a:pt x="57150" y="288925"/>
                </a:lnTo>
                <a:lnTo>
                  <a:pt x="114300" y="288925"/>
                </a:lnTo>
                <a:lnTo>
                  <a:pt x="114300" y="0"/>
                </a:lnTo>
                <a:close/>
              </a:path>
              <a:path w="171450" h="431800">
                <a:moveTo>
                  <a:pt x="171450" y="260350"/>
                </a:moveTo>
                <a:lnTo>
                  <a:pt x="114300" y="260350"/>
                </a:lnTo>
                <a:lnTo>
                  <a:pt x="114300" y="288925"/>
                </a:lnTo>
                <a:lnTo>
                  <a:pt x="157162" y="288925"/>
                </a:lnTo>
                <a:lnTo>
                  <a:pt x="171450" y="260350"/>
                </a:lnTo>
                <a:close/>
              </a:path>
            </a:pathLst>
          </a:custGeom>
          <a:solidFill>
            <a:srgbClr val="000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15025" y="4899025"/>
            <a:ext cx="171450" cy="431800"/>
          </a:xfrm>
          <a:custGeom>
            <a:avLst/>
            <a:gdLst/>
            <a:ahLst/>
            <a:cxnLst/>
            <a:rect l="l" t="t" r="r" b="b"/>
            <a:pathLst>
              <a:path w="171450" h="431800">
                <a:moveTo>
                  <a:pt x="114300" y="142875"/>
                </a:moveTo>
                <a:lnTo>
                  <a:pt x="57150" y="142875"/>
                </a:lnTo>
                <a:lnTo>
                  <a:pt x="57150" y="431800"/>
                </a:lnTo>
                <a:lnTo>
                  <a:pt x="114300" y="431800"/>
                </a:lnTo>
                <a:lnTo>
                  <a:pt x="114300" y="142875"/>
                </a:lnTo>
                <a:close/>
              </a:path>
              <a:path w="171450" h="431800">
                <a:moveTo>
                  <a:pt x="85725" y="0"/>
                </a:moveTo>
                <a:lnTo>
                  <a:pt x="0" y="171450"/>
                </a:lnTo>
                <a:lnTo>
                  <a:pt x="57150" y="171450"/>
                </a:lnTo>
                <a:lnTo>
                  <a:pt x="57150" y="142875"/>
                </a:lnTo>
                <a:lnTo>
                  <a:pt x="157162" y="142875"/>
                </a:lnTo>
                <a:lnTo>
                  <a:pt x="85725" y="0"/>
                </a:lnTo>
                <a:close/>
              </a:path>
              <a:path w="171450" h="431800">
                <a:moveTo>
                  <a:pt x="157162" y="142875"/>
                </a:moveTo>
                <a:lnTo>
                  <a:pt x="114300" y="142875"/>
                </a:lnTo>
                <a:lnTo>
                  <a:pt x="114300" y="171450"/>
                </a:lnTo>
                <a:lnTo>
                  <a:pt x="171450" y="171450"/>
                </a:lnTo>
                <a:lnTo>
                  <a:pt x="157162" y="14287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02564"/>
            <a:ext cx="57721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A.</a:t>
            </a:r>
            <a:r>
              <a:rPr spc="-50" dirty="0"/>
              <a:t> </a:t>
            </a:r>
            <a:r>
              <a:rPr dirty="0"/>
              <a:t>Input</a:t>
            </a:r>
            <a:r>
              <a:rPr spc="-50" dirty="0"/>
              <a:t> </a:t>
            </a:r>
            <a:r>
              <a:rPr dirty="0"/>
              <a:t>Sistem</a:t>
            </a:r>
            <a:r>
              <a:rPr spc="-40" dirty="0"/>
              <a:t> </a:t>
            </a:r>
            <a:r>
              <a:rPr spc="-10" dirty="0"/>
              <a:t>Pakar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539" y="1549653"/>
            <a:ext cx="8722360" cy="304355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30"/>
              </a:spcBef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User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interface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dirancang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36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mempermudah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dialog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dua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arah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antara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&amp;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pemakai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menampilkan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teknik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40" dirty="0">
                <a:solidFill>
                  <a:srgbClr val="1B4679"/>
                </a:solidFill>
                <a:latin typeface="Calibri"/>
                <a:cs typeface="Calibri"/>
              </a:rPr>
              <a:t>tanya-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jawab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1B4679"/>
                </a:solidFill>
                <a:latin typeface="Calibri"/>
                <a:cs typeface="Calibri"/>
              </a:rPr>
              <a:t>dan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pengisian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formulir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kemudian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muncul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bahasa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perintah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menu</a:t>
            </a:r>
            <a:r>
              <a:rPr sz="36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elektronik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sistem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manajemen</a:t>
            </a:r>
            <a:r>
              <a:rPr sz="36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data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base</a:t>
            </a:r>
            <a:r>
              <a:rPr sz="36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(DBMS)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40341" y="1628838"/>
            <a:ext cx="1536700" cy="5353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377825">
              <a:lnSpc>
                <a:spcPct val="100000"/>
              </a:lnSpc>
              <a:spcBef>
                <a:spcPts val="910"/>
              </a:spcBef>
            </a:pPr>
            <a:r>
              <a:rPr sz="1800" spc="-10" dirty="0">
                <a:latin typeface="Calibri"/>
                <a:cs typeface="Calibri"/>
              </a:rPr>
              <a:t>Pemakai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40341" y="2594038"/>
            <a:ext cx="1536700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353695" marR="346075" indent="173990">
              <a:lnSpc>
                <a:spcPct val="100000"/>
              </a:lnSpc>
              <a:spcBef>
                <a:spcPts val="284"/>
              </a:spcBef>
            </a:pPr>
            <a:r>
              <a:rPr sz="1800" spc="-20" dirty="0">
                <a:latin typeface="Calibri"/>
                <a:cs typeface="Calibri"/>
              </a:rPr>
              <a:t>User Interface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042525" y="2162175"/>
            <a:ext cx="171450" cy="431800"/>
          </a:xfrm>
          <a:custGeom>
            <a:avLst/>
            <a:gdLst/>
            <a:ahLst/>
            <a:cxnLst/>
            <a:rect l="l" t="t" r="r" b="b"/>
            <a:pathLst>
              <a:path w="171450" h="431800">
                <a:moveTo>
                  <a:pt x="57150" y="260350"/>
                </a:moveTo>
                <a:lnTo>
                  <a:pt x="0" y="260350"/>
                </a:lnTo>
                <a:lnTo>
                  <a:pt x="85725" y="431800"/>
                </a:lnTo>
                <a:lnTo>
                  <a:pt x="157162" y="288925"/>
                </a:lnTo>
                <a:lnTo>
                  <a:pt x="57150" y="288925"/>
                </a:lnTo>
                <a:lnTo>
                  <a:pt x="57150" y="260350"/>
                </a:lnTo>
                <a:close/>
              </a:path>
              <a:path w="171450" h="431800">
                <a:moveTo>
                  <a:pt x="114300" y="0"/>
                </a:moveTo>
                <a:lnTo>
                  <a:pt x="57150" y="0"/>
                </a:lnTo>
                <a:lnTo>
                  <a:pt x="57150" y="288925"/>
                </a:lnTo>
                <a:lnTo>
                  <a:pt x="114300" y="288925"/>
                </a:lnTo>
                <a:lnTo>
                  <a:pt x="114300" y="0"/>
                </a:lnTo>
                <a:close/>
              </a:path>
              <a:path w="171450" h="431800">
                <a:moveTo>
                  <a:pt x="171450" y="260350"/>
                </a:moveTo>
                <a:lnTo>
                  <a:pt x="114300" y="260350"/>
                </a:lnTo>
                <a:lnTo>
                  <a:pt x="114300" y="288925"/>
                </a:lnTo>
                <a:lnTo>
                  <a:pt x="157162" y="288925"/>
                </a:lnTo>
                <a:lnTo>
                  <a:pt x="171450" y="260350"/>
                </a:lnTo>
                <a:close/>
              </a:path>
            </a:pathLst>
          </a:custGeom>
          <a:solidFill>
            <a:srgbClr val="00009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02564"/>
            <a:ext cx="62363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B.</a:t>
            </a:r>
            <a:r>
              <a:rPr spc="-50" dirty="0"/>
              <a:t> </a:t>
            </a:r>
            <a:r>
              <a:rPr dirty="0"/>
              <a:t>Output</a:t>
            </a:r>
            <a:r>
              <a:rPr spc="-50" dirty="0"/>
              <a:t> </a:t>
            </a:r>
            <a:r>
              <a:rPr dirty="0"/>
              <a:t>Sistem</a:t>
            </a:r>
            <a:r>
              <a:rPr spc="-45" dirty="0"/>
              <a:t> </a:t>
            </a:r>
            <a:r>
              <a:rPr spc="-10" dirty="0"/>
              <a:t>Pakar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539" y="1558797"/>
            <a:ext cx="7614920" cy="231013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408940">
              <a:lnSpc>
                <a:spcPts val="3460"/>
              </a:lnSpc>
              <a:spcBef>
                <a:spcPts val="530"/>
              </a:spcBef>
            </a:pP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32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32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B4679"/>
                </a:solidFill>
                <a:latin typeface="Calibri"/>
                <a:cs typeface="Calibri"/>
              </a:rPr>
              <a:t>dirancang</a:t>
            </a:r>
            <a:r>
              <a:rPr sz="32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3200" spc="-12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B4679"/>
                </a:solidFill>
                <a:latin typeface="Calibri"/>
                <a:cs typeface="Calibri"/>
              </a:rPr>
              <a:t>menyarankan pemecahan.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Pemecahan</a:t>
            </a:r>
            <a:r>
              <a:rPr sz="3200" spc="-12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ini</a:t>
            </a:r>
            <a:r>
              <a:rPr sz="3200" spc="-1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dilengkapi</a:t>
            </a:r>
            <a:r>
              <a:rPr sz="32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2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B4679"/>
                </a:solidFill>
                <a:latin typeface="Calibri"/>
                <a:cs typeface="Calibri"/>
              </a:rPr>
              <a:t>penjelasan</a:t>
            </a:r>
            <a:r>
              <a:rPr sz="32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200" spc="-5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871855" indent="-233679">
              <a:lnSpc>
                <a:spcPct val="100000"/>
              </a:lnSpc>
              <a:spcBef>
                <a:spcPts val="260"/>
              </a:spcBef>
              <a:buSzPct val="95833"/>
              <a:buAutoNum type="arabicPeriod"/>
              <a:tabLst>
                <a:tab pos="871855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Penjelasan</a:t>
            </a:r>
            <a:r>
              <a:rPr sz="24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atas</a:t>
            </a:r>
            <a:r>
              <a:rPr sz="24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pertanyaan</a:t>
            </a:r>
            <a:endParaRPr sz="2400">
              <a:latin typeface="Calibri"/>
              <a:cs typeface="Calibri"/>
            </a:endParaRPr>
          </a:p>
          <a:p>
            <a:pPr marL="871855" indent="-233679">
              <a:lnSpc>
                <a:spcPct val="100000"/>
              </a:lnSpc>
              <a:spcBef>
                <a:spcPts val="215"/>
              </a:spcBef>
              <a:buSzPct val="95833"/>
              <a:buAutoNum type="arabicPeriod"/>
              <a:tabLst>
                <a:tab pos="871855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Penjelasan</a:t>
            </a:r>
            <a:r>
              <a:rPr sz="24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atas</a:t>
            </a:r>
            <a:r>
              <a:rPr sz="24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penyelesaian</a:t>
            </a:r>
            <a:r>
              <a:rPr sz="24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40341" y="1628838"/>
            <a:ext cx="1536700" cy="5353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377825">
              <a:lnSpc>
                <a:spcPct val="100000"/>
              </a:lnSpc>
              <a:spcBef>
                <a:spcPts val="910"/>
              </a:spcBef>
            </a:pPr>
            <a:r>
              <a:rPr sz="1800" spc="-10" dirty="0">
                <a:latin typeface="Calibri"/>
                <a:cs typeface="Calibri"/>
              </a:rPr>
              <a:t>Pemakai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40341" y="2594038"/>
            <a:ext cx="1536700" cy="649605"/>
          </a:xfrm>
          <a:prstGeom prst="rect">
            <a:avLst/>
          </a:prstGeom>
          <a:solidFill>
            <a:srgbClr val="5B9BD4"/>
          </a:solidFill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353695" marR="346075" indent="173990">
              <a:lnSpc>
                <a:spcPct val="100000"/>
              </a:lnSpc>
              <a:spcBef>
                <a:spcPts val="284"/>
              </a:spcBef>
            </a:pPr>
            <a:r>
              <a:rPr sz="1800" spc="-20" dirty="0">
                <a:latin typeface="Calibri"/>
                <a:cs typeface="Calibri"/>
              </a:rPr>
              <a:t>User Interface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908283" y="2162175"/>
            <a:ext cx="171450" cy="431800"/>
          </a:xfrm>
          <a:custGeom>
            <a:avLst/>
            <a:gdLst/>
            <a:ahLst/>
            <a:cxnLst/>
            <a:rect l="l" t="t" r="r" b="b"/>
            <a:pathLst>
              <a:path w="171450" h="431800">
                <a:moveTo>
                  <a:pt x="114300" y="142875"/>
                </a:moveTo>
                <a:lnTo>
                  <a:pt x="57150" y="142875"/>
                </a:lnTo>
                <a:lnTo>
                  <a:pt x="57150" y="431800"/>
                </a:lnTo>
                <a:lnTo>
                  <a:pt x="114300" y="431800"/>
                </a:lnTo>
                <a:lnTo>
                  <a:pt x="114300" y="142875"/>
                </a:lnTo>
                <a:close/>
              </a:path>
              <a:path w="171450" h="431800">
                <a:moveTo>
                  <a:pt x="85725" y="0"/>
                </a:moveTo>
                <a:lnTo>
                  <a:pt x="0" y="171450"/>
                </a:lnTo>
                <a:lnTo>
                  <a:pt x="57150" y="171450"/>
                </a:lnTo>
                <a:lnTo>
                  <a:pt x="57150" y="142875"/>
                </a:lnTo>
                <a:lnTo>
                  <a:pt x="157162" y="142875"/>
                </a:lnTo>
                <a:lnTo>
                  <a:pt x="85725" y="0"/>
                </a:lnTo>
                <a:close/>
              </a:path>
              <a:path w="171450" h="431800">
                <a:moveTo>
                  <a:pt x="157162" y="142875"/>
                </a:moveTo>
                <a:lnTo>
                  <a:pt x="114300" y="142875"/>
                </a:lnTo>
                <a:lnTo>
                  <a:pt x="114300" y="171450"/>
                </a:lnTo>
                <a:lnTo>
                  <a:pt x="171450" y="171450"/>
                </a:lnTo>
                <a:lnTo>
                  <a:pt x="157162" y="14287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3098" rIns="0" bIns="0" rtlCol="0">
            <a:spAutoFit/>
          </a:bodyPr>
          <a:lstStyle/>
          <a:p>
            <a:pPr marL="516255">
              <a:lnSpc>
                <a:spcPct val="100000"/>
              </a:lnSpc>
              <a:spcBef>
                <a:spcPts val="100"/>
              </a:spcBef>
            </a:pPr>
            <a:r>
              <a:rPr dirty="0"/>
              <a:t>2.</a:t>
            </a:r>
            <a:r>
              <a:rPr spc="-20" dirty="0"/>
              <a:t> </a:t>
            </a:r>
            <a:r>
              <a:rPr dirty="0"/>
              <a:t>KNOWLEDGE</a:t>
            </a:r>
            <a:r>
              <a:rPr spc="-20" dirty="0"/>
              <a:t> BASE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41300" marR="5080">
              <a:lnSpc>
                <a:spcPct val="90000"/>
              </a:lnSpc>
              <a:spcBef>
                <a:spcPts val="580"/>
              </a:spcBef>
            </a:pPr>
            <a:r>
              <a:rPr sz="4000" dirty="0"/>
              <a:t>Knowledge</a:t>
            </a:r>
            <a:r>
              <a:rPr sz="4000" spc="-100" dirty="0"/>
              <a:t> </a:t>
            </a:r>
            <a:r>
              <a:rPr sz="4000" dirty="0"/>
              <a:t>base</a:t>
            </a:r>
            <a:r>
              <a:rPr sz="4000" spc="-110" dirty="0"/>
              <a:t> </a:t>
            </a:r>
            <a:r>
              <a:rPr sz="4000" dirty="0"/>
              <a:t>memuat</a:t>
            </a:r>
            <a:r>
              <a:rPr sz="4000" spc="-90" dirty="0"/>
              <a:t> </a:t>
            </a:r>
            <a:r>
              <a:rPr sz="4000" spc="-35" dirty="0"/>
              <a:t>fakta-</a:t>
            </a:r>
            <a:r>
              <a:rPr sz="4000" dirty="0"/>
              <a:t>fakta</a:t>
            </a:r>
            <a:r>
              <a:rPr sz="4000" spc="-105" dirty="0"/>
              <a:t> </a:t>
            </a:r>
            <a:r>
              <a:rPr sz="4000" spc="-20" dirty="0"/>
              <a:t>yang </a:t>
            </a:r>
            <a:r>
              <a:rPr sz="4000" dirty="0"/>
              <a:t>menjelaskan</a:t>
            </a:r>
            <a:r>
              <a:rPr sz="4000" spc="-100" dirty="0"/>
              <a:t> </a:t>
            </a:r>
            <a:r>
              <a:rPr sz="4000" dirty="0"/>
              <a:t>area</a:t>
            </a:r>
            <a:r>
              <a:rPr sz="4000" spc="-85" dirty="0"/>
              <a:t> </a:t>
            </a:r>
            <a:r>
              <a:rPr sz="4000" dirty="0"/>
              <a:t>masalah</a:t>
            </a:r>
            <a:r>
              <a:rPr sz="4000" spc="-90" dirty="0"/>
              <a:t> </a:t>
            </a:r>
            <a:r>
              <a:rPr sz="4000" dirty="0"/>
              <a:t>dan</a:t>
            </a:r>
            <a:r>
              <a:rPr sz="4000" spc="-80" dirty="0"/>
              <a:t> </a:t>
            </a:r>
            <a:r>
              <a:rPr sz="4000" dirty="0"/>
              <a:t>juga</a:t>
            </a:r>
            <a:r>
              <a:rPr sz="4000" spc="-70" dirty="0"/>
              <a:t> </a:t>
            </a:r>
            <a:r>
              <a:rPr sz="4000" spc="-10" dirty="0"/>
              <a:t>teknik </a:t>
            </a:r>
            <a:r>
              <a:rPr sz="4000" dirty="0"/>
              <a:t>menerangkan</a:t>
            </a:r>
            <a:r>
              <a:rPr sz="4000" spc="-125" dirty="0"/>
              <a:t> </a:t>
            </a:r>
            <a:r>
              <a:rPr sz="4000" dirty="0"/>
              <a:t>masalah</a:t>
            </a:r>
            <a:r>
              <a:rPr sz="4000" spc="-105" dirty="0"/>
              <a:t> </a:t>
            </a:r>
            <a:r>
              <a:rPr sz="4000" dirty="0"/>
              <a:t>yang</a:t>
            </a:r>
            <a:r>
              <a:rPr sz="4000" spc="-100" dirty="0"/>
              <a:t> </a:t>
            </a:r>
            <a:r>
              <a:rPr sz="4000" spc="-10" dirty="0"/>
              <a:t>menjelaskan </a:t>
            </a:r>
            <a:r>
              <a:rPr sz="4000" dirty="0"/>
              <a:t>bagaimana</a:t>
            </a:r>
            <a:r>
              <a:rPr sz="4000" spc="-140" dirty="0"/>
              <a:t> </a:t>
            </a:r>
            <a:r>
              <a:rPr sz="4000" dirty="0"/>
              <a:t>fakta-</a:t>
            </a:r>
            <a:r>
              <a:rPr sz="4000" spc="-140" dirty="0"/>
              <a:t> </a:t>
            </a:r>
            <a:r>
              <a:rPr sz="4000" dirty="0"/>
              <a:t>fakta</a:t>
            </a:r>
            <a:r>
              <a:rPr sz="4000" spc="-135" dirty="0"/>
              <a:t> </a:t>
            </a:r>
            <a:r>
              <a:rPr sz="4000" dirty="0"/>
              <a:t>tersebut</a:t>
            </a:r>
            <a:r>
              <a:rPr sz="4000" spc="-140" dirty="0"/>
              <a:t> </a:t>
            </a:r>
            <a:r>
              <a:rPr sz="4000" dirty="0"/>
              <a:t>cocok</a:t>
            </a:r>
            <a:r>
              <a:rPr sz="4000" spc="-130" dirty="0"/>
              <a:t> </a:t>
            </a:r>
            <a:r>
              <a:rPr sz="4000" dirty="0"/>
              <a:t>satu</a:t>
            </a:r>
            <a:r>
              <a:rPr sz="4000" spc="-130" dirty="0"/>
              <a:t> </a:t>
            </a:r>
            <a:r>
              <a:rPr sz="4000" spc="-20" dirty="0"/>
              <a:t>sama </a:t>
            </a:r>
            <a:r>
              <a:rPr sz="4000" dirty="0"/>
              <a:t>lain</a:t>
            </a:r>
            <a:r>
              <a:rPr sz="4000" spc="-60" dirty="0"/>
              <a:t> </a:t>
            </a:r>
            <a:r>
              <a:rPr sz="4000" dirty="0"/>
              <a:t>dalam</a:t>
            </a:r>
            <a:r>
              <a:rPr sz="4000" spc="-65" dirty="0"/>
              <a:t> </a:t>
            </a:r>
            <a:r>
              <a:rPr sz="4000" dirty="0"/>
              <a:t>urutan</a:t>
            </a:r>
            <a:r>
              <a:rPr sz="4000" spc="-45" dirty="0"/>
              <a:t> </a:t>
            </a:r>
            <a:r>
              <a:rPr sz="4000" dirty="0"/>
              <a:t>yang</a:t>
            </a:r>
            <a:r>
              <a:rPr sz="4000" spc="-55" dirty="0"/>
              <a:t> </a:t>
            </a:r>
            <a:r>
              <a:rPr sz="4000" spc="-10" dirty="0"/>
              <a:t>logis.</a:t>
            </a:r>
            <a:endParaRPr sz="4000"/>
          </a:p>
        </p:txBody>
      </p:sp>
      <p:grpSp>
        <p:nvGrpSpPr>
          <p:cNvPr id="4" name="object 4"/>
          <p:cNvGrpSpPr/>
          <p:nvPr/>
        </p:nvGrpSpPr>
        <p:grpSpPr>
          <a:xfrm>
            <a:off x="9067228" y="4721288"/>
            <a:ext cx="1739264" cy="1160780"/>
            <a:chOff x="9067228" y="4721288"/>
            <a:chExt cx="1739264" cy="1160780"/>
          </a:xfrm>
        </p:grpSpPr>
        <p:sp>
          <p:nvSpPr>
            <p:cNvPr id="5" name="object 5"/>
            <p:cNvSpPr/>
            <p:nvPr/>
          </p:nvSpPr>
          <p:spPr>
            <a:xfrm>
              <a:off x="9071991" y="4726051"/>
              <a:ext cx="1729739" cy="1151255"/>
            </a:xfrm>
            <a:custGeom>
              <a:avLst/>
              <a:gdLst/>
              <a:ahLst/>
              <a:cxnLst/>
              <a:rect l="l" t="t" r="r" b="b"/>
              <a:pathLst>
                <a:path w="1729740" h="1151254">
                  <a:moveTo>
                    <a:pt x="864742" y="0"/>
                  </a:moveTo>
                  <a:lnTo>
                    <a:pt x="790138" y="703"/>
                  </a:lnTo>
                  <a:lnTo>
                    <a:pt x="717295" y="2777"/>
                  </a:lnTo>
                  <a:lnTo>
                    <a:pt x="646471" y="6162"/>
                  </a:lnTo>
                  <a:lnTo>
                    <a:pt x="577928" y="10801"/>
                  </a:lnTo>
                  <a:lnTo>
                    <a:pt x="511924" y="16637"/>
                  </a:lnTo>
                  <a:lnTo>
                    <a:pt x="448720" y="23612"/>
                  </a:lnTo>
                  <a:lnTo>
                    <a:pt x="388575" y="31669"/>
                  </a:lnTo>
                  <a:lnTo>
                    <a:pt x="331749" y="40750"/>
                  </a:lnTo>
                  <a:lnTo>
                    <a:pt x="278501" y="50797"/>
                  </a:lnTo>
                  <a:lnTo>
                    <a:pt x="229093" y="61753"/>
                  </a:lnTo>
                  <a:lnTo>
                    <a:pt x="183782" y="73561"/>
                  </a:lnTo>
                  <a:lnTo>
                    <a:pt x="142829" y="86163"/>
                  </a:lnTo>
                  <a:lnTo>
                    <a:pt x="106494" y="99501"/>
                  </a:lnTo>
                  <a:lnTo>
                    <a:pt x="48716" y="128156"/>
                  </a:lnTo>
                  <a:lnTo>
                    <a:pt x="12525" y="159065"/>
                  </a:lnTo>
                  <a:lnTo>
                    <a:pt x="0" y="191769"/>
                  </a:lnTo>
                  <a:lnTo>
                    <a:pt x="0" y="959053"/>
                  </a:lnTo>
                  <a:lnTo>
                    <a:pt x="27792" y="1007477"/>
                  </a:lnTo>
                  <a:lnTo>
                    <a:pt x="75036" y="1037324"/>
                  </a:lnTo>
                  <a:lnTo>
                    <a:pt x="142829" y="1064686"/>
                  </a:lnTo>
                  <a:lnTo>
                    <a:pt x="183782" y="1077291"/>
                  </a:lnTo>
                  <a:lnTo>
                    <a:pt x="229093" y="1089102"/>
                  </a:lnTo>
                  <a:lnTo>
                    <a:pt x="278501" y="1100062"/>
                  </a:lnTo>
                  <a:lnTo>
                    <a:pt x="331749" y="1110112"/>
                  </a:lnTo>
                  <a:lnTo>
                    <a:pt x="388575" y="1119195"/>
                  </a:lnTo>
                  <a:lnTo>
                    <a:pt x="448720" y="1127254"/>
                  </a:lnTo>
                  <a:lnTo>
                    <a:pt x="511924" y="1134231"/>
                  </a:lnTo>
                  <a:lnTo>
                    <a:pt x="577928" y="1140069"/>
                  </a:lnTo>
                  <a:lnTo>
                    <a:pt x="646471" y="1144710"/>
                  </a:lnTo>
                  <a:lnTo>
                    <a:pt x="717295" y="1148096"/>
                  </a:lnTo>
                  <a:lnTo>
                    <a:pt x="790138" y="1150169"/>
                  </a:lnTo>
                  <a:lnTo>
                    <a:pt x="864742" y="1150874"/>
                  </a:lnTo>
                  <a:lnTo>
                    <a:pt x="939346" y="1150169"/>
                  </a:lnTo>
                  <a:lnTo>
                    <a:pt x="1012186" y="1148096"/>
                  </a:lnTo>
                  <a:lnTo>
                    <a:pt x="1083005" y="1144710"/>
                  </a:lnTo>
                  <a:lnTo>
                    <a:pt x="1151543" y="1140069"/>
                  </a:lnTo>
                  <a:lnTo>
                    <a:pt x="1217539" y="1134231"/>
                  </a:lnTo>
                  <a:lnTo>
                    <a:pt x="1280735" y="1127254"/>
                  </a:lnTo>
                  <a:lnTo>
                    <a:pt x="1340871" y="1119195"/>
                  </a:lnTo>
                  <a:lnTo>
                    <a:pt x="1397688" y="1110112"/>
                  </a:lnTo>
                  <a:lnTo>
                    <a:pt x="1450925" y="1100062"/>
                  </a:lnTo>
                  <a:lnTo>
                    <a:pt x="1500324" y="1089102"/>
                  </a:lnTo>
                  <a:lnTo>
                    <a:pt x="1545625" y="1077291"/>
                  </a:lnTo>
                  <a:lnTo>
                    <a:pt x="1586568" y="1064686"/>
                  </a:lnTo>
                  <a:lnTo>
                    <a:pt x="1622894" y="1051345"/>
                  </a:lnTo>
                  <a:lnTo>
                    <a:pt x="1680657" y="1022682"/>
                  </a:lnTo>
                  <a:lnTo>
                    <a:pt x="1716837" y="991765"/>
                  </a:lnTo>
                  <a:lnTo>
                    <a:pt x="1729358" y="959053"/>
                  </a:lnTo>
                  <a:lnTo>
                    <a:pt x="1729358" y="191769"/>
                  </a:lnTo>
                  <a:lnTo>
                    <a:pt x="1701575" y="143358"/>
                  </a:lnTo>
                  <a:lnTo>
                    <a:pt x="1654344" y="113518"/>
                  </a:lnTo>
                  <a:lnTo>
                    <a:pt x="1586568" y="86163"/>
                  </a:lnTo>
                  <a:lnTo>
                    <a:pt x="1545625" y="73561"/>
                  </a:lnTo>
                  <a:lnTo>
                    <a:pt x="1500324" y="61753"/>
                  </a:lnTo>
                  <a:lnTo>
                    <a:pt x="1450925" y="50797"/>
                  </a:lnTo>
                  <a:lnTo>
                    <a:pt x="1397688" y="40750"/>
                  </a:lnTo>
                  <a:lnTo>
                    <a:pt x="1340871" y="31669"/>
                  </a:lnTo>
                  <a:lnTo>
                    <a:pt x="1280735" y="23612"/>
                  </a:lnTo>
                  <a:lnTo>
                    <a:pt x="1217539" y="16637"/>
                  </a:lnTo>
                  <a:lnTo>
                    <a:pt x="1151543" y="10801"/>
                  </a:lnTo>
                  <a:lnTo>
                    <a:pt x="1083005" y="6162"/>
                  </a:lnTo>
                  <a:lnTo>
                    <a:pt x="1012186" y="2777"/>
                  </a:lnTo>
                  <a:lnTo>
                    <a:pt x="939346" y="703"/>
                  </a:lnTo>
                  <a:lnTo>
                    <a:pt x="864742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71991" y="4726051"/>
              <a:ext cx="1729739" cy="1151255"/>
            </a:xfrm>
            <a:custGeom>
              <a:avLst/>
              <a:gdLst/>
              <a:ahLst/>
              <a:cxnLst/>
              <a:rect l="l" t="t" r="r" b="b"/>
              <a:pathLst>
                <a:path w="1729740" h="1151254">
                  <a:moveTo>
                    <a:pt x="1729358" y="191769"/>
                  </a:moveTo>
                  <a:lnTo>
                    <a:pt x="1701575" y="240181"/>
                  </a:lnTo>
                  <a:lnTo>
                    <a:pt x="1654344" y="270021"/>
                  </a:lnTo>
                  <a:lnTo>
                    <a:pt x="1586568" y="297376"/>
                  </a:lnTo>
                  <a:lnTo>
                    <a:pt x="1545625" y="309978"/>
                  </a:lnTo>
                  <a:lnTo>
                    <a:pt x="1500324" y="321786"/>
                  </a:lnTo>
                  <a:lnTo>
                    <a:pt x="1450925" y="332742"/>
                  </a:lnTo>
                  <a:lnTo>
                    <a:pt x="1397688" y="342789"/>
                  </a:lnTo>
                  <a:lnTo>
                    <a:pt x="1340871" y="351870"/>
                  </a:lnTo>
                  <a:lnTo>
                    <a:pt x="1280735" y="359927"/>
                  </a:lnTo>
                  <a:lnTo>
                    <a:pt x="1217539" y="366902"/>
                  </a:lnTo>
                  <a:lnTo>
                    <a:pt x="1151543" y="372738"/>
                  </a:lnTo>
                  <a:lnTo>
                    <a:pt x="1083005" y="377377"/>
                  </a:lnTo>
                  <a:lnTo>
                    <a:pt x="1012186" y="380762"/>
                  </a:lnTo>
                  <a:lnTo>
                    <a:pt x="939346" y="382836"/>
                  </a:lnTo>
                  <a:lnTo>
                    <a:pt x="864742" y="383540"/>
                  </a:lnTo>
                  <a:lnTo>
                    <a:pt x="790138" y="382836"/>
                  </a:lnTo>
                  <a:lnTo>
                    <a:pt x="717295" y="380762"/>
                  </a:lnTo>
                  <a:lnTo>
                    <a:pt x="646471" y="377377"/>
                  </a:lnTo>
                  <a:lnTo>
                    <a:pt x="577928" y="372738"/>
                  </a:lnTo>
                  <a:lnTo>
                    <a:pt x="511924" y="366902"/>
                  </a:lnTo>
                  <a:lnTo>
                    <a:pt x="448720" y="359927"/>
                  </a:lnTo>
                  <a:lnTo>
                    <a:pt x="388575" y="351870"/>
                  </a:lnTo>
                  <a:lnTo>
                    <a:pt x="331749" y="342789"/>
                  </a:lnTo>
                  <a:lnTo>
                    <a:pt x="278501" y="332742"/>
                  </a:lnTo>
                  <a:lnTo>
                    <a:pt x="229093" y="321786"/>
                  </a:lnTo>
                  <a:lnTo>
                    <a:pt x="183782" y="309978"/>
                  </a:lnTo>
                  <a:lnTo>
                    <a:pt x="142829" y="297376"/>
                  </a:lnTo>
                  <a:lnTo>
                    <a:pt x="106494" y="284038"/>
                  </a:lnTo>
                  <a:lnTo>
                    <a:pt x="48716" y="255383"/>
                  </a:lnTo>
                  <a:lnTo>
                    <a:pt x="12525" y="224474"/>
                  </a:lnTo>
                  <a:lnTo>
                    <a:pt x="3174" y="208317"/>
                  </a:lnTo>
                  <a:lnTo>
                    <a:pt x="0" y="191769"/>
                  </a:lnTo>
                </a:path>
                <a:path w="1729740" h="1151254">
                  <a:moveTo>
                    <a:pt x="0" y="191769"/>
                  </a:moveTo>
                  <a:lnTo>
                    <a:pt x="27792" y="143358"/>
                  </a:lnTo>
                  <a:lnTo>
                    <a:pt x="75036" y="113518"/>
                  </a:lnTo>
                  <a:lnTo>
                    <a:pt x="142829" y="86163"/>
                  </a:lnTo>
                  <a:lnTo>
                    <a:pt x="183782" y="73561"/>
                  </a:lnTo>
                  <a:lnTo>
                    <a:pt x="229093" y="61753"/>
                  </a:lnTo>
                  <a:lnTo>
                    <a:pt x="278501" y="50797"/>
                  </a:lnTo>
                  <a:lnTo>
                    <a:pt x="331749" y="40750"/>
                  </a:lnTo>
                  <a:lnTo>
                    <a:pt x="388575" y="31669"/>
                  </a:lnTo>
                  <a:lnTo>
                    <a:pt x="448720" y="23612"/>
                  </a:lnTo>
                  <a:lnTo>
                    <a:pt x="511924" y="16637"/>
                  </a:lnTo>
                  <a:lnTo>
                    <a:pt x="577928" y="10801"/>
                  </a:lnTo>
                  <a:lnTo>
                    <a:pt x="646471" y="6162"/>
                  </a:lnTo>
                  <a:lnTo>
                    <a:pt x="717295" y="2777"/>
                  </a:lnTo>
                  <a:lnTo>
                    <a:pt x="790138" y="703"/>
                  </a:lnTo>
                  <a:lnTo>
                    <a:pt x="864742" y="0"/>
                  </a:lnTo>
                  <a:lnTo>
                    <a:pt x="939346" y="703"/>
                  </a:lnTo>
                  <a:lnTo>
                    <a:pt x="1012186" y="2777"/>
                  </a:lnTo>
                  <a:lnTo>
                    <a:pt x="1083005" y="6162"/>
                  </a:lnTo>
                  <a:lnTo>
                    <a:pt x="1151543" y="10801"/>
                  </a:lnTo>
                  <a:lnTo>
                    <a:pt x="1217539" y="16637"/>
                  </a:lnTo>
                  <a:lnTo>
                    <a:pt x="1280735" y="23612"/>
                  </a:lnTo>
                  <a:lnTo>
                    <a:pt x="1340871" y="31669"/>
                  </a:lnTo>
                  <a:lnTo>
                    <a:pt x="1397688" y="40750"/>
                  </a:lnTo>
                  <a:lnTo>
                    <a:pt x="1450925" y="50797"/>
                  </a:lnTo>
                  <a:lnTo>
                    <a:pt x="1500324" y="61753"/>
                  </a:lnTo>
                  <a:lnTo>
                    <a:pt x="1545625" y="73561"/>
                  </a:lnTo>
                  <a:lnTo>
                    <a:pt x="1586568" y="86163"/>
                  </a:lnTo>
                  <a:lnTo>
                    <a:pt x="1622894" y="99501"/>
                  </a:lnTo>
                  <a:lnTo>
                    <a:pt x="1680657" y="128156"/>
                  </a:lnTo>
                  <a:lnTo>
                    <a:pt x="1716837" y="159065"/>
                  </a:lnTo>
                  <a:lnTo>
                    <a:pt x="1729358" y="191769"/>
                  </a:lnTo>
                  <a:lnTo>
                    <a:pt x="1729358" y="959053"/>
                  </a:lnTo>
                  <a:lnTo>
                    <a:pt x="1701575" y="1007477"/>
                  </a:lnTo>
                  <a:lnTo>
                    <a:pt x="1654344" y="1037324"/>
                  </a:lnTo>
                  <a:lnTo>
                    <a:pt x="1586568" y="1064686"/>
                  </a:lnTo>
                  <a:lnTo>
                    <a:pt x="1545625" y="1077291"/>
                  </a:lnTo>
                  <a:lnTo>
                    <a:pt x="1500324" y="1089102"/>
                  </a:lnTo>
                  <a:lnTo>
                    <a:pt x="1450925" y="1100062"/>
                  </a:lnTo>
                  <a:lnTo>
                    <a:pt x="1397688" y="1110112"/>
                  </a:lnTo>
                  <a:lnTo>
                    <a:pt x="1340871" y="1119195"/>
                  </a:lnTo>
                  <a:lnTo>
                    <a:pt x="1280735" y="1127254"/>
                  </a:lnTo>
                  <a:lnTo>
                    <a:pt x="1217539" y="1134231"/>
                  </a:lnTo>
                  <a:lnTo>
                    <a:pt x="1151543" y="1140069"/>
                  </a:lnTo>
                  <a:lnTo>
                    <a:pt x="1083005" y="1144710"/>
                  </a:lnTo>
                  <a:lnTo>
                    <a:pt x="1012186" y="1148096"/>
                  </a:lnTo>
                  <a:lnTo>
                    <a:pt x="939346" y="1150169"/>
                  </a:lnTo>
                  <a:lnTo>
                    <a:pt x="864742" y="1150874"/>
                  </a:lnTo>
                  <a:lnTo>
                    <a:pt x="790138" y="1150169"/>
                  </a:lnTo>
                  <a:lnTo>
                    <a:pt x="717295" y="1148096"/>
                  </a:lnTo>
                  <a:lnTo>
                    <a:pt x="646471" y="1144710"/>
                  </a:lnTo>
                  <a:lnTo>
                    <a:pt x="577928" y="1140069"/>
                  </a:lnTo>
                  <a:lnTo>
                    <a:pt x="511924" y="1134231"/>
                  </a:lnTo>
                  <a:lnTo>
                    <a:pt x="448720" y="1127254"/>
                  </a:lnTo>
                  <a:lnTo>
                    <a:pt x="388575" y="1119195"/>
                  </a:lnTo>
                  <a:lnTo>
                    <a:pt x="331749" y="1110112"/>
                  </a:lnTo>
                  <a:lnTo>
                    <a:pt x="278501" y="1100062"/>
                  </a:lnTo>
                  <a:lnTo>
                    <a:pt x="229093" y="1089102"/>
                  </a:lnTo>
                  <a:lnTo>
                    <a:pt x="183782" y="1077291"/>
                  </a:lnTo>
                  <a:lnTo>
                    <a:pt x="142829" y="1064686"/>
                  </a:lnTo>
                  <a:lnTo>
                    <a:pt x="106494" y="1051345"/>
                  </a:lnTo>
                  <a:lnTo>
                    <a:pt x="48716" y="1022682"/>
                  </a:lnTo>
                  <a:lnTo>
                    <a:pt x="12525" y="991765"/>
                  </a:lnTo>
                  <a:lnTo>
                    <a:pt x="0" y="959053"/>
                  </a:lnTo>
                  <a:lnTo>
                    <a:pt x="0" y="19176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412985" y="5096255"/>
            <a:ext cx="10496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Knowledge</a:t>
            </a:r>
            <a:endParaRPr sz="18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800" spc="-20" dirty="0">
                <a:latin typeface="Calibri"/>
                <a:cs typeface="Calibri"/>
              </a:rPr>
              <a:t>Base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3.</a:t>
            </a:r>
            <a:r>
              <a:rPr spc="-20" dirty="0"/>
              <a:t> </a:t>
            </a:r>
            <a:r>
              <a:rPr dirty="0"/>
              <a:t>INFERENCE</a:t>
            </a:r>
            <a:r>
              <a:rPr spc="-20" dirty="0"/>
              <a:t> </a:t>
            </a:r>
            <a:r>
              <a:rPr spc="-10" dirty="0"/>
              <a:t>ENGINE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5539" y="1765045"/>
            <a:ext cx="9127490" cy="1732914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5"/>
              </a:spcBef>
            </a:pP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Bagian</a:t>
            </a:r>
            <a:r>
              <a:rPr sz="4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40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4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40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4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1B4679"/>
                </a:solidFill>
                <a:latin typeface="Calibri"/>
                <a:cs typeface="Calibri"/>
              </a:rPr>
              <a:t>melakukan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penalaran</a:t>
            </a:r>
            <a:r>
              <a:rPr sz="40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40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menggunakan</a:t>
            </a:r>
            <a:r>
              <a:rPr sz="40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1B4679"/>
                </a:solidFill>
                <a:latin typeface="Calibri"/>
                <a:cs typeface="Calibri"/>
              </a:rPr>
              <a:t>knowledge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base</a:t>
            </a:r>
            <a:r>
              <a:rPr sz="40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berdasarkan</a:t>
            </a:r>
            <a:r>
              <a:rPr sz="40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1B4679"/>
                </a:solidFill>
                <a:latin typeface="Calibri"/>
                <a:cs typeface="Calibri"/>
              </a:rPr>
              <a:t>urutan</a:t>
            </a:r>
            <a:r>
              <a:rPr sz="4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1B4679"/>
                </a:solidFill>
                <a:latin typeface="Calibri"/>
                <a:cs typeface="Calibri"/>
              </a:rPr>
              <a:t>tertentu.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3098" rIns="0" bIns="0" rtlCol="0">
            <a:spAutoFit/>
          </a:bodyPr>
          <a:lstStyle/>
          <a:p>
            <a:pPr marL="516255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b="0" dirty="0">
                <a:latin typeface="Arial MT"/>
                <a:cs typeface="Arial MT"/>
              </a:rPr>
              <a:t>.</a:t>
            </a:r>
            <a:r>
              <a:rPr b="0" spc="-125" dirty="0">
                <a:latin typeface="Arial MT"/>
                <a:cs typeface="Arial MT"/>
              </a:rPr>
              <a:t> </a:t>
            </a:r>
            <a:r>
              <a:rPr dirty="0"/>
              <a:t>Penalaran</a:t>
            </a:r>
            <a:r>
              <a:rPr spc="-114" dirty="0"/>
              <a:t> </a:t>
            </a:r>
            <a:r>
              <a:rPr dirty="0"/>
              <a:t>Maju</a:t>
            </a:r>
            <a:r>
              <a:rPr spc="-130" dirty="0"/>
              <a:t> </a:t>
            </a:r>
            <a:r>
              <a:rPr dirty="0"/>
              <a:t>(Forward</a:t>
            </a:r>
            <a:r>
              <a:rPr spc="-130" dirty="0"/>
              <a:t> </a:t>
            </a:r>
            <a:r>
              <a:rPr spc="-10" dirty="0"/>
              <a:t>Chaining)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5839" y="1727453"/>
            <a:ext cx="10219690" cy="205549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Suatu</a:t>
            </a:r>
            <a:r>
              <a:rPr sz="36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20" dirty="0">
                <a:solidFill>
                  <a:srgbClr val="1B4679"/>
                </a:solidFill>
                <a:latin typeface="Calibri"/>
                <a:cs typeface="Calibri"/>
              </a:rPr>
              <a:t>strategi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pengambilan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keputusan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dimulai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6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bagian</a:t>
            </a:r>
            <a:r>
              <a:rPr sz="36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sebelah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kiri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(</a:t>
            </a:r>
            <a:r>
              <a:rPr sz="3600" i="1" dirty="0">
                <a:solidFill>
                  <a:srgbClr val="1B4679"/>
                </a:solidFill>
                <a:latin typeface="Calibri"/>
                <a:cs typeface="Calibri"/>
              </a:rPr>
              <a:t>IF</a:t>
            </a:r>
            <a:r>
              <a:rPr sz="3600" i="1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lebih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dahulu).</a:t>
            </a:r>
            <a:r>
              <a:rPr sz="36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20" dirty="0">
                <a:solidFill>
                  <a:srgbClr val="1B4679"/>
                </a:solidFill>
                <a:latin typeface="Calibri"/>
                <a:cs typeface="Calibri"/>
              </a:rPr>
              <a:t>kata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lain,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penalaran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fakta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terlebih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dahulu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untuk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menguji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kebenaran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hipotesis.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3098" rIns="0" bIns="0" rtlCol="0">
            <a:spAutoFit/>
          </a:bodyPr>
          <a:lstStyle/>
          <a:p>
            <a:pPr marL="516255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b="0" dirty="0">
                <a:latin typeface="Arial MT"/>
                <a:cs typeface="Arial MT"/>
              </a:rPr>
              <a:t>.</a:t>
            </a:r>
            <a:r>
              <a:rPr b="0" spc="-125" dirty="0">
                <a:latin typeface="Arial MT"/>
                <a:cs typeface="Arial MT"/>
              </a:rPr>
              <a:t> </a:t>
            </a:r>
            <a:r>
              <a:rPr dirty="0"/>
              <a:t>Penalaran</a:t>
            </a:r>
            <a:r>
              <a:rPr spc="-114" dirty="0"/>
              <a:t> </a:t>
            </a:r>
            <a:r>
              <a:rPr dirty="0"/>
              <a:t>Maju</a:t>
            </a:r>
            <a:r>
              <a:rPr spc="-130" dirty="0"/>
              <a:t> </a:t>
            </a:r>
            <a:r>
              <a:rPr dirty="0"/>
              <a:t>(Forward</a:t>
            </a:r>
            <a:r>
              <a:rPr spc="-130" dirty="0"/>
              <a:t> </a:t>
            </a:r>
            <a:r>
              <a:rPr spc="-10" dirty="0"/>
              <a:t>Chaining)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0147" y="1665731"/>
            <a:ext cx="5064760" cy="426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660"/>
              </a:lnSpc>
              <a:spcBef>
                <a:spcPts val="100"/>
              </a:spcBef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Contoh</a:t>
            </a:r>
            <a:r>
              <a:rPr sz="31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3100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Mengecek</a:t>
            </a:r>
            <a:r>
              <a:rPr sz="31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r>
              <a:rPr sz="31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mesin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kendaraan</a:t>
            </a:r>
            <a:r>
              <a:rPr sz="31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bermotor</a:t>
            </a:r>
            <a:r>
              <a:rPr sz="31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rgbClr val="1B4679"/>
                </a:solidFill>
                <a:latin typeface="Calibri"/>
                <a:cs typeface="Calibri"/>
              </a:rPr>
              <a:t>akan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r>
              <a:rPr sz="31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1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macam-macam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r>
              <a:rPr sz="31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mesin</a:t>
            </a:r>
            <a:r>
              <a:rPr sz="31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rgbClr val="1B4679"/>
                </a:solidFill>
                <a:latin typeface="Calibri"/>
                <a:cs typeface="Calibri"/>
              </a:rPr>
              <a:t>akan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ditelusuri</a:t>
            </a:r>
            <a:r>
              <a:rPr sz="31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kemudian</a:t>
            </a:r>
            <a:r>
              <a:rPr sz="31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dilanjutkan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1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jenis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macam-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macam</a:t>
            </a:r>
            <a:r>
              <a:rPr sz="31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r>
              <a:rPr sz="31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1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dipilih,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1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seterusnya</a:t>
            </a:r>
            <a:r>
              <a:rPr sz="31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sampai</a:t>
            </a:r>
            <a:r>
              <a:rPr sz="31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rgbClr val="1B4679"/>
                </a:solidFill>
                <a:latin typeface="Calibri"/>
                <a:cs typeface="Calibri"/>
              </a:rPr>
              <a:t>pada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diagnosis</a:t>
            </a:r>
            <a:r>
              <a:rPr sz="31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r>
              <a:rPr sz="31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1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hasil</a:t>
            </a:r>
            <a:endParaRPr sz="3100">
              <a:latin typeface="Calibri"/>
              <a:cs typeface="Calibri"/>
            </a:endParaRPr>
          </a:p>
          <a:p>
            <a:pPr marL="12700" marR="628650">
              <a:lnSpc>
                <a:spcPct val="70000"/>
              </a:lnSpc>
              <a:spcBef>
                <a:spcPts val="560"/>
              </a:spcBef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akhir</a:t>
            </a:r>
            <a:r>
              <a:rPr sz="31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kesimpulan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rgbClr val="1B4679"/>
                </a:solidFill>
                <a:latin typeface="Calibri"/>
                <a:cs typeface="Calibri"/>
              </a:rPr>
              <a:t>kerusakan </a:t>
            </a:r>
            <a:r>
              <a:rPr sz="3100" spc="-10" dirty="0">
                <a:solidFill>
                  <a:srgbClr val="1B4679"/>
                </a:solidFill>
                <a:latin typeface="Calibri"/>
                <a:cs typeface="Calibri"/>
              </a:rPr>
              <a:t>tersebut.</a:t>
            </a:r>
            <a:endParaRPr sz="3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6450" y="1895475"/>
            <a:ext cx="4832350" cy="3498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6853"/>
            <a:ext cx="102997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B.</a:t>
            </a:r>
            <a:r>
              <a:rPr sz="4000" spc="-10" dirty="0"/>
              <a:t> </a:t>
            </a:r>
            <a:r>
              <a:rPr sz="4000" dirty="0"/>
              <a:t>Penalaran</a:t>
            </a:r>
            <a:r>
              <a:rPr sz="4000" spc="-30" dirty="0"/>
              <a:t> </a:t>
            </a:r>
            <a:r>
              <a:rPr sz="4000" dirty="0"/>
              <a:t>Mundur</a:t>
            </a:r>
            <a:r>
              <a:rPr sz="4000" spc="-20" dirty="0"/>
              <a:t> </a:t>
            </a:r>
            <a:r>
              <a:rPr sz="4000" dirty="0"/>
              <a:t>(Backward</a:t>
            </a:r>
            <a:r>
              <a:rPr sz="4000" spc="-15" dirty="0"/>
              <a:t> </a:t>
            </a:r>
            <a:r>
              <a:rPr sz="4000" spc="-10" dirty="0"/>
              <a:t>Chaining)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04239" y="1486153"/>
            <a:ext cx="10338435" cy="35369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Strategi</a:t>
            </a:r>
            <a:r>
              <a:rPr sz="3600" spc="-1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pengambilan</a:t>
            </a:r>
            <a:r>
              <a:rPr sz="3600" spc="-1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keputusan</a:t>
            </a:r>
            <a:r>
              <a:rPr sz="3600" spc="-1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atau</a:t>
            </a:r>
            <a:r>
              <a:rPr sz="3600" spc="-1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kesimpulan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pencocokan</a:t>
            </a:r>
            <a:r>
              <a:rPr sz="36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fakta</a:t>
            </a:r>
            <a:r>
              <a:rPr sz="36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atau</a:t>
            </a:r>
            <a:r>
              <a:rPr sz="36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pernyataan</a:t>
            </a:r>
            <a:r>
              <a:rPr sz="3600" spc="-1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12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dimulai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bagian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sebelah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kanan</a:t>
            </a:r>
            <a:r>
              <a:rPr sz="36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(</a:t>
            </a:r>
            <a:r>
              <a:rPr sz="3600" i="1" dirty="0">
                <a:solidFill>
                  <a:srgbClr val="1B4679"/>
                </a:solidFill>
                <a:latin typeface="Calibri"/>
                <a:cs typeface="Calibri"/>
              </a:rPr>
              <a:t>THEN</a:t>
            </a:r>
            <a:r>
              <a:rPr sz="3600" i="1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lebih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dahulu).</a:t>
            </a:r>
            <a:r>
              <a:rPr sz="36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Dengan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kata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lain,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penalaran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hipotesis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terlebih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dahulu,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menguji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3610"/>
              </a:lnSpc>
            </a:pP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kebenaran</a:t>
            </a:r>
            <a:r>
              <a:rPr sz="36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1B4679"/>
                </a:solidFill>
                <a:latin typeface="Calibri"/>
                <a:cs typeface="Calibri"/>
              </a:rPr>
              <a:t>hipotesis</a:t>
            </a:r>
            <a:r>
              <a:rPr sz="3600" b="1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tersebut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harus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dicari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35" dirty="0">
                <a:solidFill>
                  <a:srgbClr val="1B4679"/>
                </a:solidFill>
                <a:latin typeface="Calibri"/>
                <a:cs typeface="Calibri"/>
              </a:rPr>
              <a:t>fakta-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fakta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4105"/>
              </a:lnSpc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ada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36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basis</a:t>
            </a:r>
            <a:r>
              <a:rPr sz="36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pengetahuan.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65040" y="457453"/>
            <a:ext cx="26498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4C700"/>
                </a:solidFill>
              </a:rPr>
              <a:t>Konten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910589" y="1506259"/>
            <a:ext cx="5421630" cy="250825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Definisi</a:t>
            </a:r>
            <a:r>
              <a:rPr sz="3600" spc="-8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Sistem</a:t>
            </a:r>
            <a:r>
              <a:rPr sz="3600" spc="-8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0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Siapa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Pakar?</a:t>
            </a:r>
            <a:endParaRPr sz="3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0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Model</a:t>
            </a:r>
            <a:r>
              <a:rPr sz="3600" spc="-5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Sistem</a:t>
            </a:r>
            <a:r>
              <a:rPr sz="3600" spc="-7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0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Bagian</a:t>
            </a:r>
            <a:r>
              <a:rPr sz="3600" spc="-9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Utama</a:t>
            </a:r>
            <a:r>
              <a:rPr sz="3600" spc="-114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Sistem</a:t>
            </a:r>
            <a:r>
              <a:rPr sz="3600" spc="-12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10147" y="1665731"/>
            <a:ext cx="4913630" cy="4081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dirty="0">
                <a:solidFill>
                  <a:srgbClr val="1B4679"/>
                </a:solidFill>
                <a:latin typeface="Calibri"/>
                <a:cs typeface="Calibri"/>
              </a:rPr>
              <a:t>Contoh</a:t>
            </a:r>
            <a:r>
              <a:rPr sz="31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100" spc="-5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755"/>
              </a:lnSpc>
              <a:spcBef>
                <a:spcPts val="30"/>
              </a:spcBef>
            </a:pP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Pengecekan</a:t>
            </a:r>
            <a:r>
              <a:rPr sz="27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r>
              <a:rPr sz="27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mesin</a:t>
            </a:r>
            <a:r>
              <a:rPr sz="27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2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tidak</a:t>
            </a:r>
            <a:r>
              <a:rPr sz="27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r>
              <a:rPr sz="2700" spc="-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7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pengecekan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  <a:tabLst>
                <a:tab pos="3874135" algn="l"/>
              </a:tabLst>
            </a:pP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macam-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macam</a:t>
            </a:r>
            <a:r>
              <a:rPr sz="2700" spc="-1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kerusakan,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	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tetapi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r>
              <a:rPr sz="27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27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hipotesis</a:t>
            </a:r>
            <a:r>
              <a:rPr sz="27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akhir,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bahwa</a:t>
            </a:r>
            <a:r>
              <a:rPr sz="27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tekanan</a:t>
            </a:r>
            <a:r>
              <a:rPr sz="27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kompresi</a:t>
            </a:r>
            <a:r>
              <a:rPr sz="27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di</a:t>
            </a:r>
            <a:r>
              <a:rPr sz="27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silinder</a:t>
            </a:r>
            <a:r>
              <a:rPr sz="27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mesin</a:t>
            </a:r>
            <a:r>
              <a:rPr sz="27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terlalu</a:t>
            </a:r>
            <a:r>
              <a:rPr sz="27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rendah</a:t>
            </a:r>
            <a:r>
              <a:rPr sz="27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25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ingin</a:t>
            </a:r>
            <a:r>
              <a:rPr sz="27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dibuktikan</a:t>
            </a:r>
            <a:r>
              <a:rPr sz="27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bahwa</a:t>
            </a:r>
            <a:r>
              <a:rPr sz="27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tersebut</a:t>
            </a:r>
            <a:r>
              <a:rPr sz="27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merupakan</a:t>
            </a:r>
            <a:r>
              <a:rPr sz="27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kerusakan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mesin</a:t>
            </a:r>
            <a:r>
              <a:rPr sz="27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akibat</a:t>
            </a:r>
            <a:r>
              <a:rPr sz="27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kehilangan</a:t>
            </a:r>
            <a:r>
              <a:rPr sz="27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daya.</a:t>
            </a:r>
            <a:r>
              <a:rPr sz="27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20" dirty="0">
                <a:solidFill>
                  <a:srgbClr val="1B4679"/>
                </a:solidFill>
                <a:latin typeface="Calibri"/>
                <a:cs typeface="Calibri"/>
              </a:rPr>
              <a:t>Oleh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sebab</a:t>
            </a:r>
            <a:r>
              <a:rPr sz="27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itu</a:t>
            </a:r>
            <a:r>
              <a:rPr sz="27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penalaran</a:t>
            </a:r>
            <a:r>
              <a:rPr sz="27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akan</a:t>
            </a:r>
            <a:r>
              <a:rPr sz="27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dimulai</a:t>
            </a:r>
            <a:endParaRPr sz="2700">
              <a:latin typeface="Calibri"/>
              <a:cs typeface="Calibri"/>
            </a:endParaRPr>
          </a:p>
          <a:p>
            <a:pPr marL="12700" marR="577215">
              <a:lnSpc>
                <a:spcPct val="70000"/>
              </a:lnSpc>
              <a:spcBef>
                <a:spcPts val="484"/>
              </a:spcBef>
            </a:pP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7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hipotesis</a:t>
            </a:r>
            <a:r>
              <a:rPr sz="27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hingga</a:t>
            </a:r>
            <a:r>
              <a:rPr sz="27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kemudian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sampai</a:t>
            </a:r>
            <a:r>
              <a:rPr sz="2700" spc="-1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1B4679"/>
                </a:solidFill>
                <a:latin typeface="Calibri"/>
                <a:cs typeface="Calibri"/>
              </a:rPr>
              <a:t>pada</a:t>
            </a:r>
            <a:r>
              <a:rPr sz="2700" spc="-2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1B4679"/>
                </a:solidFill>
                <a:latin typeface="Calibri"/>
                <a:cs typeface="Calibri"/>
              </a:rPr>
              <a:t>pembuktiannya.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9997" rIns="0" bIns="0" rtlCol="0">
            <a:spAutoFit/>
          </a:bodyPr>
          <a:lstStyle/>
          <a:p>
            <a:pPr marL="395605" marR="5080">
              <a:lnSpc>
                <a:spcPts val="4230"/>
              </a:lnSpc>
              <a:spcBef>
                <a:spcPts val="1115"/>
              </a:spcBef>
            </a:pPr>
            <a:r>
              <a:rPr dirty="0"/>
              <a:t>B.</a:t>
            </a:r>
            <a:r>
              <a:rPr spc="-70" dirty="0"/>
              <a:t> </a:t>
            </a:r>
            <a:r>
              <a:rPr dirty="0"/>
              <a:t>Penalaran</a:t>
            </a:r>
            <a:r>
              <a:rPr spc="-55" dirty="0"/>
              <a:t> </a:t>
            </a:r>
            <a:r>
              <a:rPr dirty="0"/>
              <a:t>Mundur</a:t>
            </a:r>
            <a:r>
              <a:rPr spc="-70" dirty="0"/>
              <a:t> </a:t>
            </a:r>
            <a:r>
              <a:rPr spc="-10" dirty="0"/>
              <a:t>(Backward Chaining)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7550" y="2136775"/>
            <a:ext cx="4668647" cy="30702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3153" rIns="0" bIns="0" rtlCol="0">
            <a:spAutoFit/>
          </a:bodyPr>
          <a:lstStyle/>
          <a:p>
            <a:pPr marL="516255" marR="5080">
              <a:lnSpc>
                <a:spcPts val="3460"/>
              </a:lnSpc>
              <a:spcBef>
                <a:spcPts val="530"/>
              </a:spcBef>
            </a:pPr>
            <a:r>
              <a:rPr sz="3200" dirty="0"/>
              <a:t>Membandingkan</a:t>
            </a:r>
            <a:r>
              <a:rPr sz="3200" spc="-50" dirty="0"/>
              <a:t> </a:t>
            </a:r>
            <a:r>
              <a:rPr sz="3200" dirty="0"/>
              <a:t>Penalaran</a:t>
            </a:r>
            <a:r>
              <a:rPr sz="3200" spc="-20" dirty="0"/>
              <a:t> </a:t>
            </a:r>
            <a:r>
              <a:rPr sz="3200" dirty="0"/>
              <a:t>Maju</a:t>
            </a:r>
            <a:r>
              <a:rPr sz="3200" spc="-30" dirty="0"/>
              <a:t> </a:t>
            </a:r>
            <a:r>
              <a:rPr sz="3200" dirty="0"/>
              <a:t>dan</a:t>
            </a:r>
            <a:r>
              <a:rPr sz="3200" spc="-25" dirty="0"/>
              <a:t> </a:t>
            </a:r>
            <a:r>
              <a:rPr sz="3200" spc="-10" dirty="0"/>
              <a:t>Penalaran Mundur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241300" algn="l"/>
              </a:tabLst>
            </a:pPr>
            <a:r>
              <a:rPr spc="-10" dirty="0"/>
              <a:t>Penalaran</a:t>
            </a:r>
            <a:r>
              <a:rPr spc="-80" dirty="0"/>
              <a:t> </a:t>
            </a:r>
            <a:r>
              <a:rPr dirty="0"/>
              <a:t>mundur</a:t>
            </a:r>
            <a:r>
              <a:rPr spc="-50" dirty="0"/>
              <a:t> </a:t>
            </a:r>
            <a:r>
              <a:rPr dirty="0"/>
              <a:t>bergerak</a:t>
            </a:r>
            <a:r>
              <a:rPr spc="-80" dirty="0"/>
              <a:t> </a:t>
            </a:r>
            <a:r>
              <a:rPr dirty="0"/>
              <a:t>lebih</a:t>
            </a:r>
            <a:r>
              <a:rPr spc="-65" dirty="0"/>
              <a:t> </a:t>
            </a:r>
            <a:r>
              <a:rPr dirty="0"/>
              <a:t>cepat</a:t>
            </a:r>
            <a:r>
              <a:rPr spc="-60" dirty="0"/>
              <a:t> </a:t>
            </a:r>
            <a:r>
              <a:rPr dirty="0"/>
              <a:t>dari</a:t>
            </a:r>
            <a:r>
              <a:rPr spc="-65" dirty="0"/>
              <a:t> </a:t>
            </a:r>
            <a:r>
              <a:rPr dirty="0"/>
              <a:t>penalaran</a:t>
            </a:r>
            <a:r>
              <a:rPr spc="-75" dirty="0"/>
              <a:t> </a:t>
            </a:r>
            <a:r>
              <a:rPr dirty="0"/>
              <a:t>maju</a:t>
            </a:r>
            <a:r>
              <a:rPr spc="-55" dirty="0"/>
              <a:t> </a:t>
            </a:r>
            <a:r>
              <a:rPr spc="-10" dirty="0"/>
              <a:t>karena </a:t>
            </a:r>
            <a:r>
              <a:rPr dirty="0"/>
              <a:t>penalaran</a:t>
            </a:r>
            <a:r>
              <a:rPr spc="-75" dirty="0"/>
              <a:t> </a:t>
            </a:r>
            <a:r>
              <a:rPr dirty="0"/>
              <a:t>mundur</a:t>
            </a:r>
            <a:r>
              <a:rPr spc="-50" dirty="0"/>
              <a:t> </a:t>
            </a:r>
            <a:r>
              <a:rPr dirty="0"/>
              <a:t>tidak</a:t>
            </a:r>
            <a:r>
              <a:rPr spc="-70" dirty="0"/>
              <a:t> </a:t>
            </a:r>
            <a:r>
              <a:rPr dirty="0"/>
              <a:t>harus</a:t>
            </a:r>
            <a:r>
              <a:rPr spc="-50" dirty="0"/>
              <a:t> </a:t>
            </a:r>
            <a:r>
              <a:rPr dirty="0"/>
              <a:t>mempertimbangkan</a:t>
            </a:r>
            <a:r>
              <a:rPr spc="-80" dirty="0"/>
              <a:t> </a:t>
            </a:r>
            <a:r>
              <a:rPr dirty="0"/>
              <a:t>semua</a:t>
            </a:r>
            <a:r>
              <a:rPr spc="-65" dirty="0"/>
              <a:t> </a:t>
            </a:r>
            <a:r>
              <a:rPr dirty="0"/>
              <a:t>aturan</a:t>
            </a:r>
            <a:r>
              <a:rPr spc="-55" dirty="0"/>
              <a:t> </a:t>
            </a:r>
            <a:r>
              <a:rPr spc="-25" dirty="0"/>
              <a:t>dan </a:t>
            </a:r>
            <a:r>
              <a:rPr dirty="0"/>
              <a:t>tidak</a:t>
            </a:r>
            <a:r>
              <a:rPr spc="-70" dirty="0"/>
              <a:t> </a:t>
            </a:r>
            <a:r>
              <a:rPr dirty="0"/>
              <a:t>membuat</a:t>
            </a:r>
            <a:r>
              <a:rPr spc="-65" dirty="0"/>
              <a:t> </a:t>
            </a:r>
            <a:r>
              <a:rPr dirty="0"/>
              <a:t>beberapa</a:t>
            </a:r>
            <a:r>
              <a:rPr spc="-60" dirty="0"/>
              <a:t> </a:t>
            </a:r>
            <a:r>
              <a:rPr dirty="0"/>
              <a:t>putaran</a:t>
            </a:r>
            <a:r>
              <a:rPr spc="-55" dirty="0"/>
              <a:t> </a:t>
            </a:r>
            <a:r>
              <a:rPr dirty="0"/>
              <a:t>melalui</a:t>
            </a:r>
            <a:r>
              <a:rPr spc="-85" dirty="0"/>
              <a:t> </a:t>
            </a:r>
            <a:r>
              <a:rPr spc="-10" dirty="0"/>
              <a:t>perangkat</a:t>
            </a:r>
            <a:r>
              <a:rPr spc="-75" dirty="0"/>
              <a:t> </a:t>
            </a:r>
            <a:r>
              <a:rPr spc="-10" dirty="0"/>
              <a:t>atauran.</a:t>
            </a:r>
          </a:p>
          <a:p>
            <a:pPr marL="240665" indent="-22796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240665" algn="l"/>
              </a:tabLst>
            </a:pPr>
            <a:r>
              <a:rPr dirty="0"/>
              <a:t>Penalaran</a:t>
            </a:r>
            <a:r>
              <a:rPr spc="-114" dirty="0"/>
              <a:t> </a:t>
            </a:r>
            <a:r>
              <a:rPr dirty="0"/>
              <a:t>mundur</a:t>
            </a:r>
            <a:r>
              <a:rPr spc="-90" dirty="0"/>
              <a:t> </a:t>
            </a:r>
            <a:r>
              <a:rPr dirty="0"/>
              <a:t>sangat</a:t>
            </a:r>
            <a:r>
              <a:rPr spc="-105" dirty="0"/>
              <a:t> </a:t>
            </a:r>
            <a:r>
              <a:rPr dirty="0"/>
              <a:t>cocok</a:t>
            </a:r>
            <a:r>
              <a:rPr spc="-95" dirty="0"/>
              <a:t> </a:t>
            </a:r>
            <a:r>
              <a:rPr spc="-10" dirty="0"/>
              <a:t>jika:</a:t>
            </a:r>
          </a:p>
          <a:p>
            <a:pPr marL="1079500" lvl="1" indent="-609600">
              <a:lnSpc>
                <a:spcPct val="100000"/>
              </a:lnSpc>
              <a:spcBef>
                <a:spcPts val="229"/>
              </a:spcBef>
              <a:buAutoNum type="arabicPeriod"/>
              <a:tabLst>
                <a:tab pos="1079500" algn="l"/>
                <a:tab pos="5594985" algn="l"/>
              </a:tabLst>
            </a:pPr>
            <a:r>
              <a:rPr sz="2400" spc="-35" dirty="0">
                <a:solidFill>
                  <a:srgbClr val="1B4679"/>
                </a:solidFill>
                <a:latin typeface="Calibri"/>
                <a:cs typeface="Calibri"/>
              </a:rPr>
              <a:t>Terdapat</a:t>
            </a:r>
            <a:r>
              <a:rPr sz="24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variabel</a:t>
            </a:r>
            <a:r>
              <a:rPr sz="24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sasaran</a:t>
            </a:r>
            <a:r>
              <a:rPr sz="24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berganda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	(multiple</a:t>
            </a:r>
            <a:r>
              <a:rPr sz="2400" spc="-2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goal</a:t>
            </a:r>
            <a:r>
              <a:rPr sz="24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variable)</a:t>
            </a:r>
            <a:endParaRPr sz="2400">
              <a:latin typeface="Calibri"/>
              <a:cs typeface="Calibri"/>
            </a:endParaRPr>
          </a:p>
          <a:p>
            <a:pPr marL="1079500" lvl="1" indent="-6096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1079500" algn="l"/>
              </a:tabLst>
            </a:pPr>
            <a:r>
              <a:rPr sz="2400" spc="-35" dirty="0">
                <a:solidFill>
                  <a:srgbClr val="1B4679"/>
                </a:solidFill>
                <a:latin typeface="Calibri"/>
                <a:cs typeface="Calibri"/>
              </a:rPr>
              <a:t>Terdapat</a:t>
            </a:r>
            <a:r>
              <a:rPr sz="24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banyak</a:t>
            </a:r>
            <a:r>
              <a:rPr sz="24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aturan</a:t>
            </a:r>
            <a:endParaRPr sz="2400">
              <a:latin typeface="Calibri"/>
              <a:cs typeface="Calibri"/>
            </a:endParaRPr>
          </a:p>
          <a:p>
            <a:pPr marL="1079500" marR="37465" lvl="1" indent="-610235">
              <a:lnSpc>
                <a:spcPts val="2590"/>
              </a:lnSpc>
              <a:spcBef>
                <a:spcPts val="540"/>
              </a:spcBef>
              <a:buAutoNum type="arabicPeriod"/>
              <a:tabLst>
                <a:tab pos="1079500" algn="l"/>
              </a:tabLst>
            </a:pP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Semua</a:t>
            </a:r>
            <a:r>
              <a:rPr sz="24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atau</a:t>
            </a:r>
            <a:r>
              <a:rPr sz="24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hampir</a:t>
            </a:r>
            <a:r>
              <a:rPr sz="24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semua</a:t>
            </a:r>
            <a:r>
              <a:rPr sz="24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aturan</a:t>
            </a:r>
            <a:r>
              <a:rPr sz="24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tidak</a:t>
            </a:r>
            <a:r>
              <a:rPr sz="24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harus</a:t>
            </a:r>
            <a:r>
              <a:rPr sz="24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diuji</a:t>
            </a:r>
            <a:r>
              <a:rPr sz="24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24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B4679"/>
                </a:solidFill>
                <a:latin typeface="Calibri"/>
                <a:cs typeface="Calibri"/>
              </a:rPr>
              <a:t>proses</a:t>
            </a:r>
            <a:r>
              <a:rPr sz="24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mencapai pemecahan.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</a:t>
            </a:r>
            <a:r>
              <a:rPr spc="-135" dirty="0"/>
              <a:t> </a:t>
            </a:r>
            <a:r>
              <a:rPr spc="-10" dirty="0"/>
              <a:t>DEVELOPMENT</a:t>
            </a:r>
            <a:r>
              <a:rPr spc="-125" dirty="0"/>
              <a:t> </a:t>
            </a:r>
            <a:r>
              <a:rPr spc="-10" dirty="0"/>
              <a:t>ENGINE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85491"/>
            <a:ext cx="9693275" cy="15621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Komponen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utama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adalah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development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engine,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digunakan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menciptakan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sistem pakar.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3098" rIns="0" bIns="0" rtlCol="0">
            <a:spAutoFit/>
          </a:bodyPr>
          <a:lstStyle/>
          <a:p>
            <a:pPr marL="516255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Elemen-</a:t>
            </a:r>
            <a:r>
              <a:rPr dirty="0"/>
              <a:t>elemen</a:t>
            </a:r>
            <a:r>
              <a:rPr spc="-105" dirty="0"/>
              <a:t> </a:t>
            </a:r>
            <a:r>
              <a:rPr dirty="0"/>
              <a:t>Sistem</a:t>
            </a:r>
            <a:r>
              <a:rPr spc="-120" dirty="0"/>
              <a:t> </a:t>
            </a:r>
            <a:r>
              <a:rPr spc="-10" dirty="0"/>
              <a:t>Pakar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8962"/>
            <a:ext cx="5275580" cy="360362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621665" algn="l"/>
              </a:tabLst>
            </a:pP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Pengalaman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65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Orang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ahli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(pakar)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621665" algn="l"/>
              </a:tabLst>
            </a:pP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Transfer</a:t>
            </a:r>
            <a:r>
              <a:rPr sz="2800" spc="-114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pengalaman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Pembuatan</a:t>
            </a:r>
            <a:r>
              <a:rPr sz="2800" spc="-1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alasan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65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Pembuatan</a:t>
            </a:r>
            <a:r>
              <a:rPr sz="2800" spc="-1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simbol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621665" algn="l"/>
              </a:tabLst>
            </a:pP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Aturan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65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Kemampuan</a:t>
            </a:r>
            <a:r>
              <a:rPr sz="2800" spc="-1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28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menjelaskan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8279" y="1058799"/>
            <a:ext cx="4165600" cy="2941955"/>
            <a:chOff x="658279" y="1058799"/>
            <a:chExt cx="4165600" cy="29419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8279" y="1058799"/>
              <a:ext cx="1644650" cy="1524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3841" y="2506726"/>
              <a:ext cx="2540000" cy="149377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3525392" y="3999991"/>
            <a:ext cx="3587115" cy="1765935"/>
            <a:chOff x="3525392" y="3999991"/>
            <a:chExt cx="3587115" cy="176593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25440" y="4089399"/>
              <a:ext cx="2186559" cy="16764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525392" y="3999991"/>
              <a:ext cx="1400175" cy="1172210"/>
            </a:xfrm>
            <a:custGeom>
              <a:avLst/>
              <a:gdLst/>
              <a:ahLst/>
              <a:cxnLst/>
              <a:rect l="l" t="t" r="r" b="b"/>
              <a:pathLst>
                <a:path w="1400175" h="1172210">
                  <a:moveTo>
                    <a:pt x="1227297" y="1113800"/>
                  </a:moveTo>
                  <a:lnTo>
                    <a:pt x="1223518" y="1171701"/>
                  </a:lnTo>
                  <a:lnTo>
                    <a:pt x="1354430" y="1116456"/>
                  </a:lnTo>
                  <a:lnTo>
                    <a:pt x="1254887" y="1116456"/>
                  </a:lnTo>
                  <a:lnTo>
                    <a:pt x="1227297" y="1113800"/>
                  </a:lnTo>
                  <a:close/>
                </a:path>
                <a:path w="1400175" h="1172210">
                  <a:moveTo>
                    <a:pt x="1231015" y="1056856"/>
                  </a:moveTo>
                  <a:lnTo>
                    <a:pt x="1227297" y="1113800"/>
                  </a:lnTo>
                  <a:lnTo>
                    <a:pt x="1254887" y="1116456"/>
                  </a:lnTo>
                  <a:lnTo>
                    <a:pt x="1260221" y="1059560"/>
                  </a:lnTo>
                  <a:lnTo>
                    <a:pt x="1231015" y="1056856"/>
                  </a:lnTo>
                  <a:close/>
                </a:path>
                <a:path w="1400175" h="1172210">
                  <a:moveTo>
                    <a:pt x="1234694" y="1000505"/>
                  </a:moveTo>
                  <a:lnTo>
                    <a:pt x="1231128" y="1055115"/>
                  </a:lnTo>
                  <a:lnTo>
                    <a:pt x="1231015" y="1056856"/>
                  </a:lnTo>
                  <a:lnTo>
                    <a:pt x="1260221" y="1059560"/>
                  </a:lnTo>
                  <a:lnTo>
                    <a:pt x="1254887" y="1116456"/>
                  </a:lnTo>
                  <a:lnTo>
                    <a:pt x="1354430" y="1116456"/>
                  </a:lnTo>
                  <a:lnTo>
                    <a:pt x="1400175" y="1097152"/>
                  </a:lnTo>
                  <a:lnTo>
                    <a:pt x="1234694" y="1000505"/>
                  </a:lnTo>
                  <a:close/>
                </a:path>
                <a:path w="1400175" h="1172210">
                  <a:moveTo>
                    <a:pt x="57150" y="0"/>
                  </a:moveTo>
                  <a:lnTo>
                    <a:pt x="0" y="1015"/>
                  </a:lnTo>
                  <a:lnTo>
                    <a:pt x="485" y="25653"/>
                  </a:lnTo>
                  <a:lnTo>
                    <a:pt x="508" y="26796"/>
                  </a:lnTo>
                  <a:lnTo>
                    <a:pt x="4572" y="80263"/>
                  </a:lnTo>
                  <a:lnTo>
                    <a:pt x="12573" y="133476"/>
                  </a:lnTo>
                  <a:lnTo>
                    <a:pt x="24511" y="186562"/>
                  </a:lnTo>
                  <a:lnTo>
                    <a:pt x="40132" y="239013"/>
                  </a:lnTo>
                  <a:lnTo>
                    <a:pt x="59309" y="290829"/>
                  </a:lnTo>
                  <a:lnTo>
                    <a:pt x="81787" y="342010"/>
                  </a:lnTo>
                  <a:lnTo>
                    <a:pt x="107569" y="392556"/>
                  </a:lnTo>
                  <a:lnTo>
                    <a:pt x="136398" y="441959"/>
                  </a:lnTo>
                  <a:lnTo>
                    <a:pt x="168275" y="490727"/>
                  </a:lnTo>
                  <a:lnTo>
                    <a:pt x="202946" y="538225"/>
                  </a:lnTo>
                  <a:lnTo>
                    <a:pt x="240411" y="584580"/>
                  </a:lnTo>
                  <a:lnTo>
                    <a:pt x="280543" y="629792"/>
                  </a:lnTo>
                  <a:lnTo>
                    <a:pt x="322961" y="673607"/>
                  </a:lnTo>
                  <a:lnTo>
                    <a:pt x="390906" y="736599"/>
                  </a:lnTo>
                  <a:lnTo>
                    <a:pt x="438912" y="776604"/>
                  </a:lnTo>
                  <a:lnTo>
                    <a:pt x="489077" y="815085"/>
                  </a:lnTo>
                  <a:lnTo>
                    <a:pt x="541020" y="851788"/>
                  </a:lnTo>
                  <a:lnTo>
                    <a:pt x="594868" y="886586"/>
                  </a:lnTo>
                  <a:lnTo>
                    <a:pt x="650240" y="919606"/>
                  </a:lnTo>
                  <a:lnTo>
                    <a:pt x="707136" y="950467"/>
                  </a:lnTo>
                  <a:lnTo>
                    <a:pt x="765556" y="979169"/>
                  </a:lnTo>
                  <a:lnTo>
                    <a:pt x="825373" y="1005712"/>
                  </a:lnTo>
                  <a:lnTo>
                    <a:pt x="886333" y="1029842"/>
                  </a:lnTo>
                  <a:lnTo>
                    <a:pt x="948182" y="1051432"/>
                  </a:lnTo>
                  <a:lnTo>
                    <a:pt x="1010793" y="1070482"/>
                  </a:lnTo>
                  <a:lnTo>
                    <a:pt x="1074420" y="1086992"/>
                  </a:lnTo>
                  <a:lnTo>
                    <a:pt x="1138682" y="1100708"/>
                  </a:lnTo>
                  <a:lnTo>
                    <a:pt x="1203452" y="1111503"/>
                  </a:lnTo>
                  <a:lnTo>
                    <a:pt x="1227297" y="1113800"/>
                  </a:lnTo>
                  <a:lnTo>
                    <a:pt x="1231015" y="1056856"/>
                  </a:lnTo>
                  <a:lnTo>
                    <a:pt x="1212215" y="1055115"/>
                  </a:lnTo>
                  <a:lnTo>
                    <a:pt x="1181100" y="1050289"/>
                  </a:lnTo>
                  <a:lnTo>
                    <a:pt x="1119124" y="1038478"/>
                  </a:lnTo>
                  <a:lnTo>
                    <a:pt x="1057402" y="1023873"/>
                  </a:lnTo>
                  <a:lnTo>
                    <a:pt x="996569" y="1006855"/>
                  </a:lnTo>
                  <a:lnTo>
                    <a:pt x="936498" y="987170"/>
                  </a:lnTo>
                  <a:lnTo>
                    <a:pt x="877316" y="965072"/>
                  </a:lnTo>
                  <a:lnTo>
                    <a:pt x="819150" y="940688"/>
                  </a:lnTo>
                  <a:lnTo>
                    <a:pt x="734314" y="900175"/>
                  </a:lnTo>
                  <a:lnTo>
                    <a:pt x="679450" y="870457"/>
                  </a:lnTo>
                  <a:lnTo>
                    <a:pt x="625856" y="838580"/>
                  </a:lnTo>
                  <a:lnTo>
                    <a:pt x="573913" y="805052"/>
                  </a:lnTo>
                  <a:lnTo>
                    <a:pt x="523875" y="769746"/>
                  </a:lnTo>
                  <a:lnTo>
                    <a:pt x="475488" y="732789"/>
                  </a:lnTo>
                  <a:lnTo>
                    <a:pt x="429260" y="694181"/>
                  </a:lnTo>
                  <a:lnTo>
                    <a:pt x="384810" y="653922"/>
                  </a:lnTo>
                  <a:lnTo>
                    <a:pt x="342900" y="612520"/>
                  </a:lnTo>
                  <a:lnTo>
                    <a:pt x="303276" y="569975"/>
                  </a:lnTo>
                  <a:lnTo>
                    <a:pt x="266319" y="526287"/>
                  </a:lnTo>
                  <a:lnTo>
                    <a:pt x="231902" y="481329"/>
                  </a:lnTo>
                  <a:lnTo>
                    <a:pt x="200152" y="435736"/>
                  </a:lnTo>
                  <a:lnTo>
                    <a:pt x="171323" y="389254"/>
                  </a:lnTo>
                  <a:lnTo>
                    <a:pt x="145415" y="342137"/>
                  </a:lnTo>
                  <a:lnTo>
                    <a:pt x="122682" y="294258"/>
                  </a:lnTo>
                  <a:lnTo>
                    <a:pt x="103124" y="245998"/>
                  </a:lnTo>
                  <a:lnTo>
                    <a:pt x="86868" y="197484"/>
                  </a:lnTo>
                  <a:lnTo>
                    <a:pt x="74041" y="148462"/>
                  </a:lnTo>
                  <a:lnTo>
                    <a:pt x="64770" y="99440"/>
                  </a:lnTo>
                  <a:lnTo>
                    <a:pt x="59055" y="50291"/>
                  </a:lnTo>
                  <a:lnTo>
                    <a:pt x="57170" y="1015"/>
                  </a:lnTo>
                  <a:lnTo>
                    <a:pt x="5715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20495" rIns="0" bIns="0" rtlCol="0">
            <a:spAutoFit/>
          </a:bodyPr>
          <a:lstStyle/>
          <a:p>
            <a:pPr marL="2164715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solidFill>
                  <a:srgbClr val="000000"/>
                </a:solidFill>
              </a:rPr>
              <a:t>Expert</a:t>
            </a:r>
            <a:endParaRPr sz="2200"/>
          </a:p>
        </p:txBody>
      </p:sp>
      <p:sp>
        <p:nvSpPr>
          <p:cNvPr id="9" name="object 9"/>
          <p:cNvSpPr/>
          <p:nvPr/>
        </p:nvSpPr>
        <p:spPr>
          <a:xfrm>
            <a:off x="1453133" y="2582417"/>
            <a:ext cx="830580" cy="737870"/>
          </a:xfrm>
          <a:custGeom>
            <a:avLst/>
            <a:gdLst/>
            <a:ahLst/>
            <a:cxnLst/>
            <a:rect l="l" t="t" r="r" b="b"/>
            <a:pathLst>
              <a:path w="830580" h="737870">
                <a:moveTo>
                  <a:pt x="657099" y="679492"/>
                </a:moveTo>
                <a:lnTo>
                  <a:pt x="650366" y="737362"/>
                </a:lnTo>
                <a:lnTo>
                  <a:pt x="798036" y="683768"/>
                </a:lnTo>
                <a:lnTo>
                  <a:pt x="684276" y="683768"/>
                </a:lnTo>
                <a:lnTo>
                  <a:pt x="657099" y="679492"/>
                </a:lnTo>
                <a:close/>
              </a:path>
              <a:path w="830580" h="737870">
                <a:moveTo>
                  <a:pt x="663689" y="622841"/>
                </a:moveTo>
                <a:lnTo>
                  <a:pt x="657099" y="679492"/>
                </a:lnTo>
                <a:lnTo>
                  <a:pt x="684276" y="683768"/>
                </a:lnTo>
                <a:lnTo>
                  <a:pt x="693039" y="627253"/>
                </a:lnTo>
                <a:lnTo>
                  <a:pt x="663689" y="622841"/>
                </a:lnTo>
                <a:close/>
              </a:path>
              <a:path w="830580" h="737870">
                <a:moveTo>
                  <a:pt x="670179" y="567055"/>
                </a:moveTo>
                <a:lnTo>
                  <a:pt x="663689" y="622841"/>
                </a:lnTo>
                <a:lnTo>
                  <a:pt x="693039" y="627253"/>
                </a:lnTo>
                <a:lnTo>
                  <a:pt x="684276" y="683768"/>
                </a:lnTo>
                <a:lnTo>
                  <a:pt x="798036" y="683768"/>
                </a:lnTo>
                <a:lnTo>
                  <a:pt x="830579" y="671957"/>
                </a:lnTo>
                <a:lnTo>
                  <a:pt x="670179" y="567055"/>
                </a:lnTo>
                <a:close/>
              </a:path>
              <a:path w="830580" h="737870">
                <a:moveTo>
                  <a:pt x="57150" y="0"/>
                </a:moveTo>
                <a:lnTo>
                  <a:pt x="0" y="1016"/>
                </a:lnTo>
                <a:lnTo>
                  <a:pt x="235" y="15621"/>
                </a:lnTo>
                <a:lnTo>
                  <a:pt x="253" y="16764"/>
                </a:lnTo>
                <a:lnTo>
                  <a:pt x="4699" y="66421"/>
                </a:lnTo>
                <a:lnTo>
                  <a:pt x="18796" y="132587"/>
                </a:lnTo>
                <a:lnTo>
                  <a:pt x="41528" y="197485"/>
                </a:lnTo>
                <a:lnTo>
                  <a:pt x="72262" y="260350"/>
                </a:lnTo>
                <a:lnTo>
                  <a:pt x="109981" y="320802"/>
                </a:lnTo>
                <a:lnTo>
                  <a:pt x="154304" y="378460"/>
                </a:lnTo>
                <a:lnTo>
                  <a:pt x="204723" y="432943"/>
                </a:lnTo>
                <a:lnTo>
                  <a:pt x="260477" y="483743"/>
                </a:lnTo>
                <a:lnTo>
                  <a:pt x="320802" y="530225"/>
                </a:lnTo>
                <a:lnTo>
                  <a:pt x="352805" y="551942"/>
                </a:lnTo>
                <a:lnTo>
                  <a:pt x="385572" y="572262"/>
                </a:lnTo>
                <a:lnTo>
                  <a:pt x="419353" y="591439"/>
                </a:lnTo>
                <a:lnTo>
                  <a:pt x="453771" y="609219"/>
                </a:lnTo>
                <a:lnTo>
                  <a:pt x="489203" y="625729"/>
                </a:lnTo>
                <a:lnTo>
                  <a:pt x="525272" y="640715"/>
                </a:lnTo>
                <a:lnTo>
                  <a:pt x="561847" y="654177"/>
                </a:lnTo>
                <a:lnTo>
                  <a:pt x="599059" y="665988"/>
                </a:lnTo>
                <a:lnTo>
                  <a:pt x="636651" y="676275"/>
                </a:lnTo>
                <a:lnTo>
                  <a:pt x="657099" y="679492"/>
                </a:lnTo>
                <a:lnTo>
                  <a:pt x="663689" y="622841"/>
                </a:lnTo>
                <a:lnTo>
                  <a:pt x="651636" y="621030"/>
                </a:lnTo>
                <a:lnTo>
                  <a:pt x="616330" y="611505"/>
                </a:lnTo>
                <a:lnTo>
                  <a:pt x="547116" y="587883"/>
                </a:lnTo>
                <a:lnTo>
                  <a:pt x="480059" y="558546"/>
                </a:lnTo>
                <a:lnTo>
                  <a:pt x="415671" y="523875"/>
                </a:lnTo>
                <a:lnTo>
                  <a:pt x="354838" y="484378"/>
                </a:lnTo>
                <a:lnTo>
                  <a:pt x="298068" y="440563"/>
                </a:lnTo>
                <a:lnTo>
                  <a:pt x="245745" y="393065"/>
                </a:lnTo>
                <a:lnTo>
                  <a:pt x="198882" y="342646"/>
                </a:lnTo>
                <a:lnTo>
                  <a:pt x="157606" y="289179"/>
                </a:lnTo>
                <a:lnTo>
                  <a:pt x="122809" y="233807"/>
                </a:lnTo>
                <a:lnTo>
                  <a:pt x="94868" y="176911"/>
                </a:lnTo>
                <a:lnTo>
                  <a:pt x="74294" y="118872"/>
                </a:lnTo>
                <a:lnTo>
                  <a:pt x="61594" y="60198"/>
                </a:lnTo>
                <a:lnTo>
                  <a:pt x="57472" y="16764"/>
                </a:lnTo>
                <a:lnTo>
                  <a:pt x="57166" y="1016"/>
                </a:lnTo>
                <a:lnTo>
                  <a:pt x="5715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565907" y="1693163"/>
            <a:ext cx="7548880" cy="40055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0965" indent="-96520">
              <a:lnSpc>
                <a:spcPct val="100000"/>
              </a:lnSpc>
              <a:spcBef>
                <a:spcPts val="95"/>
              </a:spcBef>
              <a:buClr>
                <a:srgbClr val="40458B"/>
              </a:buClr>
              <a:buSzPct val="95000"/>
              <a:buFont typeface="Times New Roman"/>
              <a:buChar char="•"/>
              <a:tabLst>
                <a:tab pos="100965" algn="l"/>
              </a:tabLst>
            </a:pPr>
            <a:r>
              <a:rPr sz="2000" dirty="0">
                <a:latin typeface="Arial MT"/>
                <a:cs typeface="Arial MT"/>
              </a:rPr>
              <a:t>Memiliki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pengetahuan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atau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cara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menyelesaikan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masalah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Clr>
                <a:srgbClr val="40458B"/>
              </a:buClr>
              <a:buFont typeface="Times New Roman"/>
              <a:buChar char="•"/>
            </a:pP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Clr>
                <a:srgbClr val="40458B"/>
              </a:buClr>
              <a:buFont typeface="Times New Roman"/>
              <a:buChar char="•"/>
            </a:pPr>
            <a:endParaRPr sz="2000">
              <a:latin typeface="Arial MT"/>
              <a:cs typeface="Arial MT"/>
            </a:endParaRPr>
          </a:p>
          <a:p>
            <a:pPr marL="121920" algn="ctr">
              <a:lnSpc>
                <a:spcPct val="100000"/>
              </a:lnSpc>
            </a:pPr>
            <a:r>
              <a:rPr sz="2200" b="1" dirty="0">
                <a:latin typeface="Arial"/>
                <a:cs typeface="Arial"/>
              </a:rPr>
              <a:t>Knowledge</a:t>
            </a:r>
            <a:r>
              <a:rPr sz="2200" b="1" spc="-105" dirty="0">
                <a:latin typeface="Arial"/>
                <a:cs typeface="Arial"/>
              </a:rPr>
              <a:t> </a:t>
            </a:r>
            <a:r>
              <a:rPr sz="2200" b="1" spc="-10" dirty="0">
                <a:latin typeface="Arial"/>
                <a:cs typeface="Arial"/>
              </a:rPr>
              <a:t>Engineer</a:t>
            </a:r>
            <a:endParaRPr sz="2200">
              <a:latin typeface="Arial"/>
              <a:cs typeface="Arial"/>
            </a:endParaRPr>
          </a:p>
          <a:p>
            <a:pPr marL="2539365" lvl="1" indent="-96520">
              <a:lnSpc>
                <a:spcPct val="100000"/>
              </a:lnSpc>
              <a:spcBef>
                <a:spcPts val="1085"/>
              </a:spcBef>
              <a:buClr>
                <a:srgbClr val="40458B"/>
              </a:buClr>
              <a:buSzPct val="95000"/>
              <a:buFont typeface="Times New Roman"/>
              <a:buChar char="•"/>
              <a:tabLst>
                <a:tab pos="2539365" algn="l"/>
              </a:tabLst>
            </a:pPr>
            <a:r>
              <a:rPr sz="2000" dirty="0">
                <a:latin typeface="Arial MT"/>
                <a:cs typeface="Arial MT"/>
              </a:rPr>
              <a:t>Mendapatkan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pengetahuan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dari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pakar</a:t>
            </a:r>
            <a:endParaRPr sz="2000">
              <a:latin typeface="Arial MT"/>
              <a:cs typeface="Arial MT"/>
            </a:endParaRPr>
          </a:p>
          <a:p>
            <a:pPr marL="2539365" lvl="1" indent="-96520">
              <a:lnSpc>
                <a:spcPct val="100000"/>
              </a:lnSpc>
              <a:spcBef>
                <a:spcPts val="1080"/>
              </a:spcBef>
              <a:buClr>
                <a:srgbClr val="40458B"/>
              </a:buClr>
              <a:buSzPct val="95000"/>
              <a:buFont typeface="Times New Roman"/>
              <a:buChar char="•"/>
              <a:tabLst>
                <a:tab pos="2539365" algn="l"/>
              </a:tabLst>
            </a:pPr>
            <a:r>
              <a:rPr sz="2000" spc="-10" dirty="0">
                <a:latin typeface="Arial MT"/>
                <a:cs typeface="Arial MT"/>
              </a:rPr>
              <a:t>Memindahkan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pengetahuan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komputer</a:t>
            </a:r>
            <a:endParaRPr sz="2000">
              <a:latin typeface="Arial MT"/>
              <a:cs typeface="Arial MT"/>
            </a:endParaRPr>
          </a:p>
          <a:p>
            <a:pPr marL="4991100">
              <a:lnSpc>
                <a:spcPct val="100000"/>
              </a:lnSpc>
              <a:spcBef>
                <a:spcPts val="2260"/>
              </a:spcBef>
            </a:pPr>
            <a:r>
              <a:rPr sz="2200" b="1" spc="-20" dirty="0">
                <a:latin typeface="Arial"/>
                <a:cs typeface="Arial"/>
              </a:rPr>
              <a:t>User</a:t>
            </a:r>
            <a:endParaRPr sz="2200">
              <a:latin typeface="Arial"/>
              <a:cs typeface="Arial"/>
            </a:endParaRPr>
          </a:p>
          <a:p>
            <a:pPr marL="5079365" lvl="2" indent="-96520">
              <a:lnSpc>
                <a:spcPct val="100000"/>
              </a:lnSpc>
              <a:spcBef>
                <a:spcPts val="160"/>
              </a:spcBef>
              <a:buClr>
                <a:srgbClr val="40458B"/>
              </a:buClr>
              <a:buSzPct val="95000"/>
              <a:buFont typeface="Times New Roman"/>
              <a:buChar char="•"/>
              <a:tabLst>
                <a:tab pos="5079365" algn="l"/>
              </a:tabLst>
            </a:pPr>
            <a:r>
              <a:rPr sz="2000" dirty="0">
                <a:latin typeface="Arial MT"/>
                <a:cs typeface="Arial MT"/>
              </a:rPr>
              <a:t>Pemakai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bukan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pakar</a:t>
            </a:r>
            <a:endParaRPr sz="2000">
              <a:latin typeface="Arial MT"/>
              <a:cs typeface="Arial MT"/>
            </a:endParaRPr>
          </a:p>
          <a:p>
            <a:pPr marL="5079365" lvl="2" indent="-96520">
              <a:lnSpc>
                <a:spcPct val="100000"/>
              </a:lnSpc>
              <a:buClr>
                <a:srgbClr val="40458B"/>
              </a:buClr>
              <a:buSzPct val="95000"/>
              <a:buFont typeface="Times New Roman"/>
              <a:buChar char="•"/>
              <a:tabLst>
                <a:tab pos="5079365" algn="l"/>
              </a:tabLst>
            </a:pPr>
            <a:r>
              <a:rPr sz="2000" dirty="0">
                <a:latin typeface="Arial MT"/>
                <a:cs typeface="Arial MT"/>
              </a:rPr>
              <a:t>Orang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awam</a:t>
            </a:r>
            <a:endParaRPr sz="2000">
              <a:latin typeface="Arial MT"/>
              <a:cs typeface="Arial MT"/>
            </a:endParaRPr>
          </a:p>
          <a:p>
            <a:pPr marL="5079365" lvl="2" indent="-96520">
              <a:lnSpc>
                <a:spcPct val="100000"/>
              </a:lnSpc>
              <a:buClr>
                <a:srgbClr val="40458B"/>
              </a:buClr>
              <a:buSzPct val="95000"/>
              <a:buFont typeface="Times New Roman"/>
              <a:buChar char="•"/>
              <a:tabLst>
                <a:tab pos="5079365" algn="l"/>
              </a:tabLst>
            </a:pPr>
            <a:r>
              <a:rPr sz="2000" dirty="0">
                <a:latin typeface="Arial MT"/>
                <a:cs typeface="Arial MT"/>
              </a:rPr>
              <a:t>Knowledge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engineer</a:t>
            </a:r>
            <a:endParaRPr sz="2000">
              <a:latin typeface="Arial MT"/>
              <a:cs typeface="Arial MT"/>
            </a:endParaRPr>
          </a:p>
          <a:p>
            <a:pPr marL="5079365" lvl="2" indent="-96520">
              <a:lnSpc>
                <a:spcPct val="100000"/>
              </a:lnSpc>
              <a:buClr>
                <a:srgbClr val="40458B"/>
              </a:buClr>
              <a:buSzPct val="95000"/>
              <a:buFont typeface="Times New Roman"/>
              <a:buChar char="•"/>
              <a:tabLst>
                <a:tab pos="5079365" algn="l"/>
              </a:tabLst>
            </a:pPr>
            <a:r>
              <a:rPr sz="2000" spc="-10" dirty="0">
                <a:latin typeface="Arial MT"/>
                <a:cs typeface="Arial MT"/>
              </a:rPr>
              <a:t>Pakar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Knowledge</a:t>
            </a:r>
            <a:r>
              <a:rPr spc="-235" dirty="0"/>
              <a:t> </a:t>
            </a:r>
            <a:r>
              <a:rPr spc="-10" dirty="0"/>
              <a:t>Engineer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4952"/>
            <a:ext cx="10315575" cy="106870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Orang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bekerja</a:t>
            </a:r>
            <a:r>
              <a:rPr sz="36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membantu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merancang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3600" spc="-9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36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disebut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Knowledge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Engineer.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2283" rIns="0" bIns="0" rtlCol="0">
            <a:spAutoFit/>
          </a:bodyPr>
          <a:lstStyle/>
          <a:p>
            <a:pPr marL="160655" marR="5080">
              <a:lnSpc>
                <a:spcPts val="4320"/>
              </a:lnSpc>
              <a:spcBef>
                <a:spcPts val="645"/>
              </a:spcBef>
            </a:pPr>
            <a:r>
              <a:rPr sz="4000" dirty="0"/>
              <a:t>Keahlian</a:t>
            </a:r>
            <a:r>
              <a:rPr sz="4000" spc="-20" dirty="0"/>
              <a:t> </a:t>
            </a:r>
            <a:r>
              <a:rPr sz="4000" dirty="0"/>
              <a:t>yang</a:t>
            </a:r>
            <a:r>
              <a:rPr sz="4000" spc="-25" dirty="0"/>
              <a:t> </a:t>
            </a:r>
            <a:r>
              <a:rPr sz="4000" dirty="0"/>
              <a:t>harus</a:t>
            </a:r>
            <a:r>
              <a:rPr sz="4000" spc="-10" dirty="0"/>
              <a:t> </a:t>
            </a:r>
            <a:r>
              <a:rPr sz="4000" dirty="0"/>
              <a:t>dimiliki</a:t>
            </a:r>
            <a:r>
              <a:rPr sz="4000" spc="5" dirty="0"/>
              <a:t> </a:t>
            </a:r>
            <a:r>
              <a:rPr sz="4000" dirty="0"/>
              <a:t>oleh</a:t>
            </a:r>
            <a:r>
              <a:rPr sz="4000" spc="-10" dirty="0"/>
              <a:t> Knowledge Engineer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774952"/>
            <a:ext cx="9466580" cy="218249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622300" marR="5080" indent="-609600">
              <a:lnSpc>
                <a:spcPts val="3890"/>
              </a:lnSpc>
              <a:spcBef>
                <a:spcPts val="585"/>
              </a:spcBef>
              <a:buAutoNum type="arabicPeriod"/>
              <a:tabLst>
                <a:tab pos="622300" algn="l"/>
              </a:tabLst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Mengerti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bagaimana</a:t>
            </a:r>
            <a:r>
              <a:rPr sz="36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menerapkan</a:t>
            </a:r>
            <a:r>
              <a:rPr sz="3600" spc="-1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pengetahuan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36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memecahkan</a:t>
            </a:r>
            <a:r>
              <a:rPr sz="36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masalah</a:t>
            </a:r>
            <a:endParaRPr sz="3600">
              <a:latin typeface="Calibri"/>
              <a:cs typeface="Calibri"/>
            </a:endParaRPr>
          </a:p>
          <a:p>
            <a:pPr marL="622300" marR="1125220" indent="-609600">
              <a:lnSpc>
                <a:spcPts val="3890"/>
              </a:lnSpc>
              <a:spcBef>
                <a:spcPts val="994"/>
              </a:spcBef>
              <a:buAutoNum type="arabicPeriod"/>
              <a:tabLst>
                <a:tab pos="622300" algn="l"/>
              </a:tabLst>
            </a:pP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Mampu</a:t>
            </a:r>
            <a:r>
              <a:rPr sz="36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memahami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penjelasan</a:t>
            </a:r>
            <a:r>
              <a:rPr sz="36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mengenai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pengetahuan</a:t>
            </a:r>
            <a:r>
              <a:rPr sz="36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36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diberikan</a:t>
            </a:r>
            <a:r>
              <a:rPr sz="36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B4679"/>
                </a:solidFill>
                <a:latin typeface="Calibri"/>
                <a:cs typeface="Calibri"/>
              </a:rPr>
              <a:t>oleh</a:t>
            </a:r>
            <a:r>
              <a:rPr sz="36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3098" rIns="0" bIns="0" rtlCol="0">
            <a:spAutoFit/>
          </a:bodyPr>
          <a:lstStyle/>
          <a:p>
            <a:pPr marL="516255">
              <a:lnSpc>
                <a:spcPct val="100000"/>
              </a:lnSpc>
              <a:spcBef>
                <a:spcPts val="100"/>
              </a:spcBef>
            </a:pPr>
            <a:r>
              <a:rPr dirty="0"/>
              <a:t>Daya</a:t>
            </a:r>
            <a:r>
              <a:rPr spc="-175" dirty="0"/>
              <a:t> </a:t>
            </a:r>
            <a:r>
              <a:rPr spc="-25" dirty="0"/>
              <a:t>Tarik</a:t>
            </a:r>
            <a:r>
              <a:rPr spc="-170" dirty="0"/>
              <a:t> </a:t>
            </a:r>
            <a:r>
              <a:rPr dirty="0"/>
              <a:t>Sistem</a:t>
            </a:r>
            <a:r>
              <a:rPr spc="-165" dirty="0"/>
              <a:t> </a:t>
            </a:r>
            <a:r>
              <a:rPr spc="-10" dirty="0"/>
              <a:t>Pakar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239"/>
            <a:ext cx="9114155" cy="173228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622300" marR="5080" indent="-609600">
              <a:lnSpc>
                <a:spcPts val="3020"/>
              </a:lnSpc>
              <a:spcBef>
                <a:spcPts val="484"/>
              </a:spcBef>
              <a:buAutoNum type="arabicPeriod"/>
              <a:tabLst>
                <a:tab pos="622300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Menawarkan</a:t>
            </a:r>
            <a:r>
              <a:rPr sz="2800" spc="-11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kesempatan</a:t>
            </a:r>
            <a:r>
              <a:rPr sz="28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untuk</a:t>
            </a:r>
            <a:r>
              <a:rPr sz="2800" spc="-9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membuat</a:t>
            </a:r>
            <a:r>
              <a:rPr sz="28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keputusan</a:t>
            </a:r>
            <a:r>
              <a:rPr sz="28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B4679"/>
                </a:solidFill>
                <a:latin typeface="Calibri"/>
                <a:cs typeface="Calibri"/>
              </a:rPr>
              <a:t>yang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melebihi</a:t>
            </a:r>
            <a:r>
              <a:rPr sz="2800" spc="-10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kemampuan</a:t>
            </a:r>
            <a:r>
              <a:rPr sz="28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manajer</a:t>
            </a:r>
            <a:endParaRPr sz="2800">
              <a:latin typeface="Calibri"/>
              <a:cs typeface="Calibri"/>
            </a:endParaRPr>
          </a:p>
          <a:p>
            <a:pPr marL="622300" marR="142240" indent="-609600">
              <a:lnSpc>
                <a:spcPts val="3020"/>
              </a:lnSpc>
              <a:spcBef>
                <a:spcPts val="1010"/>
              </a:spcBef>
              <a:buAutoNum type="arabicPeriod"/>
              <a:tabLst>
                <a:tab pos="622300" algn="l"/>
              </a:tabLst>
            </a:pP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Kemampuannya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28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menjelaskan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alur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penalaran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dalam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mencapai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suatu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pemecahan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556259"/>
            <a:ext cx="8862060" cy="101091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3670"/>
              </a:lnSpc>
              <a:spcBef>
                <a:spcPts val="565"/>
              </a:spcBef>
            </a:pPr>
            <a:r>
              <a:rPr sz="3400" dirty="0"/>
              <a:t>AREA</a:t>
            </a:r>
            <a:r>
              <a:rPr sz="3400" spc="-185" dirty="0"/>
              <a:t> </a:t>
            </a:r>
            <a:r>
              <a:rPr sz="3400" dirty="0"/>
              <a:t>PERMASALAHAN</a:t>
            </a:r>
            <a:r>
              <a:rPr sz="3400" spc="-185" dirty="0"/>
              <a:t> </a:t>
            </a:r>
            <a:r>
              <a:rPr sz="3400" dirty="0"/>
              <a:t>APLIKASI</a:t>
            </a:r>
            <a:r>
              <a:rPr sz="3400" spc="-35" dirty="0"/>
              <a:t> </a:t>
            </a:r>
            <a:r>
              <a:rPr sz="3400" spc="-10" dirty="0"/>
              <a:t>SISTEM PAKAR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88340" y="1533150"/>
            <a:ext cx="10775950" cy="346202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Interpretasi</a:t>
            </a:r>
            <a:endParaRPr sz="2400">
              <a:latin typeface="Calibri"/>
              <a:cs typeface="Calibri"/>
            </a:endParaRPr>
          </a:p>
          <a:p>
            <a:pPr marL="698500" marR="5080" lvl="1" indent="-228600">
              <a:lnSpc>
                <a:spcPts val="216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Yaitu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pengambilan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keputusan</a:t>
            </a:r>
            <a:r>
              <a:rPr sz="2000" spc="-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hasil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observasi,</a:t>
            </a:r>
            <a:r>
              <a:rPr sz="20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pengawasan,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pengenalan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ucapan,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analisis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citra,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interpretasi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sinyal,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0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beberapa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analisis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kecerdasan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Prediksi</a:t>
            </a:r>
            <a:endParaRPr sz="2400">
              <a:latin typeface="Calibri"/>
              <a:cs typeface="Calibri"/>
            </a:endParaRPr>
          </a:p>
          <a:p>
            <a:pPr marL="698500" marR="382270" lvl="1" indent="-228600">
              <a:lnSpc>
                <a:spcPts val="2160"/>
              </a:lnSpc>
              <a:spcBef>
                <a:spcPts val="560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Memprediksi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 akibat-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akibat</a:t>
            </a:r>
            <a:r>
              <a:rPr sz="2000" spc="-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dimungkinkan</a:t>
            </a:r>
            <a:r>
              <a:rPr sz="2000" spc="-1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0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situasi-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situasi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 tertentu,</a:t>
            </a:r>
            <a:r>
              <a:rPr sz="2000" spc="-1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2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: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peramalan,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prediksi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demografis,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peralaman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ekonomi,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prediksi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lalulintas,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estimasi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hasil,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militer, pemasaran,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atau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peramalan</a:t>
            </a:r>
            <a:r>
              <a:rPr sz="20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keuangan.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Diagnosis</a:t>
            </a:r>
            <a:endParaRPr sz="2400">
              <a:latin typeface="Calibri"/>
              <a:cs typeface="Calibri"/>
            </a:endParaRPr>
          </a:p>
          <a:p>
            <a:pPr marL="698500" marR="376555" lvl="1" indent="-228600">
              <a:lnSpc>
                <a:spcPts val="2160"/>
              </a:lnSpc>
              <a:spcBef>
                <a:spcPts val="560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Menentukan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sebab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malfungsi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situasi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kompleks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didasarkan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pada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gejala-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gejala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yang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teramati,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medis,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elektronis,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mekanis,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diagnosis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perangkat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lunak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556259"/>
            <a:ext cx="8862060" cy="101091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3670"/>
              </a:lnSpc>
              <a:spcBef>
                <a:spcPts val="565"/>
              </a:spcBef>
            </a:pPr>
            <a:r>
              <a:rPr sz="3400" dirty="0"/>
              <a:t>AREA</a:t>
            </a:r>
            <a:r>
              <a:rPr sz="3400" spc="-185" dirty="0"/>
              <a:t> </a:t>
            </a:r>
            <a:r>
              <a:rPr sz="3400" dirty="0"/>
              <a:t>PERMASALAHAN</a:t>
            </a:r>
            <a:r>
              <a:rPr sz="3400" spc="-185" dirty="0"/>
              <a:t> </a:t>
            </a:r>
            <a:r>
              <a:rPr sz="3400" dirty="0"/>
              <a:t>APLIKASI</a:t>
            </a:r>
            <a:r>
              <a:rPr sz="3400" spc="-35" dirty="0"/>
              <a:t> </a:t>
            </a:r>
            <a:r>
              <a:rPr sz="3400" spc="-10" dirty="0"/>
              <a:t>SISTEM PAKAR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916939" y="1758449"/>
            <a:ext cx="9842500" cy="373634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Desain</a:t>
            </a:r>
            <a:endParaRPr sz="2400">
              <a:latin typeface="Calibri"/>
              <a:cs typeface="Calibri"/>
            </a:endParaRPr>
          </a:p>
          <a:p>
            <a:pPr marL="695960" marR="74930" lvl="1" indent="-226060" algn="just">
              <a:lnSpc>
                <a:spcPct val="90000"/>
              </a:lnSpc>
              <a:spcBef>
                <a:spcPts val="525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Menentukan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konfigurasi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komponen-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komponen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cocok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tujuan-tujuan 	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kinerja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tertentu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1B4679"/>
                </a:solidFill>
                <a:latin typeface="Calibri"/>
                <a:cs typeface="Calibri"/>
              </a:rPr>
              <a:t>kendala-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kendala</a:t>
            </a:r>
            <a:r>
              <a:rPr sz="20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tertentu,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layout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sirkuit,</a:t>
            </a:r>
            <a:r>
              <a:rPr sz="20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perancangan 	bangunan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Perencanaan</a:t>
            </a:r>
            <a:endParaRPr sz="2400">
              <a:latin typeface="Calibri"/>
              <a:cs typeface="Calibri"/>
            </a:endParaRPr>
          </a:p>
          <a:p>
            <a:pPr marL="698500" marR="5080" lvl="1" indent="-228600">
              <a:lnSpc>
                <a:spcPts val="2160"/>
              </a:lnSpc>
              <a:spcBef>
                <a:spcPts val="560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Merencanakan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serangkaian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tindakan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akan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dapat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mencapai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sejumlah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tujuan</a:t>
            </a:r>
            <a:r>
              <a:rPr sz="2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dengan kondisi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awal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tertentu,</a:t>
            </a:r>
            <a:r>
              <a:rPr sz="20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perencanaan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keuangan,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komunikasi,</a:t>
            </a:r>
            <a:r>
              <a:rPr sz="2000" spc="-3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militer, pengembangan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politik,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routing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0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manajemen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proyek.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spc="-10" dirty="0">
                <a:solidFill>
                  <a:srgbClr val="1B4679"/>
                </a:solidFill>
                <a:latin typeface="Calibri"/>
                <a:cs typeface="Calibri"/>
              </a:rPr>
              <a:t>Monitoring</a:t>
            </a:r>
            <a:endParaRPr sz="2400">
              <a:latin typeface="Calibri"/>
              <a:cs typeface="Calibri"/>
            </a:endParaRPr>
          </a:p>
          <a:p>
            <a:pPr marL="698500" marR="575945" lvl="1" indent="-228600">
              <a:lnSpc>
                <a:spcPts val="216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Membandingkan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tingkah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laku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suatu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000" spc="-8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teramati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dengan</a:t>
            </a:r>
            <a:r>
              <a:rPr sz="2000" spc="-8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tingkah</a:t>
            </a:r>
            <a:r>
              <a:rPr sz="2000" spc="-7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laku</a:t>
            </a:r>
            <a:r>
              <a:rPr sz="2000" spc="-7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yang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diharapkan</a:t>
            </a:r>
            <a:r>
              <a:rPr sz="20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darinya,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1B4679"/>
                </a:solidFill>
                <a:latin typeface="Calibri"/>
                <a:cs typeface="Calibri"/>
              </a:rPr>
              <a:t>diantaranya</a:t>
            </a:r>
            <a:r>
              <a:rPr sz="20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:</a:t>
            </a:r>
            <a:r>
              <a:rPr sz="20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Computer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Aided</a:t>
            </a:r>
            <a:r>
              <a:rPr sz="20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B4679"/>
                </a:solidFill>
                <a:latin typeface="Calibri"/>
                <a:cs typeface="Calibri"/>
              </a:rPr>
              <a:t>Monitoring</a:t>
            </a:r>
            <a:r>
              <a:rPr sz="20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1B4679"/>
                </a:solidFill>
                <a:latin typeface="Calibri"/>
                <a:cs typeface="Calibri"/>
              </a:rPr>
              <a:t>System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10524066" cy="1082860"/>
          </a:xfrm>
          <a:prstGeom prst="rect">
            <a:avLst/>
          </a:prstGeom>
        </p:spPr>
        <p:txBody>
          <a:bodyPr vert="horz" wrap="square" lIns="0" tIns="157987" rIns="0" bIns="0" rtlCol="0">
            <a:spAutoFit/>
          </a:bodyPr>
          <a:lstStyle/>
          <a:p>
            <a:pPr marL="147193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4C700"/>
                </a:solidFill>
              </a:rPr>
              <a:t>Tujuan</a:t>
            </a:r>
            <a:r>
              <a:rPr sz="6000" spc="-225" dirty="0">
                <a:solidFill>
                  <a:srgbClr val="F4C700"/>
                </a:solidFill>
              </a:rPr>
              <a:t> </a:t>
            </a:r>
            <a:r>
              <a:rPr sz="6000" dirty="0">
                <a:solidFill>
                  <a:srgbClr val="F4C700"/>
                </a:solidFill>
              </a:rPr>
              <a:t>Instruksi</a:t>
            </a:r>
            <a:r>
              <a:rPr sz="6000" spc="-200" dirty="0">
                <a:solidFill>
                  <a:srgbClr val="F4C700"/>
                </a:solidFill>
              </a:rPr>
              <a:t> </a:t>
            </a:r>
            <a:r>
              <a:rPr sz="6000" spc="-20" dirty="0">
                <a:solidFill>
                  <a:srgbClr val="F4C700"/>
                </a:solidFill>
              </a:rPr>
              <a:t>Umum</a:t>
            </a:r>
            <a:endParaRPr sz="6000"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677334" y="2160589"/>
            <a:ext cx="10828866" cy="257570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6350" marR="5080">
              <a:lnSpc>
                <a:spcPts val="3890"/>
              </a:lnSpc>
              <a:spcBef>
                <a:spcPts val="585"/>
              </a:spcBef>
            </a:pPr>
            <a:r>
              <a:rPr sz="3600" spc="-10" dirty="0">
                <a:solidFill>
                  <a:srgbClr val="F4C700"/>
                </a:solidFill>
              </a:rPr>
              <a:t>Mahasiswa</a:t>
            </a:r>
            <a:r>
              <a:rPr sz="3600" spc="-12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memahami</a:t>
            </a:r>
            <a:r>
              <a:rPr sz="3600" spc="-135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filosofi</a:t>
            </a:r>
            <a:r>
              <a:rPr sz="3600" spc="-12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Kecerdasan</a:t>
            </a:r>
            <a:r>
              <a:rPr sz="3600" spc="-125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Buatan</a:t>
            </a:r>
            <a:r>
              <a:rPr sz="3600" spc="-114" dirty="0">
                <a:solidFill>
                  <a:srgbClr val="F4C700"/>
                </a:solidFill>
              </a:rPr>
              <a:t> </a:t>
            </a:r>
            <a:r>
              <a:rPr sz="3600" spc="-25" dirty="0">
                <a:solidFill>
                  <a:srgbClr val="F4C700"/>
                </a:solidFill>
              </a:rPr>
              <a:t>dan </a:t>
            </a:r>
            <a:r>
              <a:rPr sz="3600" dirty="0">
                <a:solidFill>
                  <a:srgbClr val="F4C700"/>
                </a:solidFill>
              </a:rPr>
              <a:t>mampu</a:t>
            </a:r>
            <a:r>
              <a:rPr sz="3600" spc="-85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menerapkan</a:t>
            </a:r>
            <a:r>
              <a:rPr sz="3600" spc="-11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beberapa</a:t>
            </a:r>
            <a:r>
              <a:rPr sz="3600" spc="-10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metode</a:t>
            </a:r>
            <a:r>
              <a:rPr sz="3600" spc="-95" dirty="0">
                <a:solidFill>
                  <a:srgbClr val="F4C700"/>
                </a:solidFill>
              </a:rPr>
              <a:t> </a:t>
            </a:r>
            <a:r>
              <a:rPr sz="3600" spc="-10" dirty="0">
                <a:solidFill>
                  <a:srgbClr val="F4C700"/>
                </a:solidFill>
              </a:rPr>
              <a:t>Kecerdasan Komputasional</a:t>
            </a:r>
            <a:r>
              <a:rPr sz="3600" spc="-114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dalam</a:t>
            </a:r>
            <a:r>
              <a:rPr sz="3600" spc="-95" dirty="0">
                <a:solidFill>
                  <a:srgbClr val="F4C700"/>
                </a:solidFill>
              </a:rPr>
              <a:t> </a:t>
            </a:r>
            <a:r>
              <a:rPr sz="3600" spc="-10" dirty="0">
                <a:solidFill>
                  <a:srgbClr val="F4C700"/>
                </a:solidFill>
              </a:rPr>
              <a:t>menyelesaikan</a:t>
            </a:r>
            <a:r>
              <a:rPr sz="3600" spc="-95" dirty="0">
                <a:solidFill>
                  <a:srgbClr val="F4C700"/>
                </a:solidFill>
              </a:rPr>
              <a:t> </a:t>
            </a:r>
            <a:r>
              <a:rPr sz="3600" spc="-10" dirty="0">
                <a:solidFill>
                  <a:srgbClr val="F4C700"/>
                </a:solidFill>
              </a:rPr>
              <a:t>sebuah </a:t>
            </a:r>
            <a:r>
              <a:rPr sz="3600" dirty="0">
                <a:solidFill>
                  <a:srgbClr val="F4C700"/>
                </a:solidFill>
              </a:rPr>
              <a:t>permasalahan,</a:t>
            </a:r>
            <a:r>
              <a:rPr sz="3600" spc="-6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baik</a:t>
            </a:r>
            <a:r>
              <a:rPr sz="3600" spc="-7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secara</a:t>
            </a:r>
            <a:r>
              <a:rPr sz="3600" spc="-60" dirty="0">
                <a:solidFill>
                  <a:srgbClr val="F4C700"/>
                </a:solidFill>
              </a:rPr>
              <a:t> </a:t>
            </a:r>
            <a:r>
              <a:rPr sz="3600" dirty="0">
                <a:solidFill>
                  <a:srgbClr val="F4C700"/>
                </a:solidFill>
              </a:rPr>
              <a:t>individu</a:t>
            </a:r>
            <a:r>
              <a:rPr sz="3600" spc="-90" dirty="0">
                <a:solidFill>
                  <a:srgbClr val="F4C700"/>
                </a:solidFill>
              </a:rPr>
              <a:t> </a:t>
            </a:r>
            <a:r>
              <a:rPr sz="3600" spc="-10" dirty="0">
                <a:solidFill>
                  <a:srgbClr val="F4C700"/>
                </a:solidFill>
              </a:rPr>
              <a:t>maupun </a:t>
            </a:r>
            <a:r>
              <a:rPr sz="3600" spc="-20" dirty="0">
                <a:solidFill>
                  <a:srgbClr val="F4C700"/>
                </a:solidFill>
              </a:rPr>
              <a:t>berkelompok/kerjasama</a:t>
            </a:r>
            <a:r>
              <a:rPr sz="3600" spc="10" dirty="0">
                <a:solidFill>
                  <a:srgbClr val="F4C700"/>
                </a:solidFill>
              </a:rPr>
              <a:t> </a:t>
            </a:r>
            <a:r>
              <a:rPr sz="3600" spc="-20" dirty="0">
                <a:solidFill>
                  <a:srgbClr val="F4C700"/>
                </a:solidFill>
              </a:rPr>
              <a:t>tim.</a:t>
            </a:r>
            <a:endParaRPr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6326" y="110743"/>
            <a:ext cx="59588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dirty="0">
                <a:solidFill>
                  <a:srgbClr val="000000"/>
                </a:solidFill>
                <a:latin typeface="Arial Black"/>
                <a:cs typeface="Arial Black"/>
              </a:rPr>
              <a:t>Structure</a:t>
            </a:r>
            <a:r>
              <a:rPr sz="2800" b="0" spc="15" dirty="0">
                <a:solidFill>
                  <a:srgbClr val="000000"/>
                </a:solidFill>
                <a:latin typeface="Arial Black"/>
                <a:cs typeface="Arial Black"/>
              </a:rPr>
              <a:t> </a:t>
            </a:r>
            <a:r>
              <a:rPr sz="2800" b="0" dirty="0">
                <a:solidFill>
                  <a:srgbClr val="000000"/>
                </a:solidFill>
                <a:latin typeface="Arial Black"/>
                <a:cs typeface="Arial Black"/>
              </a:rPr>
              <a:t>of</a:t>
            </a:r>
            <a:r>
              <a:rPr sz="2800" b="0" spc="215" dirty="0">
                <a:solidFill>
                  <a:srgbClr val="000000"/>
                </a:solidFill>
                <a:latin typeface="Arial Black"/>
                <a:cs typeface="Arial Black"/>
              </a:rPr>
              <a:t> </a:t>
            </a:r>
            <a:r>
              <a:rPr sz="2800" b="0" dirty="0">
                <a:solidFill>
                  <a:srgbClr val="000000"/>
                </a:solidFill>
                <a:latin typeface="Arial Black"/>
                <a:cs typeface="Arial Black"/>
              </a:rPr>
              <a:t>an</a:t>
            </a:r>
            <a:r>
              <a:rPr sz="2800" b="0" spc="45" dirty="0">
                <a:solidFill>
                  <a:srgbClr val="000000"/>
                </a:solidFill>
                <a:latin typeface="Arial Black"/>
                <a:cs typeface="Arial Black"/>
              </a:rPr>
              <a:t> </a:t>
            </a:r>
            <a:r>
              <a:rPr sz="2800" b="0" dirty="0">
                <a:solidFill>
                  <a:srgbClr val="000000"/>
                </a:solidFill>
                <a:latin typeface="Arial Black"/>
                <a:cs typeface="Arial Black"/>
              </a:rPr>
              <a:t>Expert</a:t>
            </a:r>
            <a:r>
              <a:rPr sz="2800" b="0" spc="35" dirty="0">
                <a:solidFill>
                  <a:srgbClr val="000000"/>
                </a:solidFill>
                <a:latin typeface="Arial Black"/>
                <a:cs typeface="Arial Black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Arial Black"/>
                <a:cs typeface="Arial Black"/>
              </a:rPr>
              <a:t>System</a:t>
            </a:r>
            <a:endParaRPr sz="28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4927" y="885697"/>
            <a:ext cx="27762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Consultation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Environment (Use)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74381" y="885697"/>
            <a:ext cx="2862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Development</a:t>
            </a:r>
            <a:r>
              <a:rPr sz="20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Environment (Knowledge</a:t>
            </a:r>
            <a:r>
              <a:rPr sz="20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Acquisition</a:t>
            </a:r>
            <a:r>
              <a:rPr sz="2000" b="1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032000" y="1524000"/>
            <a:ext cx="1144270" cy="864235"/>
            <a:chOff x="2032000" y="1524000"/>
            <a:chExt cx="1144270" cy="86423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6638" y="1548383"/>
              <a:ext cx="1119377" cy="8397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2000" y="1524000"/>
              <a:ext cx="1117600" cy="8382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192527" y="1724151"/>
            <a:ext cx="50990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20" dirty="0">
                <a:latin typeface="Calibri"/>
                <a:cs typeface="Calibri"/>
              </a:rPr>
              <a:t>User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940800" y="1524000"/>
            <a:ext cx="1143635" cy="864235"/>
            <a:chOff x="8940800" y="1524000"/>
            <a:chExt cx="1143635" cy="86423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65692" y="1548383"/>
              <a:ext cx="1118616" cy="83972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40800" y="1524000"/>
              <a:ext cx="1117600" cy="838200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9000235" y="1800351"/>
            <a:ext cx="70866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Calibri"/>
                <a:cs typeface="Calibri"/>
              </a:rPr>
              <a:t>Expert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219200" y="2590800"/>
            <a:ext cx="2973070" cy="483234"/>
            <a:chOff x="1219200" y="2590800"/>
            <a:chExt cx="2973070" cy="483234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43583" y="2615183"/>
              <a:ext cx="2948178" cy="45872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19200" y="2590800"/>
              <a:ext cx="2946400" cy="45720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1582927" y="2638551"/>
            <a:ext cx="15081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latin typeface="Calibri"/>
                <a:cs typeface="Calibri"/>
              </a:rPr>
              <a:t>User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Interface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219200" y="3657600"/>
            <a:ext cx="2973070" cy="483234"/>
            <a:chOff x="1219200" y="3657600"/>
            <a:chExt cx="2973070" cy="483234"/>
          </a:xfrm>
        </p:grpSpPr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43583" y="3681983"/>
              <a:ext cx="2948178" cy="45872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19200" y="3657600"/>
              <a:ext cx="2946400" cy="457200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1379727" y="3705352"/>
            <a:ext cx="17843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Calibri"/>
                <a:cs typeface="Calibri"/>
              </a:rPr>
              <a:t>Inference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Engine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368800" y="3048000"/>
            <a:ext cx="2566670" cy="635635"/>
            <a:chOff x="4368800" y="3048000"/>
            <a:chExt cx="2566670" cy="635635"/>
          </a:xfrm>
        </p:grpSpPr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93692" y="3072383"/>
              <a:ext cx="2541269" cy="61112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68800" y="3048000"/>
              <a:ext cx="2540000" cy="60960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4622546" y="3019551"/>
            <a:ext cx="12719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Calibri"/>
                <a:cs typeface="Calibri"/>
              </a:rPr>
              <a:t>Explanation Facility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08000" y="5029200"/>
            <a:ext cx="3175635" cy="483234"/>
            <a:chOff x="508000" y="5029200"/>
            <a:chExt cx="3175635" cy="483234"/>
          </a:xfrm>
        </p:grpSpPr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32638" y="5053583"/>
              <a:ext cx="3150869" cy="45872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8000" y="5029200"/>
              <a:ext cx="3149600" cy="457200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508000" y="5029200"/>
            <a:ext cx="3149600" cy="45720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72720">
              <a:lnSpc>
                <a:spcPct val="100000"/>
              </a:lnSpc>
              <a:spcBef>
                <a:spcPts val="1075"/>
              </a:spcBef>
            </a:pPr>
            <a:r>
              <a:rPr sz="2000" b="1" spc="-20" dirty="0">
                <a:latin typeface="Calibri"/>
                <a:cs typeface="Calibri"/>
              </a:rPr>
              <a:t>Working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Memory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8273" y="1976373"/>
            <a:ext cx="83311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Facts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Case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11728" y="1976373"/>
            <a:ext cx="17633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Recommendation, Explanation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71727" y="4477004"/>
            <a:ext cx="16097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Facts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Case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14806" y="1638301"/>
            <a:ext cx="9863455" cy="3930776"/>
            <a:chOff x="614806" y="2074672"/>
            <a:chExt cx="9863455" cy="3494404"/>
          </a:xfrm>
        </p:grpSpPr>
        <p:sp>
          <p:nvSpPr>
            <p:cNvPr id="33" name="object 33"/>
            <p:cNvSpPr/>
            <p:nvPr/>
          </p:nvSpPr>
          <p:spPr>
            <a:xfrm>
              <a:off x="614807" y="2074671"/>
              <a:ext cx="3839210" cy="2967355"/>
            </a:xfrm>
            <a:custGeom>
              <a:avLst/>
              <a:gdLst/>
              <a:ahLst/>
              <a:cxnLst/>
              <a:rect l="l" t="t" r="r" b="b"/>
              <a:pathLst>
                <a:path w="3839210" h="2967354">
                  <a:moveTo>
                    <a:pt x="701040" y="964692"/>
                  </a:moveTo>
                  <a:lnTo>
                    <a:pt x="677037" y="956564"/>
                  </a:lnTo>
                  <a:lnTo>
                    <a:pt x="24041" y="2890990"/>
                  </a:lnTo>
                  <a:lnTo>
                    <a:pt x="0" y="2882900"/>
                  </a:lnTo>
                  <a:lnTo>
                    <a:pt x="11722" y="2967228"/>
                  </a:lnTo>
                  <a:lnTo>
                    <a:pt x="68224" y="2911094"/>
                  </a:lnTo>
                  <a:lnTo>
                    <a:pt x="72199" y="2907157"/>
                  </a:lnTo>
                  <a:lnTo>
                    <a:pt x="48120" y="2899079"/>
                  </a:lnTo>
                  <a:lnTo>
                    <a:pt x="701040" y="964692"/>
                  </a:lnTo>
                  <a:close/>
                </a:path>
                <a:path w="3839210" h="2967354">
                  <a:moveTo>
                    <a:pt x="1756283" y="629539"/>
                  </a:moveTo>
                  <a:lnTo>
                    <a:pt x="1750555" y="623824"/>
                  </a:lnTo>
                  <a:lnTo>
                    <a:pt x="1695958" y="569341"/>
                  </a:lnTo>
                  <a:lnTo>
                    <a:pt x="1688007" y="593318"/>
                  </a:lnTo>
                  <a:lnTo>
                    <a:pt x="1653413" y="574929"/>
                  </a:lnTo>
                  <a:lnTo>
                    <a:pt x="1608328" y="541782"/>
                  </a:lnTo>
                  <a:lnTo>
                    <a:pt x="1568577" y="501650"/>
                  </a:lnTo>
                  <a:lnTo>
                    <a:pt x="1545209" y="471297"/>
                  </a:lnTo>
                  <a:lnTo>
                    <a:pt x="1524889" y="438531"/>
                  </a:lnTo>
                  <a:lnTo>
                    <a:pt x="1507490" y="403479"/>
                  </a:lnTo>
                  <a:lnTo>
                    <a:pt x="1493012" y="366395"/>
                  </a:lnTo>
                  <a:lnTo>
                    <a:pt x="1481963" y="327660"/>
                  </a:lnTo>
                  <a:lnTo>
                    <a:pt x="1474216" y="287274"/>
                  </a:lnTo>
                  <a:lnTo>
                    <a:pt x="1470025" y="245745"/>
                  </a:lnTo>
                  <a:lnTo>
                    <a:pt x="1469263" y="224536"/>
                  </a:lnTo>
                  <a:lnTo>
                    <a:pt x="1469517" y="203200"/>
                  </a:lnTo>
                  <a:lnTo>
                    <a:pt x="1472819" y="159893"/>
                  </a:lnTo>
                  <a:lnTo>
                    <a:pt x="1480185" y="116205"/>
                  </a:lnTo>
                  <a:lnTo>
                    <a:pt x="1481582" y="109220"/>
                  </a:lnTo>
                  <a:lnTo>
                    <a:pt x="1477010" y="102616"/>
                  </a:lnTo>
                  <a:lnTo>
                    <a:pt x="1470152" y="101346"/>
                  </a:lnTo>
                  <a:lnTo>
                    <a:pt x="1463167" y="99949"/>
                  </a:lnTo>
                  <a:lnTo>
                    <a:pt x="1456563" y="104521"/>
                  </a:lnTo>
                  <a:lnTo>
                    <a:pt x="1455293" y="111379"/>
                  </a:lnTo>
                  <a:lnTo>
                    <a:pt x="1450848" y="134493"/>
                  </a:lnTo>
                  <a:lnTo>
                    <a:pt x="1447546" y="157353"/>
                  </a:lnTo>
                  <a:lnTo>
                    <a:pt x="1445387" y="180213"/>
                  </a:lnTo>
                  <a:lnTo>
                    <a:pt x="1444117" y="202946"/>
                  </a:lnTo>
                  <a:lnTo>
                    <a:pt x="1443863" y="224536"/>
                  </a:lnTo>
                  <a:lnTo>
                    <a:pt x="1443863" y="225552"/>
                  </a:lnTo>
                  <a:lnTo>
                    <a:pt x="1446403" y="269748"/>
                  </a:lnTo>
                  <a:lnTo>
                    <a:pt x="1452880" y="312928"/>
                  </a:lnTo>
                  <a:lnTo>
                    <a:pt x="1462786" y="354838"/>
                  </a:lnTo>
                  <a:lnTo>
                    <a:pt x="1476375" y="394970"/>
                  </a:lnTo>
                  <a:lnTo>
                    <a:pt x="1493266" y="433197"/>
                  </a:lnTo>
                  <a:lnTo>
                    <a:pt x="1513459" y="469138"/>
                  </a:lnTo>
                  <a:lnTo>
                    <a:pt x="1536827" y="502793"/>
                  </a:lnTo>
                  <a:lnTo>
                    <a:pt x="1563116" y="533654"/>
                  </a:lnTo>
                  <a:lnTo>
                    <a:pt x="1592199" y="561467"/>
                  </a:lnTo>
                  <a:lnTo>
                    <a:pt x="1623949" y="585978"/>
                  </a:lnTo>
                  <a:lnTo>
                    <a:pt x="1658493" y="607187"/>
                  </a:lnTo>
                  <a:lnTo>
                    <a:pt x="1680006" y="617448"/>
                  </a:lnTo>
                  <a:lnTo>
                    <a:pt x="1671955" y="641731"/>
                  </a:lnTo>
                  <a:lnTo>
                    <a:pt x="1756283" y="629539"/>
                  </a:lnTo>
                  <a:close/>
                </a:path>
                <a:path w="3839210" h="2967354">
                  <a:moveTo>
                    <a:pt x="2043684" y="1989328"/>
                  </a:moveTo>
                  <a:lnTo>
                    <a:pt x="1966722" y="2025904"/>
                  </a:lnTo>
                  <a:lnTo>
                    <a:pt x="1986788" y="2041563"/>
                  </a:lnTo>
                  <a:lnTo>
                    <a:pt x="1335620" y="2874022"/>
                  </a:lnTo>
                  <a:lnTo>
                    <a:pt x="1315593" y="2858389"/>
                  </a:lnTo>
                  <a:lnTo>
                    <a:pt x="1298702" y="2941828"/>
                  </a:lnTo>
                  <a:lnTo>
                    <a:pt x="1375664" y="2905252"/>
                  </a:lnTo>
                  <a:lnTo>
                    <a:pt x="1368488" y="2899664"/>
                  </a:lnTo>
                  <a:lnTo>
                    <a:pt x="1355585" y="2889605"/>
                  </a:lnTo>
                  <a:lnTo>
                    <a:pt x="2006752" y="2057146"/>
                  </a:lnTo>
                  <a:lnTo>
                    <a:pt x="2026793" y="2072767"/>
                  </a:lnTo>
                  <a:lnTo>
                    <a:pt x="2035136" y="2031492"/>
                  </a:lnTo>
                  <a:lnTo>
                    <a:pt x="2043684" y="1989328"/>
                  </a:lnTo>
                  <a:close/>
                </a:path>
                <a:path w="3839210" h="2967354">
                  <a:moveTo>
                    <a:pt x="2064893" y="1062228"/>
                  </a:moveTo>
                  <a:lnTo>
                    <a:pt x="2058543" y="1049528"/>
                  </a:lnTo>
                  <a:lnTo>
                    <a:pt x="2026793" y="986028"/>
                  </a:lnTo>
                  <a:lnTo>
                    <a:pt x="1988693" y="1062228"/>
                  </a:lnTo>
                  <a:lnTo>
                    <a:pt x="2014093" y="1062228"/>
                  </a:lnTo>
                  <a:lnTo>
                    <a:pt x="2014093" y="1494028"/>
                  </a:lnTo>
                  <a:lnTo>
                    <a:pt x="1988693" y="1494028"/>
                  </a:lnTo>
                  <a:lnTo>
                    <a:pt x="2026793" y="1570228"/>
                  </a:lnTo>
                  <a:lnTo>
                    <a:pt x="2058543" y="1506728"/>
                  </a:lnTo>
                  <a:lnTo>
                    <a:pt x="2064893" y="1494028"/>
                  </a:lnTo>
                  <a:lnTo>
                    <a:pt x="2039493" y="1494028"/>
                  </a:lnTo>
                  <a:lnTo>
                    <a:pt x="2039493" y="1062228"/>
                  </a:lnTo>
                  <a:lnTo>
                    <a:pt x="2064893" y="1062228"/>
                  </a:lnTo>
                  <a:close/>
                </a:path>
                <a:path w="3839210" h="2967354">
                  <a:moveTo>
                    <a:pt x="2558796" y="278638"/>
                  </a:moveTo>
                  <a:lnTo>
                    <a:pt x="2558211" y="259969"/>
                  </a:lnTo>
                  <a:lnTo>
                    <a:pt x="2558161" y="257937"/>
                  </a:lnTo>
                  <a:lnTo>
                    <a:pt x="2556637" y="237617"/>
                  </a:lnTo>
                  <a:lnTo>
                    <a:pt x="2550541" y="197358"/>
                  </a:lnTo>
                  <a:lnTo>
                    <a:pt x="2540508" y="158115"/>
                  </a:lnTo>
                  <a:lnTo>
                    <a:pt x="2526665" y="120523"/>
                  </a:lnTo>
                  <a:lnTo>
                    <a:pt x="2508758" y="84455"/>
                  </a:lnTo>
                  <a:lnTo>
                    <a:pt x="2486482" y="49911"/>
                  </a:lnTo>
                  <a:lnTo>
                    <a:pt x="2486406" y="49784"/>
                  </a:lnTo>
                  <a:lnTo>
                    <a:pt x="2484386" y="47523"/>
                  </a:lnTo>
                  <a:lnTo>
                    <a:pt x="2500680" y="32512"/>
                  </a:lnTo>
                  <a:lnTo>
                    <a:pt x="2503170" y="30226"/>
                  </a:lnTo>
                  <a:lnTo>
                    <a:pt x="2423541" y="0"/>
                  </a:lnTo>
                  <a:lnTo>
                    <a:pt x="2447086" y="81534"/>
                  </a:lnTo>
                  <a:lnTo>
                    <a:pt x="2447163" y="81788"/>
                  </a:lnTo>
                  <a:lnTo>
                    <a:pt x="2465705" y="64719"/>
                  </a:lnTo>
                  <a:lnTo>
                    <a:pt x="2467483" y="66675"/>
                  </a:lnTo>
                  <a:lnTo>
                    <a:pt x="2495804" y="114173"/>
                  </a:lnTo>
                  <a:lnTo>
                    <a:pt x="2516505" y="166370"/>
                  </a:lnTo>
                  <a:lnTo>
                    <a:pt x="2529078" y="221742"/>
                  </a:lnTo>
                  <a:lnTo>
                    <a:pt x="2532888" y="259969"/>
                  </a:lnTo>
                  <a:lnTo>
                    <a:pt x="2533370" y="278638"/>
                  </a:lnTo>
                  <a:lnTo>
                    <a:pt x="2533396" y="279273"/>
                  </a:lnTo>
                  <a:lnTo>
                    <a:pt x="2531618" y="318389"/>
                  </a:lnTo>
                  <a:lnTo>
                    <a:pt x="2526284" y="357759"/>
                  </a:lnTo>
                  <a:lnTo>
                    <a:pt x="2517140" y="397129"/>
                  </a:lnTo>
                  <a:lnTo>
                    <a:pt x="2504313" y="436118"/>
                  </a:lnTo>
                  <a:lnTo>
                    <a:pt x="2487930" y="474472"/>
                  </a:lnTo>
                  <a:lnTo>
                    <a:pt x="2467737" y="511937"/>
                  </a:lnTo>
                  <a:lnTo>
                    <a:pt x="2443861" y="548132"/>
                  </a:lnTo>
                  <a:lnTo>
                    <a:pt x="2411730" y="588264"/>
                  </a:lnTo>
                  <a:lnTo>
                    <a:pt x="2412492" y="596265"/>
                  </a:lnTo>
                  <a:lnTo>
                    <a:pt x="2417826" y="600710"/>
                  </a:lnTo>
                  <a:lnTo>
                    <a:pt x="2423160" y="605282"/>
                  </a:lnTo>
                  <a:lnTo>
                    <a:pt x="2431288" y="604520"/>
                  </a:lnTo>
                  <a:lnTo>
                    <a:pt x="2435733" y="599059"/>
                  </a:lnTo>
                  <a:lnTo>
                    <a:pt x="2450719" y="581025"/>
                  </a:lnTo>
                  <a:lnTo>
                    <a:pt x="2464689" y="562610"/>
                  </a:lnTo>
                  <a:lnTo>
                    <a:pt x="2489708" y="524510"/>
                  </a:lnTo>
                  <a:lnTo>
                    <a:pt x="2511044" y="485013"/>
                  </a:lnTo>
                  <a:lnTo>
                    <a:pt x="2528316" y="444500"/>
                  </a:lnTo>
                  <a:lnTo>
                    <a:pt x="2541778" y="403352"/>
                  </a:lnTo>
                  <a:lnTo>
                    <a:pt x="2551303" y="361823"/>
                  </a:lnTo>
                  <a:lnTo>
                    <a:pt x="2557018" y="320040"/>
                  </a:lnTo>
                  <a:lnTo>
                    <a:pt x="2558783" y="279273"/>
                  </a:lnTo>
                  <a:lnTo>
                    <a:pt x="2558796" y="278638"/>
                  </a:lnTo>
                  <a:close/>
                </a:path>
                <a:path w="3839210" h="2967354">
                  <a:moveTo>
                    <a:pt x="2836291" y="1620901"/>
                  </a:moveTo>
                  <a:lnTo>
                    <a:pt x="2832519" y="1597914"/>
                  </a:lnTo>
                  <a:lnTo>
                    <a:pt x="2832176" y="1595869"/>
                  </a:lnTo>
                  <a:lnTo>
                    <a:pt x="2828061" y="1570723"/>
                  </a:lnTo>
                  <a:lnTo>
                    <a:pt x="2823972" y="1545717"/>
                  </a:lnTo>
                  <a:lnTo>
                    <a:pt x="2754884" y="1595628"/>
                  </a:lnTo>
                  <a:lnTo>
                    <a:pt x="2836291" y="1620901"/>
                  </a:lnTo>
                  <a:close/>
                </a:path>
                <a:path w="3839210" h="2967354">
                  <a:moveTo>
                    <a:pt x="3838702" y="1417828"/>
                  </a:moveTo>
                  <a:lnTo>
                    <a:pt x="3831336" y="1415542"/>
                  </a:lnTo>
                  <a:lnTo>
                    <a:pt x="3757295" y="1392555"/>
                  </a:lnTo>
                  <a:lnTo>
                    <a:pt x="3761397" y="1417599"/>
                  </a:lnTo>
                  <a:lnTo>
                    <a:pt x="2828061" y="1570723"/>
                  </a:lnTo>
                  <a:lnTo>
                    <a:pt x="2832138" y="1595628"/>
                  </a:lnTo>
                  <a:lnTo>
                    <a:pt x="2832176" y="1595869"/>
                  </a:lnTo>
                  <a:lnTo>
                    <a:pt x="3765512" y="1442745"/>
                  </a:lnTo>
                  <a:lnTo>
                    <a:pt x="3769614" y="1467739"/>
                  </a:lnTo>
                  <a:lnTo>
                    <a:pt x="3838702" y="1417828"/>
                  </a:lnTo>
                  <a:close/>
                </a:path>
                <a:path w="3839210" h="2967354">
                  <a:moveTo>
                    <a:pt x="3838702" y="1113028"/>
                  </a:moveTo>
                  <a:lnTo>
                    <a:pt x="3766947" y="1067054"/>
                  </a:lnTo>
                  <a:lnTo>
                    <a:pt x="3764229" y="1092250"/>
                  </a:lnTo>
                  <a:lnTo>
                    <a:pt x="2730449" y="981544"/>
                  </a:lnTo>
                  <a:lnTo>
                    <a:pt x="2730601" y="980186"/>
                  </a:lnTo>
                  <a:lnTo>
                    <a:pt x="2733167" y="956310"/>
                  </a:lnTo>
                  <a:lnTo>
                    <a:pt x="2653271" y="986028"/>
                  </a:lnTo>
                  <a:lnTo>
                    <a:pt x="2725039" y="1032002"/>
                  </a:lnTo>
                  <a:lnTo>
                    <a:pt x="2727744" y="1006817"/>
                  </a:lnTo>
                  <a:lnTo>
                    <a:pt x="3761524" y="1117523"/>
                  </a:lnTo>
                  <a:lnTo>
                    <a:pt x="3758819" y="1142746"/>
                  </a:lnTo>
                  <a:lnTo>
                    <a:pt x="3822992" y="1118870"/>
                  </a:lnTo>
                  <a:lnTo>
                    <a:pt x="3838702" y="1113028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88509" y="4959350"/>
              <a:ext cx="690245" cy="109855"/>
            </a:xfrm>
            <a:custGeom>
              <a:avLst/>
              <a:gdLst/>
              <a:ahLst/>
              <a:cxnLst/>
              <a:rect l="l" t="t" r="r" b="b"/>
              <a:pathLst>
                <a:path w="690245" h="109854">
                  <a:moveTo>
                    <a:pt x="344931" y="0"/>
                  </a:moveTo>
                  <a:lnTo>
                    <a:pt x="265842" y="1445"/>
                  </a:lnTo>
                  <a:lnTo>
                    <a:pt x="193239" y="5564"/>
                  </a:lnTo>
                  <a:lnTo>
                    <a:pt x="129194" y="12026"/>
                  </a:lnTo>
                  <a:lnTo>
                    <a:pt x="75777" y="20503"/>
                  </a:lnTo>
                  <a:lnTo>
                    <a:pt x="35059" y="30666"/>
                  </a:lnTo>
                  <a:lnTo>
                    <a:pt x="0" y="54737"/>
                  </a:lnTo>
                  <a:lnTo>
                    <a:pt x="9109" y="67293"/>
                  </a:lnTo>
                  <a:lnTo>
                    <a:pt x="75777" y="89020"/>
                  </a:lnTo>
                  <a:lnTo>
                    <a:pt x="129194" y="97524"/>
                  </a:lnTo>
                  <a:lnTo>
                    <a:pt x="193239" y="104011"/>
                  </a:lnTo>
                  <a:lnTo>
                    <a:pt x="265842" y="108148"/>
                  </a:lnTo>
                  <a:lnTo>
                    <a:pt x="344931" y="109600"/>
                  </a:lnTo>
                  <a:lnTo>
                    <a:pt x="424068" y="108148"/>
                  </a:lnTo>
                  <a:lnTo>
                    <a:pt x="496704" y="104011"/>
                  </a:lnTo>
                  <a:lnTo>
                    <a:pt x="560772" y="97524"/>
                  </a:lnTo>
                  <a:lnTo>
                    <a:pt x="614203" y="89020"/>
                  </a:lnTo>
                  <a:lnTo>
                    <a:pt x="654928" y="78832"/>
                  </a:lnTo>
                  <a:lnTo>
                    <a:pt x="689990" y="54737"/>
                  </a:lnTo>
                  <a:lnTo>
                    <a:pt x="680880" y="42187"/>
                  </a:lnTo>
                  <a:lnTo>
                    <a:pt x="614203" y="20503"/>
                  </a:lnTo>
                  <a:lnTo>
                    <a:pt x="560772" y="12026"/>
                  </a:lnTo>
                  <a:lnTo>
                    <a:pt x="496704" y="5564"/>
                  </a:lnTo>
                  <a:lnTo>
                    <a:pt x="424068" y="1445"/>
                  </a:lnTo>
                  <a:lnTo>
                    <a:pt x="344931" y="0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088509" y="4959350"/>
              <a:ext cx="690245" cy="109855"/>
            </a:xfrm>
            <a:custGeom>
              <a:avLst/>
              <a:gdLst/>
              <a:ahLst/>
              <a:cxnLst/>
              <a:rect l="l" t="t" r="r" b="b"/>
              <a:pathLst>
                <a:path w="690245" h="109854">
                  <a:moveTo>
                    <a:pt x="0" y="54737"/>
                  </a:moveTo>
                  <a:lnTo>
                    <a:pt x="35059" y="30666"/>
                  </a:lnTo>
                  <a:lnTo>
                    <a:pt x="75777" y="20503"/>
                  </a:lnTo>
                  <a:lnTo>
                    <a:pt x="129194" y="12026"/>
                  </a:lnTo>
                  <a:lnTo>
                    <a:pt x="193239" y="5564"/>
                  </a:lnTo>
                  <a:lnTo>
                    <a:pt x="265842" y="1445"/>
                  </a:lnTo>
                  <a:lnTo>
                    <a:pt x="344931" y="0"/>
                  </a:lnTo>
                  <a:lnTo>
                    <a:pt x="424068" y="1445"/>
                  </a:lnTo>
                  <a:lnTo>
                    <a:pt x="496704" y="5564"/>
                  </a:lnTo>
                  <a:lnTo>
                    <a:pt x="560772" y="12026"/>
                  </a:lnTo>
                  <a:lnTo>
                    <a:pt x="614203" y="20503"/>
                  </a:lnTo>
                  <a:lnTo>
                    <a:pt x="654928" y="30666"/>
                  </a:lnTo>
                  <a:lnTo>
                    <a:pt x="689990" y="54737"/>
                  </a:lnTo>
                  <a:lnTo>
                    <a:pt x="680880" y="67293"/>
                  </a:lnTo>
                  <a:lnTo>
                    <a:pt x="614203" y="89020"/>
                  </a:lnTo>
                  <a:lnTo>
                    <a:pt x="560772" y="97524"/>
                  </a:lnTo>
                  <a:lnTo>
                    <a:pt x="496704" y="104011"/>
                  </a:lnTo>
                  <a:lnTo>
                    <a:pt x="424068" y="108148"/>
                  </a:lnTo>
                  <a:lnTo>
                    <a:pt x="344931" y="109600"/>
                  </a:lnTo>
                  <a:lnTo>
                    <a:pt x="265842" y="108148"/>
                  </a:lnTo>
                  <a:lnTo>
                    <a:pt x="193239" y="104011"/>
                  </a:lnTo>
                  <a:lnTo>
                    <a:pt x="129194" y="97524"/>
                  </a:lnTo>
                  <a:lnTo>
                    <a:pt x="75777" y="89020"/>
                  </a:lnTo>
                  <a:lnTo>
                    <a:pt x="35059" y="78832"/>
                  </a:lnTo>
                  <a:lnTo>
                    <a:pt x="0" y="54737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084191" y="5011673"/>
              <a:ext cx="707390" cy="551180"/>
            </a:xfrm>
            <a:custGeom>
              <a:avLst/>
              <a:gdLst/>
              <a:ahLst/>
              <a:cxnLst/>
              <a:rect l="l" t="t" r="r" b="b"/>
              <a:pathLst>
                <a:path w="707389" h="551179">
                  <a:moveTo>
                    <a:pt x="707009" y="0"/>
                  </a:moveTo>
                  <a:lnTo>
                    <a:pt x="668909" y="30225"/>
                  </a:lnTo>
                  <a:lnTo>
                    <a:pt x="607568" y="44450"/>
                  </a:lnTo>
                  <a:lnTo>
                    <a:pt x="575818" y="50800"/>
                  </a:lnTo>
                  <a:lnTo>
                    <a:pt x="535559" y="55625"/>
                  </a:lnTo>
                  <a:lnTo>
                    <a:pt x="497459" y="57150"/>
                  </a:lnTo>
                  <a:lnTo>
                    <a:pt x="461518" y="60325"/>
                  </a:lnTo>
                  <a:lnTo>
                    <a:pt x="421259" y="61975"/>
                  </a:lnTo>
                  <a:lnTo>
                    <a:pt x="370459" y="65150"/>
                  </a:lnTo>
                  <a:lnTo>
                    <a:pt x="321818" y="65150"/>
                  </a:lnTo>
                  <a:lnTo>
                    <a:pt x="260350" y="61975"/>
                  </a:lnTo>
                  <a:lnTo>
                    <a:pt x="201168" y="57150"/>
                  </a:lnTo>
                  <a:lnTo>
                    <a:pt x="158750" y="53975"/>
                  </a:lnTo>
                  <a:lnTo>
                    <a:pt x="120650" y="49275"/>
                  </a:lnTo>
                  <a:lnTo>
                    <a:pt x="80518" y="41275"/>
                  </a:lnTo>
                  <a:lnTo>
                    <a:pt x="33909" y="28575"/>
                  </a:lnTo>
                  <a:lnTo>
                    <a:pt x="0" y="0"/>
                  </a:lnTo>
                  <a:lnTo>
                    <a:pt x="0" y="489076"/>
                  </a:lnTo>
                  <a:lnTo>
                    <a:pt x="38100" y="517651"/>
                  </a:lnTo>
                  <a:lnTo>
                    <a:pt x="91059" y="533526"/>
                  </a:lnTo>
                  <a:lnTo>
                    <a:pt x="171450" y="544576"/>
                  </a:lnTo>
                  <a:lnTo>
                    <a:pt x="262509" y="550926"/>
                  </a:lnTo>
                  <a:lnTo>
                    <a:pt x="412750" y="550926"/>
                  </a:lnTo>
                  <a:lnTo>
                    <a:pt x="457200" y="549401"/>
                  </a:lnTo>
                  <a:lnTo>
                    <a:pt x="495300" y="546226"/>
                  </a:lnTo>
                  <a:lnTo>
                    <a:pt x="529209" y="544576"/>
                  </a:lnTo>
                  <a:lnTo>
                    <a:pt x="571500" y="539876"/>
                  </a:lnTo>
                  <a:lnTo>
                    <a:pt x="609600" y="531876"/>
                  </a:lnTo>
                  <a:lnTo>
                    <a:pt x="641350" y="525526"/>
                  </a:lnTo>
                  <a:lnTo>
                    <a:pt x="668909" y="517651"/>
                  </a:lnTo>
                  <a:lnTo>
                    <a:pt x="685800" y="509650"/>
                  </a:lnTo>
                  <a:lnTo>
                    <a:pt x="700659" y="501776"/>
                  </a:lnTo>
                  <a:lnTo>
                    <a:pt x="702818" y="495426"/>
                  </a:lnTo>
                  <a:lnTo>
                    <a:pt x="707009" y="489076"/>
                  </a:lnTo>
                  <a:lnTo>
                    <a:pt x="707009" y="0"/>
                  </a:lnTo>
                  <a:close/>
                </a:path>
              </a:pathLst>
            </a:custGeom>
            <a:solidFill>
              <a:srgbClr val="FF00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084191" y="5011673"/>
              <a:ext cx="707390" cy="551180"/>
            </a:xfrm>
            <a:custGeom>
              <a:avLst/>
              <a:gdLst/>
              <a:ahLst/>
              <a:cxnLst/>
              <a:rect l="l" t="t" r="r" b="b"/>
              <a:pathLst>
                <a:path w="707389" h="551179">
                  <a:moveTo>
                    <a:pt x="0" y="0"/>
                  </a:moveTo>
                  <a:lnTo>
                    <a:pt x="0" y="489076"/>
                  </a:lnTo>
                  <a:lnTo>
                    <a:pt x="6350" y="496950"/>
                  </a:lnTo>
                  <a:lnTo>
                    <a:pt x="61468" y="527176"/>
                  </a:lnTo>
                  <a:lnTo>
                    <a:pt x="124968" y="538226"/>
                  </a:lnTo>
                  <a:lnTo>
                    <a:pt x="171450" y="544576"/>
                  </a:lnTo>
                  <a:lnTo>
                    <a:pt x="218059" y="547751"/>
                  </a:lnTo>
                  <a:lnTo>
                    <a:pt x="262509" y="550926"/>
                  </a:lnTo>
                  <a:lnTo>
                    <a:pt x="313309" y="550926"/>
                  </a:lnTo>
                  <a:lnTo>
                    <a:pt x="353568" y="550926"/>
                  </a:lnTo>
                  <a:lnTo>
                    <a:pt x="412750" y="550926"/>
                  </a:lnTo>
                  <a:lnTo>
                    <a:pt x="457200" y="549401"/>
                  </a:lnTo>
                  <a:lnTo>
                    <a:pt x="495300" y="546226"/>
                  </a:lnTo>
                  <a:lnTo>
                    <a:pt x="529209" y="544576"/>
                  </a:lnTo>
                  <a:lnTo>
                    <a:pt x="571500" y="539876"/>
                  </a:lnTo>
                  <a:lnTo>
                    <a:pt x="609600" y="531876"/>
                  </a:lnTo>
                  <a:lnTo>
                    <a:pt x="641350" y="525526"/>
                  </a:lnTo>
                  <a:lnTo>
                    <a:pt x="668909" y="517651"/>
                  </a:lnTo>
                  <a:lnTo>
                    <a:pt x="685800" y="509650"/>
                  </a:lnTo>
                  <a:lnTo>
                    <a:pt x="700659" y="501776"/>
                  </a:lnTo>
                  <a:lnTo>
                    <a:pt x="702818" y="495426"/>
                  </a:lnTo>
                  <a:lnTo>
                    <a:pt x="707009" y="489076"/>
                  </a:lnTo>
                  <a:lnTo>
                    <a:pt x="707009" y="0"/>
                  </a:lnTo>
                  <a:lnTo>
                    <a:pt x="700659" y="12700"/>
                  </a:lnTo>
                  <a:lnTo>
                    <a:pt x="681609" y="23875"/>
                  </a:lnTo>
                  <a:lnTo>
                    <a:pt x="668909" y="30225"/>
                  </a:lnTo>
                  <a:lnTo>
                    <a:pt x="643509" y="38100"/>
                  </a:lnTo>
                  <a:lnTo>
                    <a:pt x="607568" y="44450"/>
                  </a:lnTo>
                  <a:lnTo>
                    <a:pt x="575818" y="50800"/>
                  </a:lnTo>
                  <a:lnTo>
                    <a:pt x="535559" y="55625"/>
                  </a:lnTo>
                  <a:lnTo>
                    <a:pt x="497459" y="57150"/>
                  </a:lnTo>
                  <a:lnTo>
                    <a:pt x="461518" y="60325"/>
                  </a:lnTo>
                  <a:lnTo>
                    <a:pt x="421259" y="61975"/>
                  </a:lnTo>
                  <a:lnTo>
                    <a:pt x="370459" y="65150"/>
                  </a:lnTo>
                  <a:lnTo>
                    <a:pt x="321818" y="65150"/>
                  </a:lnTo>
                  <a:lnTo>
                    <a:pt x="260350" y="61975"/>
                  </a:lnTo>
                  <a:lnTo>
                    <a:pt x="201168" y="57150"/>
                  </a:lnTo>
                  <a:lnTo>
                    <a:pt x="158750" y="53975"/>
                  </a:lnTo>
                  <a:lnTo>
                    <a:pt x="120650" y="49275"/>
                  </a:lnTo>
                  <a:lnTo>
                    <a:pt x="80518" y="41275"/>
                  </a:lnTo>
                  <a:lnTo>
                    <a:pt x="33909" y="28575"/>
                  </a:lnTo>
                  <a:lnTo>
                    <a:pt x="8509" y="1270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120259" y="5068823"/>
              <a:ext cx="152400" cy="461009"/>
            </a:xfrm>
            <a:custGeom>
              <a:avLst/>
              <a:gdLst/>
              <a:ahLst/>
              <a:cxnLst/>
              <a:rect l="l" t="t" r="r" b="b"/>
              <a:pathLst>
                <a:path w="152400" h="461010">
                  <a:moveTo>
                    <a:pt x="10540" y="0"/>
                  </a:moveTo>
                  <a:lnTo>
                    <a:pt x="0" y="1650"/>
                  </a:lnTo>
                  <a:lnTo>
                    <a:pt x="0" y="425576"/>
                  </a:lnTo>
                  <a:lnTo>
                    <a:pt x="14731" y="435101"/>
                  </a:lnTo>
                  <a:lnTo>
                    <a:pt x="40131" y="447801"/>
                  </a:lnTo>
                  <a:lnTo>
                    <a:pt x="69850" y="454151"/>
                  </a:lnTo>
                  <a:lnTo>
                    <a:pt x="90931" y="457326"/>
                  </a:lnTo>
                  <a:lnTo>
                    <a:pt x="109981" y="460501"/>
                  </a:lnTo>
                  <a:lnTo>
                    <a:pt x="124840" y="457326"/>
                  </a:lnTo>
                  <a:lnTo>
                    <a:pt x="135381" y="444626"/>
                  </a:lnTo>
                  <a:lnTo>
                    <a:pt x="139700" y="431926"/>
                  </a:lnTo>
                  <a:lnTo>
                    <a:pt x="131190" y="422401"/>
                  </a:lnTo>
                  <a:lnTo>
                    <a:pt x="133350" y="397001"/>
                  </a:lnTo>
                  <a:lnTo>
                    <a:pt x="150240" y="374776"/>
                  </a:lnTo>
                  <a:lnTo>
                    <a:pt x="152400" y="343026"/>
                  </a:lnTo>
                  <a:lnTo>
                    <a:pt x="152400" y="322325"/>
                  </a:lnTo>
                  <a:lnTo>
                    <a:pt x="127000" y="277875"/>
                  </a:lnTo>
                  <a:lnTo>
                    <a:pt x="141731" y="247776"/>
                  </a:lnTo>
                  <a:lnTo>
                    <a:pt x="150240" y="198500"/>
                  </a:lnTo>
                  <a:lnTo>
                    <a:pt x="135381" y="142875"/>
                  </a:lnTo>
                  <a:lnTo>
                    <a:pt x="133350" y="125475"/>
                  </a:lnTo>
                  <a:lnTo>
                    <a:pt x="131190" y="120650"/>
                  </a:lnTo>
                  <a:lnTo>
                    <a:pt x="133350" y="119125"/>
                  </a:lnTo>
                  <a:lnTo>
                    <a:pt x="131190" y="104775"/>
                  </a:lnTo>
                  <a:lnTo>
                    <a:pt x="131190" y="84200"/>
                  </a:lnTo>
                  <a:lnTo>
                    <a:pt x="143890" y="73025"/>
                  </a:lnTo>
                  <a:lnTo>
                    <a:pt x="143890" y="69850"/>
                  </a:lnTo>
                  <a:lnTo>
                    <a:pt x="146050" y="66675"/>
                  </a:lnTo>
                  <a:lnTo>
                    <a:pt x="152400" y="50800"/>
                  </a:lnTo>
                  <a:lnTo>
                    <a:pt x="152400" y="44450"/>
                  </a:lnTo>
                  <a:lnTo>
                    <a:pt x="135381" y="36575"/>
                  </a:lnTo>
                  <a:lnTo>
                    <a:pt x="112140" y="23875"/>
                  </a:lnTo>
                  <a:lnTo>
                    <a:pt x="105790" y="23875"/>
                  </a:lnTo>
                  <a:lnTo>
                    <a:pt x="63500" y="14350"/>
                  </a:lnTo>
                  <a:lnTo>
                    <a:pt x="31750" y="6350"/>
                  </a:lnTo>
                  <a:lnTo>
                    <a:pt x="10540" y="0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736209" y="5080000"/>
              <a:ext cx="0" cy="422275"/>
            </a:xfrm>
            <a:custGeom>
              <a:avLst/>
              <a:gdLst/>
              <a:ahLst/>
              <a:cxnLst/>
              <a:rect l="l" t="t" r="r" b="b"/>
              <a:pathLst>
                <a:path h="422275">
                  <a:moveTo>
                    <a:pt x="0" y="0"/>
                  </a:moveTo>
                  <a:lnTo>
                    <a:pt x="0" y="422275"/>
                  </a:lnTo>
                </a:path>
              </a:pathLst>
            </a:custGeom>
            <a:ln w="12700">
              <a:solidFill>
                <a:srgbClr val="FFF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674490" y="4127500"/>
              <a:ext cx="1490345" cy="812800"/>
            </a:xfrm>
            <a:custGeom>
              <a:avLst/>
              <a:gdLst/>
              <a:ahLst/>
              <a:cxnLst/>
              <a:rect l="l" t="t" r="r" b="b"/>
              <a:pathLst>
                <a:path w="1490345" h="812800">
                  <a:moveTo>
                    <a:pt x="1417210" y="787410"/>
                  </a:moveTo>
                  <a:lnTo>
                    <a:pt x="1405001" y="809751"/>
                  </a:lnTo>
                  <a:lnTo>
                    <a:pt x="1490218" y="812800"/>
                  </a:lnTo>
                  <a:lnTo>
                    <a:pt x="1476799" y="793495"/>
                  </a:lnTo>
                  <a:lnTo>
                    <a:pt x="1428369" y="793495"/>
                  </a:lnTo>
                  <a:lnTo>
                    <a:pt x="1417210" y="787410"/>
                  </a:lnTo>
                  <a:close/>
                </a:path>
                <a:path w="1490345" h="812800">
                  <a:moveTo>
                    <a:pt x="1429366" y="765165"/>
                  </a:moveTo>
                  <a:lnTo>
                    <a:pt x="1417210" y="787410"/>
                  </a:lnTo>
                  <a:lnTo>
                    <a:pt x="1428369" y="793495"/>
                  </a:lnTo>
                  <a:lnTo>
                    <a:pt x="1440561" y="771270"/>
                  </a:lnTo>
                  <a:lnTo>
                    <a:pt x="1429366" y="765165"/>
                  </a:lnTo>
                  <a:close/>
                </a:path>
                <a:path w="1490345" h="812800">
                  <a:moveTo>
                    <a:pt x="1441577" y="742823"/>
                  </a:moveTo>
                  <a:lnTo>
                    <a:pt x="1429366" y="765165"/>
                  </a:lnTo>
                  <a:lnTo>
                    <a:pt x="1440561" y="771270"/>
                  </a:lnTo>
                  <a:lnTo>
                    <a:pt x="1428369" y="793495"/>
                  </a:lnTo>
                  <a:lnTo>
                    <a:pt x="1476799" y="793495"/>
                  </a:lnTo>
                  <a:lnTo>
                    <a:pt x="1441577" y="742823"/>
                  </a:lnTo>
                  <a:close/>
                </a:path>
                <a:path w="1490345" h="812800">
                  <a:moveTo>
                    <a:pt x="73007" y="25389"/>
                  </a:moveTo>
                  <a:lnTo>
                    <a:pt x="60851" y="47634"/>
                  </a:lnTo>
                  <a:lnTo>
                    <a:pt x="1417210" y="787410"/>
                  </a:lnTo>
                  <a:lnTo>
                    <a:pt x="1429366" y="765165"/>
                  </a:lnTo>
                  <a:lnTo>
                    <a:pt x="73007" y="25389"/>
                  </a:lnTo>
                  <a:close/>
                </a:path>
                <a:path w="1490345" h="812800">
                  <a:moveTo>
                    <a:pt x="0" y="0"/>
                  </a:moveTo>
                  <a:lnTo>
                    <a:pt x="48641" y="69976"/>
                  </a:lnTo>
                  <a:lnTo>
                    <a:pt x="60851" y="47634"/>
                  </a:lnTo>
                  <a:lnTo>
                    <a:pt x="49657" y="41529"/>
                  </a:lnTo>
                  <a:lnTo>
                    <a:pt x="61849" y="19304"/>
                  </a:lnTo>
                  <a:lnTo>
                    <a:pt x="76333" y="19304"/>
                  </a:lnTo>
                  <a:lnTo>
                    <a:pt x="85217" y="3048"/>
                  </a:lnTo>
                  <a:lnTo>
                    <a:pt x="0" y="0"/>
                  </a:lnTo>
                  <a:close/>
                </a:path>
                <a:path w="1490345" h="812800">
                  <a:moveTo>
                    <a:pt x="61849" y="19304"/>
                  </a:moveTo>
                  <a:lnTo>
                    <a:pt x="49657" y="41529"/>
                  </a:lnTo>
                  <a:lnTo>
                    <a:pt x="60851" y="47634"/>
                  </a:lnTo>
                  <a:lnTo>
                    <a:pt x="73007" y="25389"/>
                  </a:lnTo>
                  <a:lnTo>
                    <a:pt x="61849" y="19304"/>
                  </a:lnTo>
                  <a:close/>
                </a:path>
                <a:path w="1490345" h="812800">
                  <a:moveTo>
                    <a:pt x="76333" y="19304"/>
                  </a:moveTo>
                  <a:lnTo>
                    <a:pt x="61849" y="19304"/>
                  </a:lnTo>
                  <a:lnTo>
                    <a:pt x="73007" y="25389"/>
                  </a:lnTo>
                  <a:lnTo>
                    <a:pt x="76333" y="19304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647938" y="2691384"/>
              <a:ext cx="1830324" cy="137312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623300" y="2667000"/>
              <a:ext cx="1828800" cy="1371600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8693150" y="3095751"/>
            <a:ext cx="1194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20" dirty="0">
                <a:latin typeface="Calibri"/>
                <a:cs typeface="Calibri"/>
              </a:rPr>
              <a:t>Knowledge </a:t>
            </a:r>
            <a:r>
              <a:rPr sz="2000" b="1" spc="-10" dirty="0">
                <a:latin typeface="Calibri"/>
                <a:cs typeface="Calibri"/>
              </a:rPr>
              <a:t>Engineer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8331200" y="4343400"/>
            <a:ext cx="2566670" cy="940435"/>
            <a:chOff x="8331200" y="4343400"/>
            <a:chExt cx="2566670" cy="940435"/>
          </a:xfrm>
        </p:grpSpPr>
        <p:pic>
          <p:nvPicPr>
            <p:cNvPr id="45" name="object 4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356092" y="4367783"/>
              <a:ext cx="2541270" cy="915923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331200" y="4343400"/>
              <a:ext cx="2540000" cy="914400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8623300" y="4315205"/>
            <a:ext cx="1207770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Calibri"/>
                <a:cs typeface="Calibri"/>
              </a:rPr>
              <a:t>Knowledge Acquisition Facility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5774309" y="1638300"/>
            <a:ext cx="5656580" cy="4333240"/>
            <a:chOff x="5774309" y="1638300"/>
            <a:chExt cx="5656580" cy="4333240"/>
          </a:xfrm>
        </p:grpSpPr>
        <p:pic>
          <p:nvPicPr>
            <p:cNvPr id="49" name="object 4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098792" y="1662683"/>
              <a:ext cx="77724" cy="3887724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112000" y="1638300"/>
              <a:ext cx="0" cy="3886200"/>
            </a:xfrm>
            <a:custGeom>
              <a:avLst/>
              <a:gdLst/>
              <a:ahLst/>
              <a:cxnLst/>
              <a:rect l="l" t="t" r="r" b="b"/>
              <a:pathLst>
                <a:path h="3886200">
                  <a:moveTo>
                    <a:pt x="0" y="0"/>
                  </a:moveTo>
                  <a:lnTo>
                    <a:pt x="0" y="3886200"/>
                  </a:lnTo>
                </a:path>
              </a:pathLst>
            </a:custGeom>
            <a:ln w="76200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9512300" y="2222499"/>
              <a:ext cx="76200" cy="2184400"/>
            </a:xfrm>
            <a:custGeom>
              <a:avLst/>
              <a:gdLst/>
              <a:ahLst/>
              <a:cxnLst/>
              <a:rect l="l" t="t" r="r" b="b"/>
              <a:pathLst>
                <a:path w="76200" h="2184400">
                  <a:moveTo>
                    <a:pt x="76200" y="2108200"/>
                  </a:moveTo>
                  <a:lnTo>
                    <a:pt x="50800" y="2108200"/>
                  </a:lnTo>
                  <a:lnTo>
                    <a:pt x="50800" y="1524000"/>
                  </a:lnTo>
                  <a:lnTo>
                    <a:pt x="25400" y="1524000"/>
                  </a:lnTo>
                  <a:lnTo>
                    <a:pt x="25400" y="2108200"/>
                  </a:lnTo>
                  <a:lnTo>
                    <a:pt x="0" y="2108200"/>
                  </a:lnTo>
                  <a:lnTo>
                    <a:pt x="38100" y="2184400"/>
                  </a:lnTo>
                  <a:lnTo>
                    <a:pt x="69850" y="2120900"/>
                  </a:lnTo>
                  <a:lnTo>
                    <a:pt x="76200" y="2108200"/>
                  </a:lnTo>
                  <a:close/>
                </a:path>
                <a:path w="76200" h="2184400">
                  <a:moveTo>
                    <a:pt x="76200" y="76200"/>
                  </a:moveTo>
                  <a:lnTo>
                    <a:pt x="69850" y="63500"/>
                  </a:lnTo>
                  <a:lnTo>
                    <a:pt x="38100" y="0"/>
                  </a:lnTo>
                  <a:lnTo>
                    <a:pt x="0" y="76200"/>
                  </a:lnTo>
                  <a:lnTo>
                    <a:pt x="25400" y="76200"/>
                  </a:lnTo>
                  <a:lnTo>
                    <a:pt x="25400" y="584200"/>
                  </a:lnTo>
                  <a:lnTo>
                    <a:pt x="0" y="584200"/>
                  </a:lnTo>
                  <a:lnTo>
                    <a:pt x="38100" y="660400"/>
                  </a:lnTo>
                  <a:lnTo>
                    <a:pt x="69850" y="596900"/>
                  </a:lnTo>
                  <a:lnTo>
                    <a:pt x="76200" y="584200"/>
                  </a:lnTo>
                  <a:lnTo>
                    <a:pt x="50800" y="584200"/>
                  </a:lnTo>
                  <a:lnTo>
                    <a:pt x="50800" y="76200"/>
                  </a:lnTo>
                  <a:lnTo>
                    <a:pt x="76200" y="7620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390894" y="2666238"/>
              <a:ext cx="5039867" cy="3304794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5774309" y="2641726"/>
              <a:ext cx="5630545" cy="3213100"/>
            </a:xfrm>
            <a:custGeom>
              <a:avLst/>
              <a:gdLst/>
              <a:ahLst/>
              <a:cxnLst/>
              <a:rect l="l" t="t" r="r" b="b"/>
              <a:pathLst>
                <a:path w="5630545" h="3213100">
                  <a:moveTo>
                    <a:pt x="2575941" y="2184146"/>
                  </a:moveTo>
                  <a:lnTo>
                    <a:pt x="2571750" y="2159000"/>
                  </a:lnTo>
                  <a:lnTo>
                    <a:pt x="73025" y="2578277"/>
                  </a:lnTo>
                  <a:lnTo>
                    <a:pt x="68834" y="2553220"/>
                  </a:lnTo>
                  <a:lnTo>
                    <a:pt x="0" y="2603373"/>
                  </a:lnTo>
                  <a:lnTo>
                    <a:pt x="81407" y="2628392"/>
                  </a:lnTo>
                  <a:lnTo>
                    <a:pt x="77558" y="2605405"/>
                  </a:lnTo>
                  <a:lnTo>
                    <a:pt x="77216" y="2603373"/>
                  </a:lnTo>
                  <a:lnTo>
                    <a:pt x="76746" y="2603373"/>
                  </a:lnTo>
                  <a:lnTo>
                    <a:pt x="77190" y="2603296"/>
                  </a:lnTo>
                  <a:lnTo>
                    <a:pt x="2575941" y="2184146"/>
                  </a:lnTo>
                  <a:close/>
                </a:path>
                <a:path w="5630545" h="3213100">
                  <a:moveTo>
                    <a:pt x="5630545" y="2388743"/>
                  </a:moveTo>
                  <a:lnTo>
                    <a:pt x="5630164" y="2385314"/>
                  </a:lnTo>
                  <a:lnTo>
                    <a:pt x="5629656" y="2379472"/>
                  </a:lnTo>
                  <a:lnTo>
                    <a:pt x="5426964" y="23114"/>
                  </a:lnTo>
                  <a:lnTo>
                    <a:pt x="5424157" y="13436"/>
                  </a:lnTo>
                  <a:lnTo>
                    <a:pt x="5418048" y="5842"/>
                  </a:lnTo>
                  <a:lnTo>
                    <a:pt x="5409539" y="1117"/>
                  </a:lnTo>
                  <a:lnTo>
                    <a:pt x="5399532" y="0"/>
                  </a:lnTo>
                  <a:lnTo>
                    <a:pt x="5389842" y="2806"/>
                  </a:lnTo>
                  <a:lnTo>
                    <a:pt x="5382260" y="8915"/>
                  </a:lnTo>
                  <a:lnTo>
                    <a:pt x="5377523" y="17424"/>
                  </a:lnTo>
                  <a:lnTo>
                    <a:pt x="5376418" y="27432"/>
                  </a:lnTo>
                  <a:lnTo>
                    <a:pt x="5579148" y="2384285"/>
                  </a:lnTo>
                  <a:lnTo>
                    <a:pt x="5482488" y="2674289"/>
                  </a:lnTo>
                  <a:lnTo>
                    <a:pt x="5190261" y="2820403"/>
                  </a:lnTo>
                  <a:lnTo>
                    <a:pt x="4481957" y="2972231"/>
                  </a:lnTo>
                  <a:lnTo>
                    <a:pt x="3874516" y="3048063"/>
                  </a:lnTo>
                  <a:lnTo>
                    <a:pt x="3369691" y="3047873"/>
                  </a:lnTo>
                  <a:lnTo>
                    <a:pt x="1642491" y="3047873"/>
                  </a:lnTo>
                  <a:lnTo>
                    <a:pt x="894715" y="3111284"/>
                  </a:lnTo>
                  <a:lnTo>
                    <a:pt x="890397" y="3060649"/>
                  </a:lnTo>
                  <a:lnTo>
                    <a:pt x="744982" y="3149473"/>
                  </a:lnTo>
                  <a:lnTo>
                    <a:pt x="903351" y="3212503"/>
                  </a:lnTo>
                  <a:lnTo>
                    <a:pt x="899210" y="3164040"/>
                  </a:lnTo>
                  <a:lnTo>
                    <a:pt x="899109" y="3162897"/>
                  </a:lnTo>
                  <a:lnTo>
                    <a:pt x="899033" y="3161893"/>
                  </a:lnTo>
                  <a:lnTo>
                    <a:pt x="1642491" y="3098673"/>
                  </a:lnTo>
                  <a:lnTo>
                    <a:pt x="3369691" y="3098673"/>
                  </a:lnTo>
                  <a:lnTo>
                    <a:pt x="3880866" y="3098469"/>
                  </a:lnTo>
                  <a:lnTo>
                    <a:pt x="4283659" y="3048063"/>
                  </a:lnTo>
                  <a:lnTo>
                    <a:pt x="4492625" y="3021914"/>
                  </a:lnTo>
                  <a:lnTo>
                    <a:pt x="5203825" y="2869565"/>
                  </a:lnTo>
                  <a:lnTo>
                    <a:pt x="5205857" y="2869057"/>
                  </a:lnTo>
                  <a:lnTo>
                    <a:pt x="5207889" y="2868295"/>
                  </a:lnTo>
                  <a:lnTo>
                    <a:pt x="5209794" y="2867406"/>
                  </a:lnTo>
                  <a:lnTo>
                    <a:pt x="5300726" y="2821940"/>
                  </a:lnTo>
                  <a:lnTo>
                    <a:pt x="5305044" y="2819781"/>
                  </a:lnTo>
                  <a:lnTo>
                    <a:pt x="5520690" y="2711958"/>
                  </a:lnTo>
                  <a:lnTo>
                    <a:pt x="5525262" y="2706751"/>
                  </a:lnTo>
                  <a:lnTo>
                    <a:pt x="5532755" y="2684272"/>
                  </a:lnTo>
                  <a:lnTo>
                    <a:pt x="5537657" y="2669540"/>
                  </a:lnTo>
                  <a:lnTo>
                    <a:pt x="5629021" y="2395474"/>
                  </a:lnTo>
                  <a:lnTo>
                    <a:pt x="5630037" y="2392172"/>
                  </a:lnTo>
                  <a:lnTo>
                    <a:pt x="5630405" y="2389632"/>
                  </a:lnTo>
                  <a:lnTo>
                    <a:pt x="5630545" y="2388743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4527296" y="5610605"/>
            <a:ext cx="1194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20" dirty="0">
                <a:latin typeface="Calibri"/>
                <a:cs typeface="Calibri"/>
              </a:rPr>
              <a:t>Knowledge Base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390635" y="5710682"/>
            <a:ext cx="2888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Domain</a:t>
            </a:r>
            <a:r>
              <a:rPr sz="1800" b="1" spc="-10" dirty="0">
                <a:latin typeface="Calibri"/>
                <a:cs typeface="Calibri"/>
              </a:rPr>
              <a:t> Knowledge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(Elements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Knowledge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Base)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23926"/>
            <a:ext cx="31349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 MT"/>
                <a:cs typeface="Arial MT"/>
              </a:rPr>
              <a:t>Latihan</a:t>
            </a:r>
            <a:r>
              <a:rPr b="0" spc="-130" dirty="0">
                <a:latin typeface="Arial MT"/>
                <a:cs typeface="Arial MT"/>
              </a:rPr>
              <a:t> </a:t>
            </a:r>
            <a:r>
              <a:rPr b="0" spc="-20" dirty="0">
                <a:latin typeface="Arial MT"/>
                <a:cs typeface="Arial MT"/>
              </a:rPr>
              <a:t>Soal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0411" y="1407465"/>
            <a:ext cx="10194925" cy="334962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Apa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tujuan</a:t>
            </a:r>
            <a:r>
              <a:rPr sz="28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pemindahan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kepakaran?</a:t>
            </a:r>
            <a:endParaRPr sz="2800">
              <a:latin typeface="Calibri"/>
              <a:cs typeface="Calibri"/>
            </a:endParaRPr>
          </a:p>
          <a:p>
            <a:pPr marL="622300" marR="5080" indent="-609600">
              <a:lnSpc>
                <a:spcPts val="3020"/>
              </a:lnSpc>
              <a:spcBef>
                <a:spcPts val="1050"/>
              </a:spcBef>
              <a:buAutoNum type="arabicPeriod"/>
              <a:tabLst>
                <a:tab pos="622300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Dilihat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1B4679"/>
                </a:solidFill>
                <a:latin typeface="Calibri"/>
                <a:cs typeface="Calibri"/>
              </a:rPr>
              <a:t>struktur,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apa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perbedaan</a:t>
            </a:r>
            <a:r>
              <a:rPr sz="28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dari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Human</a:t>
            </a:r>
            <a:r>
              <a:rPr sz="28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Expert</a:t>
            </a:r>
            <a:r>
              <a:rPr sz="2800" spc="-3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Expert System?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Apa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itu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knowledge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base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peranannya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pakar?</a:t>
            </a:r>
            <a:endParaRPr sz="2800">
              <a:latin typeface="Calibri"/>
              <a:cs typeface="Calibri"/>
            </a:endParaRPr>
          </a:p>
          <a:p>
            <a:pPr marL="622300" marR="1171575" indent="-609600">
              <a:lnSpc>
                <a:spcPts val="3020"/>
              </a:lnSpc>
              <a:spcBef>
                <a:spcPts val="1050"/>
              </a:spcBef>
              <a:buAutoNum type="arabicPeriod"/>
              <a:tabLst>
                <a:tab pos="622300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Apa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yang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sekiranya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terjadi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bila</a:t>
            </a:r>
            <a:r>
              <a:rPr sz="2800" spc="-6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pakar</a:t>
            </a:r>
            <a:r>
              <a:rPr sz="2800" spc="-5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tidak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memiliki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knowledge</a:t>
            </a:r>
            <a:r>
              <a:rPr sz="2800" spc="-10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base?</a:t>
            </a:r>
            <a:endParaRPr sz="2800">
              <a:latin typeface="Calibri"/>
              <a:cs typeface="Calibri"/>
            </a:endParaRPr>
          </a:p>
          <a:p>
            <a:pPr marL="621665" indent="-60896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1665" algn="l"/>
              </a:tabLst>
            </a:pP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Apa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itu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working</a:t>
            </a:r>
            <a:r>
              <a:rPr sz="2800" spc="-6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memory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dan</a:t>
            </a:r>
            <a:r>
              <a:rPr sz="2800" spc="-4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peranannya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dalam</a:t>
            </a:r>
            <a:r>
              <a:rPr sz="2800" spc="-55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B4679"/>
                </a:solidFill>
                <a:latin typeface="Calibri"/>
                <a:cs typeface="Calibri"/>
              </a:rPr>
              <a:t>sistem</a:t>
            </a:r>
            <a:r>
              <a:rPr sz="2800" spc="-40" dirty="0">
                <a:solidFill>
                  <a:srgbClr val="1B4679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B4679"/>
                </a:solidFill>
                <a:latin typeface="Calibri"/>
                <a:cs typeface="Calibri"/>
              </a:rPr>
              <a:t>pakar?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40605" y="457453"/>
            <a:ext cx="34988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4C700"/>
                </a:solidFill>
              </a:rPr>
              <a:t>Referensi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910589" y="1577847"/>
            <a:ext cx="10135235" cy="379158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382905" indent="-342900">
              <a:lnSpc>
                <a:spcPct val="9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Modul</a:t>
            </a:r>
            <a:r>
              <a:rPr sz="3600" spc="-10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Ajar</a:t>
            </a:r>
            <a:r>
              <a:rPr sz="3600" spc="-9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Kecerdasan</a:t>
            </a:r>
            <a:r>
              <a:rPr sz="3600" spc="-9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Buatan,</a:t>
            </a:r>
            <a:r>
              <a:rPr sz="3600" spc="-8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Entin</a:t>
            </a:r>
            <a:r>
              <a:rPr sz="3600" spc="-8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Martiana,</a:t>
            </a:r>
            <a:r>
              <a:rPr sz="3600" spc="-9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F4C700"/>
                </a:solidFill>
                <a:latin typeface="Calibri"/>
                <a:cs typeface="Calibri"/>
              </a:rPr>
              <a:t>Ali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Ridho</a:t>
            </a:r>
            <a:r>
              <a:rPr sz="3600" spc="-14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Barakbah,</a:t>
            </a:r>
            <a:r>
              <a:rPr sz="3600" spc="-114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Yuliana</a:t>
            </a:r>
            <a:r>
              <a:rPr sz="3600" spc="-13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Setiowati,</a:t>
            </a:r>
            <a:r>
              <a:rPr sz="3600" spc="-14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Politeknik Elektronika</a:t>
            </a:r>
            <a:r>
              <a:rPr sz="3600" spc="-14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Negeri</a:t>
            </a:r>
            <a:r>
              <a:rPr sz="3600" spc="-12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Surabaya,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2014.</a:t>
            </a:r>
            <a:endParaRPr sz="3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65"/>
              </a:spcBef>
              <a:buClr>
                <a:srgbClr val="F4C700"/>
              </a:buClr>
              <a:buFont typeface="Arial MT"/>
              <a:buChar char="•"/>
              <a:tabLst>
                <a:tab pos="354965" algn="l"/>
              </a:tabLst>
            </a:pPr>
            <a:r>
              <a:rPr sz="36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www.ai-</a:t>
            </a:r>
            <a:r>
              <a:rPr sz="3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depot.com</a:t>
            </a:r>
            <a:endParaRPr sz="3600">
              <a:latin typeface="Calibri"/>
              <a:cs typeface="Calibri"/>
            </a:endParaRPr>
          </a:p>
          <a:p>
            <a:pPr marL="355600" marR="5080" indent="-342900">
              <a:lnSpc>
                <a:spcPts val="3890"/>
              </a:lnSpc>
              <a:spcBef>
                <a:spcPts val="106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Artificial</a:t>
            </a:r>
            <a:r>
              <a:rPr sz="3600" spc="-10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Intelligence</a:t>
            </a:r>
            <a:r>
              <a:rPr sz="3600" spc="-10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30" dirty="0">
                <a:solidFill>
                  <a:srgbClr val="F4C700"/>
                </a:solidFill>
                <a:latin typeface="Calibri"/>
                <a:cs typeface="Calibri"/>
              </a:rPr>
              <a:t>(Teori</a:t>
            </a:r>
            <a:r>
              <a:rPr sz="3600" spc="-10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dan</a:t>
            </a:r>
            <a:r>
              <a:rPr sz="3600" spc="-9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Aplikasinya),</a:t>
            </a:r>
            <a:r>
              <a:rPr sz="3600" spc="-9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F4C700"/>
                </a:solidFill>
                <a:latin typeface="Calibri"/>
                <a:cs typeface="Calibri"/>
              </a:rPr>
              <a:t>Sri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Kusumadewi,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cetakan</a:t>
            </a:r>
            <a:r>
              <a:rPr sz="3600" spc="-14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pertama,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Penerbit</a:t>
            </a:r>
            <a:r>
              <a:rPr sz="3600" spc="-14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Graha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Ilmu, 2003.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1160" y="457453"/>
            <a:ext cx="88569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4C700"/>
                </a:solidFill>
              </a:rPr>
              <a:t>Tujuan</a:t>
            </a:r>
            <a:r>
              <a:rPr sz="6000" spc="-215" dirty="0">
                <a:solidFill>
                  <a:srgbClr val="F4C700"/>
                </a:solidFill>
              </a:rPr>
              <a:t> </a:t>
            </a:r>
            <a:r>
              <a:rPr sz="6000" dirty="0">
                <a:solidFill>
                  <a:srgbClr val="F4C700"/>
                </a:solidFill>
              </a:rPr>
              <a:t>Instruksi</a:t>
            </a:r>
            <a:r>
              <a:rPr sz="6000" spc="-200" dirty="0">
                <a:solidFill>
                  <a:srgbClr val="F4C700"/>
                </a:solidFill>
              </a:rPr>
              <a:t> </a:t>
            </a:r>
            <a:r>
              <a:rPr sz="6000" spc="-10" dirty="0">
                <a:solidFill>
                  <a:srgbClr val="F4C700"/>
                </a:solidFill>
              </a:rPr>
              <a:t>Khusus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910589" y="1615186"/>
            <a:ext cx="8630920" cy="238125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Mengetahui</a:t>
            </a:r>
            <a:r>
              <a:rPr sz="3600" spc="-114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definisi</a:t>
            </a:r>
            <a:r>
              <a:rPr sz="3600" spc="-9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Sistem</a:t>
            </a:r>
            <a:r>
              <a:rPr sz="3600" spc="-9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  <a:p>
            <a:pPr marL="355600" marR="5080" indent="-342900">
              <a:lnSpc>
                <a:spcPts val="3890"/>
              </a:lnSpc>
              <a:spcBef>
                <a:spcPts val="105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Mengetahui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metode</a:t>
            </a:r>
            <a:r>
              <a:rPr sz="3600" spc="-114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penelusuran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Forward</a:t>
            </a:r>
            <a:r>
              <a:rPr sz="3600" spc="-11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50" dirty="0">
                <a:solidFill>
                  <a:srgbClr val="F4C700"/>
                </a:solidFill>
                <a:latin typeface="Calibri"/>
                <a:cs typeface="Calibri"/>
              </a:rPr>
              <a:t>&amp;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Backward</a:t>
            </a:r>
            <a:r>
              <a:rPr sz="3600" spc="-12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Chaining</a:t>
            </a:r>
            <a:endParaRPr sz="3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Mengetahui</a:t>
            </a:r>
            <a:r>
              <a:rPr sz="3600" spc="-140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contoh</a:t>
            </a:r>
            <a:r>
              <a:rPr sz="3600" spc="-114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4C700"/>
                </a:solidFill>
                <a:latin typeface="Calibri"/>
                <a:cs typeface="Calibri"/>
              </a:rPr>
              <a:t>Sistem</a:t>
            </a:r>
            <a:r>
              <a:rPr sz="3600" spc="-135" dirty="0">
                <a:solidFill>
                  <a:srgbClr val="F4C7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4C700"/>
                </a:solidFill>
                <a:latin typeface="Calibri"/>
                <a:cs typeface="Calibri"/>
              </a:rPr>
              <a:t>Pakar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485393"/>
            <a:ext cx="6833234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latin typeface="Arial MT"/>
                <a:cs typeface="Arial MT"/>
              </a:rPr>
              <a:t>Sistem Pakar (Expert </a:t>
            </a:r>
            <a:r>
              <a:rPr sz="4000" b="0" spc="-10" dirty="0">
                <a:latin typeface="Arial MT"/>
                <a:cs typeface="Arial MT"/>
              </a:rPr>
              <a:t>System)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5539" y="1518107"/>
            <a:ext cx="9892665" cy="336550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sz="3200" dirty="0">
                <a:latin typeface="Calibri"/>
                <a:cs typeface="Calibri"/>
              </a:rPr>
              <a:t>Definisi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:</a:t>
            </a:r>
            <a:endParaRPr sz="3200" dirty="0">
              <a:latin typeface="Calibri"/>
              <a:cs typeface="Calibri"/>
            </a:endParaRPr>
          </a:p>
          <a:p>
            <a:pPr marL="241300" marR="82550" indent="-228600">
              <a:lnSpc>
                <a:spcPts val="3460"/>
              </a:lnSpc>
              <a:spcBef>
                <a:spcPts val="750"/>
              </a:spcBef>
              <a:buFont typeface="Arial MT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Sebuah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program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komputer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yang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dirancang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untuk memodelkan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kemampuan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menyelesaikan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masalah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seperti </a:t>
            </a:r>
            <a:r>
              <a:rPr sz="3200" spc="-25" dirty="0">
                <a:latin typeface="Calibri"/>
                <a:cs typeface="Calibri"/>
              </a:rPr>
              <a:t>layaknya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seorang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pakar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</a:t>
            </a:r>
            <a:r>
              <a:rPr sz="3200" i="1" dirty="0">
                <a:latin typeface="Calibri"/>
                <a:cs typeface="Calibri"/>
              </a:rPr>
              <a:t>human</a:t>
            </a:r>
            <a:r>
              <a:rPr sz="3200" i="1" spc="-100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expert</a:t>
            </a:r>
            <a:r>
              <a:rPr sz="3200" spc="-10" dirty="0">
                <a:latin typeface="Calibri"/>
                <a:cs typeface="Calibri"/>
              </a:rPr>
              <a:t>).</a:t>
            </a:r>
            <a:endParaRPr sz="3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645"/>
              </a:spcBef>
              <a:buFont typeface="Arial MT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Sebuah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program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berbasis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pengetahuan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yang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menyediakan penyelesaian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"berkualitas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pakar"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masalah-</a:t>
            </a:r>
            <a:r>
              <a:rPr sz="3200" spc="-10" dirty="0">
                <a:latin typeface="Calibri"/>
                <a:cs typeface="Calibri"/>
              </a:rPr>
              <a:t>masalah </a:t>
            </a:r>
            <a:r>
              <a:rPr sz="3200" dirty="0">
                <a:latin typeface="Calibri"/>
                <a:cs typeface="Calibri"/>
              </a:rPr>
              <a:t>dalam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sebuah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bidang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yang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spesifik.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685800"/>
            <a:ext cx="4572000" cy="452437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254244" y="1277366"/>
            <a:ext cx="56724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32939" algn="l"/>
                <a:tab pos="4107815" algn="l"/>
              </a:tabLst>
            </a:pPr>
            <a:r>
              <a:rPr sz="3600" spc="-10" dirty="0">
                <a:latin typeface="Arial MT"/>
                <a:cs typeface="Arial MT"/>
              </a:rPr>
              <a:t>Seorang</a:t>
            </a:r>
            <a:r>
              <a:rPr sz="3600" dirty="0">
                <a:latin typeface="Arial MT"/>
                <a:cs typeface="Arial MT"/>
              </a:rPr>
              <a:t>	</a:t>
            </a:r>
            <a:r>
              <a:rPr sz="3600" spc="-10" dirty="0">
                <a:latin typeface="Arial MT"/>
                <a:cs typeface="Arial MT"/>
              </a:rPr>
              <a:t>pakar/ahli</a:t>
            </a:r>
            <a:r>
              <a:rPr sz="3600" dirty="0">
                <a:latin typeface="Arial MT"/>
                <a:cs typeface="Arial MT"/>
              </a:rPr>
              <a:t>	</a:t>
            </a:r>
            <a:r>
              <a:rPr sz="3600" spc="-10" dirty="0">
                <a:latin typeface="Arial MT"/>
                <a:cs typeface="Arial MT"/>
              </a:rPr>
              <a:t>(</a:t>
            </a:r>
            <a:r>
              <a:rPr sz="3600" i="1" spc="-10" dirty="0">
                <a:latin typeface="Arial"/>
                <a:cs typeface="Arial"/>
              </a:rPr>
              <a:t>human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54244" y="1826259"/>
            <a:ext cx="15754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i="1" spc="-10" dirty="0">
                <a:latin typeface="Arial"/>
                <a:cs typeface="Arial"/>
              </a:rPr>
              <a:t>expert</a:t>
            </a:r>
            <a:r>
              <a:rPr sz="3600" spc="-10" dirty="0">
                <a:latin typeface="Arial MT"/>
                <a:cs typeface="Arial MT"/>
              </a:rPr>
              <a:t>) individu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76845" y="1826259"/>
            <a:ext cx="1398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" marR="5080" indent="-25336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Arial MT"/>
                <a:cs typeface="Arial MT"/>
              </a:rPr>
              <a:t>adalah </a:t>
            </a:r>
            <a:r>
              <a:rPr sz="3600" spc="-20" dirty="0">
                <a:latin typeface="Arial MT"/>
                <a:cs typeface="Arial MT"/>
              </a:rPr>
              <a:t>yang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46869" y="1826259"/>
            <a:ext cx="1678939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Arial MT"/>
                <a:cs typeface="Arial MT"/>
              </a:rPr>
              <a:t>seorang memiliki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57361" y="2923540"/>
            <a:ext cx="256794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>
              <a:lnSpc>
                <a:spcPct val="100000"/>
              </a:lnSpc>
              <a:spcBef>
                <a:spcPts val="100"/>
              </a:spcBef>
              <a:tabLst>
                <a:tab pos="1437005" algn="l"/>
              </a:tabLst>
            </a:pPr>
            <a:r>
              <a:rPr sz="3600" spc="-10" dirty="0">
                <a:latin typeface="Arial MT"/>
                <a:cs typeface="Arial MT"/>
              </a:rPr>
              <a:t>pemahaman </a:t>
            </a:r>
            <a:r>
              <a:rPr sz="3600" spc="-20" dirty="0">
                <a:latin typeface="Arial MT"/>
                <a:cs typeface="Arial MT"/>
              </a:rPr>
              <a:t>dari</a:t>
            </a:r>
            <a:r>
              <a:rPr sz="3600" dirty="0">
                <a:latin typeface="Arial MT"/>
                <a:cs typeface="Arial MT"/>
              </a:rPr>
              <a:t>	</a:t>
            </a:r>
            <a:r>
              <a:rPr sz="3600" spc="-10" dirty="0">
                <a:latin typeface="Arial MT"/>
                <a:cs typeface="Arial MT"/>
              </a:rPr>
              <a:t>suatu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54244" y="2923540"/>
            <a:ext cx="304292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377950" algn="l"/>
              </a:tabLst>
            </a:pPr>
            <a:r>
              <a:rPr sz="3600" spc="-10" dirty="0">
                <a:latin typeface="Arial MT"/>
                <a:cs typeface="Arial MT"/>
              </a:rPr>
              <a:t>kemampuan </a:t>
            </a:r>
            <a:r>
              <a:rPr sz="3600" spc="-20" dirty="0">
                <a:latin typeface="Arial MT"/>
                <a:cs typeface="Arial MT"/>
              </a:rPr>
              <a:t>yang</a:t>
            </a:r>
            <a:r>
              <a:rPr sz="3600" dirty="0">
                <a:latin typeface="Arial MT"/>
                <a:cs typeface="Arial MT"/>
              </a:rPr>
              <a:t>	</a:t>
            </a:r>
            <a:r>
              <a:rPr sz="3600" spc="-10" dirty="0">
                <a:latin typeface="Arial MT"/>
                <a:cs typeface="Arial MT"/>
              </a:rPr>
              <a:t>superior masalah.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latin typeface="Arial MT"/>
                <a:cs typeface="Arial MT"/>
              </a:rPr>
              <a:t>Human</a:t>
            </a:r>
            <a:r>
              <a:rPr sz="4000" b="0" spc="-10" dirty="0">
                <a:latin typeface="Arial MT"/>
                <a:cs typeface="Arial MT"/>
              </a:rPr>
              <a:t> </a:t>
            </a:r>
            <a:r>
              <a:rPr sz="4000" b="0" dirty="0">
                <a:latin typeface="Arial MT"/>
                <a:cs typeface="Arial MT"/>
              </a:rPr>
              <a:t>Expert</a:t>
            </a:r>
            <a:r>
              <a:rPr sz="4000" b="0" spc="-20" dirty="0">
                <a:latin typeface="Arial MT"/>
                <a:cs typeface="Arial MT"/>
              </a:rPr>
              <a:t> </a:t>
            </a:r>
            <a:r>
              <a:rPr sz="4000" b="0" dirty="0">
                <a:latin typeface="Arial MT"/>
                <a:cs typeface="Arial MT"/>
              </a:rPr>
              <a:t>Problem</a:t>
            </a:r>
            <a:r>
              <a:rPr sz="4000" b="0" spc="-5" dirty="0">
                <a:latin typeface="Arial MT"/>
                <a:cs typeface="Arial MT"/>
              </a:rPr>
              <a:t> </a:t>
            </a:r>
            <a:r>
              <a:rPr sz="4000" b="0" spc="-10" dirty="0">
                <a:latin typeface="Arial MT"/>
                <a:cs typeface="Arial MT"/>
              </a:rPr>
              <a:t>Solving</a:t>
            </a:r>
            <a:endParaRPr sz="4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00" y="1406461"/>
            <a:ext cx="10515600" cy="43514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626" rIns="0" bIns="0" rtlCol="0">
            <a:spAutoFit/>
          </a:bodyPr>
          <a:lstStyle/>
          <a:p>
            <a:pPr marL="109855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latin typeface="Arial MT"/>
                <a:cs typeface="Arial MT"/>
              </a:rPr>
              <a:t>Expert System Problem </a:t>
            </a:r>
            <a:r>
              <a:rPr sz="4000" b="0" spc="-10" dirty="0">
                <a:latin typeface="Arial MT"/>
                <a:cs typeface="Arial MT"/>
              </a:rPr>
              <a:t>Solving</a:t>
            </a:r>
            <a:endParaRPr sz="4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" y="1431861"/>
            <a:ext cx="10515600" cy="435140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588009"/>
            <a:ext cx="9521825" cy="95250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0"/>
              </a:spcBef>
            </a:pPr>
            <a:r>
              <a:rPr sz="3200" b="0" spc="-25" dirty="0">
                <a:latin typeface="Arial MT"/>
                <a:cs typeface="Arial MT"/>
              </a:rPr>
              <a:t>PERBANDINGAN</a:t>
            </a:r>
            <a:r>
              <a:rPr sz="3200" b="0" spc="-200" dirty="0">
                <a:latin typeface="Arial MT"/>
                <a:cs typeface="Arial MT"/>
              </a:rPr>
              <a:t> </a:t>
            </a:r>
            <a:r>
              <a:rPr sz="3200" b="0" spc="-65" dirty="0">
                <a:latin typeface="Arial MT"/>
                <a:cs typeface="Arial MT"/>
              </a:rPr>
              <a:t>ANTARA</a:t>
            </a:r>
            <a:r>
              <a:rPr sz="3200" b="0" spc="-170" dirty="0">
                <a:latin typeface="Arial MT"/>
                <a:cs typeface="Arial MT"/>
              </a:rPr>
              <a:t> </a:t>
            </a:r>
            <a:r>
              <a:rPr sz="3200" b="0" spc="-30" dirty="0">
                <a:latin typeface="Arial MT"/>
                <a:cs typeface="Arial MT"/>
              </a:rPr>
              <a:t>PAKAR</a:t>
            </a:r>
            <a:r>
              <a:rPr sz="3200" b="0" spc="-60" dirty="0">
                <a:latin typeface="Arial MT"/>
                <a:cs typeface="Arial MT"/>
              </a:rPr>
              <a:t> </a:t>
            </a:r>
            <a:r>
              <a:rPr sz="3200" b="0" dirty="0">
                <a:latin typeface="Arial MT"/>
                <a:cs typeface="Arial MT"/>
              </a:rPr>
              <a:t>dengan</a:t>
            </a:r>
            <a:r>
              <a:rPr sz="3200" b="0" spc="-50" dirty="0">
                <a:latin typeface="Arial MT"/>
                <a:cs typeface="Arial MT"/>
              </a:rPr>
              <a:t> </a:t>
            </a:r>
            <a:r>
              <a:rPr sz="3200" b="0" spc="-10" dirty="0">
                <a:latin typeface="Arial MT"/>
                <a:cs typeface="Arial MT"/>
              </a:rPr>
              <a:t>SISTEM PAKAR</a:t>
            </a:r>
            <a:endParaRPr sz="320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416883"/>
              </p:ext>
            </p:extLst>
          </p:nvPr>
        </p:nvGraphicFramePr>
        <p:xfrm>
          <a:off x="603250" y="1593850"/>
          <a:ext cx="11106150" cy="4183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2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2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FAKTOR</a:t>
                      </a:r>
                      <a:endParaRPr sz="18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PAKAR</a:t>
                      </a:r>
                      <a:endParaRPr sz="18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SISTEM</a:t>
                      </a:r>
                      <a:r>
                        <a:rPr sz="1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PAKAR</a:t>
                      </a:r>
                      <a:endParaRPr sz="18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sz="2000" i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availability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Hari</a:t>
                      </a:r>
                      <a:r>
                        <a:rPr sz="2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Kerja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Setiap</a:t>
                      </a:r>
                      <a:r>
                        <a:rPr sz="2000" spc="-6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Geografis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Lokal/tertentu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Dimana</a:t>
                      </a:r>
                      <a:r>
                        <a:rPr sz="2000" spc="-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saja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Keamanan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Tidak</a:t>
                      </a:r>
                      <a:r>
                        <a:rPr sz="2000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tergantikan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Dapat</a:t>
                      </a:r>
                      <a:r>
                        <a:rPr sz="2000" spc="-6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diganti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Perishable</a:t>
                      </a: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/dapat</a:t>
                      </a:r>
                      <a:r>
                        <a:rPr sz="2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habis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R="825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Ya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Tidak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Performansi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Variable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Konsisten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Kecepatan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Variable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Konsisten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Biaya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Tinggi</a:t>
                      </a:r>
                      <a:endParaRPr sz="2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Terjangkau</a:t>
                      </a:r>
                      <a:endParaRPr sz="2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1082</Words>
  <Application>Microsoft Office PowerPoint</Application>
  <PresentationFormat>Widescreen</PresentationFormat>
  <Paragraphs>189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 Black</vt:lpstr>
      <vt:lpstr>Arial MT</vt:lpstr>
      <vt:lpstr>Calibri</vt:lpstr>
      <vt:lpstr>Calibri Light</vt:lpstr>
      <vt:lpstr>Times New Roman</vt:lpstr>
      <vt:lpstr>Office Theme</vt:lpstr>
      <vt:lpstr>Kecerdasan Buatan</vt:lpstr>
      <vt:lpstr>Konten</vt:lpstr>
      <vt:lpstr>Tujuan Instruksi Umum</vt:lpstr>
      <vt:lpstr>Tujuan Instruksi Khusus</vt:lpstr>
      <vt:lpstr>Sistem Pakar (Expert System)</vt:lpstr>
      <vt:lpstr>PowerPoint Presentation</vt:lpstr>
      <vt:lpstr>Human Expert Problem Solving</vt:lpstr>
      <vt:lpstr>Expert System Problem Solving</vt:lpstr>
      <vt:lpstr>PERBANDINGAN ANTARA PAKAR dengan SISTEM PAKAR</vt:lpstr>
      <vt:lpstr>Model Sistem Pakar</vt:lpstr>
      <vt:lpstr>Bagian Utama Sistem Pakar</vt:lpstr>
      <vt:lpstr>1. USER INTERFACE</vt:lpstr>
      <vt:lpstr>A. Input Sistem Pakar</vt:lpstr>
      <vt:lpstr>B. Output Sistem Pakar</vt:lpstr>
      <vt:lpstr>2. KNOWLEDGE BASE</vt:lpstr>
      <vt:lpstr>3. INFERENCE ENGINE</vt:lpstr>
      <vt:lpstr>A. Penalaran Maju (Forward Chaining)</vt:lpstr>
      <vt:lpstr>A. Penalaran Maju (Forward Chaining)</vt:lpstr>
      <vt:lpstr>B. Penalaran Mundur (Backward Chaining)</vt:lpstr>
      <vt:lpstr>B. Penalaran Mundur (Backward Chaining)</vt:lpstr>
      <vt:lpstr>Membandingkan Penalaran Maju dan Penalaran Mundur</vt:lpstr>
      <vt:lpstr>4. DEVELOPMENT ENGINE</vt:lpstr>
      <vt:lpstr>Elemen-elemen Sistem Pakar</vt:lpstr>
      <vt:lpstr>Expert</vt:lpstr>
      <vt:lpstr>Knowledge Engineer</vt:lpstr>
      <vt:lpstr>Keahlian yang harus dimiliki oleh Knowledge Engineer</vt:lpstr>
      <vt:lpstr>Daya Tarik Sistem Pakar</vt:lpstr>
      <vt:lpstr>AREA PERMASALAHAN APLIKASI SISTEM PAKAR</vt:lpstr>
      <vt:lpstr>AREA PERMASALAHAN APLIKASI SISTEM PAKAR</vt:lpstr>
      <vt:lpstr>Structure of an Expert System</vt:lpstr>
      <vt:lpstr>Latihan Soal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Berbasis Obyek Encapsulation</dc:title>
  <dc:creator>RoD</dc:creator>
  <cp:lastModifiedBy>RIO KURNIAWAN</cp:lastModifiedBy>
  <cp:revision>1</cp:revision>
  <dcterms:created xsi:type="dcterms:W3CDTF">2025-11-29T07:01:26Z</dcterms:created>
  <dcterms:modified xsi:type="dcterms:W3CDTF">2025-11-29T07:08:17Z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2025-11-29T00:00:00Z</vt:filetime>
  </property>
  <property fmtid="{D5CDD505-2E9C-101B-9397-08002B2CF9AE}" pid="5" name="Producer">
    <vt:lpwstr>Microsoft® PowerPoint® 2010</vt:lpwstr>
  </property>
</Properties>
</file>