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2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6" r:id="rId13"/>
    <p:sldId id="315" r:id="rId14"/>
    <p:sldId id="317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/>
              <a:t>Studi Kasus CBT di Indonesia</a:t>
            </a:r>
            <a:endParaRPr lang="id-ID" sz="4000" dirty="0"/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2A04F6D-576B-3F66-F927-F44F8CFCE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20688"/>
            <a:ext cx="7488832" cy="55054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b="1" dirty="0"/>
              <a:t>STUDI KASUS 3</a:t>
            </a:r>
          </a:p>
          <a:p>
            <a:pPr marL="0" indent="0" algn="ctr">
              <a:buNone/>
            </a:pPr>
            <a:r>
              <a:rPr lang="id-ID" b="1" dirty="0"/>
              <a:t>Desa Wisata </a:t>
            </a:r>
            <a:r>
              <a:rPr lang="id-ID" b="1" dirty="0" err="1"/>
              <a:t>Pentingsari</a:t>
            </a:r>
            <a:endParaRPr lang="id-ID" b="1" dirty="0"/>
          </a:p>
          <a:p>
            <a:pPr marL="0" indent="0">
              <a:buNone/>
            </a:pPr>
            <a:r>
              <a:rPr lang="id-ID" b="1" dirty="0"/>
              <a:t>A. Latar Belakang</a:t>
            </a:r>
          </a:p>
          <a:p>
            <a:r>
              <a:rPr lang="id-ID" dirty="0" err="1"/>
              <a:t>Pentingsari</a:t>
            </a:r>
            <a:r>
              <a:rPr lang="id-ID" dirty="0"/>
              <a:t> berkembang sebagai desa wisata edukasi berbasis pertanian dan budaya Jawa.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id-ID" b="1" dirty="0"/>
              <a:t>B. Potensi Lokal</a:t>
            </a:r>
          </a:p>
          <a:p>
            <a:r>
              <a:rPr lang="id-ID" dirty="0"/>
              <a:t>Pertanian tradisional</a:t>
            </a:r>
          </a:p>
          <a:p>
            <a:r>
              <a:rPr lang="id-ID" dirty="0"/>
              <a:t>Kesenian Jawa</a:t>
            </a:r>
          </a:p>
          <a:p>
            <a:r>
              <a:rPr lang="id-ID" dirty="0" err="1"/>
              <a:t>Outbound</a:t>
            </a:r>
            <a:r>
              <a:rPr lang="id-ID" dirty="0"/>
              <a:t> edukatif</a:t>
            </a:r>
          </a:p>
          <a:p>
            <a:r>
              <a:rPr lang="id-ID" dirty="0"/>
              <a:t>Live-in </a:t>
            </a:r>
            <a:r>
              <a:rPr lang="id-ID" dirty="0" err="1"/>
              <a:t>experience</a:t>
            </a:r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8878923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DF81C4E-2745-4B1B-B7BE-740C19C2C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836712"/>
            <a:ext cx="7056784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C. Model Partisipasi</a:t>
            </a:r>
          </a:p>
          <a:p>
            <a:r>
              <a:rPr lang="id-ID" dirty="0" err="1"/>
              <a:t>Homestay</a:t>
            </a:r>
            <a:r>
              <a:rPr lang="id-ID" dirty="0"/>
              <a:t> milik warga</a:t>
            </a:r>
          </a:p>
          <a:p>
            <a:r>
              <a:rPr lang="id-ID" dirty="0"/>
              <a:t>Paket wisata dikelola kelompok</a:t>
            </a:r>
          </a:p>
          <a:p>
            <a:r>
              <a:rPr lang="id-ID" dirty="0"/>
              <a:t>Pelibatan generasi muda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id-ID" b="1" dirty="0"/>
              <a:t>D. Evaluasi Prinsip CBT</a:t>
            </a:r>
          </a:p>
          <a:p>
            <a:r>
              <a:rPr lang="id-ID" dirty="0"/>
              <a:t>Partisipasi dan pemberdayaan cukup baik, namun menghadapi tantangan pemasaran digital dan regenerasi SDM.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1047410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49180D5-67AF-2434-EBFA-1B49D9ED9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632848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b="1" dirty="0"/>
              <a:t>TEMPLATE ANALISIS STUDI KASUS (UNTUK MAHASISWA)</a:t>
            </a:r>
          </a:p>
          <a:p>
            <a:pPr marL="0" indent="0" algn="ctr">
              <a:buNone/>
            </a:pPr>
            <a:r>
              <a:rPr lang="id-ID" dirty="0"/>
              <a:t>Mahasiswa diminta menganalisis desa wisata menggunakan format berikut:</a:t>
            </a:r>
          </a:p>
          <a:p>
            <a:pPr marL="0" indent="0">
              <a:buNone/>
            </a:pPr>
            <a:r>
              <a:rPr lang="id-ID" b="1" dirty="0"/>
              <a:t>1. Identifikasi Potensi</a:t>
            </a:r>
          </a:p>
          <a:p>
            <a:r>
              <a:rPr lang="id-ID" dirty="0"/>
              <a:t>Alam</a:t>
            </a:r>
          </a:p>
          <a:p>
            <a:r>
              <a:rPr lang="id-ID" dirty="0"/>
              <a:t>Budaya</a:t>
            </a:r>
          </a:p>
          <a:p>
            <a:r>
              <a:rPr lang="id-ID" dirty="0"/>
              <a:t>Ekonomi</a:t>
            </a:r>
          </a:p>
          <a:p>
            <a:pPr marL="0" indent="0">
              <a:buNone/>
            </a:pPr>
            <a:r>
              <a:rPr lang="id-ID" b="1" dirty="0"/>
              <a:t>2. Analisis Partisipasi</a:t>
            </a:r>
          </a:p>
          <a:p>
            <a:r>
              <a:rPr lang="id-ID" dirty="0"/>
              <a:t>Siapa pengambil keputusan?</a:t>
            </a:r>
          </a:p>
          <a:p>
            <a:r>
              <a:rPr lang="id-ID" dirty="0"/>
              <a:t>Apakah masyarakat hanya pelaksana atau pengendali?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7319350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9762BA5-BE3B-D911-4918-424B696B1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476672"/>
            <a:ext cx="7344816" cy="564949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3. Analisis Pemberdayaan</a:t>
            </a:r>
          </a:p>
          <a:p>
            <a:r>
              <a:rPr lang="id-ID" dirty="0"/>
              <a:t>Apakah ada peningkatan kapasitas?</a:t>
            </a:r>
          </a:p>
          <a:p>
            <a:r>
              <a:rPr lang="id-ID" dirty="0"/>
              <a:t>Siapa yang paling diuntungkan?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4. Analisis Keberlanjutan</a:t>
            </a:r>
          </a:p>
          <a:p>
            <a:r>
              <a:rPr lang="id-ID" dirty="0"/>
              <a:t>Bagaimana pengelolaan lingkungan?</a:t>
            </a:r>
          </a:p>
          <a:p>
            <a:r>
              <a:rPr lang="id-ID" dirty="0"/>
              <a:t>Apakah ada pembatasan daya dukung?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3242162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77D5CD2-DF12-6937-9F19-BA26FE2C4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836712"/>
            <a:ext cx="7200800" cy="52894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5. SWOT CBT</a:t>
            </a:r>
          </a:p>
          <a:p>
            <a:r>
              <a:rPr lang="en-US" dirty="0"/>
              <a:t>Strength	              - Weakness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r>
              <a:rPr lang="en-US" dirty="0"/>
              <a:t>Opportunity	    - Threat	</a:t>
            </a:r>
          </a:p>
          <a:p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KESIMPULAN PEMBELAJARAN</a:t>
            </a:r>
          </a:p>
          <a:p>
            <a:r>
              <a:rPr lang="id-ID" dirty="0"/>
              <a:t>Dari ketiga studi kasus tersebut dapat disimpulkan bahwa:</a:t>
            </a:r>
          </a:p>
          <a:p>
            <a:r>
              <a:rPr lang="id-ID" dirty="0"/>
              <a:t>CBT di Indonesia cukup berkembang melalui model desa wisata.</a:t>
            </a:r>
          </a:p>
          <a:p>
            <a:r>
              <a:rPr lang="id-ID" dirty="0"/>
              <a:t>Keberhasilan sangat bergantung pada kepemimpinan lokal.</a:t>
            </a:r>
          </a:p>
          <a:p>
            <a:r>
              <a:rPr lang="id-ID" dirty="0"/>
              <a:t>Tantangan utama: regenerasi, kapasitas SDM, dan pemasaran.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029361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E5B1DE2-041F-BEFE-C5C4-0555E4E3E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92696"/>
            <a:ext cx="7848872" cy="543346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b="1" dirty="0"/>
              <a:t>STUDI KASUS TERSTRUKTUR</a:t>
            </a:r>
          </a:p>
          <a:p>
            <a:pPr marL="0" indent="0" algn="ctr">
              <a:buNone/>
            </a:pPr>
            <a:r>
              <a:rPr lang="en-US" b="1" dirty="0"/>
              <a:t>COMMUNITY-BASED TOURISM (CBT) DI INDONESIA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id-ID" b="1" dirty="0"/>
              <a:t>STUDI KASUS 1</a:t>
            </a:r>
          </a:p>
          <a:p>
            <a:pPr marL="0" indent="0" algn="ctr">
              <a:buNone/>
            </a:pPr>
            <a:r>
              <a:rPr lang="id-ID" b="1" dirty="0"/>
              <a:t>Desa Wisata </a:t>
            </a:r>
            <a:r>
              <a:rPr lang="id-ID" b="1" dirty="0" err="1"/>
              <a:t>Nglanggeran</a:t>
            </a: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A. Latar Belakang</a:t>
            </a:r>
          </a:p>
          <a:p>
            <a:pPr marL="0" indent="0">
              <a:buNone/>
            </a:pPr>
            <a:r>
              <a:rPr lang="id-ID" dirty="0"/>
              <a:t>Desa Wisata </a:t>
            </a:r>
            <a:r>
              <a:rPr lang="id-ID" dirty="0" err="1"/>
              <a:t>Nglanggeran</a:t>
            </a:r>
            <a:r>
              <a:rPr lang="id-ID" dirty="0"/>
              <a:t> berkembang dari </a:t>
            </a:r>
            <a:r>
              <a:rPr lang="id-ID" b="1" dirty="0"/>
              <a:t>desa pertanian </a:t>
            </a:r>
            <a:r>
              <a:rPr lang="id-ID" dirty="0"/>
              <a:t>biasa menjadi destinasi unggulan berbasis </a:t>
            </a:r>
            <a:r>
              <a:rPr lang="id-ID" b="1" dirty="0"/>
              <a:t>ekowisata</a:t>
            </a:r>
            <a:r>
              <a:rPr lang="id-ID" dirty="0"/>
              <a:t>. Pengembangan dimulai dari </a:t>
            </a:r>
            <a:r>
              <a:rPr lang="id-ID" b="1" dirty="0"/>
              <a:t>inisiatif pemuda desa </a:t>
            </a:r>
            <a:r>
              <a:rPr lang="id-ID" dirty="0"/>
              <a:t>yang membentuk kelompok sadar wisata (</a:t>
            </a:r>
            <a:r>
              <a:rPr lang="id-ID" b="1" dirty="0" err="1"/>
              <a:t>Pokdarwis</a:t>
            </a:r>
            <a:r>
              <a:rPr lang="id-ID" dirty="0"/>
              <a:t>) dan memanfaatkan potensi Gunung Api Purba sebagai daya tarik utama.</a:t>
            </a:r>
          </a:p>
          <a:p>
            <a:pPr marL="0" indent="0" algn="ctr">
              <a:buNone/>
            </a:pPr>
            <a:endParaRPr lang="id-ID" b="1" dirty="0"/>
          </a:p>
          <a:p>
            <a:pPr marL="0" indent="0" algn="ctr">
              <a:buNone/>
            </a:pPr>
            <a:endParaRPr lang="en-US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919018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EE8AEEF-41B7-2DEC-E9F5-4BCAE3C3D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620688"/>
            <a:ext cx="7056784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/>
              <a:t>B. Potensi Lokal</a:t>
            </a:r>
          </a:p>
          <a:p>
            <a:r>
              <a:rPr lang="id-ID" dirty="0"/>
              <a:t>Gunung Api Purba (</a:t>
            </a:r>
            <a:r>
              <a:rPr lang="id-ID" dirty="0" err="1"/>
              <a:t>geowisata</a:t>
            </a:r>
            <a:r>
              <a:rPr lang="id-ID" dirty="0"/>
              <a:t>)</a:t>
            </a:r>
          </a:p>
          <a:p>
            <a:r>
              <a:rPr lang="id-ID" dirty="0"/>
              <a:t>Embung </a:t>
            </a:r>
            <a:r>
              <a:rPr lang="id-ID" dirty="0" err="1"/>
              <a:t>Nglanggeran</a:t>
            </a:r>
            <a:endParaRPr lang="id-ID" dirty="0"/>
          </a:p>
          <a:p>
            <a:r>
              <a:rPr lang="id-ID" dirty="0"/>
              <a:t>Kakao lokal dan wisata edukasi cokelat</a:t>
            </a:r>
          </a:p>
          <a:p>
            <a:r>
              <a:rPr lang="id-ID" dirty="0" err="1"/>
              <a:t>Homestay</a:t>
            </a:r>
            <a:r>
              <a:rPr lang="id-ID" dirty="0"/>
              <a:t> berbasis rumah warga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id-ID" b="1" dirty="0"/>
              <a:t>C. Model Partisipasi</a:t>
            </a:r>
          </a:p>
          <a:p>
            <a:r>
              <a:rPr lang="id-ID" dirty="0"/>
              <a:t>Pengelolaan oleh </a:t>
            </a:r>
            <a:r>
              <a:rPr lang="id-ID" dirty="0" err="1"/>
              <a:t>Pokdarwis</a:t>
            </a:r>
            <a:endParaRPr lang="id-ID" dirty="0"/>
          </a:p>
          <a:p>
            <a:r>
              <a:rPr lang="id-ID" dirty="0"/>
              <a:t>Sistem bagi hasil </a:t>
            </a:r>
            <a:r>
              <a:rPr lang="id-ID" dirty="0" err="1"/>
              <a:t>homestay</a:t>
            </a:r>
            <a:endParaRPr lang="id-ID" dirty="0"/>
          </a:p>
          <a:p>
            <a:r>
              <a:rPr lang="id-ID" dirty="0"/>
              <a:t>Keterlibatan pemuda dan ibu-ibu PKK</a:t>
            </a:r>
          </a:p>
          <a:p>
            <a:r>
              <a:rPr lang="id-ID" dirty="0"/>
              <a:t>Musyawarah desa untuk keputusan strategis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03372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F3BFA1D-0431-8806-B5AB-6982278CF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88832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D. Analisis Prinsip CBT</a:t>
            </a:r>
          </a:p>
          <a:p>
            <a:pPr marL="0" indent="0">
              <a:buNone/>
            </a:pPr>
            <a:r>
              <a:rPr lang="id-ID" b="1" dirty="0"/>
              <a:t>1. Partisipasi</a:t>
            </a:r>
          </a:p>
          <a:p>
            <a:r>
              <a:rPr lang="id-ID" dirty="0"/>
              <a:t>Tinggi — masyarakat terlibat dalam perencanaan dan operasional.</a:t>
            </a:r>
          </a:p>
          <a:p>
            <a:pPr marL="0" indent="0">
              <a:buNone/>
            </a:pPr>
            <a:r>
              <a:rPr lang="id-ID" b="1" dirty="0"/>
              <a:t>2. Pemberdayaan</a:t>
            </a:r>
          </a:p>
          <a:p>
            <a:r>
              <a:rPr lang="id-ID" dirty="0"/>
              <a:t>Pelatihan pemandu, manajemen </a:t>
            </a:r>
            <a:r>
              <a:rPr lang="id-ID" dirty="0" err="1"/>
              <a:t>homestay</a:t>
            </a:r>
            <a:r>
              <a:rPr lang="id-ID" dirty="0"/>
              <a:t>, dan pengelolaan keuangan desa.</a:t>
            </a:r>
          </a:p>
          <a:p>
            <a:pPr marL="0" indent="0">
              <a:buNone/>
            </a:pPr>
            <a:r>
              <a:rPr lang="id-ID" b="1" dirty="0"/>
              <a:t>3. Keberlanjutan</a:t>
            </a:r>
          </a:p>
          <a:p>
            <a:r>
              <a:rPr lang="id-ID" dirty="0"/>
              <a:t>Pembatasan jumlah pendaki</a:t>
            </a:r>
          </a:p>
          <a:p>
            <a:r>
              <a:rPr lang="id-ID" dirty="0"/>
              <a:t>Konservasi kawasan gunung</a:t>
            </a:r>
          </a:p>
          <a:p>
            <a:r>
              <a:rPr lang="id-ID" dirty="0"/>
              <a:t>Diversifikasi produk wisata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7430365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2BB8C88-5DC8-EC8D-002C-ADAA7BECD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92696"/>
            <a:ext cx="7272808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E. Tantangan</a:t>
            </a:r>
          </a:p>
          <a:p>
            <a:r>
              <a:rPr lang="id-ID" dirty="0"/>
              <a:t>Ketergantungan pada wisata alam</a:t>
            </a:r>
          </a:p>
          <a:p>
            <a:r>
              <a:rPr lang="id-ID" dirty="0"/>
              <a:t>Tekanan </a:t>
            </a:r>
            <a:r>
              <a:rPr lang="id-ID" dirty="0" err="1"/>
              <a:t>overcapacity</a:t>
            </a:r>
            <a:r>
              <a:rPr lang="id-ID" dirty="0"/>
              <a:t> saat musim liburan</a:t>
            </a:r>
          </a:p>
          <a:p>
            <a:r>
              <a:rPr lang="id-ID" dirty="0"/>
              <a:t>Regenerasi kepemimpinan komunitas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sv-SE" b="1" dirty="0"/>
              <a:t>F. Pertanyaan Analisis</a:t>
            </a:r>
          </a:p>
          <a:p>
            <a:r>
              <a:rPr lang="sv-SE" dirty="0"/>
              <a:t>Apakah sistem bagi hasil sudah adil?</a:t>
            </a:r>
          </a:p>
          <a:p>
            <a:r>
              <a:rPr lang="sv-SE" dirty="0"/>
              <a:t>Bagaimana menjaga keseimbangan konservasi dan ekonomi?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9006959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B531F15-C480-CAF0-3F57-CBFA57843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764704"/>
            <a:ext cx="792088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STUDI KASUS 2</a:t>
            </a:r>
          </a:p>
          <a:p>
            <a:pPr marL="0" indent="0" algn="ctr">
              <a:buNone/>
            </a:pPr>
            <a:r>
              <a:rPr lang="id-ID" b="1" dirty="0"/>
              <a:t>Desa Wisata </a:t>
            </a:r>
            <a:r>
              <a:rPr lang="id-ID" b="1" dirty="0" err="1"/>
              <a:t>Penglipuran</a:t>
            </a: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A. Latar Belakang</a:t>
            </a:r>
          </a:p>
          <a:p>
            <a:r>
              <a:rPr lang="id-ID" dirty="0" err="1"/>
              <a:t>Penglipuran</a:t>
            </a:r>
            <a:r>
              <a:rPr lang="id-ID" dirty="0"/>
              <a:t> dikenal sebagai desa adat yang mempertahankan tata ruang tradisional Bali. Pariwisata berkembang karena keunikan arsitektur dan budaya yang terjaga.</a:t>
            </a:r>
            <a:endParaRPr lang="en-US" dirty="0"/>
          </a:p>
          <a:p>
            <a:endParaRPr lang="en-US" dirty="0"/>
          </a:p>
          <a:p>
            <a:endParaRPr lang="id-ID" dirty="0"/>
          </a:p>
          <a:p>
            <a:pPr marL="0" indent="0" algn="ctr">
              <a:buNone/>
            </a:pPr>
            <a:endParaRPr lang="id-ID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2946066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A0AC78F-E1BD-79AE-4387-A8BEFD12C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344816" cy="5577483"/>
          </a:xfrm>
        </p:spPr>
        <p:txBody>
          <a:bodyPr/>
          <a:lstStyle/>
          <a:p>
            <a:pPr marL="0" indent="0">
              <a:buNone/>
            </a:pPr>
            <a:r>
              <a:rPr lang="nn-NO" b="1" dirty="0"/>
              <a:t>B. Potensi Lokal</a:t>
            </a:r>
          </a:p>
          <a:p>
            <a:r>
              <a:rPr lang="nn-NO" dirty="0"/>
              <a:t>Tata ruang adat</a:t>
            </a:r>
          </a:p>
          <a:p>
            <a:r>
              <a:rPr lang="nn-NO" dirty="0"/>
              <a:t>Tradisi budaya Bali</a:t>
            </a:r>
          </a:p>
          <a:p>
            <a:r>
              <a:rPr lang="nn-NO" dirty="0"/>
              <a:t>Produk bambu dan kerajinan</a:t>
            </a:r>
          </a:p>
          <a:p>
            <a:r>
              <a:rPr lang="nn-NO" dirty="0"/>
              <a:t>Wisata budaya dan edukasi</a:t>
            </a:r>
          </a:p>
          <a:p>
            <a:endParaRPr lang="nn-NO" dirty="0"/>
          </a:p>
          <a:p>
            <a:pPr marL="0" indent="0">
              <a:buNone/>
            </a:pPr>
            <a:r>
              <a:rPr lang="id-ID" b="1" dirty="0"/>
              <a:t>C. Model Pengelolaan</a:t>
            </a:r>
          </a:p>
          <a:p>
            <a:r>
              <a:rPr lang="id-ID" dirty="0"/>
              <a:t>Dikelola desa adat</a:t>
            </a:r>
          </a:p>
          <a:p>
            <a:r>
              <a:rPr lang="id-ID" dirty="0"/>
              <a:t>Tiket masuk dikelola kolektif</a:t>
            </a:r>
          </a:p>
          <a:p>
            <a:r>
              <a:rPr lang="id-ID" dirty="0"/>
              <a:t>Pembagian dana untuk kebersihan dan konservasi</a:t>
            </a:r>
          </a:p>
          <a:p>
            <a:endParaRPr lang="nn-NO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244200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D75B3E6-5B6D-1C6F-485B-F92D45C93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908720"/>
            <a:ext cx="7056784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D. Analisis Prinsip CBT</a:t>
            </a:r>
          </a:p>
          <a:p>
            <a:pPr marL="0" indent="0">
              <a:buNone/>
            </a:pPr>
            <a:r>
              <a:rPr lang="id-ID" b="1" dirty="0"/>
              <a:t>1. Partisipasi</a:t>
            </a:r>
          </a:p>
          <a:p>
            <a:r>
              <a:rPr lang="id-ID" dirty="0"/>
              <a:t>Tinggi dalam struktur adat.</a:t>
            </a:r>
          </a:p>
          <a:p>
            <a:pPr marL="0" indent="0">
              <a:buNone/>
            </a:pPr>
            <a:r>
              <a:rPr lang="id-ID" b="1" dirty="0"/>
              <a:t>2. Pemberdayaan</a:t>
            </a:r>
          </a:p>
          <a:p>
            <a:r>
              <a:rPr lang="id-ID" dirty="0"/>
              <a:t>Warga memperoleh manfaat ekonomi langsung dari kunjungan wisatawan.</a:t>
            </a:r>
          </a:p>
          <a:p>
            <a:pPr marL="0" indent="0">
              <a:buNone/>
            </a:pPr>
            <a:r>
              <a:rPr lang="id-ID" b="1" dirty="0"/>
              <a:t>3. Keberlanjutan</a:t>
            </a:r>
          </a:p>
          <a:p>
            <a:r>
              <a:rPr lang="id-ID" dirty="0"/>
              <a:t>Ketat menjaga aturan adat dan tata ruang.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0494534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CF2A464-542C-019B-DD34-A4D055333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344816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E. Tantangan</a:t>
            </a:r>
          </a:p>
          <a:p>
            <a:r>
              <a:rPr lang="id-ID" dirty="0" err="1"/>
              <a:t>Komodifikasi</a:t>
            </a:r>
            <a:r>
              <a:rPr lang="id-ID" dirty="0"/>
              <a:t> budaya</a:t>
            </a:r>
          </a:p>
          <a:p>
            <a:r>
              <a:rPr lang="id-ID" dirty="0"/>
              <a:t>Ketergantungan pada wisatawan domestik dan mancanegara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id-ID" b="1" dirty="0"/>
              <a:t>F. Pertanyaan Analisis</a:t>
            </a:r>
          </a:p>
          <a:p>
            <a:r>
              <a:rPr lang="id-ID" dirty="0"/>
              <a:t>Apakah desa adat lebih efektif dalam CBT?</a:t>
            </a:r>
          </a:p>
          <a:p>
            <a:r>
              <a:rPr lang="id-ID" dirty="0"/>
              <a:t>Apakah komersialisasi mengancam keaslian budaya?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2422152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512</Words>
  <Application>Microsoft Office PowerPoint</Application>
  <PresentationFormat>Tampilan Layar (4:3)</PresentationFormat>
  <Paragraphs>119</Paragraphs>
  <Slides>15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2026-02-19T23:47:11Z</dcterms:modified>
</cp:coreProperties>
</file>