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02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Perencanaan Wisata </a:t>
            </a:r>
            <a:r>
              <a:rPr lang="id-ID" sz="4000" b="1" dirty="0" err="1"/>
              <a:t>Partisipatif</a:t>
            </a:r>
            <a:endParaRPr lang="id-ID" sz="4000" b="1" dirty="0"/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6316EF3C-AA92-6E67-917B-C3BF212D02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358093"/>
              </p:ext>
            </p:extLst>
          </p:nvPr>
        </p:nvGraphicFramePr>
        <p:xfrm>
          <a:off x="1331640" y="1628800"/>
          <a:ext cx="7128792" cy="3672408"/>
        </p:xfrm>
        <a:graphic>
          <a:graphicData uri="http://schemas.openxmlformats.org/drawingml/2006/table">
            <a:tbl>
              <a:tblPr/>
              <a:tblGrid>
                <a:gridCol w="1782198">
                  <a:extLst>
                    <a:ext uri="{9D8B030D-6E8A-4147-A177-3AD203B41FA5}">
                      <a16:colId xmlns:a16="http://schemas.microsoft.com/office/drawing/2014/main" val="1184364167"/>
                    </a:ext>
                  </a:extLst>
                </a:gridCol>
                <a:gridCol w="1782198">
                  <a:extLst>
                    <a:ext uri="{9D8B030D-6E8A-4147-A177-3AD203B41FA5}">
                      <a16:colId xmlns:a16="http://schemas.microsoft.com/office/drawing/2014/main" val="3511724914"/>
                    </a:ext>
                  </a:extLst>
                </a:gridCol>
                <a:gridCol w="1782198">
                  <a:extLst>
                    <a:ext uri="{9D8B030D-6E8A-4147-A177-3AD203B41FA5}">
                      <a16:colId xmlns:a16="http://schemas.microsoft.com/office/drawing/2014/main" val="2460432892"/>
                    </a:ext>
                  </a:extLst>
                </a:gridCol>
                <a:gridCol w="1782198">
                  <a:extLst>
                    <a:ext uri="{9D8B030D-6E8A-4147-A177-3AD203B41FA5}">
                      <a16:colId xmlns:a16="http://schemas.microsoft.com/office/drawing/2014/main" val="2480949927"/>
                    </a:ext>
                  </a:extLst>
                </a:gridCol>
              </a:tblGrid>
              <a:tr h="8378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Isu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Usulan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Disepakati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Penanggung Jawab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55679"/>
                  </a:ext>
                </a:extLst>
              </a:tr>
              <a:tr h="13228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Sampah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Bank sampah wisata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Karang Taruna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767094"/>
                  </a:ext>
                </a:extLst>
              </a:tr>
              <a:tr h="7558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Promosi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Media sosial desa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Pokdarwis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437462"/>
                  </a:ext>
                </a:extLst>
              </a:tr>
              <a:tr h="7558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SDM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Pelatihan guiding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Dinas Pariwisata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300105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CF1D1633-F5C5-BBEE-F8EE-DA53FFD68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755253"/>
            <a:ext cx="655272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D. Contoh Struktur Hasil Musyawarah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42030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F186981-D283-220C-7BE6-1A439D493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416824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E. Simulasi FGD di Kelas</a:t>
            </a:r>
          </a:p>
          <a:p>
            <a:pPr marL="0" indent="0">
              <a:buNone/>
            </a:pPr>
            <a:r>
              <a:rPr lang="id-ID" b="1" dirty="0"/>
              <a:t>📌 Skenario Simulasi</a:t>
            </a:r>
          </a:p>
          <a:p>
            <a:r>
              <a:rPr lang="id-ID" dirty="0"/>
              <a:t>Desa wisata mengalami:</a:t>
            </a:r>
          </a:p>
          <a:p>
            <a:r>
              <a:rPr lang="id-ID" dirty="0"/>
              <a:t>Kunjungan meningkat drastis</a:t>
            </a:r>
          </a:p>
          <a:p>
            <a:r>
              <a:rPr lang="id-ID" dirty="0"/>
              <a:t>Sampah meningkat</a:t>
            </a:r>
          </a:p>
          <a:p>
            <a:r>
              <a:rPr lang="id-ID" dirty="0"/>
              <a:t>UMKM belum terorganisir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303157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61820A7-A3FB-1509-ED07-44C5CBDCE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052736"/>
            <a:ext cx="7128792" cy="5073427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Mahasiswa dibagi menjadi peran:</a:t>
            </a:r>
          </a:p>
          <a:p>
            <a:r>
              <a:rPr lang="id-ID" dirty="0"/>
              <a:t>Kepala Desa</a:t>
            </a:r>
          </a:p>
          <a:p>
            <a:r>
              <a:rPr lang="id-ID" dirty="0"/>
              <a:t>Ketua </a:t>
            </a:r>
            <a:r>
              <a:rPr lang="id-ID" dirty="0" err="1"/>
              <a:t>Pokdarwis</a:t>
            </a:r>
            <a:endParaRPr lang="id-ID" dirty="0"/>
          </a:p>
          <a:p>
            <a:r>
              <a:rPr lang="id-ID" dirty="0"/>
              <a:t>Tokoh Adat</a:t>
            </a:r>
          </a:p>
          <a:p>
            <a:r>
              <a:rPr lang="id-ID" dirty="0"/>
              <a:t>Pelaku UMKM</a:t>
            </a:r>
          </a:p>
          <a:p>
            <a:r>
              <a:rPr lang="id-ID" dirty="0"/>
              <a:t>Pemuda Desa</a:t>
            </a:r>
          </a:p>
          <a:p>
            <a:r>
              <a:rPr lang="id-ID" dirty="0"/>
              <a:t>Investor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3960179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92943B1-128C-E4A0-ED0F-6E55974F5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715200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🎯 Tujuan Simulasi</a:t>
            </a:r>
          </a:p>
          <a:p>
            <a:r>
              <a:rPr lang="id-ID" dirty="0"/>
              <a:t>Menyusun </a:t>
            </a:r>
            <a:r>
              <a:rPr lang="id-ID" b="1" dirty="0"/>
              <a:t>Rencana Pengembangan Wisata 1 Tahun</a:t>
            </a:r>
            <a:r>
              <a:rPr lang="id-ID" dirty="0"/>
              <a:t> berbasis musyawarah.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id-ID" b="1" dirty="0"/>
              <a:t>F. Format Tugas Mahasiswa</a:t>
            </a:r>
          </a:p>
          <a:p>
            <a:pPr marL="0" indent="0">
              <a:buNone/>
            </a:pPr>
            <a:r>
              <a:rPr lang="id-ID" b="1" dirty="0"/>
              <a:t>📝 Laporan Hasil FGD </a:t>
            </a:r>
            <a:r>
              <a:rPr lang="id-ID" b="1" dirty="0" err="1"/>
              <a:t>Simulatif</a:t>
            </a:r>
            <a:endParaRPr lang="id-ID" b="1" dirty="0"/>
          </a:p>
          <a:p>
            <a:pPr marL="0" indent="0">
              <a:buNone/>
            </a:pPr>
            <a:r>
              <a:rPr lang="id-ID" b="1" dirty="0"/>
              <a:t>Struktur Laporan:</a:t>
            </a:r>
          </a:p>
          <a:p>
            <a:r>
              <a:rPr lang="id-ID" b="1" dirty="0"/>
              <a:t>1️⃣ Pendahuluan</a:t>
            </a:r>
          </a:p>
          <a:p>
            <a:r>
              <a:rPr lang="id-ID" dirty="0"/>
              <a:t>Latar belakang simulasi</a:t>
            </a:r>
          </a:p>
          <a:p>
            <a:r>
              <a:rPr lang="id-ID" dirty="0"/>
              <a:t>Tujuan FGD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022568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D0F58FC-08BC-3732-E9E8-62FBBA682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056784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2️⃣ Metodologi</a:t>
            </a:r>
          </a:p>
          <a:p>
            <a:r>
              <a:rPr lang="id-ID" dirty="0"/>
              <a:t>Jumlah peserta</a:t>
            </a:r>
          </a:p>
          <a:p>
            <a:r>
              <a:rPr lang="id-ID" dirty="0"/>
              <a:t>Peran masing-masing</a:t>
            </a:r>
          </a:p>
          <a:p>
            <a:r>
              <a:rPr lang="id-ID" dirty="0"/>
              <a:t>Waktu dan tempat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3️⃣ Hasil Diskusi</a:t>
            </a:r>
          </a:p>
          <a:p>
            <a:r>
              <a:rPr lang="id-ID" dirty="0"/>
              <a:t>Isu utama</a:t>
            </a:r>
          </a:p>
          <a:p>
            <a:r>
              <a:rPr lang="id-ID" dirty="0"/>
              <a:t>Perbedaan pendapat</a:t>
            </a:r>
          </a:p>
          <a:p>
            <a:r>
              <a:rPr lang="id-ID" dirty="0"/>
              <a:t>Kesepakatan akhir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9964188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mpungan Konten 4">
            <a:extLst>
              <a:ext uri="{FF2B5EF4-FFF2-40B4-BE49-F238E27FC236}">
                <a16:creationId xmlns:a16="http://schemas.microsoft.com/office/drawing/2014/main" id="{AE4B90FE-C9DC-41DD-02F2-A562C28DE0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660363"/>
              </p:ext>
            </p:extLst>
          </p:nvPr>
        </p:nvGraphicFramePr>
        <p:xfrm>
          <a:off x="899592" y="1124745"/>
          <a:ext cx="7704856" cy="1296143"/>
        </p:xfrm>
        <a:graphic>
          <a:graphicData uri="http://schemas.openxmlformats.org/drawingml/2006/table">
            <a:tbl>
              <a:tblPr/>
              <a:tblGrid>
                <a:gridCol w="1926214">
                  <a:extLst>
                    <a:ext uri="{9D8B030D-6E8A-4147-A177-3AD203B41FA5}">
                      <a16:colId xmlns:a16="http://schemas.microsoft.com/office/drawing/2014/main" val="40331316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val="525981399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val="3384024894"/>
                    </a:ext>
                  </a:extLst>
                </a:gridCol>
                <a:gridCol w="1926214">
                  <a:extLst>
                    <a:ext uri="{9D8B030D-6E8A-4147-A177-3AD203B41FA5}">
                      <a16:colId xmlns:a16="http://schemas.microsoft.com/office/drawing/2014/main" val="2847393918"/>
                    </a:ext>
                  </a:extLst>
                </a:gridCol>
              </a:tblGrid>
              <a:tr h="12961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Program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Tujuan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Penanggung Jawab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589104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4503EBDC-A752-16F4-D22C-9617284B4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576672"/>
            <a:ext cx="47525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4️⃣ Rencana Program (1 Tahun)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Kotak Teks 7">
            <a:extLst>
              <a:ext uri="{FF2B5EF4-FFF2-40B4-BE49-F238E27FC236}">
                <a16:creationId xmlns:a16="http://schemas.microsoft.com/office/drawing/2014/main" id="{31381595-28FE-963E-4A89-5ED862B70836}"/>
              </a:ext>
            </a:extLst>
          </p:cNvPr>
          <p:cNvSpPr txBox="1"/>
          <p:nvPr/>
        </p:nvSpPr>
        <p:spPr>
          <a:xfrm>
            <a:off x="755576" y="3429000"/>
            <a:ext cx="610242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d-ID" sz="2800" b="1" dirty="0"/>
              <a:t>5️⃣ Analisis Reflektif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800" dirty="0"/>
              <a:t>Apakah semua pihak terlibat aktif?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800" dirty="0"/>
              <a:t>Apakah ada dominasi?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sz="2800" dirty="0"/>
              <a:t>Apakah keputusan realistis?</a:t>
            </a:r>
          </a:p>
        </p:txBody>
      </p:sp>
    </p:spTree>
    <p:extLst>
      <p:ext uri="{BB962C8B-B14F-4D97-AF65-F5344CB8AC3E}">
        <p14:creationId xmlns:p14="http://schemas.microsoft.com/office/powerpoint/2010/main" val="50188598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0899C56-BA50-48AE-92DB-88F90673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781" y="908720"/>
            <a:ext cx="7489643" cy="445395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H. </a:t>
            </a:r>
            <a:r>
              <a:rPr lang="id-ID" b="1" dirty="0" err="1"/>
              <a:t>Output</a:t>
            </a:r>
            <a:r>
              <a:rPr lang="id-ID" b="1" dirty="0"/>
              <a:t> Pembelajaran</a:t>
            </a:r>
          </a:p>
          <a:p>
            <a:pPr marL="0" indent="0">
              <a:buNone/>
            </a:pPr>
            <a:r>
              <a:rPr lang="id-ID" dirty="0"/>
              <a:t>Mahasiswa mampu:</a:t>
            </a:r>
          </a:p>
          <a:p>
            <a:pPr marL="0" indent="0">
              <a:buNone/>
            </a:pPr>
            <a:r>
              <a:rPr lang="id-ID" dirty="0"/>
              <a:t>✔ Mempraktikkan musyawarah </a:t>
            </a:r>
            <a:r>
              <a:rPr lang="id-ID" dirty="0" err="1"/>
              <a:t>partisipatif</a:t>
            </a:r>
            <a:br>
              <a:rPr lang="id-ID" dirty="0"/>
            </a:br>
            <a:r>
              <a:rPr lang="id-ID" dirty="0"/>
              <a:t>✔ Mengelola konflik dalam diskusi</a:t>
            </a:r>
            <a:br>
              <a:rPr lang="id-ID" dirty="0"/>
            </a:br>
            <a:r>
              <a:rPr lang="id-ID" dirty="0"/>
              <a:t>✔ Menyusun rencana wisata berbasis konsensus</a:t>
            </a:r>
            <a:br>
              <a:rPr lang="id-ID" dirty="0"/>
            </a:br>
            <a:r>
              <a:rPr lang="id-ID" dirty="0"/>
              <a:t>✔ Menghubungkan teori CBT dengan praktik lapangan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9642440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E123C67-44E9-DD0E-45AD-70E746A49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84776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b="1" dirty="0"/>
              <a:t>A. Konsep Perencanaan Wisata </a:t>
            </a:r>
            <a:r>
              <a:rPr lang="id-ID" b="1" dirty="0" err="1"/>
              <a:t>Partisipatif</a:t>
            </a:r>
            <a:endParaRPr lang="id-ID" b="1" dirty="0"/>
          </a:p>
          <a:p>
            <a:pPr marL="0" indent="0" algn="ctr">
              <a:buNone/>
            </a:pPr>
            <a:r>
              <a:rPr lang="id-ID" dirty="0"/>
              <a:t>Perencanaan wisata </a:t>
            </a:r>
            <a:r>
              <a:rPr lang="id-ID" dirty="0" err="1"/>
              <a:t>partisipatif</a:t>
            </a:r>
            <a:r>
              <a:rPr lang="id-ID" dirty="0"/>
              <a:t> adalah proses penyusunan program atau kebijakan wisata dengan melibatkan masyarakat sebagai pengambil keputusan, bukan hanya sebagai penerima manfaat.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8384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0D784D4-5775-BE77-22AD-7B6B7454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836712"/>
            <a:ext cx="6984776" cy="5289451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Dalam konteks CBT, perencanaan </a:t>
            </a:r>
            <a:r>
              <a:rPr lang="id-ID" dirty="0" err="1"/>
              <a:t>partisipatif</a:t>
            </a:r>
            <a:r>
              <a:rPr lang="id-ID" dirty="0"/>
              <a:t> bertujuan untuk: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Menjamin legitimasi sosial</a:t>
            </a:r>
          </a:p>
          <a:p>
            <a:r>
              <a:rPr lang="id-ID" dirty="0"/>
              <a:t>Mengurangi konflik</a:t>
            </a:r>
          </a:p>
          <a:p>
            <a:r>
              <a:rPr lang="id-ID" dirty="0"/>
              <a:t>Meningkatkan rasa memiliki (</a:t>
            </a:r>
            <a:r>
              <a:rPr lang="id-ID" dirty="0" err="1"/>
              <a:t>sense</a:t>
            </a:r>
            <a:r>
              <a:rPr lang="id-ID" dirty="0"/>
              <a:t> </a:t>
            </a:r>
            <a:r>
              <a:rPr lang="id-ID" dirty="0" err="1"/>
              <a:t>of</a:t>
            </a:r>
            <a:r>
              <a:rPr lang="id-ID" dirty="0"/>
              <a:t> </a:t>
            </a:r>
            <a:r>
              <a:rPr lang="id-ID" dirty="0" err="1"/>
              <a:t>ownership</a:t>
            </a:r>
            <a:r>
              <a:rPr lang="id-ID" dirty="0"/>
              <a:t>)</a:t>
            </a:r>
          </a:p>
          <a:p>
            <a:r>
              <a:rPr lang="id-ID" dirty="0"/>
              <a:t>Menyusun program sesuai kebutuhan lokal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770987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CB3FE2F-BE79-B19A-BBAF-B18793F4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217443"/>
          </a:xfrm>
        </p:spPr>
        <p:txBody>
          <a:bodyPr/>
          <a:lstStyle/>
          <a:p>
            <a:pPr marL="0" indent="0" algn="ctr">
              <a:buNone/>
            </a:pPr>
            <a:r>
              <a:rPr lang="id-ID" b="1" dirty="0"/>
              <a:t>B. Teknik </a:t>
            </a:r>
            <a:r>
              <a:rPr lang="id-ID" b="1" dirty="0" err="1"/>
              <a:t>Focus</a:t>
            </a:r>
            <a:r>
              <a:rPr lang="id-ID" b="1" dirty="0"/>
              <a:t> Group </a:t>
            </a:r>
            <a:r>
              <a:rPr lang="id-ID" b="1" dirty="0" err="1"/>
              <a:t>Discussion</a:t>
            </a:r>
            <a:r>
              <a:rPr lang="id-ID" b="1" dirty="0"/>
              <a:t> (FGD)</a:t>
            </a:r>
          </a:p>
          <a:p>
            <a:pPr marL="0" indent="0" algn="ctr">
              <a:buNone/>
            </a:pPr>
            <a:r>
              <a:rPr lang="id-ID" b="1" dirty="0"/>
              <a:t>1️⃣ Pengertian FGD</a:t>
            </a:r>
          </a:p>
          <a:p>
            <a:pPr marL="0" indent="0" algn="ctr">
              <a:buNone/>
            </a:pPr>
            <a:r>
              <a:rPr lang="id-ID" dirty="0"/>
              <a:t>FGD adalah metode diskusi terarah yang melibatkan 6–12 peserta untuk membahas isu tertentu secara mendalam dengan dipandu oleh moderator.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84116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548C82DA-2A5D-63EE-023F-39A77B304B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84145"/>
              </p:ext>
            </p:extLst>
          </p:nvPr>
        </p:nvGraphicFramePr>
        <p:xfrm>
          <a:off x="1331640" y="1375478"/>
          <a:ext cx="6984776" cy="3493680"/>
        </p:xfrm>
        <a:graphic>
          <a:graphicData uri="http://schemas.openxmlformats.org/drawingml/2006/table">
            <a:tbl>
              <a:tblPr/>
              <a:tblGrid>
                <a:gridCol w="3492388">
                  <a:extLst>
                    <a:ext uri="{9D8B030D-6E8A-4147-A177-3AD203B41FA5}">
                      <a16:colId xmlns:a16="http://schemas.microsoft.com/office/drawing/2014/main" val="229729173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1508653276"/>
                    </a:ext>
                  </a:extLst>
                </a:gridCol>
              </a:tblGrid>
              <a:tr h="698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Peran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Tugas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249645"/>
                  </a:ext>
                </a:extLst>
              </a:tr>
              <a:tr h="698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Moderator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Mengarahkan diskusi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051928"/>
                  </a:ext>
                </a:extLst>
              </a:tr>
              <a:tr h="698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Notulen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Mencatat hasil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250273"/>
                  </a:ext>
                </a:extLst>
              </a:tr>
              <a:tr h="698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Time keeper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Mengontrol waktu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662456"/>
                  </a:ext>
                </a:extLst>
              </a:tr>
              <a:tr h="698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Peserta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Memberi pendapat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877705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BDE9F5E1-B571-2088-1B86-B57EB1D5B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575259"/>
            <a:ext cx="331236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2️⃣ Struktur FGD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43882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0B40C72-3CC2-D30C-7166-D809A1CF5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3️⃣ Tahapan FGD</a:t>
            </a:r>
          </a:p>
          <a:p>
            <a:pPr marL="0" indent="0">
              <a:buNone/>
            </a:pPr>
            <a:r>
              <a:rPr lang="id-ID" b="1" dirty="0"/>
              <a:t>a. Persiapan</a:t>
            </a:r>
          </a:p>
          <a:p>
            <a:r>
              <a:rPr lang="id-ID" dirty="0"/>
              <a:t>Menentukan tujuan diskusi</a:t>
            </a:r>
          </a:p>
          <a:p>
            <a:r>
              <a:rPr lang="id-ID" dirty="0"/>
              <a:t>Menyusun panduan pertanyaan</a:t>
            </a:r>
          </a:p>
          <a:p>
            <a:r>
              <a:rPr lang="id-ID" dirty="0"/>
              <a:t>Menentukan peserta representatif (tokoh adat, pemuda, UMKM, pemerintah desa)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827085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FD2D539-5408-1C69-C1EE-D0AD20AC8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764704"/>
            <a:ext cx="7272808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b. Pelaksanaan</a:t>
            </a:r>
          </a:p>
          <a:p>
            <a:r>
              <a:rPr lang="id-ID" dirty="0"/>
              <a:t>Ice </a:t>
            </a:r>
            <a:r>
              <a:rPr lang="id-ID" dirty="0" err="1"/>
              <a:t>breaking</a:t>
            </a:r>
            <a:endParaRPr lang="id-ID" dirty="0"/>
          </a:p>
          <a:p>
            <a:r>
              <a:rPr lang="id-ID" dirty="0"/>
              <a:t>Diskusi isu utama</a:t>
            </a:r>
          </a:p>
          <a:p>
            <a:r>
              <a:rPr lang="id-ID" dirty="0"/>
              <a:t>Klarifikasi &amp; </a:t>
            </a:r>
            <a:r>
              <a:rPr lang="id-ID" dirty="0" err="1"/>
              <a:t>penyepakatan</a:t>
            </a:r>
            <a:endParaRPr lang="id-ID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/>
              <a:t>c. Penutupan</a:t>
            </a:r>
          </a:p>
          <a:p>
            <a:r>
              <a:rPr lang="id-ID" dirty="0"/>
              <a:t>Merumuskan kesimpulan</a:t>
            </a:r>
          </a:p>
          <a:p>
            <a:r>
              <a:rPr lang="id-ID" dirty="0"/>
              <a:t>Validasi hasil diskusi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561105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A6EDE2F-52C5-10F5-06C2-3FA37B3A7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764704"/>
            <a:ext cx="7200800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C. </a:t>
            </a:r>
            <a:r>
              <a:rPr lang="id-ID" b="1" dirty="0" err="1"/>
              <a:t>Participatory</a:t>
            </a:r>
            <a:r>
              <a:rPr lang="id-ID" b="1" dirty="0"/>
              <a:t> </a:t>
            </a:r>
            <a:r>
              <a:rPr lang="id-ID" b="1" dirty="0" err="1"/>
              <a:t>Planning</a:t>
            </a:r>
            <a:r>
              <a:rPr lang="id-ID" b="1" dirty="0"/>
              <a:t> </a:t>
            </a:r>
            <a:r>
              <a:rPr lang="id-ID" b="1" dirty="0" err="1"/>
              <a:t>Framework</a:t>
            </a:r>
            <a:endParaRPr lang="id-ID" b="1" dirty="0"/>
          </a:p>
          <a:p>
            <a:pPr marL="0" indent="0">
              <a:buNone/>
            </a:pPr>
            <a:r>
              <a:rPr lang="id-ID" dirty="0"/>
              <a:t>Berikut kerangka perencanaan </a:t>
            </a:r>
            <a:r>
              <a:rPr lang="id-ID" dirty="0" err="1"/>
              <a:t>partisipatif</a:t>
            </a:r>
            <a:r>
              <a:rPr lang="id-ID" dirty="0"/>
              <a:t> dalam CBT:</a:t>
            </a:r>
          </a:p>
          <a:p>
            <a:r>
              <a:rPr lang="id-ID" b="1" dirty="0"/>
              <a:t>1️⃣ Identifikasi Masalah</a:t>
            </a:r>
          </a:p>
          <a:p>
            <a:r>
              <a:rPr lang="id-ID" dirty="0"/>
              <a:t>Apa persoalan utama desa wisata?</a:t>
            </a:r>
          </a:p>
          <a:p>
            <a:r>
              <a:rPr lang="id-ID" b="1" dirty="0"/>
              <a:t>2️⃣ Analisis Potensi</a:t>
            </a:r>
          </a:p>
          <a:p>
            <a:r>
              <a:rPr lang="id-ID" dirty="0"/>
              <a:t>Potensi alam, budaya, ekonomi kreatif.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1636277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DFB5EC2-61E5-17BF-BD68-5C4FEFABA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980728"/>
            <a:ext cx="7128792" cy="514543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3️⃣ Penentuan Prioritas</a:t>
            </a:r>
          </a:p>
          <a:p>
            <a:r>
              <a:rPr lang="id-ID" dirty="0"/>
              <a:t>Disepakati melalui musyawarah.</a:t>
            </a:r>
          </a:p>
          <a:p>
            <a:pPr marL="0" indent="0">
              <a:buNone/>
            </a:pPr>
            <a:r>
              <a:rPr lang="id-ID" b="1" dirty="0"/>
              <a:t>4️⃣ Perumusan Program</a:t>
            </a:r>
          </a:p>
          <a:p>
            <a:r>
              <a:rPr lang="id-ID" dirty="0"/>
              <a:t>Program konkret (pelatihan, pengembangan produk, promosi).</a:t>
            </a:r>
          </a:p>
          <a:p>
            <a:pPr marL="0" indent="0">
              <a:buNone/>
            </a:pPr>
            <a:r>
              <a:rPr lang="id-ID" b="1" dirty="0"/>
              <a:t>5️⃣ Rencana Implementasi</a:t>
            </a:r>
          </a:p>
          <a:p>
            <a:r>
              <a:rPr lang="id-ID" dirty="0"/>
              <a:t>Siapa melakukan apa, kapan, dan bagaimana.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3644249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2957</TotalTime>
  <Words>404</Words>
  <Application>Microsoft Office PowerPoint</Application>
  <PresentationFormat>Tampilan Layar (4:3)</PresentationFormat>
  <Paragraphs>113</Paragraphs>
  <Slides>17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2026-02-22T04:49:57Z</dcterms:modified>
</cp:coreProperties>
</file>