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99" r:id="rId3"/>
    <p:sldId id="301" r:id="rId4"/>
    <p:sldId id="312" r:id="rId5"/>
    <p:sldId id="324" r:id="rId6"/>
    <p:sldId id="308" r:id="rId7"/>
    <p:sldId id="325" r:id="rId8"/>
    <p:sldId id="313" r:id="rId9"/>
    <p:sldId id="326" r:id="rId10"/>
    <p:sldId id="327" r:id="rId11"/>
    <p:sldId id="310" r:id="rId12"/>
  </p:sldIdLst>
  <p:sldSz cx="24384000" cy="13716000"/>
  <p:notesSz cx="6858000" cy="9144000"/>
  <p:defaultTextStyle>
    <a:defPPr>
      <a:defRPr lang="en-US"/>
    </a:defPPr>
    <a:lvl1pPr marL="0" algn="l" defTabSz="2044873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1pPr>
    <a:lvl2pPr marL="1022436" algn="l" defTabSz="2044873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2pPr>
    <a:lvl3pPr marL="2044873" algn="l" defTabSz="2044873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3pPr>
    <a:lvl4pPr marL="3067309" algn="l" defTabSz="2044873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4pPr>
    <a:lvl5pPr marL="4089745" algn="l" defTabSz="2044873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5pPr>
    <a:lvl6pPr marL="5112182" algn="l" defTabSz="2044873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6pPr>
    <a:lvl7pPr marL="6134618" algn="l" defTabSz="2044873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7pPr>
    <a:lvl8pPr marL="7157055" algn="l" defTabSz="2044873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8pPr>
    <a:lvl9pPr marL="8179491" algn="l" defTabSz="2044873" rtl="0" eaLnBrk="1" latinLnBrk="0" hangingPunct="1">
      <a:defRPr sz="40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A47"/>
    <a:srgbClr val="2D4055"/>
    <a:srgbClr val="F59E1D"/>
    <a:srgbClr val="C03B2C"/>
    <a:srgbClr val="20A183"/>
    <a:srgbClr val="27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94660"/>
  </p:normalViewPr>
  <p:slideViewPr>
    <p:cSldViewPr>
      <p:cViewPr varScale="1">
        <p:scale>
          <a:sx n="30" d="100"/>
          <a:sy n="30" d="100"/>
        </p:scale>
        <p:origin x="8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87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9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5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6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A7CE-C38E-4665-A9BC-0D00990803C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EA7CE-C38E-4665-A9BC-0D00990803C5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B1FB-44F8-4FAC-904E-64C4E5AFC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3" r:id="rId8"/>
    <p:sldLayoutId id="2147483694" r:id="rId9"/>
    <p:sldLayoutId id="2147483695" r:id="rId10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0" y="4438606"/>
            <a:ext cx="11658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PERUBAHAN SUMBER DAYA MANUSIA</a:t>
            </a:r>
            <a:endParaRPr lang="en-US" sz="13800" dirty="0">
              <a:solidFill>
                <a:srgbClr val="8AAA47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0" y="9121155"/>
            <a:ext cx="11109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PERTEMUAN KE 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744200" y="8763000"/>
            <a:ext cx="3888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F559368-DFB7-B015-3803-4D3E58D80D1A}"/>
              </a:ext>
            </a:extLst>
          </p:cNvPr>
          <p:cNvGrpSpPr/>
          <p:nvPr/>
        </p:nvGrpSpPr>
        <p:grpSpPr>
          <a:xfrm>
            <a:off x="609600" y="-57679"/>
            <a:ext cx="9371298" cy="14817634"/>
            <a:chOff x="838851" y="-57679"/>
            <a:chExt cx="9371298" cy="148176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51" y="-57679"/>
              <a:ext cx="9371298" cy="14817634"/>
            </a:xfrm>
            <a:prstGeom prst="rect">
              <a:avLst/>
            </a:prstGeom>
          </p:spPr>
        </p:pic>
        <p:pic>
          <p:nvPicPr>
            <p:cNvPr id="3" name="Picture 2" descr="D:\Picture\logo ibi small.gif">
              <a:extLst>
                <a:ext uri="{FF2B5EF4-FFF2-40B4-BE49-F238E27FC236}">
                  <a16:creationId xmlns:a16="http://schemas.microsoft.com/office/drawing/2014/main" id="{E3BD8DA8-5E5E-BEDF-4F27-315967BCB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972" y="6234489"/>
              <a:ext cx="4709174" cy="4052511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979998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97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07EE920-5DDE-1FE6-9CDD-3C16194B9BE8}"/>
              </a:ext>
            </a:extLst>
          </p:cNvPr>
          <p:cNvGrpSpPr/>
          <p:nvPr/>
        </p:nvGrpSpPr>
        <p:grpSpPr>
          <a:xfrm>
            <a:off x="0" y="1033130"/>
            <a:ext cx="24384000" cy="1752600"/>
            <a:chOff x="0" y="1033130"/>
            <a:chExt cx="24384000" cy="1752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90EB56-C351-C83F-989C-651966C7C01D}"/>
                </a:ext>
              </a:extLst>
            </p:cNvPr>
            <p:cNvSpPr/>
            <p:nvPr/>
          </p:nvSpPr>
          <p:spPr>
            <a:xfrm>
              <a:off x="0" y="1033130"/>
              <a:ext cx="24384000" cy="1752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D:\Picture\logo ibi small.gif">
              <a:extLst>
                <a:ext uri="{FF2B5EF4-FFF2-40B4-BE49-F238E27FC236}">
                  <a16:creationId xmlns:a16="http://schemas.microsoft.com/office/drawing/2014/main" id="{3EC83C6B-52B4-C010-A30A-125D8AE85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0" y="1048685"/>
              <a:ext cx="1969093" cy="169451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979998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B881646-E8A1-D4AA-1B45-6437F404CDE8}"/>
              </a:ext>
            </a:extLst>
          </p:cNvPr>
          <p:cNvSpPr/>
          <p:nvPr/>
        </p:nvSpPr>
        <p:spPr>
          <a:xfrm>
            <a:off x="1868675" y="1109752"/>
            <a:ext cx="183243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+mj-lt"/>
              </a:rPr>
              <a:t>MEMBANTU MENGATASI PERUBAHAN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3A36E47-4DAA-B7EE-4211-12EB0274EF2B}"/>
              </a:ext>
            </a:extLst>
          </p:cNvPr>
          <p:cNvSpPr/>
          <p:nvPr/>
        </p:nvSpPr>
        <p:spPr>
          <a:xfrm>
            <a:off x="1897028" y="3810000"/>
            <a:ext cx="14785848" cy="1645920"/>
          </a:xfrm>
          <a:custGeom>
            <a:avLst/>
            <a:gdLst>
              <a:gd name="connsiteX0" fmla="*/ 0 w 14785848"/>
              <a:gd name="connsiteY0" fmla="*/ 164592 h 1645920"/>
              <a:gd name="connsiteX1" fmla="*/ 164592 w 14785848"/>
              <a:gd name="connsiteY1" fmla="*/ 0 h 1645920"/>
              <a:gd name="connsiteX2" fmla="*/ 14621256 w 14785848"/>
              <a:gd name="connsiteY2" fmla="*/ 0 h 1645920"/>
              <a:gd name="connsiteX3" fmla="*/ 14785848 w 14785848"/>
              <a:gd name="connsiteY3" fmla="*/ 164592 h 1645920"/>
              <a:gd name="connsiteX4" fmla="*/ 14785848 w 14785848"/>
              <a:gd name="connsiteY4" fmla="*/ 1481328 h 1645920"/>
              <a:gd name="connsiteX5" fmla="*/ 14621256 w 14785848"/>
              <a:gd name="connsiteY5" fmla="*/ 1645920 h 1645920"/>
              <a:gd name="connsiteX6" fmla="*/ 164592 w 14785848"/>
              <a:gd name="connsiteY6" fmla="*/ 1645920 h 1645920"/>
              <a:gd name="connsiteX7" fmla="*/ 0 w 14785848"/>
              <a:gd name="connsiteY7" fmla="*/ 1481328 h 1645920"/>
              <a:gd name="connsiteX8" fmla="*/ 0 w 14785848"/>
              <a:gd name="connsiteY8" fmla="*/ 164592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5848" h="1645920">
                <a:moveTo>
                  <a:pt x="0" y="164592"/>
                </a:moveTo>
                <a:cubicBezTo>
                  <a:pt x="0" y="73690"/>
                  <a:pt x="73690" y="0"/>
                  <a:pt x="164592" y="0"/>
                </a:cubicBezTo>
                <a:lnTo>
                  <a:pt x="14621256" y="0"/>
                </a:lnTo>
                <a:cubicBezTo>
                  <a:pt x="14712158" y="0"/>
                  <a:pt x="14785848" y="73690"/>
                  <a:pt x="14785848" y="164592"/>
                </a:cubicBezTo>
                <a:lnTo>
                  <a:pt x="14785848" y="1481328"/>
                </a:lnTo>
                <a:cubicBezTo>
                  <a:pt x="14785848" y="1572230"/>
                  <a:pt x="14712158" y="1645920"/>
                  <a:pt x="14621256" y="1645920"/>
                </a:cubicBezTo>
                <a:lnTo>
                  <a:pt x="164592" y="1645920"/>
                </a:lnTo>
                <a:cubicBezTo>
                  <a:pt x="73690" y="1645920"/>
                  <a:pt x="0" y="1572230"/>
                  <a:pt x="0" y="1481328"/>
                </a:cubicBezTo>
                <a:lnTo>
                  <a:pt x="0" y="1645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807" tIns="276807" rIns="2149041" bIns="276807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6000" b="1" kern="1200" dirty="0"/>
              <a:t>Shock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4DA90AF-A0A6-01AE-1A8A-F965D09F4C2B}"/>
              </a:ext>
            </a:extLst>
          </p:cNvPr>
          <p:cNvSpPr/>
          <p:nvPr/>
        </p:nvSpPr>
        <p:spPr>
          <a:xfrm>
            <a:off x="3001166" y="5684520"/>
            <a:ext cx="14785848" cy="1645920"/>
          </a:xfrm>
          <a:custGeom>
            <a:avLst/>
            <a:gdLst>
              <a:gd name="connsiteX0" fmla="*/ 0 w 14785848"/>
              <a:gd name="connsiteY0" fmla="*/ 164592 h 1645920"/>
              <a:gd name="connsiteX1" fmla="*/ 164592 w 14785848"/>
              <a:gd name="connsiteY1" fmla="*/ 0 h 1645920"/>
              <a:gd name="connsiteX2" fmla="*/ 14621256 w 14785848"/>
              <a:gd name="connsiteY2" fmla="*/ 0 h 1645920"/>
              <a:gd name="connsiteX3" fmla="*/ 14785848 w 14785848"/>
              <a:gd name="connsiteY3" fmla="*/ 164592 h 1645920"/>
              <a:gd name="connsiteX4" fmla="*/ 14785848 w 14785848"/>
              <a:gd name="connsiteY4" fmla="*/ 1481328 h 1645920"/>
              <a:gd name="connsiteX5" fmla="*/ 14621256 w 14785848"/>
              <a:gd name="connsiteY5" fmla="*/ 1645920 h 1645920"/>
              <a:gd name="connsiteX6" fmla="*/ 164592 w 14785848"/>
              <a:gd name="connsiteY6" fmla="*/ 1645920 h 1645920"/>
              <a:gd name="connsiteX7" fmla="*/ 0 w 14785848"/>
              <a:gd name="connsiteY7" fmla="*/ 1481328 h 1645920"/>
              <a:gd name="connsiteX8" fmla="*/ 0 w 14785848"/>
              <a:gd name="connsiteY8" fmla="*/ 164592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5848" h="1645920">
                <a:moveTo>
                  <a:pt x="0" y="164592"/>
                </a:moveTo>
                <a:cubicBezTo>
                  <a:pt x="0" y="73690"/>
                  <a:pt x="73690" y="0"/>
                  <a:pt x="164592" y="0"/>
                </a:cubicBezTo>
                <a:lnTo>
                  <a:pt x="14621256" y="0"/>
                </a:lnTo>
                <a:cubicBezTo>
                  <a:pt x="14712158" y="0"/>
                  <a:pt x="14785848" y="73690"/>
                  <a:pt x="14785848" y="164592"/>
                </a:cubicBezTo>
                <a:lnTo>
                  <a:pt x="14785848" y="1481328"/>
                </a:lnTo>
                <a:cubicBezTo>
                  <a:pt x="14785848" y="1572230"/>
                  <a:pt x="14712158" y="1645920"/>
                  <a:pt x="14621256" y="1645920"/>
                </a:cubicBezTo>
                <a:lnTo>
                  <a:pt x="164592" y="1645920"/>
                </a:lnTo>
                <a:cubicBezTo>
                  <a:pt x="73690" y="1645920"/>
                  <a:pt x="0" y="1572230"/>
                  <a:pt x="0" y="1481328"/>
                </a:cubicBezTo>
                <a:lnTo>
                  <a:pt x="0" y="1645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807" tIns="276807" rIns="2450793" bIns="276807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6000" b="1" kern="1200" dirty="0"/>
              <a:t>Defensive Retreat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551C92-A718-0FF6-D4F9-C23A0666C581}"/>
              </a:ext>
            </a:extLst>
          </p:cNvPr>
          <p:cNvSpPr/>
          <p:nvPr/>
        </p:nvSpPr>
        <p:spPr>
          <a:xfrm>
            <a:off x="15613028" y="5012435"/>
            <a:ext cx="1069848" cy="1069848"/>
          </a:xfrm>
          <a:custGeom>
            <a:avLst/>
            <a:gdLst>
              <a:gd name="connsiteX0" fmla="*/ 0 w 1069848"/>
              <a:gd name="connsiteY0" fmla="*/ 588416 h 1069848"/>
              <a:gd name="connsiteX1" fmla="*/ 240716 w 1069848"/>
              <a:gd name="connsiteY1" fmla="*/ 588416 h 1069848"/>
              <a:gd name="connsiteX2" fmla="*/ 240716 w 1069848"/>
              <a:gd name="connsiteY2" fmla="*/ 0 h 1069848"/>
              <a:gd name="connsiteX3" fmla="*/ 829132 w 1069848"/>
              <a:gd name="connsiteY3" fmla="*/ 0 h 1069848"/>
              <a:gd name="connsiteX4" fmla="*/ 829132 w 1069848"/>
              <a:gd name="connsiteY4" fmla="*/ 588416 h 1069848"/>
              <a:gd name="connsiteX5" fmla="*/ 1069848 w 1069848"/>
              <a:gd name="connsiteY5" fmla="*/ 588416 h 1069848"/>
              <a:gd name="connsiteX6" fmla="*/ 534924 w 1069848"/>
              <a:gd name="connsiteY6" fmla="*/ 1069848 h 1069848"/>
              <a:gd name="connsiteX7" fmla="*/ 0 w 1069848"/>
              <a:gd name="connsiteY7" fmla="*/ 588416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848" h="1069848">
                <a:moveTo>
                  <a:pt x="0" y="588416"/>
                </a:moveTo>
                <a:lnTo>
                  <a:pt x="240716" y="588416"/>
                </a:lnTo>
                <a:lnTo>
                  <a:pt x="240716" y="0"/>
                </a:lnTo>
                <a:lnTo>
                  <a:pt x="829132" y="0"/>
                </a:lnTo>
                <a:lnTo>
                  <a:pt x="829132" y="588416"/>
                </a:lnTo>
                <a:lnTo>
                  <a:pt x="1069848" y="588416"/>
                </a:lnTo>
                <a:lnTo>
                  <a:pt x="534924" y="1069848"/>
                </a:lnTo>
                <a:lnTo>
                  <a:pt x="0" y="588416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316" tIns="101600" rIns="342316" bIns="366387" numCol="1" spcCol="1270" anchor="ctr" anchorCtr="0">
            <a:noAutofit/>
          </a:bodyPr>
          <a:lstStyle/>
          <a:p>
            <a:pPr marL="0" lvl="0" indent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8000" b="1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E0D8CC-2F11-2EE2-EC7C-54502CBC8E12}"/>
              </a:ext>
            </a:extLst>
          </p:cNvPr>
          <p:cNvSpPr/>
          <p:nvPr/>
        </p:nvSpPr>
        <p:spPr>
          <a:xfrm>
            <a:off x="4105303" y="7559040"/>
            <a:ext cx="14785848" cy="1645920"/>
          </a:xfrm>
          <a:custGeom>
            <a:avLst/>
            <a:gdLst>
              <a:gd name="connsiteX0" fmla="*/ 0 w 14785848"/>
              <a:gd name="connsiteY0" fmla="*/ 164592 h 1645920"/>
              <a:gd name="connsiteX1" fmla="*/ 164592 w 14785848"/>
              <a:gd name="connsiteY1" fmla="*/ 0 h 1645920"/>
              <a:gd name="connsiteX2" fmla="*/ 14621256 w 14785848"/>
              <a:gd name="connsiteY2" fmla="*/ 0 h 1645920"/>
              <a:gd name="connsiteX3" fmla="*/ 14785848 w 14785848"/>
              <a:gd name="connsiteY3" fmla="*/ 164592 h 1645920"/>
              <a:gd name="connsiteX4" fmla="*/ 14785848 w 14785848"/>
              <a:gd name="connsiteY4" fmla="*/ 1481328 h 1645920"/>
              <a:gd name="connsiteX5" fmla="*/ 14621256 w 14785848"/>
              <a:gd name="connsiteY5" fmla="*/ 1645920 h 1645920"/>
              <a:gd name="connsiteX6" fmla="*/ 164592 w 14785848"/>
              <a:gd name="connsiteY6" fmla="*/ 1645920 h 1645920"/>
              <a:gd name="connsiteX7" fmla="*/ 0 w 14785848"/>
              <a:gd name="connsiteY7" fmla="*/ 1481328 h 1645920"/>
              <a:gd name="connsiteX8" fmla="*/ 0 w 14785848"/>
              <a:gd name="connsiteY8" fmla="*/ 164592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5848" h="1645920">
                <a:moveTo>
                  <a:pt x="0" y="164592"/>
                </a:moveTo>
                <a:cubicBezTo>
                  <a:pt x="0" y="73690"/>
                  <a:pt x="73690" y="0"/>
                  <a:pt x="164592" y="0"/>
                </a:cubicBezTo>
                <a:lnTo>
                  <a:pt x="14621256" y="0"/>
                </a:lnTo>
                <a:cubicBezTo>
                  <a:pt x="14712158" y="0"/>
                  <a:pt x="14785848" y="73690"/>
                  <a:pt x="14785848" y="164592"/>
                </a:cubicBezTo>
                <a:lnTo>
                  <a:pt x="14785848" y="1481328"/>
                </a:lnTo>
                <a:cubicBezTo>
                  <a:pt x="14785848" y="1572230"/>
                  <a:pt x="14712158" y="1645920"/>
                  <a:pt x="14621256" y="1645920"/>
                </a:cubicBezTo>
                <a:lnTo>
                  <a:pt x="164592" y="1645920"/>
                </a:lnTo>
                <a:cubicBezTo>
                  <a:pt x="73690" y="1645920"/>
                  <a:pt x="0" y="1572230"/>
                  <a:pt x="0" y="1481328"/>
                </a:cubicBezTo>
                <a:lnTo>
                  <a:pt x="0" y="1645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807" tIns="276807" rIns="2450793" bIns="276807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6000" b="1" kern="1200" dirty="0"/>
              <a:t>Acknowledgment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AD1811-2BF8-68F5-0066-108CF2FEF7E3}"/>
              </a:ext>
            </a:extLst>
          </p:cNvPr>
          <p:cNvSpPr/>
          <p:nvPr/>
        </p:nvSpPr>
        <p:spPr>
          <a:xfrm>
            <a:off x="16717166" y="6886956"/>
            <a:ext cx="1069848" cy="1069848"/>
          </a:xfrm>
          <a:custGeom>
            <a:avLst/>
            <a:gdLst>
              <a:gd name="connsiteX0" fmla="*/ 0 w 1069848"/>
              <a:gd name="connsiteY0" fmla="*/ 588416 h 1069848"/>
              <a:gd name="connsiteX1" fmla="*/ 240716 w 1069848"/>
              <a:gd name="connsiteY1" fmla="*/ 588416 h 1069848"/>
              <a:gd name="connsiteX2" fmla="*/ 240716 w 1069848"/>
              <a:gd name="connsiteY2" fmla="*/ 0 h 1069848"/>
              <a:gd name="connsiteX3" fmla="*/ 829132 w 1069848"/>
              <a:gd name="connsiteY3" fmla="*/ 0 h 1069848"/>
              <a:gd name="connsiteX4" fmla="*/ 829132 w 1069848"/>
              <a:gd name="connsiteY4" fmla="*/ 588416 h 1069848"/>
              <a:gd name="connsiteX5" fmla="*/ 1069848 w 1069848"/>
              <a:gd name="connsiteY5" fmla="*/ 588416 h 1069848"/>
              <a:gd name="connsiteX6" fmla="*/ 534924 w 1069848"/>
              <a:gd name="connsiteY6" fmla="*/ 1069848 h 1069848"/>
              <a:gd name="connsiteX7" fmla="*/ 0 w 1069848"/>
              <a:gd name="connsiteY7" fmla="*/ 588416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848" h="1069848">
                <a:moveTo>
                  <a:pt x="0" y="588416"/>
                </a:moveTo>
                <a:lnTo>
                  <a:pt x="240716" y="588416"/>
                </a:lnTo>
                <a:lnTo>
                  <a:pt x="240716" y="0"/>
                </a:lnTo>
                <a:lnTo>
                  <a:pt x="829132" y="0"/>
                </a:lnTo>
                <a:lnTo>
                  <a:pt x="829132" y="588416"/>
                </a:lnTo>
                <a:lnTo>
                  <a:pt x="1069848" y="588416"/>
                </a:lnTo>
                <a:lnTo>
                  <a:pt x="534924" y="1069848"/>
                </a:lnTo>
                <a:lnTo>
                  <a:pt x="0" y="588416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316" tIns="101600" rIns="342316" bIns="366387" numCol="1" spcCol="1270" anchor="ctr" anchorCtr="0">
            <a:noAutofit/>
          </a:bodyPr>
          <a:lstStyle/>
          <a:p>
            <a:pPr marL="0" lvl="0" indent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8000" b="1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791128-1266-C196-AB17-E488455F1128}"/>
              </a:ext>
            </a:extLst>
          </p:cNvPr>
          <p:cNvSpPr/>
          <p:nvPr/>
        </p:nvSpPr>
        <p:spPr>
          <a:xfrm>
            <a:off x="5209441" y="9433560"/>
            <a:ext cx="14785848" cy="1645920"/>
          </a:xfrm>
          <a:custGeom>
            <a:avLst/>
            <a:gdLst>
              <a:gd name="connsiteX0" fmla="*/ 0 w 14785848"/>
              <a:gd name="connsiteY0" fmla="*/ 164592 h 1645920"/>
              <a:gd name="connsiteX1" fmla="*/ 164592 w 14785848"/>
              <a:gd name="connsiteY1" fmla="*/ 0 h 1645920"/>
              <a:gd name="connsiteX2" fmla="*/ 14621256 w 14785848"/>
              <a:gd name="connsiteY2" fmla="*/ 0 h 1645920"/>
              <a:gd name="connsiteX3" fmla="*/ 14785848 w 14785848"/>
              <a:gd name="connsiteY3" fmla="*/ 164592 h 1645920"/>
              <a:gd name="connsiteX4" fmla="*/ 14785848 w 14785848"/>
              <a:gd name="connsiteY4" fmla="*/ 1481328 h 1645920"/>
              <a:gd name="connsiteX5" fmla="*/ 14621256 w 14785848"/>
              <a:gd name="connsiteY5" fmla="*/ 1645920 h 1645920"/>
              <a:gd name="connsiteX6" fmla="*/ 164592 w 14785848"/>
              <a:gd name="connsiteY6" fmla="*/ 1645920 h 1645920"/>
              <a:gd name="connsiteX7" fmla="*/ 0 w 14785848"/>
              <a:gd name="connsiteY7" fmla="*/ 1481328 h 1645920"/>
              <a:gd name="connsiteX8" fmla="*/ 0 w 14785848"/>
              <a:gd name="connsiteY8" fmla="*/ 164592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5848" h="1645920">
                <a:moveTo>
                  <a:pt x="0" y="164592"/>
                </a:moveTo>
                <a:cubicBezTo>
                  <a:pt x="0" y="73690"/>
                  <a:pt x="73690" y="0"/>
                  <a:pt x="164592" y="0"/>
                </a:cubicBezTo>
                <a:lnTo>
                  <a:pt x="14621256" y="0"/>
                </a:lnTo>
                <a:cubicBezTo>
                  <a:pt x="14712158" y="0"/>
                  <a:pt x="14785848" y="73690"/>
                  <a:pt x="14785848" y="164592"/>
                </a:cubicBezTo>
                <a:lnTo>
                  <a:pt x="14785848" y="1481328"/>
                </a:lnTo>
                <a:cubicBezTo>
                  <a:pt x="14785848" y="1572230"/>
                  <a:pt x="14712158" y="1645920"/>
                  <a:pt x="14621256" y="1645920"/>
                </a:cubicBezTo>
                <a:lnTo>
                  <a:pt x="164592" y="1645920"/>
                </a:lnTo>
                <a:cubicBezTo>
                  <a:pt x="73690" y="1645920"/>
                  <a:pt x="0" y="1572230"/>
                  <a:pt x="0" y="1481328"/>
                </a:cubicBezTo>
                <a:lnTo>
                  <a:pt x="0" y="1645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807" tIns="276807" rIns="2450794" bIns="276807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6000" b="1" kern="1200" dirty="0" err="1"/>
              <a:t>Accepatance</a:t>
            </a:r>
            <a:r>
              <a:rPr lang="id-ID" sz="6000" b="1" kern="1200" dirty="0"/>
              <a:t> </a:t>
            </a:r>
            <a:r>
              <a:rPr lang="id-ID" sz="6000" b="1" kern="1200" dirty="0" err="1"/>
              <a:t>and</a:t>
            </a:r>
            <a:r>
              <a:rPr lang="en-US" sz="6000" b="1" kern="1200" dirty="0"/>
              <a:t> </a:t>
            </a:r>
            <a:r>
              <a:rPr lang="id-ID" sz="6000" b="1" kern="1200" dirty="0" err="1"/>
              <a:t>Adaptation</a:t>
            </a:r>
            <a:endParaRPr lang="id-ID" sz="6000" b="1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9E62E73-F18D-5D23-D935-C3ADA97DF569}"/>
              </a:ext>
            </a:extLst>
          </p:cNvPr>
          <p:cNvSpPr/>
          <p:nvPr/>
        </p:nvSpPr>
        <p:spPr>
          <a:xfrm>
            <a:off x="17821303" y="8734044"/>
            <a:ext cx="1069848" cy="1069848"/>
          </a:xfrm>
          <a:custGeom>
            <a:avLst/>
            <a:gdLst>
              <a:gd name="connsiteX0" fmla="*/ 0 w 1069848"/>
              <a:gd name="connsiteY0" fmla="*/ 588416 h 1069848"/>
              <a:gd name="connsiteX1" fmla="*/ 240716 w 1069848"/>
              <a:gd name="connsiteY1" fmla="*/ 588416 h 1069848"/>
              <a:gd name="connsiteX2" fmla="*/ 240716 w 1069848"/>
              <a:gd name="connsiteY2" fmla="*/ 0 h 1069848"/>
              <a:gd name="connsiteX3" fmla="*/ 829132 w 1069848"/>
              <a:gd name="connsiteY3" fmla="*/ 0 h 1069848"/>
              <a:gd name="connsiteX4" fmla="*/ 829132 w 1069848"/>
              <a:gd name="connsiteY4" fmla="*/ 588416 h 1069848"/>
              <a:gd name="connsiteX5" fmla="*/ 1069848 w 1069848"/>
              <a:gd name="connsiteY5" fmla="*/ 588416 h 1069848"/>
              <a:gd name="connsiteX6" fmla="*/ 534924 w 1069848"/>
              <a:gd name="connsiteY6" fmla="*/ 1069848 h 1069848"/>
              <a:gd name="connsiteX7" fmla="*/ 0 w 1069848"/>
              <a:gd name="connsiteY7" fmla="*/ 588416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848" h="1069848">
                <a:moveTo>
                  <a:pt x="0" y="588416"/>
                </a:moveTo>
                <a:lnTo>
                  <a:pt x="240716" y="588416"/>
                </a:lnTo>
                <a:lnTo>
                  <a:pt x="240716" y="0"/>
                </a:lnTo>
                <a:lnTo>
                  <a:pt x="829132" y="0"/>
                </a:lnTo>
                <a:lnTo>
                  <a:pt x="829132" y="588416"/>
                </a:lnTo>
                <a:lnTo>
                  <a:pt x="1069848" y="588416"/>
                </a:lnTo>
                <a:lnTo>
                  <a:pt x="534924" y="1069848"/>
                </a:lnTo>
                <a:lnTo>
                  <a:pt x="0" y="588416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316" tIns="101600" rIns="342316" bIns="366387" numCol="1" spcCol="1270" anchor="ctr" anchorCtr="0">
            <a:noAutofit/>
          </a:bodyPr>
          <a:lstStyle/>
          <a:p>
            <a:pPr marL="0" lvl="0" indent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8000" b="1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7EB7F2A-DE0C-87B1-6DBC-F5C5751E0862}"/>
              </a:ext>
            </a:extLst>
          </p:cNvPr>
          <p:cNvSpPr/>
          <p:nvPr/>
        </p:nvSpPr>
        <p:spPr>
          <a:xfrm>
            <a:off x="6313579" y="11308080"/>
            <a:ext cx="14785848" cy="1645920"/>
          </a:xfrm>
          <a:custGeom>
            <a:avLst/>
            <a:gdLst>
              <a:gd name="connsiteX0" fmla="*/ 0 w 14785848"/>
              <a:gd name="connsiteY0" fmla="*/ 164592 h 1645920"/>
              <a:gd name="connsiteX1" fmla="*/ 164592 w 14785848"/>
              <a:gd name="connsiteY1" fmla="*/ 0 h 1645920"/>
              <a:gd name="connsiteX2" fmla="*/ 14621256 w 14785848"/>
              <a:gd name="connsiteY2" fmla="*/ 0 h 1645920"/>
              <a:gd name="connsiteX3" fmla="*/ 14785848 w 14785848"/>
              <a:gd name="connsiteY3" fmla="*/ 164592 h 1645920"/>
              <a:gd name="connsiteX4" fmla="*/ 14785848 w 14785848"/>
              <a:gd name="connsiteY4" fmla="*/ 1481328 h 1645920"/>
              <a:gd name="connsiteX5" fmla="*/ 14621256 w 14785848"/>
              <a:gd name="connsiteY5" fmla="*/ 1645920 h 1645920"/>
              <a:gd name="connsiteX6" fmla="*/ 164592 w 14785848"/>
              <a:gd name="connsiteY6" fmla="*/ 1645920 h 1645920"/>
              <a:gd name="connsiteX7" fmla="*/ 0 w 14785848"/>
              <a:gd name="connsiteY7" fmla="*/ 1481328 h 1645920"/>
              <a:gd name="connsiteX8" fmla="*/ 0 w 14785848"/>
              <a:gd name="connsiteY8" fmla="*/ 164592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5848" h="1645920">
                <a:moveTo>
                  <a:pt x="0" y="164592"/>
                </a:moveTo>
                <a:cubicBezTo>
                  <a:pt x="0" y="73690"/>
                  <a:pt x="73690" y="0"/>
                  <a:pt x="164592" y="0"/>
                </a:cubicBezTo>
                <a:lnTo>
                  <a:pt x="14621256" y="0"/>
                </a:lnTo>
                <a:cubicBezTo>
                  <a:pt x="14712158" y="0"/>
                  <a:pt x="14785848" y="73690"/>
                  <a:pt x="14785848" y="164592"/>
                </a:cubicBezTo>
                <a:lnTo>
                  <a:pt x="14785848" y="1481328"/>
                </a:lnTo>
                <a:cubicBezTo>
                  <a:pt x="14785848" y="1572230"/>
                  <a:pt x="14712158" y="1645920"/>
                  <a:pt x="14621256" y="1645920"/>
                </a:cubicBezTo>
                <a:lnTo>
                  <a:pt x="164592" y="1645920"/>
                </a:lnTo>
                <a:cubicBezTo>
                  <a:pt x="73690" y="1645920"/>
                  <a:pt x="0" y="1572230"/>
                  <a:pt x="0" y="1481328"/>
                </a:cubicBezTo>
                <a:lnTo>
                  <a:pt x="0" y="1645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807" tIns="276807" rIns="2450793" bIns="276807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6000" b="1" kern="1200" dirty="0"/>
              <a:t>Resister Thinking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F28BCA-161C-5A9A-242D-3EF7B67BE1C3}"/>
              </a:ext>
            </a:extLst>
          </p:cNvPr>
          <p:cNvSpPr/>
          <p:nvPr/>
        </p:nvSpPr>
        <p:spPr>
          <a:xfrm>
            <a:off x="18925442" y="10626852"/>
            <a:ext cx="1069848" cy="1069848"/>
          </a:xfrm>
          <a:custGeom>
            <a:avLst/>
            <a:gdLst>
              <a:gd name="connsiteX0" fmla="*/ 0 w 1069848"/>
              <a:gd name="connsiteY0" fmla="*/ 588416 h 1069848"/>
              <a:gd name="connsiteX1" fmla="*/ 240716 w 1069848"/>
              <a:gd name="connsiteY1" fmla="*/ 588416 h 1069848"/>
              <a:gd name="connsiteX2" fmla="*/ 240716 w 1069848"/>
              <a:gd name="connsiteY2" fmla="*/ 0 h 1069848"/>
              <a:gd name="connsiteX3" fmla="*/ 829132 w 1069848"/>
              <a:gd name="connsiteY3" fmla="*/ 0 h 1069848"/>
              <a:gd name="connsiteX4" fmla="*/ 829132 w 1069848"/>
              <a:gd name="connsiteY4" fmla="*/ 588416 h 1069848"/>
              <a:gd name="connsiteX5" fmla="*/ 1069848 w 1069848"/>
              <a:gd name="connsiteY5" fmla="*/ 588416 h 1069848"/>
              <a:gd name="connsiteX6" fmla="*/ 534924 w 1069848"/>
              <a:gd name="connsiteY6" fmla="*/ 1069848 h 1069848"/>
              <a:gd name="connsiteX7" fmla="*/ 0 w 1069848"/>
              <a:gd name="connsiteY7" fmla="*/ 588416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848" h="1069848">
                <a:moveTo>
                  <a:pt x="0" y="588416"/>
                </a:moveTo>
                <a:lnTo>
                  <a:pt x="240716" y="588416"/>
                </a:lnTo>
                <a:lnTo>
                  <a:pt x="240716" y="0"/>
                </a:lnTo>
                <a:lnTo>
                  <a:pt x="829132" y="0"/>
                </a:lnTo>
                <a:lnTo>
                  <a:pt x="829132" y="588416"/>
                </a:lnTo>
                <a:lnTo>
                  <a:pt x="1069848" y="588416"/>
                </a:lnTo>
                <a:lnTo>
                  <a:pt x="534924" y="1069848"/>
                </a:lnTo>
                <a:lnTo>
                  <a:pt x="0" y="588416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316" tIns="101600" rIns="342316" bIns="366387" numCol="1" spcCol="1270" anchor="ctr" anchorCtr="0">
            <a:noAutofit/>
          </a:bodyPr>
          <a:lstStyle/>
          <a:p>
            <a:pPr marL="0" lvl="0" indent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8000" b="1" kern="1200"/>
          </a:p>
        </p:txBody>
      </p:sp>
    </p:spTree>
    <p:extLst>
      <p:ext uri="{BB962C8B-B14F-4D97-AF65-F5344CB8AC3E}">
        <p14:creationId xmlns:p14="http://schemas.microsoft.com/office/powerpoint/2010/main" val="238979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8" grpId="0" animBg="1"/>
      <p:bldP spid="12" grpId="0" animBg="1"/>
      <p:bldP spid="9" grpId="0" animBg="1"/>
      <p:bldP spid="13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553" y="5280645"/>
            <a:ext cx="876252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THANK </a:t>
            </a:r>
            <a:r>
              <a:rPr lang="en-US" sz="19900" dirty="0">
                <a:solidFill>
                  <a:srgbClr val="8AAA47"/>
                </a:solidFill>
                <a:latin typeface="+mj-lt"/>
              </a:rPr>
              <a:t>YOU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95600" y="8458200"/>
            <a:ext cx="3352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:\Picture\logo ibi small.gif">
            <a:extLst>
              <a:ext uri="{FF2B5EF4-FFF2-40B4-BE49-F238E27FC236}">
                <a16:creationId xmlns:a16="http://schemas.microsoft.com/office/drawing/2014/main" id="{099A7A8F-D2F5-1A4F-0BC4-2B06A701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922" y="1669445"/>
            <a:ext cx="12058602" cy="1037711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5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818545" y="0"/>
            <a:ext cx="16668145" cy="13716000"/>
          </a:xfrm>
          <a:prstGeom prst="parallelogram">
            <a:avLst>
              <a:gd name="adj" fmla="val 71098"/>
            </a:avLst>
          </a:prstGeom>
          <a:solidFill>
            <a:srgbClr val="8A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10600" y="5381535"/>
            <a:ext cx="14630400" cy="6353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6000" b="1" dirty="0" err="1"/>
              <a:t>Kesiapan</a:t>
            </a:r>
            <a:r>
              <a:rPr lang="en-US" sz="6000" b="1" dirty="0"/>
              <a:t> </a:t>
            </a:r>
            <a:r>
              <a:rPr lang="en-US" sz="6000" b="1" dirty="0" err="1"/>
              <a:t>untuk</a:t>
            </a:r>
            <a:r>
              <a:rPr lang="en-US" sz="6000" b="1" dirty="0"/>
              <a:t> </a:t>
            </a:r>
            <a:r>
              <a:rPr lang="en-US" sz="6000" b="1" dirty="0" err="1"/>
              <a:t>berubah</a:t>
            </a:r>
            <a:endParaRPr lang="en-US" sz="60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6000" b="1" dirty="0" err="1"/>
              <a:t>Mengubah</a:t>
            </a:r>
            <a:r>
              <a:rPr lang="en-US" sz="6000" b="1" dirty="0"/>
              <a:t> smart people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6000" b="1" dirty="0" err="1"/>
              <a:t>Mencapai</a:t>
            </a:r>
            <a:r>
              <a:rPr lang="en-US" sz="6000" b="1" dirty="0"/>
              <a:t> </a:t>
            </a:r>
            <a:r>
              <a:rPr lang="en-US" sz="6000" b="1" dirty="0" err="1"/>
              <a:t>keunggulan</a:t>
            </a:r>
            <a:endParaRPr lang="en-US" sz="60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6000" b="1" dirty="0" err="1"/>
              <a:t>Mencapai</a:t>
            </a:r>
            <a:r>
              <a:rPr lang="en-US" sz="6000" b="1" dirty="0"/>
              <a:t> </a:t>
            </a:r>
            <a:r>
              <a:rPr lang="en-US" sz="6000" b="1" dirty="0" err="1"/>
              <a:t>sukses</a:t>
            </a:r>
            <a:endParaRPr lang="en-US" sz="60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6000" b="1" dirty="0" err="1"/>
              <a:t>Pemberdayaan</a:t>
            </a:r>
            <a:endParaRPr lang="en-US" sz="60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6000" b="1" dirty="0" err="1"/>
              <a:t>Membantu</a:t>
            </a:r>
            <a:r>
              <a:rPr lang="en-US" sz="6000" b="1" dirty="0"/>
              <a:t> </a:t>
            </a:r>
            <a:r>
              <a:rPr lang="en-US" sz="6000" b="1" dirty="0" err="1"/>
              <a:t>mengatasi</a:t>
            </a:r>
            <a:r>
              <a:rPr lang="en-US" sz="6000" b="1" dirty="0"/>
              <a:t> </a:t>
            </a:r>
            <a:r>
              <a:rPr lang="en-US" sz="6000" b="1" dirty="0" err="1"/>
              <a:t>perubahan</a:t>
            </a:r>
            <a:endParaRPr lang="en-US" sz="6000" b="1" dirty="0"/>
          </a:p>
        </p:txBody>
      </p:sp>
      <p:sp>
        <p:nvSpPr>
          <p:cNvPr id="15" name="Oval 14"/>
          <p:cNvSpPr/>
          <p:nvPr/>
        </p:nvSpPr>
        <p:spPr>
          <a:xfrm>
            <a:off x="3886200" y="684767"/>
            <a:ext cx="5219390" cy="52193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7830" y="2409471"/>
            <a:ext cx="45961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  <a:latin typeface="+mj-lt"/>
              </a:rPr>
              <a:t>OUTLINE</a:t>
            </a:r>
            <a:endParaRPr lang="en-US" sz="13800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295E98-2B08-27B8-5075-3E7B9D7F896F}"/>
              </a:ext>
            </a:extLst>
          </p:cNvPr>
          <p:cNvGrpSpPr/>
          <p:nvPr/>
        </p:nvGrpSpPr>
        <p:grpSpPr>
          <a:xfrm>
            <a:off x="1341631" y="7114446"/>
            <a:ext cx="3820264" cy="6656533"/>
            <a:chOff x="1341631" y="7114446"/>
            <a:chExt cx="3820264" cy="66565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631" y="7114446"/>
              <a:ext cx="3820264" cy="6656533"/>
            </a:xfrm>
            <a:prstGeom prst="rect">
              <a:avLst/>
            </a:prstGeom>
          </p:spPr>
        </p:pic>
        <p:pic>
          <p:nvPicPr>
            <p:cNvPr id="14" name="Picture 2" descr="D:\Picture\logo ibi small.gif">
              <a:extLst>
                <a:ext uri="{FF2B5EF4-FFF2-40B4-BE49-F238E27FC236}">
                  <a16:creationId xmlns:a16="http://schemas.microsoft.com/office/drawing/2014/main" id="{62FE019B-2734-0F41-CF23-B6046AB18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9848516"/>
              <a:ext cx="2369030" cy="203868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979998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56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90999" y="-27878"/>
            <a:ext cx="18504052" cy="13743878"/>
            <a:chOff x="6235729" y="9293"/>
            <a:chExt cx="18466529" cy="13716000"/>
          </a:xfrm>
        </p:grpSpPr>
        <p:sp>
          <p:nvSpPr>
            <p:cNvPr id="5" name="Parallelogram 4"/>
            <p:cNvSpPr/>
            <p:nvPr/>
          </p:nvSpPr>
          <p:spPr>
            <a:xfrm flipH="1">
              <a:off x="12851686" y="9293"/>
              <a:ext cx="7434147" cy="13716000"/>
            </a:xfrm>
            <a:prstGeom prst="parallelogram">
              <a:avLst>
                <a:gd name="adj" fmla="val 723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 flipH="1">
              <a:off x="15062791" y="9293"/>
              <a:ext cx="7434147" cy="13716000"/>
            </a:xfrm>
            <a:prstGeom prst="parallelogram">
              <a:avLst>
                <a:gd name="adj" fmla="val 72399"/>
              </a:avLst>
            </a:prstGeom>
            <a:solidFill>
              <a:srgbClr val="8AA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/>
            <p:cNvSpPr/>
            <p:nvPr/>
          </p:nvSpPr>
          <p:spPr>
            <a:xfrm flipH="1">
              <a:off x="17268111" y="9293"/>
              <a:ext cx="7434147" cy="13716000"/>
            </a:xfrm>
            <a:prstGeom prst="parallelogram">
              <a:avLst>
                <a:gd name="adj" fmla="val 72399"/>
              </a:avLst>
            </a:prstGeom>
            <a:solidFill>
              <a:srgbClr val="8AA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/>
          </p:nvSpPr>
          <p:spPr>
            <a:xfrm flipH="1">
              <a:off x="6235729" y="9293"/>
              <a:ext cx="7434147" cy="13716000"/>
            </a:xfrm>
            <a:prstGeom prst="parallelogram">
              <a:avLst>
                <a:gd name="adj" fmla="val 723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/>
          </p:nvSpPr>
          <p:spPr>
            <a:xfrm flipH="1">
              <a:off x="8446834" y="9293"/>
              <a:ext cx="7434147" cy="13716000"/>
            </a:xfrm>
            <a:prstGeom prst="parallelogram">
              <a:avLst>
                <a:gd name="adj" fmla="val 72399"/>
              </a:avLst>
            </a:prstGeom>
            <a:solidFill>
              <a:srgbClr val="8AA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10652154" y="9293"/>
              <a:ext cx="7434147" cy="13716000"/>
            </a:xfrm>
            <a:prstGeom prst="parallelogram">
              <a:avLst>
                <a:gd name="adj" fmla="val 72399"/>
              </a:avLst>
            </a:prstGeom>
            <a:solidFill>
              <a:srgbClr val="8AA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867F53-C7CA-7056-B940-339CCE9A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328" y="3962400"/>
            <a:ext cx="63895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6600" b="1" dirty="0">
                <a:latin typeface="+mn-lt"/>
              </a:rPr>
              <a:t>Sumber D</a:t>
            </a:r>
            <a:r>
              <a:rPr lang="en-US" altLang="en-US" sz="6600" b="1" dirty="0" err="1">
                <a:latin typeface="+mn-lt"/>
              </a:rPr>
              <a:t>aya</a:t>
            </a:r>
            <a:r>
              <a:rPr lang="id-ID" altLang="en-US" sz="6600" b="1" dirty="0">
                <a:latin typeface="+mn-lt"/>
              </a:rPr>
              <a:t> Manusia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043420C-833C-0D37-AA3C-1C03C7205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2015" y="3922645"/>
            <a:ext cx="67191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6600" b="1" dirty="0">
                <a:latin typeface="+mn-lt"/>
              </a:rPr>
              <a:t>Objek Perubahan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9A986A2-4D3E-27FC-587C-29A63105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175" y="11236404"/>
            <a:ext cx="49388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6600" b="1" dirty="0">
                <a:latin typeface="+mn-lt"/>
              </a:rPr>
              <a:t>Resistensi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2E82A0-4E04-0939-994E-6D20B00C126F}"/>
              </a:ext>
            </a:extLst>
          </p:cNvPr>
          <p:cNvGrpSpPr/>
          <p:nvPr/>
        </p:nvGrpSpPr>
        <p:grpSpPr>
          <a:xfrm>
            <a:off x="8915400" y="4088867"/>
            <a:ext cx="4821788" cy="1997192"/>
            <a:chOff x="6934201" y="5633794"/>
            <a:chExt cx="4821788" cy="1699835"/>
          </a:xfrm>
        </p:grpSpPr>
        <p:sp>
          <p:nvSpPr>
            <p:cNvPr id="8" name="Right Arrow 2">
              <a:extLst>
                <a:ext uri="{FF2B5EF4-FFF2-40B4-BE49-F238E27FC236}">
                  <a16:creationId xmlns:a16="http://schemas.microsoft.com/office/drawing/2014/main" id="{C2F960C9-8F02-5211-EA61-F4DB79D98378}"/>
                </a:ext>
              </a:extLst>
            </p:cNvPr>
            <p:cNvSpPr/>
            <p:nvPr/>
          </p:nvSpPr>
          <p:spPr>
            <a:xfrm>
              <a:off x="6934201" y="5878546"/>
              <a:ext cx="4821788" cy="1455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2BA080A0-118C-2878-6290-C29C8283F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7013" y="5633794"/>
              <a:ext cx="3577188" cy="60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d-ID" altLang="en-US" dirty="0"/>
                <a:t>M</a:t>
              </a:r>
              <a:r>
                <a:rPr lang="en-US" altLang="en-US" dirty="0"/>
                <a:t>ERUPAKAN</a:t>
              </a:r>
              <a:endParaRPr lang="id-ID" altLang="en-US" dirty="0"/>
            </a:p>
          </p:txBody>
        </p:sp>
      </p:grpSp>
      <p:sp>
        <p:nvSpPr>
          <p:cNvPr id="19" name="TextBox 10">
            <a:extLst>
              <a:ext uri="{FF2B5EF4-FFF2-40B4-BE49-F238E27FC236}">
                <a16:creationId xmlns:a16="http://schemas.microsoft.com/office/drawing/2014/main" id="{160930D9-87C6-5DDE-37EC-00A2B3054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69" y="11236404"/>
            <a:ext cx="74492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6600" b="1" dirty="0">
                <a:latin typeface="+mn-lt"/>
              </a:rPr>
              <a:t>EMPOWERING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882137-A8DE-BF31-CF59-FB4D2578004F}"/>
              </a:ext>
            </a:extLst>
          </p:cNvPr>
          <p:cNvGrpSpPr/>
          <p:nvPr/>
        </p:nvGrpSpPr>
        <p:grpSpPr>
          <a:xfrm>
            <a:off x="16777188" y="6324600"/>
            <a:ext cx="1813812" cy="4572000"/>
            <a:chOff x="15964597" y="7696202"/>
            <a:chExt cx="1813812" cy="4572000"/>
          </a:xfrm>
        </p:grpSpPr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5990F65A-FF6F-D596-E9CB-76F73BA17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4409" y="7705726"/>
              <a:ext cx="684000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d-ID" altLang="en-US" dirty="0"/>
                <a:t>D</a:t>
              </a:r>
            </a:p>
            <a:p>
              <a:r>
                <a:rPr lang="id-ID" altLang="en-US" dirty="0"/>
                <a:t>A</a:t>
              </a:r>
            </a:p>
            <a:p>
              <a:r>
                <a:rPr lang="id-ID" altLang="en-US" dirty="0"/>
                <a:t>M</a:t>
              </a:r>
            </a:p>
            <a:p>
              <a:r>
                <a:rPr lang="id-ID" altLang="en-US" dirty="0"/>
                <a:t>P</a:t>
              </a:r>
            </a:p>
            <a:p>
              <a:r>
                <a:rPr lang="id-ID" altLang="en-US" dirty="0"/>
                <a:t>A</a:t>
              </a:r>
            </a:p>
            <a:p>
              <a:r>
                <a:rPr lang="id-ID" altLang="en-US" dirty="0"/>
                <a:t>K</a:t>
              </a:r>
            </a:p>
          </p:txBody>
        </p:sp>
        <p:sp>
          <p:nvSpPr>
            <p:cNvPr id="27" name="Right Arrow 2">
              <a:extLst>
                <a:ext uri="{FF2B5EF4-FFF2-40B4-BE49-F238E27FC236}">
                  <a16:creationId xmlns:a16="http://schemas.microsoft.com/office/drawing/2014/main" id="{D2BA5E6D-C10D-FF93-8215-B30829BD292A}"/>
                </a:ext>
              </a:extLst>
            </p:cNvPr>
            <p:cNvSpPr/>
            <p:nvPr/>
          </p:nvSpPr>
          <p:spPr>
            <a:xfrm rot="5400000">
              <a:off x="14406139" y="9254660"/>
              <a:ext cx="4572000" cy="1455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47EF9E-89C9-AB33-D3C3-E73827BB185F}"/>
              </a:ext>
            </a:extLst>
          </p:cNvPr>
          <p:cNvGrpSpPr/>
          <p:nvPr/>
        </p:nvGrpSpPr>
        <p:grpSpPr>
          <a:xfrm>
            <a:off x="8915400" y="10668000"/>
            <a:ext cx="4821788" cy="1977214"/>
            <a:chOff x="8915400" y="10668000"/>
            <a:chExt cx="4821788" cy="1977214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0EC95D56-9DCE-60E4-96FD-B1D38AA14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800" y="10668000"/>
              <a:ext cx="3134610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d-ID" altLang="en-US" dirty="0"/>
                <a:t>SOLUSI</a:t>
              </a:r>
            </a:p>
          </p:txBody>
        </p:sp>
        <p:sp>
          <p:nvSpPr>
            <p:cNvPr id="29" name="Right Arrow 2">
              <a:extLst>
                <a:ext uri="{FF2B5EF4-FFF2-40B4-BE49-F238E27FC236}">
                  <a16:creationId xmlns:a16="http://schemas.microsoft.com/office/drawing/2014/main" id="{55F1BDB7-D4AD-E824-CAE5-72FF4B0176C1}"/>
                </a:ext>
              </a:extLst>
            </p:cNvPr>
            <p:cNvSpPr/>
            <p:nvPr/>
          </p:nvSpPr>
          <p:spPr>
            <a:xfrm flipH="1">
              <a:off x="8915400" y="10935589"/>
              <a:ext cx="4821788" cy="1709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6D3E5A-BA19-70B1-C97E-AAE01CE58005}"/>
              </a:ext>
            </a:extLst>
          </p:cNvPr>
          <p:cNvGrpSpPr/>
          <p:nvPr/>
        </p:nvGrpSpPr>
        <p:grpSpPr>
          <a:xfrm>
            <a:off x="0" y="1371600"/>
            <a:ext cx="24384000" cy="1752600"/>
            <a:chOff x="0" y="1447800"/>
            <a:chExt cx="24384000" cy="1752600"/>
          </a:xfrm>
        </p:grpSpPr>
        <p:sp>
          <p:nvSpPr>
            <p:cNvPr id="13" name="Rectangle 12"/>
            <p:cNvSpPr/>
            <p:nvPr/>
          </p:nvSpPr>
          <p:spPr>
            <a:xfrm>
              <a:off x="0" y="1447800"/>
              <a:ext cx="24384000" cy="17526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2" descr="D:\Picture\logo ibi small.gif">
              <a:extLst>
                <a:ext uri="{FF2B5EF4-FFF2-40B4-BE49-F238E27FC236}">
                  <a16:creationId xmlns:a16="http://schemas.microsoft.com/office/drawing/2014/main" id="{EF7AD6EC-E72A-658E-0830-E8F76BD81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0" y="1484620"/>
              <a:ext cx="1969093" cy="169451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979998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852509" y="1490752"/>
            <a:ext cx="142131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+mj-lt"/>
              </a:rPr>
              <a:t>KESIAPAN </a:t>
            </a:r>
            <a:r>
              <a:rPr lang="en-US" sz="11500" dirty="0">
                <a:solidFill>
                  <a:schemeClr val="accent4"/>
                </a:solidFill>
                <a:latin typeface="+mj-lt"/>
              </a:rPr>
              <a:t>UNTUK</a:t>
            </a:r>
            <a:r>
              <a:rPr lang="en-US" sz="11500" dirty="0">
                <a:solidFill>
                  <a:schemeClr val="bg1"/>
                </a:solidFill>
                <a:latin typeface="+mj-lt"/>
              </a:rPr>
              <a:t> BERUBAH</a:t>
            </a:r>
            <a:endParaRPr lang="en-US" sz="115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20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1F25C1-77ED-54FE-2877-8D9D7EB240F0}"/>
              </a:ext>
            </a:extLst>
          </p:cNvPr>
          <p:cNvGrpSpPr/>
          <p:nvPr/>
        </p:nvGrpSpPr>
        <p:grpSpPr>
          <a:xfrm>
            <a:off x="0" y="1033130"/>
            <a:ext cx="24384000" cy="1752600"/>
            <a:chOff x="0" y="1033130"/>
            <a:chExt cx="24384000" cy="1752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6B3075F-9C48-F5D9-61F4-1D0436E44629}"/>
                </a:ext>
              </a:extLst>
            </p:cNvPr>
            <p:cNvSpPr/>
            <p:nvPr/>
          </p:nvSpPr>
          <p:spPr>
            <a:xfrm>
              <a:off x="0" y="1033130"/>
              <a:ext cx="24384000" cy="1752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D:\Picture\logo ibi small.gif">
              <a:extLst>
                <a:ext uri="{FF2B5EF4-FFF2-40B4-BE49-F238E27FC236}">
                  <a16:creationId xmlns:a16="http://schemas.microsoft.com/office/drawing/2014/main" id="{3D98C7AA-470A-B1FD-1E52-BF0ABE77D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0" y="1048685"/>
              <a:ext cx="1969093" cy="169451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979998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/>
          <p:cNvSpPr/>
          <p:nvPr/>
        </p:nvSpPr>
        <p:spPr>
          <a:xfrm>
            <a:off x="18973800" y="4373976"/>
            <a:ext cx="5029200" cy="496804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98800" y="2870163"/>
            <a:ext cx="21189799" cy="993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indent="-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Menghapus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pemikiran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yang salah</a:t>
            </a:r>
          </a:p>
          <a:p>
            <a:pPr marL="722313" indent="-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Memahami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kekuatan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pendorong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smart people</a:t>
            </a:r>
          </a:p>
          <a:p>
            <a:pPr marL="722313" indent="-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Mengelola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smart people</a:t>
            </a:r>
          </a:p>
          <a:p>
            <a:pPr marL="722313" indent="-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Mengontrol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keegoisan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smart people</a:t>
            </a:r>
          </a:p>
          <a:p>
            <a:pPr marL="722313" indent="-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Mengontrol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smart people over confidence</a:t>
            </a:r>
          </a:p>
          <a:p>
            <a:pPr marL="722313" indent="-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Menjaga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smart people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berkelakuan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tidak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baik</a:t>
            </a: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  <a:p>
            <a:pPr marL="722313" indent="-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Menjaga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agar smart people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tidak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berpandangan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sempit</a:t>
            </a: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  <a:p>
            <a:pPr marL="722313" indent="-722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Menjaga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kefleksibelan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smart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peolpe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68675" y="1109752"/>
            <a:ext cx="150477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+mj-lt"/>
              </a:rPr>
              <a:t>MENGUBAH SMART PEOPLE</a:t>
            </a:r>
          </a:p>
        </p:txBody>
      </p:sp>
    </p:spTree>
    <p:extLst>
      <p:ext uri="{BB962C8B-B14F-4D97-AF65-F5344CB8AC3E}">
        <p14:creationId xmlns:p14="http://schemas.microsoft.com/office/powerpoint/2010/main" val="233203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1F25C1-77ED-54FE-2877-8D9D7EB240F0}"/>
              </a:ext>
            </a:extLst>
          </p:cNvPr>
          <p:cNvGrpSpPr/>
          <p:nvPr/>
        </p:nvGrpSpPr>
        <p:grpSpPr>
          <a:xfrm>
            <a:off x="0" y="1033130"/>
            <a:ext cx="24384000" cy="1752600"/>
            <a:chOff x="0" y="1033130"/>
            <a:chExt cx="24384000" cy="1752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6B3075F-9C48-F5D9-61F4-1D0436E44629}"/>
                </a:ext>
              </a:extLst>
            </p:cNvPr>
            <p:cNvSpPr/>
            <p:nvPr/>
          </p:nvSpPr>
          <p:spPr>
            <a:xfrm>
              <a:off x="0" y="1033130"/>
              <a:ext cx="24384000" cy="1752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D:\Picture\logo ibi small.gif">
              <a:extLst>
                <a:ext uri="{FF2B5EF4-FFF2-40B4-BE49-F238E27FC236}">
                  <a16:creationId xmlns:a16="http://schemas.microsoft.com/office/drawing/2014/main" id="{3D98C7AA-470A-B1FD-1E52-BF0ABE77D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0" y="1048685"/>
              <a:ext cx="1969093" cy="169451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979998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/>
          <p:cNvSpPr/>
          <p:nvPr/>
        </p:nvSpPr>
        <p:spPr>
          <a:xfrm>
            <a:off x="18973800" y="4373976"/>
            <a:ext cx="5029200" cy="496804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68675" y="1249740"/>
            <a:ext cx="18476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+mj-lt"/>
              </a:rPr>
              <a:t>MENGUBAH SMART PEOPLE    </a:t>
            </a:r>
            <a:r>
              <a:rPr lang="en-US" sz="9600" dirty="0">
                <a:solidFill>
                  <a:schemeClr val="bg1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(continue …)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674B6B58-5A91-0EB4-BF18-646D84A2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378575"/>
            <a:ext cx="59674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7200" b="1" dirty="0"/>
              <a:t>SMART PEOPLE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6BB96AA1-F6CB-585B-3416-AAE070305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030" y="3585874"/>
            <a:ext cx="69580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6600" dirty="0" err="1"/>
              <a:t>Experience</a:t>
            </a:r>
            <a:endParaRPr lang="id-ID" altLang="en-US" sz="6600" dirty="0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1D60BA7-B7C3-FBD6-26E3-F9093A09E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0" y="6969204"/>
            <a:ext cx="41965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6600" dirty="0" err="1"/>
              <a:t>Education</a:t>
            </a:r>
            <a:endParaRPr lang="id-ID" altLang="en-US" sz="6600" dirty="0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7F0C1C3D-32F4-CCDB-EB1E-3ED431BB9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127" y="10559212"/>
            <a:ext cx="556779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6600" dirty="0" err="1"/>
              <a:t>Excellent</a:t>
            </a:r>
            <a:r>
              <a:rPr lang="id-ID" altLang="en-US" sz="6600" dirty="0"/>
              <a:t> </a:t>
            </a:r>
            <a:r>
              <a:rPr lang="id-ID" altLang="en-US" sz="6600" dirty="0" err="1"/>
              <a:t>Achievement</a:t>
            </a:r>
            <a:endParaRPr lang="id-ID" altLang="en-US" sz="6600" dirty="0"/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1B5CCF59-BFBD-F2BC-959A-136422A9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567" y="11061779"/>
            <a:ext cx="4648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6600" dirty="0" err="1"/>
              <a:t>Expertise</a:t>
            </a:r>
            <a:endParaRPr lang="id-ID" altLang="en-US" sz="66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4A32D6-1B33-1EEC-9413-313D6BE780D7}"/>
              </a:ext>
            </a:extLst>
          </p:cNvPr>
          <p:cNvCxnSpPr>
            <a:stCxn id="19" idx="2"/>
            <a:endCxn id="18" idx="0"/>
          </p:cNvCxnSpPr>
          <p:nvPr/>
        </p:nvCxnSpPr>
        <p:spPr>
          <a:xfrm>
            <a:off x="11107037" y="4693870"/>
            <a:ext cx="30070" cy="1684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47AE24-AD08-4F52-9543-861A544F638D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13258800" y="7523202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FF8C05-3AC6-98D5-73B8-4C38CF483F0A}"/>
              </a:ext>
            </a:extLst>
          </p:cNvPr>
          <p:cNvCxnSpPr>
            <a:stCxn id="18" idx="2"/>
            <a:endCxn id="22" idx="0"/>
          </p:cNvCxnSpPr>
          <p:nvPr/>
        </p:nvCxnSpPr>
        <p:spPr>
          <a:xfrm flipH="1">
            <a:off x="7265026" y="8686899"/>
            <a:ext cx="3872081" cy="1872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E7A175-A7C9-3403-A315-AC3195B62A2F}"/>
              </a:ext>
            </a:extLst>
          </p:cNvPr>
          <p:cNvCxnSpPr>
            <a:stCxn id="18" idx="2"/>
            <a:endCxn id="23" idx="0"/>
          </p:cNvCxnSpPr>
          <p:nvPr/>
        </p:nvCxnSpPr>
        <p:spPr>
          <a:xfrm>
            <a:off x="11137107" y="8686899"/>
            <a:ext cx="3955560" cy="2374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7">
            <a:extLst>
              <a:ext uri="{FF2B5EF4-FFF2-40B4-BE49-F238E27FC236}">
                <a16:creationId xmlns:a16="http://schemas.microsoft.com/office/drawing/2014/main" id="{D242CB01-F0D6-E554-6919-2738EA3AE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77000"/>
            <a:ext cx="414082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6600" dirty="0" err="1"/>
              <a:t>Endowed</a:t>
            </a:r>
            <a:r>
              <a:rPr lang="id-ID" altLang="en-US" sz="6600" dirty="0"/>
              <a:t> </a:t>
            </a:r>
            <a:r>
              <a:rPr lang="id-ID" altLang="en-US" sz="6600" dirty="0" err="1"/>
              <a:t>Abilities</a:t>
            </a:r>
            <a:endParaRPr lang="id-ID" altLang="en-US" sz="66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D300901-0F73-9F0D-3C2A-AFD96A28DBED}"/>
              </a:ext>
            </a:extLst>
          </p:cNvPr>
          <p:cNvCxnSpPr>
            <a:cxnSpLocks/>
          </p:cNvCxnSpPr>
          <p:nvPr/>
        </p:nvCxnSpPr>
        <p:spPr>
          <a:xfrm>
            <a:off x="7265026" y="7519448"/>
            <a:ext cx="1421774" cy="3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81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4233208"/>
            <a:ext cx="12027743" cy="94784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5070" y="4554913"/>
            <a:ext cx="11277600" cy="804909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70788" y="12865466"/>
            <a:ext cx="4117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Get In Touch With Me!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7EE920-5DDE-1FE6-9CDD-3C16194B9BE8}"/>
              </a:ext>
            </a:extLst>
          </p:cNvPr>
          <p:cNvGrpSpPr/>
          <p:nvPr/>
        </p:nvGrpSpPr>
        <p:grpSpPr>
          <a:xfrm>
            <a:off x="0" y="1033130"/>
            <a:ext cx="24384000" cy="1752600"/>
            <a:chOff x="0" y="1033130"/>
            <a:chExt cx="24384000" cy="1752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90EB56-C351-C83F-989C-651966C7C01D}"/>
                </a:ext>
              </a:extLst>
            </p:cNvPr>
            <p:cNvSpPr/>
            <p:nvPr/>
          </p:nvSpPr>
          <p:spPr>
            <a:xfrm>
              <a:off x="0" y="1033130"/>
              <a:ext cx="24384000" cy="1752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D:\Picture\logo ibi small.gif">
              <a:extLst>
                <a:ext uri="{FF2B5EF4-FFF2-40B4-BE49-F238E27FC236}">
                  <a16:creationId xmlns:a16="http://schemas.microsoft.com/office/drawing/2014/main" id="{3EC83C6B-52B4-C010-A30A-125D8AE85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0" y="1048685"/>
              <a:ext cx="1969093" cy="169451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979998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B881646-E8A1-D4AA-1B45-6437F404CDE8}"/>
              </a:ext>
            </a:extLst>
          </p:cNvPr>
          <p:cNvSpPr/>
          <p:nvPr/>
        </p:nvSpPr>
        <p:spPr>
          <a:xfrm>
            <a:off x="1868675" y="1109752"/>
            <a:ext cx="150477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+mj-lt"/>
              </a:rPr>
              <a:t>MENCAPAI KEUNGGULAN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7F628-9535-D372-0188-D5C809156902}"/>
              </a:ext>
            </a:extLst>
          </p:cNvPr>
          <p:cNvSpPr/>
          <p:nvPr/>
        </p:nvSpPr>
        <p:spPr>
          <a:xfrm>
            <a:off x="12402812" y="3505200"/>
            <a:ext cx="11606117" cy="5369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indent="-722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6000" b="1" dirty="0" err="1">
                <a:solidFill>
                  <a:schemeClr val="bg1">
                    <a:lumMod val="50000"/>
                  </a:schemeClr>
                </a:solidFill>
              </a:rPr>
              <a:t>Mengembang</a:t>
            </a:r>
            <a:r>
              <a:rPr lang="en-US" sz="6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bg1">
                    <a:lumMod val="50000"/>
                  </a:schemeClr>
                </a:solidFill>
              </a:rPr>
              <a:t>potensi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  <a:p>
            <a:pPr marL="722313" indent="-722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6000" b="1" dirty="0" err="1">
                <a:solidFill>
                  <a:schemeClr val="bg1">
                    <a:lumMod val="50000"/>
                  </a:schemeClr>
                </a:solidFill>
              </a:rPr>
              <a:t>Memperbaiki</a:t>
            </a:r>
            <a:r>
              <a:rPr lang="en-US" sz="6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bg1">
                    <a:lumMod val="50000"/>
                  </a:schemeClr>
                </a:solidFill>
              </a:rPr>
              <a:t>keterampilan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  <a:p>
            <a:pPr marL="722313" indent="-722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6000" b="1" dirty="0" err="1">
                <a:solidFill>
                  <a:schemeClr val="bg1">
                    <a:lumMod val="50000"/>
                  </a:schemeClr>
                </a:solidFill>
              </a:rPr>
              <a:t>Menjadi</a:t>
            </a:r>
            <a:r>
              <a:rPr lang="en-US" sz="6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bg1">
                    <a:lumMod val="50000"/>
                  </a:schemeClr>
                </a:solidFill>
              </a:rPr>
              <a:t>lebih</a:t>
            </a:r>
            <a:r>
              <a:rPr lang="en-US" sz="6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bg1">
                    <a:lumMod val="50000"/>
                  </a:schemeClr>
                </a:solidFill>
              </a:rPr>
              <a:t>efektif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07EE920-5DDE-1FE6-9CDD-3C16194B9BE8}"/>
              </a:ext>
            </a:extLst>
          </p:cNvPr>
          <p:cNvGrpSpPr/>
          <p:nvPr/>
        </p:nvGrpSpPr>
        <p:grpSpPr>
          <a:xfrm>
            <a:off x="0" y="1033130"/>
            <a:ext cx="24384000" cy="1752600"/>
            <a:chOff x="0" y="1033130"/>
            <a:chExt cx="24384000" cy="1752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90EB56-C351-C83F-989C-651966C7C01D}"/>
                </a:ext>
              </a:extLst>
            </p:cNvPr>
            <p:cNvSpPr/>
            <p:nvPr/>
          </p:nvSpPr>
          <p:spPr>
            <a:xfrm>
              <a:off x="0" y="1033130"/>
              <a:ext cx="24384000" cy="1752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D:\Picture\logo ibi small.gif">
              <a:extLst>
                <a:ext uri="{FF2B5EF4-FFF2-40B4-BE49-F238E27FC236}">
                  <a16:creationId xmlns:a16="http://schemas.microsoft.com/office/drawing/2014/main" id="{3EC83C6B-52B4-C010-A30A-125D8AE85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0" y="1048685"/>
              <a:ext cx="1969093" cy="169451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979998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B881646-E8A1-D4AA-1B45-6437F404CDE8}"/>
              </a:ext>
            </a:extLst>
          </p:cNvPr>
          <p:cNvSpPr/>
          <p:nvPr/>
        </p:nvSpPr>
        <p:spPr>
          <a:xfrm>
            <a:off x="1868675" y="1109752"/>
            <a:ext cx="150477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+mj-lt"/>
              </a:rPr>
              <a:t>MENCAPAI SUKSES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7F628-9535-D372-0188-D5C809156902}"/>
              </a:ext>
            </a:extLst>
          </p:cNvPr>
          <p:cNvSpPr/>
          <p:nvPr/>
        </p:nvSpPr>
        <p:spPr>
          <a:xfrm>
            <a:off x="1524000" y="3200400"/>
            <a:ext cx="11606117" cy="9827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indent="-722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Mengukur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kembali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tujuan</a:t>
            </a: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  <a:p>
            <a:pPr marL="722313" indent="-722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Menemukan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mentor</a:t>
            </a:r>
          </a:p>
          <a:p>
            <a:pPr marL="722313" indent="-722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Melakukan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kontak</a:t>
            </a: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  <a:p>
            <a:pPr marL="722313" indent="-722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Mengambil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peran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pemimpin</a:t>
            </a: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  <a:p>
            <a:pPr marL="722313" indent="-722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Mempengaruhi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orang lain</a:t>
            </a:r>
          </a:p>
          <a:p>
            <a:pPr marL="722313" indent="-722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Merencanakan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ke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bg1">
                    <a:lumMod val="50000"/>
                  </a:schemeClr>
                </a:solidFill>
              </a:rPr>
              <a:t>depan</a:t>
            </a:r>
            <a:endParaRPr lang="en-US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C919F-E2AA-EA86-A493-48DCCC512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7542" y="7362825"/>
            <a:ext cx="11596458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0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2881199" y="11525502"/>
            <a:ext cx="0" cy="21945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81199" y="7423692"/>
            <a:ext cx="0" cy="404440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369835" y="5419620"/>
            <a:ext cx="120235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8AAA47"/>
                </a:solidFill>
              </a:rPr>
              <a:t>Pemberdayaan</a:t>
            </a:r>
            <a:r>
              <a:rPr lang="en-US" sz="4800" i="1" dirty="0">
                <a:solidFill>
                  <a:srgbClr val="8AAA47"/>
                </a:solidFill>
              </a:rPr>
              <a:t> </a:t>
            </a:r>
            <a:r>
              <a:rPr lang="en-US" sz="4800" i="1" dirty="0" err="1">
                <a:solidFill>
                  <a:srgbClr val="8AAA47"/>
                </a:solidFill>
              </a:rPr>
              <a:t>adalah</a:t>
            </a:r>
            <a:r>
              <a:rPr lang="en-US" sz="4800" i="1" dirty="0">
                <a:solidFill>
                  <a:srgbClr val="8AAA47"/>
                </a:solidFill>
              </a:rPr>
              <a:t> :</a:t>
            </a:r>
          </a:p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Mendorong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mereka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menjadi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lebih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terlibat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dalam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keputusan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dan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aktivitas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yang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mempengaruhi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pekerjaan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mereka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5AB73E-D138-B85F-D2DC-F274DA5C3A03}"/>
              </a:ext>
            </a:extLst>
          </p:cNvPr>
          <p:cNvGrpSpPr/>
          <p:nvPr/>
        </p:nvGrpSpPr>
        <p:grpSpPr>
          <a:xfrm>
            <a:off x="5631937" y="5410200"/>
            <a:ext cx="5036063" cy="929311"/>
            <a:chOff x="4876801" y="6814911"/>
            <a:chExt cx="5036063" cy="929311"/>
          </a:xfrm>
        </p:grpSpPr>
        <p:sp>
          <p:nvSpPr>
            <p:cNvPr id="28" name="Rounded Rectangle 27"/>
            <p:cNvSpPr/>
            <p:nvPr/>
          </p:nvSpPr>
          <p:spPr>
            <a:xfrm>
              <a:off x="4876801" y="6814911"/>
              <a:ext cx="4343399" cy="919892"/>
            </a:xfrm>
            <a:prstGeom prst="roundRect">
              <a:avLst/>
            </a:prstGeom>
            <a:solidFill>
              <a:srgbClr val="8AA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Smith 2002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9156137" y="6987496"/>
              <a:ext cx="919891" cy="593562"/>
            </a:xfrm>
            <a:prstGeom prst="triangle">
              <a:avLst/>
            </a:prstGeom>
            <a:solidFill>
              <a:srgbClr val="8AA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2881199" y="5512333"/>
            <a:ext cx="0" cy="1463955"/>
          </a:xfrm>
          <a:prstGeom prst="line">
            <a:avLst/>
          </a:prstGeom>
          <a:ln w="38100" cmpd="dbl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Oval 1024"/>
          <p:cNvSpPr/>
          <p:nvPr/>
        </p:nvSpPr>
        <p:spPr>
          <a:xfrm>
            <a:off x="2652599" y="6976288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52599" y="11239500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2" name="Straight Connector 1031"/>
          <p:cNvCxnSpPr/>
          <p:nvPr/>
        </p:nvCxnSpPr>
        <p:spPr>
          <a:xfrm>
            <a:off x="5631937" y="9445896"/>
            <a:ext cx="1458000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55705" y="4916002"/>
            <a:ext cx="4449695" cy="444969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9D736-4E43-3DC7-9CA5-E78BBE7D620F}"/>
              </a:ext>
            </a:extLst>
          </p:cNvPr>
          <p:cNvGrpSpPr/>
          <p:nvPr/>
        </p:nvGrpSpPr>
        <p:grpSpPr>
          <a:xfrm>
            <a:off x="0" y="1033130"/>
            <a:ext cx="24384000" cy="1752600"/>
            <a:chOff x="0" y="1033130"/>
            <a:chExt cx="24384000" cy="1752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A139E0-5CBE-686B-D586-A7B03B6B3964}"/>
                </a:ext>
              </a:extLst>
            </p:cNvPr>
            <p:cNvSpPr/>
            <p:nvPr/>
          </p:nvSpPr>
          <p:spPr>
            <a:xfrm>
              <a:off x="0" y="1033130"/>
              <a:ext cx="24384000" cy="1752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D:\Picture\logo ibi small.gif">
              <a:extLst>
                <a:ext uri="{FF2B5EF4-FFF2-40B4-BE49-F238E27FC236}">
                  <a16:creationId xmlns:a16="http://schemas.microsoft.com/office/drawing/2014/main" id="{6C83638E-2354-90FE-0F48-6312C7A1C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0" y="1048685"/>
              <a:ext cx="1969093" cy="169451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979998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89D558D-A7DA-D8A3-E24C-5479BBC446DA}"/>
              </a:ext>
            </a:extLst>
          </p:cNvPr>
          <p:cNvSpPr/>
          <p:nvPr/>
        </p:nvSpPr>
        <p:spPr>
          <a:xfrm>
            <a:off x="1868675" y="1109752"/>
            <a:ext cx="150477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+mj-lt"/>
              </a:rPr>
              <a:t>PEMBERDAYAAN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B6FF85-11C6-DDBF-4A0D-14F2E1C1BB7B}"/>
              </a:ext>
            </a:extLst>
          </p:cNvPr>
          <p:cNvSpPr/>
          <p:nvPr/>
        </p:nvSpPr>
        <p:spPr>
          <a:xfrm>
            <a:off x="11369836" y="10061895"/>
            <a:ext cx="11337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8AAA47"/>
                </a:solidFill>
              </a:rPr>
              <a:t>Pemberdayaan</a:t>
            </a:r>
            <a:r>
              <a:rPr lang="en-US" sz="4800" i="1" dirty="0">
                <a:solidFill>
                  <a:srgbClr val="8AAA47"/>
                </a:solidFill>
              </a:rPr>
              <a:t> </a:t>
            </a:r>
            <a:r>
              <a:rPr lang="en-US" sz="4800" i="1" dirty="0" err="1">
                <a:solidFill>
                  <a:srgbClr val="8AAA47"/>
                </a:solidFill>
              </a:rPr>
              <a:t>adalah</a:t>
            </a:r>
            <a:r>
              <a:rPr lang="en-US" sz="4800" i="1" dirty="0">
                <a:solidFill>
                  <a:srgbClr val="8AAA47"/>
                </a:solidFill>
              </a:rPr>
              <a:t> :</a:t>
            </a:r>
          </a:p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Menempatkan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pekerja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bertanggung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jawab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atas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apa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yang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mereka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kerjakan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A1E76F-EB65-E840-193A-47597BB987A7}"/>
              </a:ext>
            </a:extLst>
          </p:cNvPr>
          <p:cNvGrpSpPr/>
          <p:nvPr/>
        </p:nvGrpSpPr>
        <p:grpSpPr>
          <a:xfrm>
            <a:off x="5631937" y="10052475"/>
            <a:ext cx="5036063" cy="929311"/>
            <a:chOff x="4876801" y="6814911"/>
            <a:chExt cx="5036063" cy="929311"/>
          </a:xfrm>
        </p:grpSpPr>
        <p:sp>
          <p:nvSpPr>
            <p:cNvPr id="9" name="Rounded Rectangle 27">
              <a:extLst>
                <a:ext uri="{FF2B5EF4-FFF2-40B4-BE49-F238E27FC236}">
                  <a16:creationId xmlns:a16="http://schemas.microsoft.com/office/drawing/2014/main" id="{038C116A-FE08-A29B-F61C-1C27CA0DE4A6}"/>
                </a:ext>
              </a:extLst>
            </p:cNvPr>
            <p:cNvSpPr/>
            <p:nvPr/>
          </p:nvSpPr>
          <p:spPr>
            <a:xfrm>
              <a:off x="4876801" y="6814911"/>
              <a:ext cx="4343399" cy="919892"/>
            </a:xfrm>
            <a:prstGeom prst="roundRect">
              <a:avLst/>
            </a:prstGeom>
            <a:solidFill>
              <a:srgbClr val="8AA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Robbins 2003</a:t>
              </a: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9283910-E41F-6969-B9A2-617EF55CFC55}"/>
                </a:ext>
              </a:extLst>
            </p:cNvPr>
            <p:cNvSpPr/>
            <p:nvPr/>
          </p:nvSpPr>
          <p:spPr>
            <a:xfrm rot="5400000">
              <a:off x="9156137" y="6987496"/>
              <a:ext cx="919891" cy="593562"/>
            </a:xfrm>
            <a:prstGeom prst="triangle">
              <a:avLst/>
            </a:prstGeom>
            <a:solidFill>
              <a:srgbClr val="8AA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844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2881199" y="11525502"/>
            <a:ext cx="0" cy="21945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81199" y="7423692"/>
            <a:ext cx="0" cy="404440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67400" y="3925756"/>
            <a:ext cx="12023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Menurut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Smith (2002)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ada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2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faktor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yang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menyebabkan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</a:rPr>
              <a:t>pemberdayaan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: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881199" y="5512333"/>
            <a:ext cx="0" cy="1463955"/>
          </a:xfrm>
          <a:prstGeom prst="line">
            <a:avLst/>
          </a:prstGeom>
          <a:ln w="38100" cmpd="dbl">
            <a:solidFill>
              <a:schemeClr val="bg1">
                <a:lumMod val="6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Oval 1024"/>
          <p:cNvSpPr/>
          <p:nvPr/>
        </p:nvSpPr>
        <p:spPr>
          <a:xfrm>
            <a:off x="2652599" y="6976288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52599" y="11239500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55705" y="4916002"/>
            <a:ext cx="4449695" cy="444969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9D736-4E43-3DC7-9CA5-E78BBE7D620F}"/>
              </a:ext>
            </a:extLst>
          </p:cNvPr>
          <p:cNvGrpSpPr/>
          <p:nvPr/>
        </p:nvGrpSpPr>
        <p:grpSpPr>
          <a:xfrm>
            <a:off x="0" y="1033130"/>
            <a:ext cx="24384000" cy="1752600"/>
            <a:chOff x="0" y="1033130"/>
            <a:chExt cx="24384000" cy="1752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A139E0-5CBE-686B-D586-A7B03B6B3964}"/>
                </a:ext>
              </a:extLst>
            </p:cNvPr>
            <p:cNvSpPr/>
            <p:nvPr/>
          </p:nvSpPr>
          <p:spPr>
            <a:xfrm>
              <a:off x="0" y="1033130"/>
              <a:ext cx="24384000" cy="1752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D:\Picture\logo ibi small.gif">
              <a:extLst>
                <a:ext uri="{FF2B5EF4-FFF2-40B4-BE49-F238E27FC236}">
                  <a16:creationId xmlns:a16="http://schemas.microsoft.com/office/drawing/2014/main" id="{6C83638E-2354-90FE-0F48-6312C7A1C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0" y="1048685"/>
              <a:ext cx="1969093" cy="169451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979998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A3864-B82C-DD79-EC0D-68A2F9630B64}"/>
              </a:ext>
            </a:extLst>
          </p:cNvPr>
          <p:cNvSpPr/>
          <p:nvPr/>
        </p:nvSpPr>
        <p:spPr>
          <a:xfrm>
            <a:off x="1868675" y="1249740"/>
            <a:ext cx="18476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+mj-lt"/>
              </a:rPr>
              <a:t>PEMBERDAYAAN    </a:t>
            </a:r>
            <a:r>
              <a:rPr lang="en-US" sz="9600" dirty="0">
                <a:solidFill>
                  <a:schemeClr val="bg1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(continue …)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15F6D4-654F-7DF2-5E42-6C115DA295D7}"/>
              </a:ext>
            </a:extLst>
          </p:cNvPr>
          <p:cNvSpPr/>
          <p:nvPr/>
        </p:nvSpPr>
        <p:spPr>
          <a:xfrm>
            <a:off x="6935212" y="6607894"/>
            <a:ext cx="6367611" cy="6367611"/>
          </a:xfrm>
          <a:custGeom>
            <a:avLst/>
            <a:gdLst>
              <a:gd name="connsiteX0" fmla="*/ 0 w 6367611"/>
              <a:gd name="connsiteY0" fmla="*/ 4138947 h 6367611"/>
              <a:gd name="connsiteX1" fmla="*/ 1591903 w 6367611"/>
              <a:gd name="connsiteY1" fmla="*/ 4138947 h 6367611"/>
              <a:gd name="connsiteX2" fmla="*/ 1591903 w 6367611"/>
              <a:gd name="connsiteY2" fmla="*/ 0 h 6367611"/>
              <a:gd name="connsiteX3" fmla="*/ 4775708 w 6367611"/>
              <a:gd name="connsiteY3" fmla="*/ 0 h 6367611"/>
              <a:gd name="connsiteX4" fmla="*/ 4775708 w 6367611"/>
              <a:gd name="connsiteY4" fmla="*/ 4138947 h 6367611"/>
              <a:gd name="connsiteX5" fmla="*/ 6367611 w 6367611"/>
              <a:gd name="connsiteY5" fmla="*/ 4138947 h 6367611"/>
              <a:gd name="connsiteX6" fmla="*/ 3183806 w 6367611"/>
              <a:gd name="connsiteY6" fmla="*/ 6367611 h 6367611"/>
              <a:gd name="connsiteX7" fmla="*/ 0 w 6367611"/>
              <a:gd name="connsiteY7" fmla="*/ 4138947 h 636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7611" h="6367611">
                <a:moveTo>
                  <a:pt x="4138947" y="6367611"/>
                </a:moveTo>
                <a:lnTo>
                  <a:pt x="4138947" y="4775708"/>
                </a:lnTo>
                <a:lnTo>
                  <a:pt x="0" y="4775708"/>
                </a:lnTo>
                <a:lnTo>
                  <a:pt x="0" y="1591903"/>
                </a:lnTo>
                <a:lnTo>
                  <a:pt x="4138947" y="1591903"/>
                </a:lnTo>
                <a:lnTo>
                  <a:pt x="4138947" y="0"/>
                </a:lnTo>
                <a:lnTo>
                  <a:pt x="6367611" y="3183805"/>
                </a:lnTo>
                <a:lnTo>
                  <a:pt x="4138947" y="63676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1376" tIns="1933278" rIns="1455708" bIns="1933279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4800" kern="1200" dirty="0"/>
              <a:t>Lingkungan Eskternal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1007118-3463-8F78-B316-6AF79B9B3FD0}"/>
              </a:ext>
            </a:extLst>
          </p:cNvPr>
          <p:cNvSpPr/>
          <p:nvPr/>
        </p:nvSpPr>
        <p:spPr>
          <a:xfrm>
            <a:off x="13671974" y="6607894"/>
            <a:ext cx="6367611" cy="6367611"/>
          </a:xfrm>
          <a:custGeom>
            <a:avLst/>
            <a:gdLst>
              <a:gd name="connsiteX0" fmla="*/ 0 w 6367611"/>
              <a:gd name="connsiteY0" fmla="*/ 4138947 h 6367611"/>
              <a:gd name="connsiteX1" fmla="*/ 1591903 w 6367611"/>
              <a:gd name="connsiteY1" fmla="*/ 4138947 h 6367611"/>
              <a:gd name="connsiteX2" fmla="*/ 1591903 w 6367611"/>
              <a:gd name="connsiteY2" fmla="*/ 0 h 6367611"/>
              <a:gd name="connsiteX3" fmla="*/ 4775708 w 6367611"/>
              <a:gd name="connsiteY3" fmla="*/ 0 h 6367611"/>
              <a:gd name="connsiteX4" fmla="*/ 4775708 w 6367611"/>
              <a:gd name="connsiteY4" fmla="*/ 4138947 h 6367611"/>
              <a:gd name="connsiteX5" fmla="*/ 6367611 w 6367611"/>
              <a:gd name="connsiteY5" fmla="*/ 4138947 h 6367611"/>
              <a:gd name="connsiteX6" fmla="*/ 3183806 w 6367611"/>
              <a:gd name="connsiteY6" fmla="*/ 6367611 h 6367611"/>
              <a:gd name="connsiteX7" fmla="*/ 0 w 6367611"/>
              <a:gd name="connsiteY7" fmla="*/ 4138947 h 636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7611" h="6367611">
                <a:moveTo>
                  <a:pt x="2228664" y="0"/>
                </a:moveTo>
                <a:lnTo>
                  <a:pt x="2228664" y="1591903"/>
                </a:lnTo>
                <a:lnTo>
                  <a:pt x="6367611" y="1591903"/>
                </a:lnTo>
                <a:lnTo>
                  <a:pt x="6367611" y="4775708"/>
                </a:lnTo>
                <a:lnTo>
                  <a:pt x="2228664" y="4775708"/>
                </a:lnTo>
                <a:lnTo>
                  <a:pt x="2228664" y="6367611"/>
                </a:lnTo>
                <a:lnTo>
                  <a:pt x="0" y="3183806"/>
                </a:lnTo>
                <a:lnTo>
                  <a:pt x="222866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5708" tIns="1933279" rIns="341376" bIns="1933279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4800" kern="1200" dirty="0"/>
              <a:t>Dari dalam diri</a:t>
            </a:r>
          </a:p>
        </p:txBody>
      </p:sp>
    </p:spTree>
    <p:extLst>
      <p:ext uri="{BB962C8B-B14F-4D97-AF65-F5344CB8AC3E}">
        <p14:creationId xmlns:p14="http://schemas.microsoft.com/office/powerpoint/2010/main" val="3009090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81BD"/>
      </a:accent1>
      <a:accent2>
        <a:srgbClr val="20A183"/>
      </a:accent2>
      <a:accent3>
        <a:srgbClr val="8AAA47"/>
      </a:accent3>
      <a:accent4>
        <a:srgbClr val="F59E1D"/>
      </a:accent4>
      <a:accent5>
        <a:srgbClr val="C03B2C"/>
      </a:accent5>
      <a:accent6>
        <a:srgbClr val="2D4055"/>
      </a:accent6>
      <a:hlink>
        <a:srgbClr val="0563C1"/>
      </a:hlink>
      <a:folHlink>
        <a:srgbClr val="954F72"/>
      </a:folHlink>
    </a:clrScheme>
    <a:fontScheme name="Visual">
      <a:majorFont>
        <a:latin typeface="Bebas Neue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2164</TotalTime>
  <Words>208</Words>
  <Application>Microsoft Office PowerPoint</Application>
  <PresentationFormat>Custom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Angsana New</vt:lpstr>
      <vt:lpstr>Arial</vt:lpstr>
      <vt:lpstr>Bebas Neue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Dsgn</dc:creator>
  <cp:lastModifiedBy>Agus Eka Priyanto</cp:lastModifiedBy>
  <cp:revision>74</cp:revision>
  <dcterms:created xsi:type="dcterms:W3CDTF">2014-10-27T03:31:40Z</dcterms:created>
  <dcterms:modified xsi:type="dcterms:W3CDTF">2023-06-07T03:13:29Z</dcterms:modified>
</cp:coreProperties>
</file>