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66" r:id="rId4"/>
    <p:sldId id="342" r:id="rId5"/>
    <p:sldId id="361" r:id="rId6"/>
    <p:sldId id="362" r:id="rId7"/>
    <p:sldId id="367" r:id="rId8"/>
    <p:sldId id="368" r:id="rId9"/>
    <p:sldId id="369" r:id="rId10"/>
    <p:sldId id="370" r:id="rId11"/>
    <p:sldId id="371" r:id="rId12"/>
    <p:sldId id="345" r:id="rId13"/>
    <p:sldId id="372" r:id="rId14"/>
    <p:sldId id="339" r:id="rId15"/>
  </p:sldIdLst>
  <p:sldSz cx="9144000" cy="6858000" type="screen4x3"/>
  <p:notesSz cx="6761163" cy="99425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56" autoAdjust="0"/>
  </p:normalViewPr>
  <p:slideViewPr>
    <p:cSldViewPr>
      <p:cViewPr varScale="1">
        <p:scale>
          <a:sx n="71" d="100"/>
          <a:sy n="71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2A84CAB-9978-40EA-839D-FE3265B46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584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68F804-7500-4F4B-ABC1-724A9740A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09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E2869-7DF6-4C82-968F-0673A6FE9284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24C2F-D647-49FE-88CD-C17E2963B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5256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FA1C-1C2F-4E15-854F-0FD985651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74433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D1F7-2D4E-402D-BECA-B3AF44004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17327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29E9B-8D97-4E6D-859F-CE89A4D80DD5}" type="datetimeFigureOut">
              <a:rPr lang="id-ID"/>
              <a:pPr>
                <a:defRPr/>
              </a:pPr>
              <a:t>16/05/2026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5481E-9F47-4BB0-A1DA-6B2FA993D8D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4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7006F8-B7CD-40B0-A6DD-BD6BCB504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013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3E334-2E80-4DEE-95F0-4D669D5A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3599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F6BD-1D79-4852-8418-11AC944DF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9299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DBEB-489E-40A8-ADA3-27FF97546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24195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212D-1193-48A6-8BFF-0777CAFA0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424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77DD-A764-4C2B-B129-9786DE95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749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375D-6D45-4CB8-B5D0-E06D6254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776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3AD4C-8245-4F9A-BA89-9FC042B5F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72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45CFCD-F758-44A9-A398-C473877886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F193F02A-E273-4396-BCFC-6F4DC239F76D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TEKNIK PENULISAN KARYA ILMIAH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Kutipan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dan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Sumber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Kutipan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)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Zulkarnaini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ke-10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457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458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2286000" y="336550"/>
            <a:ext cx="4572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Kutipan yang Dikutip Orang Lain</a:t>
            </a:r>
          </a:p>
          <a:p>
            <a:endParaRPr lang="en-US"/>
          </a:p>
          <a:p>
            <a:r>
              <a:rPr lang="en-US"/>
              <a:t>Terkadang, seorang penulis ingin mengutip sebuah kutipan yang sebelumnya telah dikutip oleh seseorang.</a:t>
            </a:r>
          </a:p>
          <a:p>
            <a:endParaRPr lang="en-US"/>
          </a:p>
          <a:p>
            <a:r>
              <a:rPr lang="en-US"/>
              <a:t>Hal tersebut dapat dilakukan dengan cara menyertakan nama pengarang aslinya kemudian diikuti dengan kata “dalam”.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Hendry (dalam Budianto, 2005: 17) menjelaskan bahwa manajemen merupakan suatu proses untuk melakukan perencanaan dan pengontrolan sumber daya agar tujuan dapat dicapai secara efektif dan efisien.</a:t>
            </a:r>
          </a:p>
          <a:p>
            <a:endParaRPr lang="en-US"/>
          </a:p>
          <a:p>
            <a:r>
              <a:rPr lang="en-US"/>
              <a:t>Pada contoh di atas, Hendry merupakan pengarang kutipan asli yang pendapatnya dikutip oleh Budianto.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2286000" y="10287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dari Internet</a:t>
            </a:r>
          </a:p>
          <a:p>
            <a:endParaRPr lang="en-US"/>
          </a:p>
          <a:p>
            <a:r>
              <a:rPr lang="en-US"/>
              <a:t>Jika kamu ingin mengutip sebuah pendapat yang bersumber dari internet, cara yang dilakukan tidak berbeda dengan mengutip dari buku ataupun jurnal.</a:t>
            </a:r>
          </a:p>
          <a:p>
            <a:endParaRPr lang="en-US"/>
          </a:p>
          <a:p>
            <a:r>
              <a:rPr lang="en-US"/>
              <a:t>Cukup tuliskan sumber yang berupa nama pengarang diikuti dengan tahun terbit artikel.</a:t>
            </a:r>
          </a:p>
          <a:p>
            <a:endParaRPr lang="en-US"/>
          </a:p>
          <a:p>
            <a:r>
              <a:rPr lang="en-US"/>
              <a:t>Bagaimana dengan judul artikel dan alamat websitenya?</a:t>
            </a:r>
          </a:p>
          <a:p>
            <a:endParaRPr lang="en-US"/>
          </a:p>
          <a:p>
            <a:r>
              <a:rPr lang="en-US"/>
              <a:t>Untuk judul artikel, alamat/URL, dan waktu akses bisa kamu cantumkan di dalam daftar pustaka saja.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6688" y="1403350"/>
            <a:ext cx="8653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400">
                <a:latin typeface="Adobe Caslon Pro Bold" panose="0205070206050A020403" pitchFamily="18" charset="0"/>
              </a:rPr>
              <a:t>Pengertian Daftar Pustaka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Daftar pustaka adalah daftar rujukan yang mencantumkan judul, nama pengarang, tahun terbit, dan sebagainya yang ditempatkan di halaman terakhir suatu karya tulis.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Sebuah daftar pustaka diperlukan sebagai sumber rujukan untuk memastikan kebenaran data yang diambil. Dengan demikian, karya tulis yang kamu buat dapat dipercaya kebenarannya.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Selain itu, daftar pustaka juga digunakan sebagai ucapan terima kasih untuk penyumbang data penelitian.</a:t>
            </a: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Pustaka</a:t>
            </a:r>
            <a:endParaRPr lang="en-U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0" y="-1741488"/>
            <a:ext cx="9144000" cy="92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Aturan Penulisan Daftar Pustaka</a:t>
            </a:r>
          </a:p>
          <a:p>
            <a:endParaRPr lang="en-US"/>
          </a:p>
          <a:p>
            <a:r>
              <a:rPr lang="en-US"/>
              <a:t>    Penulisan nama pengarang dimulai dari nama belakang/nama keluarga, kemudian diikuti tanda koma dan nama depan.</a:t>
            </a:r>
          </a:p>
          <a:p>
            <a:r>
              <a:rPr lang="en-US"/>
              <a:t>    Penulisan untuk nama pengarang yang merupakan orang Tionghoa/Jepang/Korea tidak perlu dibalik, karena nama keluarganya memang ada di depan.</a:t>
            </a:r>
          </a:p>
          <a:p>
            <a:r>
              <a:rPr lang="en-US"/>
              <a:t>    Jika kamu mengutip, nama pengarang yang ada pada kutipan tersebut wajib dimasukkan ke daftar pustaka secara lengkap.</a:t>
            </a:r>
          </a:p>
          <a:p>
            <a:r>
              <a:rPr lang="en-US"/>
              <a:t>    Sebutan gelar tidak perlu dicantumkan.</a:t>
            </a:r>
          </a:p>
          <a:p>
            <a:r>
              <a:rPr lang="en-US"/>
              <a:t>    Jika terdapat lebih dari satu pengarang, maka hanya nama pengarang pertama saja yang dibalik. Sisanya tidak perlu dibalik.</a:t>
            </a:r>
          </a:p>
          <a:p>
            <a:r>
              <a:rPr lang="en-US"/>
              <a:t>    Daftar pustaka diurutkan berdasarkan abjad.</a:t>
            </a:r>
          </a:p>
          <a:p>
            <a:r>
              <a:rPr lang="en-US"/>
              <a:t>    Jika terdapat lebih dari satu sumber daftar pustaka yang nama pengarangnya sama, maka nama pengarang tetap ditulis sebanyak jumlah sumber.</a:t>
            </a:r>
          </a:p>
          <a:p>
            <a:r>
              <a:rPr lang="en-US"/>
              <a:t>    Jika sumber yang digunakan tidak ada nama pengarangnya, maka ditulis nama lembaga/instansi yang menerbitkan.</a:t>
            </a:r>
          </a:p>
          <a:p>
            <a:r>
              <a:rPr lang="en-US"/>
              <a:t>    Batas tahun referensi pustaka yang digunakan maksimal adalah 5 tahun terakhir.</a:t>
            </a:r>
          </a:p>
          <a:p>
            <a:r>
              <a:rPr lang="en-US"/>
              <a:t>    Jika mengambil sumber dari internet, untuk alasan kredibilitas, tidak diperbolehkan mengambil sumber dari blogspot, wordpress, atau wikipedia.</a:t>
            </a:r>
          </a:p>
          <a:p>
            <a:r>
              <a:rPr lang="en-US"/>
              <a:t>    Penulisan nama judul harus dibedakan dengan diberi efek tebal/miring/garis bawah atau diapit tanda petik dua (“).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277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2779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27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enulisan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Kutipan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752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2286000" y="2690813"/>
            <a:ext cx="6400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err="1">
                <a:latin typeface="Adobe Caslon Pro Bold" panose="0205070206050A020403" pitchFamily="18" charset="0"/>
              </a:rPr>
              <a:t>Kutipan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merupakan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pinjaman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pendapat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kalimat</a:t>
            </a:r>
            <a:r>
              <a:rPr lang="en-US" sz="2400" dirty="0">
                <a:latin typeface="Adobe Caslon Pro Bold" panose="0205070206050A020403" pitchFamily="18" charset="0"/>
              </a:rPr>
              <a:t> yang </a:t>
            </a:r>
            <a:r>
              <a:rPr lang="en-US" sz="2400" dirty="0" err="1">
                <a:latin typeface="Adobe Caslon Pro Bold" panose="0205070206050A020403" pitchFamily="18" charset="0"/>
              </a:rPr>
              <a:t>diambil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dari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seseorang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baik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berupa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tulisan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lisan</a:t>
            </a:r>
            <a:r>
              <a:rPr lang="en-US" sz="2400" dirty="0">
                <a:latin typeface="Adobe Caslon Pro Bold" panose="0205070206050A020403" pitchFamily="18" charset="0"/>
              </a:rPr>
              <a:t> yang </a:t>
            </a:r>
            <a:r>
              <a:rPr lang="en-US" sz="2400" dirty="0" err="1">
                <a:latin typeface="Adobe Caslon Pro Bold" panose="0205070206050A020403" pitchFamily="18" charset="0"/>
              </a:rPr>
              <a:t>bertujuan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untuk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memperkokoh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argumentasi</a:t>
            </a:r>
            <a:r>
              <a:rPr lang="en-US" sz="2400" dirty="0">
                <a:latin typeface="Adobe Caslon Pro Bold" panose="0205070206050A020403" pitchFamily="18" charset="0"/>
              </a:rPr>
              <a:t> di </a:t>
            </a:r>
            <a:r>
              <a:rPr lang="en-US" sz="2400" dirty="0" err="1">
                <a:latin typeface="Adobe Caslon Pro Bold" panose="0205070206050A020403" pitchFamily="18" charset="0"/>
              </a:rPr>
              <a:t>sebuah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karya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tulis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  <a:p>
            <a:r>
              <a:rPr lang="en-US" sz="2400" dirty="0" err="1">
                <a:latin typeface="Adobe Caslon Pro Bold" panose="0205070206050A020403" pitchFamily="18" charset="0"/>
              </a:rPr>
              <a:t>Kutipan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juga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bisa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dijadikan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sebagai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landasan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teori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penjelasan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suatu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uraian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sebagai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bukti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untuk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menunjang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sebuah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pendapat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  <a:p>
            <a:r>
              <a:rPr lang="en-US" sz="2400" dirty="0" err="1">
                <a:latin typeface="Adobe Caslon Pro Bold" panose="0205070206050A020403" pitchFamily="18" charset="0"/>
              </a:rPr>
              <a:t>Dalam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mengutip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seorang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penulis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tidak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boleh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asal-asalan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dalam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menuliskannya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741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6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213"/>
            <a:ext cx="18161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8963"/>
            <a:ext cx="640080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dobe Caslon Pro Bold" pitchFamily="18" charset="0"/>
                <a:cs typeface="Arial" charset="0"/>
              </a:rPr>
              <a:t>Hal yang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diperhatikan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dalam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Mengutip</a:t>
            </a: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>
              <a:defRPr/>
            </a:pP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1.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bahwa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tersebut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diperlukan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2.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bertanggung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jawab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secara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terhadap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ketepatan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3.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jenis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,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entah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itu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atau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tidak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287338" indent="-287338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4.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Jangan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terlalu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banyak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menggunakan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843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60375" y="196850"/>
            <a:ext cx="77120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Adobe Caslon Pro Bold" panose="0205070206050A020403" pitchFamily="18" charset="0"/>
              </a:rPr>
              <a:t>Jenis Kutipan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1. Kutipan Langsung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merupakan kutipan yang diambil secara identik atau sama persis dari sumber aslinya.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Kutipan langsung dapat dibagi lagi menjadi beberapa jenis.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2 di antaranya adalah kutipan langsung yang kurang dari 4 baris dan kutipan langsung yang lebih dari 4 baris.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Cara Menulis Kutipan Langsung &lt; 4 Baris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    Kalimat kutipan harus diintegrasikan dengan teks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Jarak antar baris kutipan adalah 2 spasi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Kutipan diapit dengan tanda kutip/petik dua (“…”)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Setelah kutipan, tulis sumber yang berupa nama pengarang, tahun terbit, dan nomor halaman di dalam tanda kurung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7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Contoh:</a:t>
            </a:r>
          </a:p>
          <a:p>
            <a:r>
              <a:rPr lang="en-US"/>
              <a:t>“Dalam membuat sebuah karya ilmiah jenis penelitian, eksplorasi pustaka merupakan sesuatu yang harus dilakukan untuk mendapatkan kebenaran data yang ingin diteliti” (Agung Hermanto, 2009: 15-16).</a:t>
            </a:r>
          </a:p>
          <a:p>
            <a:endParaRPr lang="en-US"/>
          </a:p>
          <a:p>
            <a:r>
              <a:rPr lang="en-US"/>
              <a:t>atau bisa juga dengan menaruh sumber kutipan di depan seperti berikut ini:</a:t>
            </a:r>
          </a:p>
          <a:p>
            <a:r>
              <a:rPr lang="en-US"/>
              <a:t>Siswanto (1990:20) menegaskan, “keputusan ilmiah merupakan sebuah kemungkinan atau probabilitas, sehingga bukan suatu kebenaran yang mutlak”.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6215106" cy="69269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179512" y="1196752"/>
            <a:ext cx="8568952" cy="352839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</a:rPr>
              <a:t>Menulis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Langsung</a:t>
            </a:r>
            <a:r>
              <a:rPr lang="en-US" sz="2400" b="1" dirty="0">
                <a:solidFill>
                  <a:schemeClr val="tx1"/>
                </a:solidFill>
              </a:rPr>
              <a:t> &gt; 4 </a:t>
            </a:r>
            <a:r>
              <a:rPr lang="en-US" sz="2400" b="1" dirty="0" err="1">
                <a:solidFill>
                  <a:schemeClr val="tx1"/>
                </a:solidFill>
              </a:rPr>
              <a:t>Baris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Penulisan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dipisahkan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jarak</a:t>
            </a:r>
            <a:r>
              <a:rPr lang="en-US" sz="2400" b="1" dirty="0">
                <a:solidFill>
                  <a:schemeClr val="tx1"/>
                </a:solidFill>
              </a:rPr>
              <a:t> 3 </a:t>
            </a:r>
            <a:r>
              <a:rPr lang="en-US" sz="2400" b="1" dirty="0" err="1">
                <a:solidFill>
                  <a:schemeClr val="tx1"/>
                </a:solidFill>
              </a:rPr>
              <a:t>spasi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teks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Jarak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1 </a:t>
            </a:r>
            <a:r>
              <a:rPr lang="en-US" sz="2400" b="1" dirty="0" err="1">
                <a:solidFill>
                  <a:schemeClr val="tx1"/>
                </a:solidFill>
              </a:rPr>
              <a:t>spasi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boleh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diapit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petik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dua</a:t>
            </a:r>
            <a:r>
              <a:rPr lang="en-US" sz="2400" b="1" dirty="0">
                <a:solidFill>
                  <a:schemeClr val="tx1"/>
                </a:solidFill>
              </a:rPr>
              <a:t> (“…”)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Setelah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diberi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keterangan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179512" y="5229200"/>
            <a:ext cx="8568952" cy="151216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Setelah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diberi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keterangan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150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625"/>
            <a:ext cx="89884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9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sarinya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meringkas</a:t>
            </a:r>
            <a:r>
              <a:rPr lang="en-US" dirty="0"/>
              <a:t>/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sarinya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bahasamu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355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307975" y="58738"/>
            <a:ext cx="81518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Menulis Kutipan Tidak Langsung</a:t>
            </a:r>
          </a:p>
          <a:p>
            <a:endParaRPr lang="en-US"/>
          </a:p>
          <a:p>
            <a:r>
              <a:rPr lang="en-US"/>
              <a:t>    Kutipan diintegrasikan dengan teks</a:t>
            </a:r>
          </a:p>
          <a:p>
            <a:r>
              <a:rPr lang="en-US"/>
              <a:t>    Jarak antar baris kutipan adalah spasi ganda</a:t>
            </a:r>
          </a:p>
          <a:p>
            <a:r>
              <a:rPr lang="en-US"/>
              <a:t>    Kutipan tidak diapit dengan tanda kutip/petik dua (“…”)</a:t>
            </a:r>
          </a:p>
          <a:p>
            <a:r>
              <a:rPr lang="en-US"/>
              <a:t>    Setelah kutipan, ditulis sumber kutipan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Kecerdasan buatan merupakan suatu sistem yang di dalamnya terdapat entitas ilmiah yang berfungsi untuk memproses data eksternal secara cepat dan akurat (Michelle Doe, 2016: 27).</a:t>
            </a:r>
          </a:p>
          <a:p>
            <a:endParaRPr lang="en-US"/>
          </a:p>
          <a:p>
            <a:r>
              <a:rPr lang="en-US"/>
              <a:t>atau bisa juga dengan menyebutkan sumber di depan kutipan seperti berikut ini:</a:t>
            </a:r>
          </a:p>
          <a:p>
            <a:r>
              <a:rPr lang="en-US"/>
              <a:t>Michelle Doe (2016: 27) berpendapat bahwa kecerdasan buatan merupakan suatu sistem yang di dalamnya terdapat entitas ilmiah yang berfungsi untuk memproses data eksternal secara cepat dan akurat.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21262</TotalTime>
  <Words>1058</Words>
  <Application>Microsoft Office PowerPoint</Application>
  <PresentationFormat>On-screen Show (4:3)</PresentationFormat>
  <Paragraphs>158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</cp:lastModifiedBy>
  <cp:revision>548</cp:revision>
  <cp:lastPrinted>2015-09-17T08:41:14Z</cp:lastPrinted>
  <dcterms:created xsi:type="dcterms:W3CDTF">2010-04-18T12:06:30Z</dcterms:created>
  <dcterms:modified xsi:type="dcterms:W3CDTF">2026-05-16T07:42:22Z</dcterms:modified>
</cp:coreProperties>
</file>