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1314" r:id="rId2"/>
    <p:sldId id="778" r:id="rId3"/>
    <p:sldId id="1309" r:id="rId4"/>
    <p:sldId id="783" r:id="rId5"/>
    <p:sldId id="784" r:id="rId6"/>
    <p:sldId id="785" r:id="rId7"/>
    <p:sldId id="786" r:id="rId8"/>
    <p:sldId id="787" r:id="rId9"/>
    <p:sldId id="788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797" r:id="rId19"/>
    <p:sldId id="798" r:id="rId20"/>
    <p:sldId id="799" r:id="rId21"/>
    <p:sldId id="800" r:id="rId22"/>
    <p:sldId id="801" r:id="rId23"/>
    <p:sldId id="802" r:id="rId24"/>
    <p:sldId id="803" r:id="rId25"/>
    <p:sldId id="804" r:id="rId26"/>
    <p:sldId id="805" r:id="rId27"/>
    <p:sldId id="1310" r:id="rId28"/>
    <p:sldId id="1311" r:id="rId29"/>
    <p:sldId id="1312" r:id="rId30"/>
    <p:sldId id="1313" r:id="rId31"/>
    <p:sldId id="810" r:id="rId32"/>
    <p:sldId id="811" r:id="rId33"/>
    <p:sldId id="812" r:id="rId34"/>
    <p:sldId id="813" r:id="rId35"/>
    <p:sldId id="814" r:id="rId36"/>
    <p:sldId id="815" r:id="rId37"/>
    <p:sldId id="816" r:id="rId38"/>
    <p:sldId id="817" r:id="rId39"/>
    <p:sldId id="818" r:id="rId40"/>
    <p:sldId id="819" r:id="rId41"/>
    <p:sldId id="820" r:id="rId42"/>
    <p:sldId id="821" r:id="rId43"/>
    <p:sldId id="822" r:id="rId44"/>
    <p:sldId id="823" r:id="rId45"/>
    <p:sldId id="824" r:id="rId46"/>
    <p:sldId id="825" r:id="rId47"/>
    <p:sldId id="826" r:id="rId48"/>
    <p:sldId id="827" r:id="rId49"/>
    <p:sldId id="828" r:id="rId50"/>
    <p:sldId id="829" r:id="rId51"/>
    <p:sldId id="830" r:id="rId52"/>
    <p:sldId id="831" r:id="rId53"/>
    <p:sldId id="832" r:id="rId54"/>
    <p:sldId id="833" r:id="rId55"/>
    <p:sldId id="834" r:id="rId56"/>
    <p:sldId id="835" r:id="rId57"/>
    <p:sldId id="836" r:id="rId58"/>
    <p:sldId id="837" r:id="rId59"/>
    <p:sldId id="838" r:id="rId60"/>
    <p:sldId id="839" r:id="rId61"/>
    <p:sldId id="840" r:id="rId62"/>
    <p:sldId id="841" r:id="rId63"/>
    <p:sldId id="842" r:id="rId64"/>
    <p:sldId id="843" r:id="rId65"/>
    <p:sldId id="844" r:id="rId66"/>
    <p:sldId id="845" r:id="rId67"/>
    <p:sldId id="846" r:id="rId68"/>
    <p:sldId id="847" r:id="rId69"/>
    <p:sldId id="848" r:id="rId70"/>
    <p:sldId id="849" r:id="rId71"/>
    <p:sldId id="850" r:id="rId72"/>
    <p:sldId id="773" r:id="rId73"/>
    <p:sldId id="77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93" autoAdjust="0"/>
    <p:restoredTop sz="85730" autoAdjust="0"/>
  </p:normalViewPr>
  <p:slideViewPr>
    <p:cSldViewPr>
      <p:cViewPr varScale="1">
        <p:scale>
          <a:sx n="104" d="100"/>
          <a:sy n="104" d="100"/>
        </p:scale>
        <p:origin x="1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DD43-7848-4610-8FC8-5C942C22D452}" type="datetimeFigureOut">
              <a:rPr lang="fr-CA" smtClean="0"/>
              <a:t>2022-07-07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E4F8-7960-47FB-A4B7-553178E329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31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67AAFA-53D7-4EAA-86E7-D2A0BD28408C}" type="slidenum">
              <a:rPr lang="en-GB" altLang="zh-CN" smtClean="0"/>
              <a:pPr/>
              <a:t>1</a:t>
            </a:fld>
            <a:endParaRPr lang="en-GB" altLang="zh-CN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29113"/>
            <a:ext cx="5487988" cy="4103687"/>
          </a:xfrm>
          <a:noFill/>
          <a:ln/>
        </p:spPr>
        <p:txBody>
          <a:bodyPr wrap="none" lIns="81921" tIns="40961" rIns="81921" bIns="40961" anchor="ctr"/>
          <a:lstStyle/>
          <a:p>
            <a:pPr eaLnBrk="1" hangingPunct="1"/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Fournier-Viger, P., Wu, C.-W., Gomariz, A.,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Tseng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V. S. (2014). 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VMSP: Efficient Vertical </a:t>
            </a:r>
            <a:r>
              <a:rPr lang="fr-CA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Mining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of Maximal </a:t>
            </a:r>
            <a:r>
              <a:rPr lang="fr-CA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Sequential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Patterns. 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Proc. 27th Canadian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Conference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on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Artificial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Intelligence (AI 2014), Springer, LNAI, pp. 83-94.</a:t>
            </a:r>
          </a:p>
          <a:p>
            <a:pPr eaLnBrk="1" hangingPunct="1"/>
            <a:endParaRPr lang="fr-CA" altLang="zh-CN" sz="1200" b="0" i="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fr-CA" altLang="zh-CN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It’s</a:t>
            </a:r>
            <a:r>
              <a:rPr lang="fr-CA" altLang="zh-CN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</a:t>
            </a:r>
            <a:r>
              <a:rPr lang="fr-CA" altLang="zh-CN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really</a:t>
            </a:r>
            <a:r>
              <a:rPr lang="fr-CA" altLang="zh-CN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about « APPLICATIONS OF AI »</a:t>
            </a:r>
            <a:endParaRPr lang="fr-CA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9E4F8-7960-47FB-A4B7-553178E3290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604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9E4F8-7960-47FB-A4B7-553178E3290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604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AC97-CA75-4EB5-93D4-20EA96E565E7}" type="datetime1">
              <a:rPr lang="en-US" smtClean="0"/>
              <a:t>7/7/2022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CFB7-491B-488A-9312-96902782004F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35E3-0D70-44E0-A1F5-D703313E4CE3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42" y="138256"/>
            <a:ext cx="8701920" cy="1278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FF72-82BD-4D9A-99D9-086DA268F3B9}" type="datetime1">
              <a:rPr lang="fr-FR" smtClean="0"/>
              <a:t>07/07/2022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A22D-6833-4D7D-AAB9-C67AB34A9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79353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A27-84D8-445F-9740-BEE968FA8602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33-2741-4E29-964F-ED27CA70A149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F35E-D509-46D7-9522-044BA2D56CB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7B8E-CFA4-49F5-9D84-702BF885AEF0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88A-BC2C-4624-A260-44A7ABA18084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DE01-1EC3-44F9-8F93-BDB27239F1B4}" type="datetime1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C7A9-5943-40CC-8E40-CFAC0219969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2C55-8B53-4855-BBE9-315B9EC9F179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3866" y="611696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97D2CA-6DD3-48AC-BE7C-75E23794F508}" type="datetime1">
              <a:rPr lang="en-US" smtClean="0"/>
              <a:t>7/7/2022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philippe-fournier-viger.com/spmf/" TargetMode="External"/><Relationship Id="rId5" Type="http://schemas.openxmlformats.org/officeDocument/2006/relationships/hyperlink" Target="http://www.philippe-fournier-viger.co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NUL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NUL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NULL"/><Relationship Id="rId4" Type="http://schemas.openxmlformats.org/officeDocument/2006/relationships/tags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NUL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NUL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NUL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NULL"/><Relationship Id="rId4" Type="http://schemas.openxmlformats.org/officeDocument/2006/relationships/tags" Target="NUL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NULL"/><Relationship Id="rId4" Type="http://schemas.openxmlformats.org/officeDocument/2006/relationships/tags" Target="NUL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128160" y="3429000"/>
            <a:ext cx="9144000" cy="2468879"/>
          </a:xfrm>
          <a:prstGeom prst="rect">
            <a:avLst/>
          </a:prstGeom>
        </p:spPr>
        <p:txBody>
          <a:bodyPr lIns="82921" tIns="41461" rIns="82921" bIns="41461"/>
          <a:lstStyle/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r>
              <a:rPr lang="en-CA" altLang="en-US" sz="3266" b="1" kern="0" dirty="0"/>
              <a:t>Philippe Fournier-</a:t>
            </a:r>
            <a:r>
              <a:rPr lang="en-CA" altLang="en-US" sz="3266" b="1" kern="0" dirty="0" err="1"/>
              <a:t>Viger</a:t>
            </a:r>
            <a:br>
              <a:rPr lang="en-CA" altLang="en-US" sz="2540" b="1" kern="0" dirty="0"/>
            </a:br>
            <a:r>
              <a:rPr lang="en-CA" altLang="en-US" sz="2540" kern="0" dirty="0">
                <a:hlinkClick r:id="rId5"/>
              </a:rPr>
              <a:t>http://www.philippe-Fournier-viger.com</a:t>
            </a:r>
            <a:endParaRPr lang="en-CA" altLang="en-US" sz="2540" kern="0" dirty="0"/>
          </a:p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endParaRPr lang="en-US" altLang="en-US" sz="1451" b="1" kern="0" dirty="0"/>
          </a:p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br>
              <a:rPr lang="en-US" altLang="en-US" sz="1270" b="1" kern="0" dirty="0"/>
            </a:br>
            <a:endParaRPr lang="en-US" altLang="en-US" sz="1270" b="1" kern="0" dirty="0"/>
          </a:p>
        </p:txBody>
      </p:sp>
      <p:sp>
        <p:nvSpPr>
          <p:cNvPr id="337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921" y="664201"/>
            <a:ext cx="8176320" cy="58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1" tIns="41461" rIns="82921" bIns="41461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1633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10081" y="1148041"/>
            <a:ext cx="9144000" cy="147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lvl="2" algn="ctr" defTabSz="414614" eaLnBrk="0"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656473" algn="l"/>
                <a:tab pos="1312944" algn="l"/>
                <a:tab pos="1969418" algn="l"/>
                <a:tab pos="2625890" algn="l"/>
                <a:tab pos="3282363" algn="l"/>
                <a:tab pos="3938835" algn="l"/>
                <a:tab pos="4593868" algn="l"/>
                <a:tab pos="5251781" algn="l"/>
                <a:tab pos="5908253" algn="l"/>
                <a:tab pos="6563286" algn="l"/>
                <a:tab pos="7219759" algn="l"/>
                <a:tab pos="7877671" algn="l"/>
              </a:tabLst>
              <a:defRPr/>
            </a:pPr>
            <a:r>
              <a:rPr lang="en-US" sz="4354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itchFamily="18" charset="0"/>
              </a:rPr>
              <a:t>Frequent Itemset Mining</a:t>
            </a:r>
          </a:p>
          <a:p>
            <a:pPr marL="0" lvl="2" algn="ctr" defTabSz="414614" eaLnBrk="0"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656473" algn="l"/>
                <a:tab pos="1312944" algn="l"/>
                <a:tab pos="1969418" algn="l"/>
                <a:tab pos="2625890" algn="l"/>
                <a:tab pos="3282363" algn="l"/>
                <a:tab pos="3938835" algn="l"/>
                <a:tab pos="4593868" algn="l"/>
                <a:tab pos="5251781" algn="l"/>
                <a:tab pos="5908253" algn="l"/>
                <a:tab pos="6563286" algn="l"/>
                <a:tab pos="7219759" algn="l"/>
                <a:tab pos="7877671" algn="l"/>
              </a:tabLst>
              <a:defRPr/>
            </a:pPr>
            <a:r>
              <a:rPr lang="en-US" sz="4354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itchFamily="18" charset="0"/>
              </a:rPr>
              <a:t>and The </a:t>
            </a:r>
            <a:r>
              <a:rPr lang="en-US" sz="4354" b="1" kern="0" dirty="0" err="1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itchFamily="18" charset="0"/>
              </a:rPr>
              <a:t>Apriori</a:t>
            </a:r>
            <a:r>
              <a:rPr lang="en-US" sz="4354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itchFamily="18" charset="0"/>
              </a:rPr>
              <a:t> algorithm</a:t>
            </a:r>
            <a:endParaRPr lang="en-GB" sz="1814" b="1" kern="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anose="020E0802020502020306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A68F4-1E92-4DFC-B5BF-CF8E463D37CF}"/>
              </a:ext>
            </a:extLst>
          </p:cNvPr>
          <p:cNvSpPr txBox="1"/>
          <p:nvPr/>
        </p:nvSpPr>
        <p:spPr>
          <a:xfrm>
            <a:off x="1765441" y="6322984"/>
            <a:ext cx="563327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b="1" dirty="0"/>
              <a:t>Source code and datasets</a:t>
            </a:r>
            <a:r>
              <a:rPr lang="en-US" sz="1633" dirty="0"/>
              <a:t> available in the </a:t>
            </a:r>
            <a:r>
              <a:rPr lang="en-US" sz="1633" dirty="0">
                <a:hlinkClick r:id="rId6"/>
              </a:rPr>
              <a:t>SPMF library</a:t>
            </a:r>
            <a:endParaRPr lang="en-US" sz="1633" dirty="0"/>
          </a:p>
        </p:txBody>
      </p:sp>
      <p:pic>
        <p:nvPicPr>
          <p:cNvPr id="1026" name="Picture 2" descr="SPMF">
            <a:extLst>
              <a:ext uri="{FF2B5EF4-FFF2-40B4-BE49-F238E27FC236}">
                <a16:creationId xmlns:a16="http://schemas.microsoft.com/office/drawing/2014/main" id="{F6365011-EE7C-499E-8506-D75797E9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6389"/>
            <a:ext cx="1693440" cy="5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988E2D-DAAB-4E8E-B4FF-6FF4B00ED963}"/>
              </a:ext>
            </a:extLst>
          </p:cNvPr>
          <p:cNvSpPr/>
          <p:nvPr/>
        </p:nvSpPr>
        <p:spPr>
          <a:xfrm>
            <a:off x="1392480" y="5295240"/>
            <a:ext cx="6996600" cy="9233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R. Agrawal and R. Srikant. Fast algorithms for mining association rules in large databases. Research Report RJ 9839, IBM Almaden Research Center, San Jose, California, June 1994.</a:t>
            </a:r>
            <a:endParaRPr lang="fr-FR" sz="1633" dirty="0"/>
          </a:p>
        </p:txBody>
      </p:sp>
    </p:spTree>
    <p:extLst>
      <p:ext uri="{BB962C8B-B14F-4D97-AF65-F5344CB8AC3E}">
        <p14:creationId xmlns:p14="http://schemas.microsoft.com/office/powerpoint/2010/main" val="2865175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Let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n-US" sz="2800" b="1" dirty="0"/>
              <a:t> bet the set of all items: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>
                <a:solidFill>
                  <a:srgbClr val="0070C0"/>
                </a:solidFill>
              </a:rPr>
              <a:t>I= {pasta, lemon, bread, orange, cake}</a:t>
            </a:r>
          </a:p>
          <a:p>
            <a:pPr marL="82296" indent="0">
              <a:buNone/>
            </a:pPr>
            <a:r>
              <a:rPr lang="en-US" sz="2800" b="1" dirty="0"/>
              <a:t>There are 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en-US" sz="2800" b="1" baseline="30000" dirty="0">
                <a:solidFill>
                  <a:srgbClr val="0070C0"/>
                </a:solidFill>
              </a:rPr>
              <a:t>|I| </a:t>
            </a:r>
            <a:r>
              <a:rPr lang="en-US" sz="2800" b="1" dirty="0">
                <a:solidFill>
                  <a:srgbClr val="0070C0"/>
                </a:solidFill>
              </a:rPr>
              <a:t>– 1 = 2</a:t>
            </a:r>
            <a:r>
              <a:rPr lang="en-US" sz="2800" b="1" baseline="30000" dirty="0">
                <a:solidFill>
                  <a:srgbClr val="0070C0"/>
                </a:solidFill>
              </a:rPr>
              <a:t>5 </a:t>
            </a:r>
            <a:r>
              <a:rPr lang="en-US" sz="2800" b="1" dirty="0">
                <a:solidFill>
                  <a:srgbClr val="0070C0"/>
                </a:solidFill>
              </a:rPr>
              <a:t>– 1 = 31 </a:t>
            </a:r>
            <a:r>
              <a:rPr lang="en-US" sz="2800" b="1" dirty="0"/>
              <a:t>subsets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:</a:t>
            </a:r>
          </a:p>
          <a:p>
            <a:pPr marL="82296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{pasta}, {lemon}, {bread}, {orange}, {cake}</a:t>
            </a:r>
          </a:p>
          <a:p>
            <a:pPr marL="82296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{pasta, lemon}, {pasta, bread} {pasta, orange}, {pasta, cake}, {lemon, bread}, {lemon orange},</a:t>
            </a:r>
          </a:p>
          <a:p>
            <a:pPr marL="82296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{lemon, cake}, {bread, orange}, {bread cake} 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                         …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    {pasta, lemon, bread, orange, cake}</a:t>
            </a:r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2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/>
              <a:t>An </a:t>
            </a:r>
            <a:r>
              <a:rPr lang="en-US" sz="2800" b="1">
                <a:solidFill>
                  <a:srgbClr val="00B050"/>
                </a:solidFill>
              </a:rPr>
              <a:t>itemset</a:t>
            </a:r>
            <a:r>
              <a:rPr lang="en-US" sz="2800" b="1"/>
              <a:t> is said to be </a:t>
            </a:r>
            <a:r>
              <a:rPr lang="en-US" sz="2800" b="1">
                <a:solidFill>
                  <a:srgbClr val="00B050"/>
                </a:solidFill>
              </a:rPr>
              <a:t>of size </a:t>
            </a:r>
            <a:r>
              <a:rPr lang="en-US" sz="2800" b="1" i="1">
                <a:solidFill>
                  <a:srgbClr val="0070C0"/>
                </a:solidFill>
              </a:rPr>
              <a:t>k</a:t>
            </a:r>
            <a:r>
              <a:rPr lang="en-US" sz="2800" b="1"/>
              <a:t>, if it contains </a:t>
            </a:r>
            <a:r>
              <a:rPr lang="en-US" sz="2800" b="1" i="1">
                <a:solidFill>
                  <a:srgbClr val="0070C0"/>
                </a:solidFill>
              </a:rPr>
              <a:t>k</a:t>
            </a:r>
            <a:r>
              <a:rPr lang="en-US" sz="2800" b="1" i="1"/>
              <a:t> </a:t>
            </a:r>
            <a:r>
              <a:rPr lang="en-US" sz="2800" b="1"/>
              <a:t>items.</a:t>
            </a:r>
            <a:br>
              <a:rPr lang="en-US" sz="2800"/>
            </a:br>
            <a:endParaRPr lang="en-US" sz="2800"/>
          </a:p>
          <a:p>
            <a:pPr marL="82296" indent="0">
              <a:buNone/>
            </a:pPr>
            <a:r>
              <a:rPr lang="en-US" sz="2800"/>
              <a:t>Itemsets of size 1: </a:t>
            </a:r>
          </a:p>
          <a:p>
            <a:pPr marL="82296" indent="0">
              <a:buNone/>
            </a:pPr>
            <a:r>
              <a:rPr lang="en-US" sz="2800">
                <a:solidFill>
                  <a:srgbClr val="0070C0"/>
                </a:solidFill>
              </a:rPr>
              <a:t>{pasta}, {lemon}, {bread}, {orange}, {cake}</a:t>
            </a:r>
          </a:p>
          <a:p>
            <a:pPr marL="82296" indent="0">
              <a:buNone/>
            </a:pPr>
            <a:endParaRPr lang="en-US" sz="280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en-US" sz="2800"/>
              <a:t>Itemsets of size 2:</a:t>
            </a:r>
          </a:p>
          <a:p>
            <a:pPr marL="82296" indent="0">
              <a:buNone/>
            </a:pPr>
            <a:r>
              <a:rPr lang="en-US" sz="2800">
                <a:solidFill>
                  <a:srgbClr val="0070C0"/>
                </a:solidFill>
              </a:rPr>
              <a:t>{pasta, lemon}, {pasta, bread} {pasta, orange}, {pasta, cake}, {lemon, bread}, {lemon orange}, …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2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1143000"/>
          </a:xfrm>
        </p:spPr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113129"/>
                <a:ext cx="7498080" cy="48006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400" dirty="0"/>
                  <a:t>The </a:t>
                </a:r>
                <a:r>
                  <a:rPr lang="en-US" sz="2400" b="1" dirty="0"/>
                  <a:t>support (</a:t>
                </a:r>
                <a:r>
                  <a:rPr lang="en-US" sz="2400" b="1" dirty="0" err="1"/>
                  <a:t>frequency</a:t>
                </a:r>
                <a:r>
                  <a:rPr lang="en-US" sz="2400" b="1" dirty="0"/>
                  <a:t>) of an itemset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is</a:t>
                </a:r>
                <a:r>
                  <a:rPr lang="en-US" sz="2400" dirty="0"/>
                  <a:t> the </a:t>
                </a:r>
                <a:r>
                  <a:rPr lang="en-US" sz="2400" dirty="0" err="1"/>
                  <a:t>number</a:t>
                </a:r>
                <a:r>
                  <a:rPr lang="en-US" sz="2400" dirty="0"/>
                  <a:t> of transactions </a:t>
                </a:r>
                <a:r>
                  <a:rPr lang="en-US" sz="2400" dirty="0" err="1"/>
                  <a:t>that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contains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. </a:t>
                </a:r>
              </a:p>
              <a:p>
                <a:pPr marL="82296" indent="0">
                  <a:buNone/>
                </a:pPr>
                <a:r>
                  <a:rPr lang="en-US" sz="2400" dirty="0"/>
                  <a:t>        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sup(X) = |{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|  </m:t>
                    </m:r>
                    <m:r>
                      <a:rPr lang="en-US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∧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}|</m:t>
                    </m:r>
                  </m:oMath>
                </a14:m>
                <a:br>
                  <a:rPr lang="en-US" sz="2400" dirty="0"/>
                </a:br>
                <a:r>
                  <a:rPr lang="en-US" sz="2400" b="1" dirty="0"/>
                  <a:t>For </a:t>
                </a:r>
                <a:r>
                  <a:rPr lang="en-US" sz="2400" b="1" dirty="0" err="1"/>
                  <a:t>example</a:t>
                </a:r>
                <a:r>
                  <a:rPr lang="en-US" sz="2400" b="1" dirty="0"/>
                  <a:t>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The support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pasta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orange}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is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3</a:t>
                </a:r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82296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      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which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is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written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as: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sup</a:t>
                </a:r>
                <a:r>
                  <a:rPr lang="en-US" sz="2400" dirty="0">
                    <a:solidFill>
                      <a:srgbClr val="FF0000"/>
                    </a:solidFill>
                  </a:rPr>
                  <a:t>({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pasta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orange}) =  3</a:t>
                </a: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113129"/>
                <a:ext cx="7498080" cy="4800600"/>
              </a:xfrm>
              <a:blipFill rotWithShape="1">
                <a:blip r:embed="rId3"/>
                <a:stretch>
                  <a:fillRect l="-1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295400" y="3200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>
                          <a:solidFill>
                            <a:srgbClr val="FF0000"/>
                          </a:solidFill>
                        </a:rPr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</a:t>
                      </a:r>
                      <a:r>
                        <a:rPr lang="fr-CA" sz="2800" baseline="0" dirty="0">
                          <a:solidFill>
                            <a:srgbClr val="FF0000"/>
                          </a:solidFill>
                        </a:rPr>
                        <a:t>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>
                          <a:solidFill>
                            <a:srgbClr val="FF0000"/>
                          </a:solidFill>
                        </a:rPr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>
                          <a:solidFill>
                            <a:srgbClr val="FF0000"/>
                          </a:solidFill>
                        </a:rPr>
                        <a:t>orange</a:t>
                      </a:r>
                      <a:r>
                        <a:rPr lang="fr-CA" sz="2800" dirty="0"/>
                        <a:t>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>
                          <a:solidFill>
                            <a:srgbClr val="FF0000"/>
                          </a:solidFill>
                        </a:rPr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>
                          <a:solidFill>
                            <a:srgbClr val="FF0000"/>
                          </a:solidFill>
                        </a:rPr>
                        <a:t>orange</a:t>
                      </a:r>
                      <a:r>
                        <a:rPr lang="fr-CA" sz="2800" dirty="0"/>
                        <a:t>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477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support  = </a:t>
            </a:r>
            <a:r>
              <a:rPr lang="zh-CN" altLang="en-US" dirty="0"/>
              <a:t>支持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38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support of an itemset </a:t>
            </a:r>
            <a:r>
              <a:rPr lang="en-US" sz="2400" b="1" dirty="0">
                <a:solidFill>
                  <a:srgbClr val="0070C0"/>
                </a:solidFill>
              </a:rPr>
              <a:t>X</a:t>
            </a:r>
            <a:r>
              <a:rPr lang="en-US" sz="2400" b="1" dirty="0"/>
              <a:t> </a:t>
            </a:r>
            <a:r>
              <a:rPr lang="en-US" sz="2400" dirty="0"/>
              <a:t>can also be written as a ratio (</a:t>
            </a:r>
            <a:r>
              <a:rPr lang="en-US" sz="2400" i="1" dirty="0"/>
              <a:t>absolute support</a:t>
            </a:r>
            <a:r>
              <a:rPr lang="en-US" sz="2400" dirty="0"/>
              <a:t>).</a:t>
            </a:r>
            <a:br>
              <a:rPr lang="en-US" sz="2400" dirty="0"/>
            </a:br>
            <a:r>
              <a:rPr lang="en-US" sz="2400" b="1" dirty="0"/>
              <a:t>Example:  </a:t>
            </a:r>
            <a:r>
              <a:rPr lang="en-US" sz="2400" dirty="0">
                <a:solidFill>
                  <a:srgbClr val="0070C0"/>
                </a:solidFill>
              </a:rPr>
              <a:t>The support of </a:t>
            </a:r>
            <a:r>
              <a:rPr lang="en-US" sz="2400" dirty="0">
                <a:solidFill>
                  <a:srgbClr val="FF0000"/>
                </a:solidFill>
              </a:rPr>
              <a:t>{pasta, orange} </a:t>
            </a:r>
            <a:r>
              <a:rPr lang="en-US" sz="2400" dirty="0">
                <a:solidFill>
                  <a:srgbClr val="0070C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75%</a:t>
            </a:r>
            <a:r>
              <a:rPr lang="en-US" sz="2400" dirty="0">
                <a:solidFill>
                  <a:srgbClr val="0070C0"/>
                </a:solidFill>
              </a:rPr>
              <a:t> because it appears in 3 out of 4 transactions.</a:t>
            </a:r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Tableau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295400" y="3200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>
                          <a:solidFill>
                            <a:srgbClr val="FF0000"/>
                          </a:solidFill>
                        </a:rPr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</a:t>
                      </a:r>
                      <a:r>
                        <a:rPr lang="fr-CA" sz="2800" baseline="0" dirty="0">
                          <a:solidFill>
                            <a:srgbClr val="FF0000"/>
                          </a:solidFill>
                        </a:rPr>
                        <a:t>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>
                          <a:solidFill>
                            <a:srgbClr val="FF0000"/>
                          </a:solidFill>
                        </a:rPr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>
                          <a:solidFill>
                            <a:srgbClr val="FF0000"/>
                          </a:solidFill>
                        </a:rPr>
                        <a:t>orange</a:t>
                      </a:r>
                      <a:r>
                        <a:rPr lang="fr-CA" sz="2800" dirty="0"/>
                        <a:t>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>
                          <a:solidFill>
                            <a:srgbClr val="FF0000"/>
                          </a:solidFill>
                        </a:rPr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>
                          <a:solidFill>
                            <a:srgbClr val="FF0000"/>
                          </a:solidFill>
                        </a:rPr>
                        <a:t>orange</a:t>
                      </a:r>
                      <a:r>
                        <a:rPr lang="fr-CA" sz="2800" dirty="0"/>
                        <a:t>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0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The problem of frequent itemset mining</a:t>
            </a:r>
            <a:endParaRPr lang="en-US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Let there be a numerical value </a:t>
            </a:r>
            <a:r>
              <a:rPr lang="en-US" sz="2000" b="1" i="1">
                <a:solidFill>
                  <a:srgbClr val="0070C0"/>
                </a:solidFill>
              </a:rPr>
              <a:t>minsup</a:t>
            </a:r>
            <a:r>
              <a:rPr lang="en-US" sz="2000"/>
              <a:t>, set by the user.</a:t>
            </a:r>
          </a:p>
          <a:p>
            <a:r>
              <a:rPr lang="en-US" sz="2000"/>
              <a:t>Frequent itemset mining (FIM) consists of enumerating all </a:t>
            </a:r>
            <a:r>
              <a:rPr lang="en-US" sz="2000" b="1">
                <a:solidFill>
                  <a:srgbClr val="FF0000"/>
                </a:solidFill>
              </a:rPr>
              <a:t>frequent itemsets, </a:t>
            </a:r>
            <a:r>
              <a:rPr lang="en-US" sz="2000"/>
              <a:t>that is itemsets having a support greater or equal to </a:t>
            </a:r>
            <a:r>
              <a:rPr lang="en-US" sz="2000" i="1">
                <a:solidFill>
                  <a:srgbClr val="0070C0"/>
                </a:solidFill>
              </a:rPr>
              <a:t>minsup</a:t>
            </a:r>
            <a:r>
              <a:rPr lang="en-US" sz="2000" i="1"/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295400" y="3200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929" y="0"/>
            <a:ext cx="7498080" cy="76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04800" y="8382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1066800" y="3733800"/>
            <a:ext cx="7866888" cy="2514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sz="2400" b="1"/>
              <a:t>For </a:t>
            </a:r>
            <a:r>
              <a:rPr lang="en-US" sz="2400" b="1" i="1">
                <a:solidFill>
                  <a:srgbClr val="0070C0"/>
                </a:solidFill>
              </a:rPr>
              <a:t>minsup</a:t>
            </a:r>
            <a:r>
              <a:rPr lang="en-US" sz="2400" i="1"/>
              <a:t> </a:t>
            </a:r>
            <a:r>
              <a:rPr lang="en-US" sz="2400"/>
              <a:t>= 2, the </a:t>
            </a:r>
            <a:r>
              <a:rPr lang="en-US" sz="2400" b="1"/>
              <a:t>frequent itemsets </a:t>
            </a:r>
            <a:r>
              <a:rPr lang="en-US" sz="2400"/>
              <a:t>are:</a:t>
            </a:r>
          </a:p>
          <a:p>
            <a:pPr marL="82296" indent="0">
              <a:buNone/>
            </a:pPr>
            <a:r>
              <a:rPr lang="en-US" sz="2400">
                <a:solidFill>
                  <a:srgbClr val="0070C0"/>
                </a:solidFill>
              </a:rPr>
              <a:t>{lemon}, {pasta}, {orange}, {cake}, {lemon, pasta}, {lemon, orange}, {pasta, orange}, {pasta, cake}, {orange, cake}, {lemon, pasta, orange}</a:t>
            </a:r>
          </a:p>
          <a:p>
            <a:pPr marL="82296" indent="0">
              <a:buNone/>
            </a:pPr>
            <a:endParaRPr lang="en-US" sz="240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en-US" sz="2400"/>
              <a:t>For the user, choosing a high </a:t>
            </a:r>
            <a:r>
              <a:rPr lang="en-US" sz="2400" b="1" i="1">
                <a:solidFill>
                  <a:srgbClr val="0070C0"/>
                </a:solidFill>
              </a:rPr>
              <a:t>minsup</a:t>
            </a:r>
            <a:r>
              <a:rPr lang="en-US" sz="2400"/>
              <a:t> value, </a:t>
            </a:r>
          </a:p>
          <a:p>
            <a:r>
              <a:rPr lang="en-US" sz="2400"/>
              <a:t>will reduce the number of frequent itemsets,</a:t>
            </a:r>
          </a:p>
          <a:p>
            <a:r>
              <a:rPr lang="en-US" sz="2400"/>
              <a:t>will increase the speed and decrease the memory required for finding the frequent itemsets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13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Numerous 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/>
              <a:t>Frequent itemset mining has numerous applications. </a:t>
            </a:r>
          </a:p>
          <a:p>
            <a:pPr lvl="1"/>
            <a:r>
              <a:rPr lang="en-US" dirty="0"/>
              <a:t>medical applications,</a:t>
            </a:r>
          </a:p>
          <a:p>
            <a:pPr lvl="1"/>
            <a:r>
              <a:rPr lang="en-US" dirty="0"/>
              <a:t>chemistry, </a:t>
            </a:r>
          </a:p>
          <a:p>
            <a:pPr lvl="1"/>
            <a:r>
              <a:rPr lang="en-US" dirty="0"/>
              <a:t>biology,</a:t>
            </a:r>
          </a:p>
          <a:p>
            <a:pPr lvl="1"/>
            <a:r>
              <a:rPr lang="en-US" dirty="0"/>
              <a:t>e-learning,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9200" y="274638"/>
            <a:ext cx="7714488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Several algorithms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Algorithms:</a:t>
            </a:r>
          </a:p>
          <a:p>
            <a:pPr lvl="1"/>
            <a:r>
              <a:rPr lang="en-US" b="1" noProof="0" dirty="0" err="1">
                <a:solidFill>
                  <a:srgbClr val="0070C0"/>
                </a:solidFill>
              </a:rPr>
              <a:t>Apriori</a:t>
            </a:r>
            <a:r>
              <a:rPr lang="en-US" noProof="0" dirty="0">
                <a:solidFill>
                  <a:srgbClr val="0070C0"/>
                </a:solidFill>
              </a:rPr>
              <a:t>, </a:t>
            </a:r>
            <a:r>
              <a:rPr lang="en-US" noProof="0" dirty="0" err="1">
                <a:solidFill>
                  <a:srgbClr val="0070C0"/>
                </a:solidFill>
              </a:rPr>
              <a:t>AprioriTID</a:t>
            </a:r>
            <a:r>
              <a:rPr lang="en-US" noProof="0" dirty="0">
                <a:solidFill>
                  <a:srgbClr val="0070C0"/>
                </a:solidFill>
              </a:rPr>
              <a:t> (1993)</a:t>
            </a:r>
          </a:p>
          <a:p>
            <a:pPr lvl="1"/>
            <a:r>
              <a:rPr lang="en-US" noProof="0" dirty="0" err="1">
                <a:solidFill>
                  <a:srgbClr val="0070C0"/>
                </a:solidFill>
              </a:rPr>
              <a:t>Eclat</a:t>
            </a:r>
            <a:r>
              <a:rPr lang="en-US" noProof="0" dirty="0">
                <a:solidFill>
                  <a:srgbClr val="0070C0"/>
                </a:solidFill>
              </a:rPr>
              <a:t> (1997)</a:t>
            </a:r>
          </a:p>
          <a:p>
            <a:pPr lvl="1"/>
            <a:r>
              <a:rPr lang="en-US" b="1" noProof="0" dirty="0" err="1">
                <a:solidFill>
                  <a:srgbClr val="0070C0"/>
                </a:solidFill>
              </a:rPr>
              <a:t>FPGrowth</a:t>
            </a:r>
            <a:r>
              <a:rPr lang="en-US" b="1" noProof="0" dirty="0">
                <a:solidFill>
                  <a:srgbClr val="0070C0"/>
                </a:solidFill>
              </a:rPr>
              <a:t> </a:t>
            </a:r>
            <a:r>
              <a:rPr lang="en-US" noProof="0" dirty="0">
                <a:solidFill>
                  <a:srgbClr val="0070C0"/>
                </a:solidFill>
              </a:rPr>
              <a:t>(2000)</a:t>
            </a:r>
          </a:p>
          <a:p>
            <a:pPr lvl="1"/>
            <a:r>
              <a:rPr lang="en-US" b="1" noProof="0" dirty="0" err="1">
                <a:solidFill>
                  <a:srgbClr val="0070C0"/>
                </a:solidFill>
              </a:rPr>
              <a:t>Hmine</a:t>
            </a:r>
            <a:r>
              <a:rPr lang="en-US" b="1" noProof="0" dirty="0">
                <a:solidFill>
                  <a:srgbClr val="0070C0"/>
                </a:solidFill>
              </a:rPr>
              <a:t> </a:t>
            </a:r>
            <a:r>
              <a:rPr lang="en-US" noProof="0" dirty="0">
                <a:solidFill>
                  <a:srgbClr val="0070C0"/>
                </a:solidFill>
              </a:rPr>
              <a:t>(2001)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LCM, …</a:t>
            </a:r>
            <a:endParaRPr lang="en-US" b="1" noProof="0" dirty="0">
              <a:solidFill>
                <a:srgbClr val="0070C0"/>
              </a:solidFill>
            </a:endParaRPr>
          </a:p>
          <a:p>
            <a:pPr lvl="1"/>
            <a:r>
              <a:rPr lang="en-US" noProof="0" dirty="0"/>
              <a:t>…</a:t>
            </a:r>
          </a:p>
          <a:p>
            <a:r>
              <a:rPr lang="en-US" noProof="0" dirty="0"/>
              <a:t>Moreover, numerous extensions of the FIM problem: </a:t>
            </a:r>
            <a:r>
              <a:rPr lang="en-US" noProof="0" dirty="0">
                <a:solidFill>
                  <a:srgbClr val="0070C0"/>
                </a:solidFill>
              </a:rPr>
              <a:t>uncertain data, fuzzy data, purchase quantities, profit, weight, time, rare itemsets, closed itemsets, etc.</a:t>
            </a:r>
          </a:p>
          <a:p>
            <a:endParaRPr lang="en-US" noProof="0" dirty="0"/>
          </a:p>
          <a:p>
            <a:pPr lvl="1"/>
            <a:endParaRPr lang="en-US" noProof="0" dirty="0"/>
          </a:p>
          <a:p>
            <a:pPr marL="82296" indent="0">
              <a:buNone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noProof="0" dirty="0"/>
              <a:t>Naïve approach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1600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there are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items in a database, </a:t>
            </a:r>
            <a:r>
              <a:rPr lang="en-US" noProof="0" dirty="0"/>
              <a:t>there are </a:t>
            </a:r>
            <a:r>
              <a:rPr lang="en-US" noProof="0" dirty="0">
                <a:solidFill>
                  <a:srgbClr val="0070C0"/>
                </a:solidFill>
              </a:rPr>
              <a:t>2</a:t>
            </a:r>
            <a:r>
              <a:rPr lang="en-US" baseline="30000" noProof="0" dirty="0">
                <a:solidFill>
                  <a:srgbClr val="0070C0"/>
                </a:solidFill>
              </a:rPr>
              <a:t>n </a:t>
            </a:r>
            <a:r>
              <a:rPr lang="en-US" noProof="0" dirty="0">
                <a:solidFill>
                  <a:srgbClr val="0070C0"/>
                </a:solidFill>
              </a:rPr>
              <a:t>-1 </a:t>
            </a:r>
            <a:r>
              <a:rPr lang="en-US" noProof="0" dirty="0"/>
              <a:t>itemsets may be frequent.</a:t>
            </a:r>
          </a:p>
          <a:p>
            <a:r>
              <a:rPr lang="en-US" b="1" dirty="0"/>
              <a:t>Naïve approach</a:t>
            </a:r>
            <a:r>
              <a:rPr lang="en-US" dirty="0"/>
              <a:t>: count the support of all these itemsets.</a:t>
            </a:r>
          </a:p>
          <a:p>
            <a:r>
              <a:rPr lang="en-US" dirty="0"/>
              <a:t>To do that, we would need to read each transaction in the database to count the support of each itemset.</a:t>
            </a:r>
          </a:p>
          <a:p>
            <a:r>
              <a:rPr lang="en-US" noProof="0" dirty="0"/>
              <a:t>This would be inefficient:</a:t>
            </a:r>
          </a:p>
          <a:p>
            <a:pPr lvl="1"/>
            <a:r>
              <a:rPr lang="en-US" noProof="0" dirty="0"/>
              <a:t>need to perform too many comparisons</a:t>
            </a:r>
          </a:p>
          <a:p>
            <a:pPr lvl="1"/>
            <a:r>
              <a:rPr lang="en-US" dirty="0"/>
              <a:t>requires too much memory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r>
              <a:rPr lang="en-US" sz="2800" dirty="0"/>
              <a:t>Many retail stores collect data about customers.</a:t>
            </a:r>
          </a:p>
          <a:p>
            <a:r>
              <a:rPr lang="en-US" sz="2800" b="1" dirty="0"/>
              <a:t>e.g. </a:t>
            </a:r>
            <a:r>
              <a:rPr lang="en-US" sz="2800" dirty="0">
                <a:solidFill>
                  <a:srgbClr val="0070C0"/>
                </a:solidFill>
              </a:rPr>
              <a:t>customer transactions </a:t>
            </a:r>
          </a:p>
          <a:p>
            <a:r>
              <a:rPr lang="en-US" sz="2800" dirty="0"/>
              <a:t>Need to analyze this data to understand customer behavior</a:t>
            </a:r>
          </a:p>
          <a:p>
            <a:r>
              <a:rPr lang="en-US" sz="2800" dirty="0"/>
              <a:t>Why?</a:t>
            </a:r>
          </a:p>
          <a:p>
            <a:pPr lvl="1"/>
            <a:r>
              <a:rPr lang="en-US" sz="2400" dirty="0"/>
              <a:t>for marketing purposes,</a:t>
            </a:r>
          </a:p>
          <a:p>
            <a:pPr lvl="1"/>
            <a:r>
              <a:rPr lang="en-US" sz="2400" dirty="0"/>
              <a:t>inventory management,</a:t>
            </a:r>
          </a:p>
          <a:p>
            <a:pPr lvl="1"/>
            <a:r>
              <a:rPr lang="en-US" sz="2400" dirty="0"/>
              <a:t>customer relationship management</a:t>
            </a:r>
          </a:p>
          <a:p>
            <a:pPr lvl="1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0"/>
            <a:ext cx="8324088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noProof="0" dirty="0"/>
              <a:t>Search space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52400" y="533400"/>
            <a:ext cx="8839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This </a:t>
            </a:r>
            <a:r>
              <a:rPr lang="fr-CA" dirty="0" err="1"/>
              <a:t>is</a:t>
            </a:r>
            <a:r>
              <a:rPr lang="fr-CA" dirty="0"/>
              <a:t> all the itemsets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can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formed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items</a:t>
            </a:r>
            <a:br>
              <a:rPr lang="fr-CA" dirty="0"/>
            </a:br>
            <a:r>
              <a:rPr lang="fr-CA" b="1" dirty="0" err="1">
                <a:solidFill>
                  <a:srgbClr val="0070C0"/>
                </a:solidFill>
              </a:rPr>
              <a:t>lemon</a:t>
            </a:r>
            <a:r>
              <a:rPr lang="fr-CA" b="1" dirty="0">
                <a:solidFill>
                  <a:srgbClr val="0070C0"/>
                </a:solidFill>
              </a:rPr>
              <a:t> (l)</a:t>
            </a:r>
            <a:r>
              <a:rPr lang="fr-CA" b="1" dirty="0"/>
              <a:t>, </a:t>
            </a:r>
            <a:r>
              <a:rPr lang="fr-CA" b="1" dirty="0" err="1">
                <a:solidFill>
                  <a:srgbClr val="0070C0"/>
                </a:solidFill>
              </a:rPr>
              <a:t>pasta</a:t>
            </a:r>
            <a:r>
              <a:rPr lang="fr-CA" b="1" dirty="0">
                <a:solidFill>
                  <a:srgbClr val="0070C0"/>
                </a:solidFill>
              </a:rPr>
              <a:t> (p)</a:t>
            </a:r>
            <a:r>
              <a:rPr lang="fr-CA" b="1" dirty="0"/>
              <a:t>, </a:t>
            </a:r>
            <a:r>
              <a:rPr lang="fr-CA" b="1" dirty="0" err="1">
                <a:solidFill>
                  <a:srgbClr val="0070C0"/>
                </a:solidFill>
              </a:rPr>
              <a:t>bread</a:t>
            </a:r>
            <a:r>
              <a:rPr lang="fr-CA" b="1" dirty="0">
                <a:solidFill>
                  <a:srgbClr val="0070C0"/>
                </a:solidFill>
              </a:rPr>
              <a:t> (b)</a:t>
            </a:r>
            <a:r>
              <a:rPr lang="fr-CA" b="1" dirty="0"/>
              <a:t>, </a:t>
            </a:r>
            <a:r>
              <a:rPr lang="fr-CA" b="1" dirty="0">
                <a:solidFill>
                  <a:srgbClr val="0070C0"/>
                </a:solidFill>
              </a:rPr>
              <a:t>orange (o) </a:t>
            </a:r>
            <a:r>
              <a:rPr lang="fr-CA" dirty="0"/>
              <a:t>and </a:t>
            </a:r>
            <a:r>
              <a:rPr lang="fr-CA" b="1" dirty="0">
                <a:solidFill>
                  <a:srgbClr val="0070C0"/>
                </a:solidFill>
              </a:rPr>
              <a:t>cake (c)</a:t>
            </a:r>
            <a:endParaRPr lang="fr-CA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52400" y="4923472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l = </a:t>
            </a:r>
            <a:r>
              <a:rPr lang="fr-CA" dirty="0" err="1"/>
              <a:t>lemon</a:t>
            </a:r>
            <a:endParaRPr lang="fr-CA" dirty="0"/>
          </a:p>
          <a:p>
            <a:r>
              <a:rPr lang="fr-CA" dirty="0"/>
              <a:t>p = </a:t>
            </a:r>
            <a:r>
              <a:rPr lang="fr-CA" dirty="0" err="1"/>
              <a:t>pasta</a:t>
            </a:r>
            <a:endParaRPr lang="fr-CA" dirty="0"/>
          </a:p>
          <a:p>
            <a:r>
              <a:rPr lang="fr-CA" dirty="0"/>
              <a:t>b = </a:t>
            </a:r>
            <a:r>
              <a:rPr lang="fr-CA" dirty="0" err="1"/>
              <a:t>bread</a:t>
            </a:r>
            <a:endParaRPr lang="fr-CA" dirty="0"/>
          </a:p>
          <a:p>
            <a:r>
              <a:rPr lang="fr-CA" dirty="0"/>
              <a:t>0 = orange</a:t>
            </a:r>
          </a:p>
          <a:p>
            <a:r>
              <a:rPr lang="fr-CA" dirty="0"/>
              <a:t>c = cake</a:t>
            </a:r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5638800" y="6248400"/>
            <a:ext cx="350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92D050"/>
                </a:solidFill>
              </a:rPr>
              <a:t>This </a:t>
            </a:r>
            <a:r>
              <a:rPr lang="fr-CA" sz="1600" dirty="0" err="1">
                <a:solidFill>
                  <a:srgbClr val="92D050"/>
                </a:solidFill>
              </a:rPr>
              <a:t>form</a:t>
            </a:r>
            <a:r>
              <a:rPr lang="fr-CA" sz="1600" dirty="0">
                <a:solidFill>
                  <a:srgbClr val="92D050"/>
                </a:solidFill>
              </a:rPr>
              <a:t> a </a:t>
            </a:r>
            <a:r>
              <a:rPr lang="fr-CA" sz="1600" dirty="0" err="1">
                <a:solidFill>
                  <a:srgbClr val="92D050"/>
                </a:solidFill>
              </a:rPr>
              <a:t>lattice</a:t>
            </a:r>
            <a:r>
              <a:rPr lang="fr-CA" sz="1600" dirty="0">
                <a:solidFill>
                  <a:srgbClr val="92D050"/>
                </a:solidFill>
              </a:rPr>
              <a:t>, </a:t>
            </a:r>
            <a:r>
              <a:rPr lang="fr-CA" sz="1600" dirty="0" err="1">
                <a:solidFill>
                  <a:srgbClr val="92D050"/>
                </a:solidFill>
              </a:rPr>
              <a:t>which</a:t>
            </a:r>
            <a:r>
              <a:rPr lang="fr-CA" sz="1600" dirty="0">
                <a:solidFill>
                  <a:srgbClr val="92D050"/>
                </a:solidFill>
              </a:rPr>
              <a:t> </a:t>
            </a:r>
            <a:r>
              <a:rPr lang="fr-CA" sz="1600" dirty="0" err="1">
                <a:solidFill>
                  <a:srgbClr val="92D050"/>
                </a:solidFill>
              </a:rPr>
              <a:t>can</a:t>
            </a:r>
            <a:r>
              <a:rPr lang="fr-CA" sz="1600" dirty="0">
                <a:solidFill>
                  <a:srgbClr val="92D050"/>
                </a:solidFill>
              </a:rPr>
              <a:t> </a:t>
            </a:r>
            <a:r>
              <a:rPr lang="fr-CA" sz="1600" dirty="0" err="1">
                <a:solidFill>
                  <a:srgbClr val="92D050"/>
                </a:solidFill>
              </a:rPr>
              <a:t>be</a:t>
            </a:r>
            <a:r>
              <a:rPr lang="fr-CA" sz="1600" dirty="0">
                <a:solidFill>
                  <a:srgbClr val="92D050"/>
                </a:solidFill>
              </a:rPr>
              <a:t> </a:t>
            </a:r>
            <a:r>
              <a:rPr lang="fr-CA" sz="1600" dirty="0" err="1">
                <a:solidFill>
                  <a:srgbClr val="92D050"/>
                </a:solidFill>
              </a:rPr>
              <a:t>viewed</a:t>
            </a:r>
            <a:r>
              <a:rPr lang="fr-CA" sz="1600" dirty="0">
                <a:solidFill>
                  <a:srgbClr val="92D050"/>
                </a:solidFill>
              </a:rPr>
              <a:t> as a Hasse </a:t>
            </a:r>
            <a:r>
              <a:rPr lang="fr-CA" sz="1600" dirty="0" err="1">
                <a:solidFill>
                  <a:srgbClr val="92D050"/>
                </a:solidFill>
              </a:rPr>
              <a:t>diagram</a:t>
            </a:r>
            <a:endParaRPr lang="fr-CA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0"/>
            <a:ext cx="8324088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Search space</a:t>
            </a:r>
            <a:endParaRPr lang="en-US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52400" y="60960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dirty="0"/>
              <a:t>If </a:t>
            </a:r>
            <a:r>
              <a:rPr lang="fr-CA" sz="2000" b="1" dirty="0" err="1">
                <a:solidFill>
                  <a:srgbClr val="0070C0"/>
                </a:solidFill>
              </a:rPr>
              <a:t>minsup</a:t>
            </a:r>
            <a:r>
              <a:rPr lang="fr-CA" sz="2000" b="1" dirty="0">
                <a:solidFill>
                  <a:srgbClr val="0070C0"/>
                </a:solidFill>
              </a:rPr>
              <a:t> = 2</a:t>
            </a:r>
            <a:r>
              <a:rPr lang="fr-CA" sz="2000" dirty="0"/>
              <a:t>, the </a:t>
            </a:r>
            <a:r>
              <a:rPr lang="fr-CA" sz="2000" b="1" dirty="0" err="1"/>
              <a:t>frequent</a:t>
            </a:r>
            <a:r>
              <a:rPr lang="fr-CA" sz="2000" b="1" dirty="0"/>
              <a:t> itemsets </a:t>
            </a:r>
            <a:r>
              <a:rPr lang="fr-CA" sz="2000" dirty="0"/>
              <a:t>are (in </a:t>
            </a:r>
            <a:r>
              <a:rPr lang="fr-CA" sz="2000" b="1" dirty="0" err="1"/>
              <a:t>yellow</a:t>
            </a:r>
            <a:r>
              <a:rPr lang="fr-CA" sz="2000" dirty="0"/>
              <a:t>):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52400" y="4923472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l = </a:t>
            </a:r>
            <a:r>
              <a:rPr lang="fr-CA" dirty="0" err="1"/>
              <a:t>lemon</a:t>
            </a:r>
            <a:endParaRPr lang="fr-CA" dirty="0"/>
          </a:p>
          <a:p>
            <a:r>
              <a:rPr lang="fr-CA" dirty="0"/>
              <a:t>p = </a:t>
            </a:r>
            <a:r>
              <a:rPr lang="fr-CA" dirty="0" err="1"/>
              <a:t>pasta</a:t>
            </a:r>
            <a:endParaRPr lang="fr-CA" dirty="0"/>
          </a:p>
          <a:p>
            <a:r>
              <a:rPr lang="fr-CA" dirty="0"/>
              <a:t>b = </a:t>
            </a:r>
            <a:r>
              <a:rPr lang="fr-CA" dirty="0" err="1"/>
              <a:t>bread</a:t>
            </a:r>
            <a:endParaRPr lang="fr-CA" dirty="0"/>
          </a:p>
          <a:p>
            <a:r>
              <a:rPr lang="fr-CA" dirty="0"/>
              <a:t>0 = orange</a:t>
            </a:r>
          </a:p>
          <a:p>
            <a:r>
              <a:rPr lang="fr-CA" dirty="0"/>
              <a:t>c = cake</a:t>
            </a:r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5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6626" name="Picture 2" descr="http://philippe-fournier-viger.com/www/powersets/powerset_of_abc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1644"/>
            <a:ext cx="8491957" cy="22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hilippe-fournier-viger.com/www/powersets/powerset_of_abc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79" y="2468843"/>
            <a:ext cx="5057775" cy="22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hilippe-fournier-viger.com/www/powersets/powerset_of_ab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00125"/>
            <a:ext cx="2481984" cy="17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hilippe-fournier-viger.com/www/powersets/powerset_of_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398221" cy="15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hilippe-fournier-viger.com/www/powersets/powerset_of_a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58" y="562639"/>
            <a:ext cx="1205160" cy="16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hilippe-fournier-viger.com/www/powersets/powerset_of_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04" y="562639"/>
            <a:ext cx="678009" cy="12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I={A}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2779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I={A, B}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0462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I={A, B,C}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22055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I={A, B,C,D}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5856" y="2284177"/>
            <a:ext cx="19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I={A, B,C,D,E}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4865" y="4321305"/>
            <a:ext cx="19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I={A, B,C,D,E,F}</a:t>
            </a:r>
          </a:p>
        </p:txBody>
      </p:sp>
    </p:spTree>
    <p:extLst>
      <p:ext uri="{BB962C8B-B14F-4D97-AF65-F5344CB8AC3E}">
        <p14:creationId xmlns:p14="http://schemas.microsoft.com/office/powerpoint/2010/main" val="33515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find the frequent itemsets?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Two challenges:</a:t>
            </a:r>
          </a:p>
          <a:p>
            <a:r>
              <a:rPr lang="en-US" dirty="0"/>
              <a:t>How to count the support of itemsets in an efficient way (not spend too much time or memory)?</a:t>
            </a:r>
          </a:p>
          <a:p>
            <a:r>
              <a:rPr lang="en-US" dirty="0"/>
              <a:t>How to reduce the search space (we do not want to consider all the possibilities)?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52600" y="2600325"/>
            <a:ext cx="7226592" cy="2286000"/>
          </a:xfrm>
        </p:spPr>
        <p:txBody>
          <a:bodyPr>
            <a:normAutofit/>
          </a:bodyPr>
          <a:lstStyle/>
          <a:p>
            <a:r>
              <a:rPr lang="en-US" noProof="0" dirty="0"/>
              <a:t>The APRIORI algorithm</a:t>
            </a:r>
            <a:br>
              <a:rPr lang="en-US" noProof="0" dirty="0"/>
            </a:br>
            <a:r>
              <a:rPr lang="en-US" noProof="0" dirty="0"/>
              <a:t>(Agrawal &amp; Srikant, 1993/1994)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1733-E09C-456F-B05C-83B76B35E95D}"/>
              </a:ext>
            </a:extLst>
          </p:cNvPr>
          <p:cNvSpPr/>
          <p:nvPr/>
        </p:nvSpPr>
        <p:spPr>
          <a:xfrm>
            <a:off x="3505200" y="5257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R. Agrawal and R. Srikant. Fast algorithms for mining association rules in large databases. Research Report RJ 9839, IBM Almaden Research Center, San Jose, California, June 1994.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Apriori</a:t>
            </a:r>
            <a:r>
              <a:rPr lang="en-US" b="1" dirty="0"/>
              <a:t> is a famous algorithm</a:t>
            </a:r>
            <a:endParaRPr lang="en-US" dirty="0"/>
          </a:p>
          <a:p>
            <a:r>
              <a:rPr lang="en-US" sz="2800" dirty="0"/>
              <a:t>which is not the most efficient algorithm,</a:t>
            </a:r>
          </a:p>
          <a:p>
            <a:r>
              <a:rPr lang="en-US" sz="2800" dirty="0"/>
              <a:t>but has inspired many other algorithms!</a:t>
            </a:r>
          </a:p>
          <a:p>
            <a:r>
              <a:rPr lang="en-US" sz="2800" dirty="0"/>
              <a:t>has been applied in many fields,</a:t>
            </a:r>
          </a:p>
          <a:p>
            <a:r>
              <a:rPr lang="en-US" sz="2800" dirty="0"/>
              <a:t>has been adapted for many other similar problems.</a:t>
            </a:r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800" b="1" dirty="0" err="1"/>
              <a:t>Apriori</a:t>
            </a:r>
            <a:r>
              <a:rPr lang="en-US" sz="2800" b="1" dirty="0"/>
              <a:t> is based on two important properties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52399" y="62805"/>
                <a:ext cx="8839199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fr-CA" sz="2800" b="1" dirty="0"/>
                  <a:t>Apriori </a:t>
                </a:r>
                <a:r>
                  <a:rPr lang="fr-CA" sz="2800" b="1" dirty="0" err="1"/>
                  <a:t>property</a:t>
                </a:r>
                <a:r>
                  <a:rPr lang="fr-CA" sz="2800" dirty="0"/>
                  <a:t>: Let </a:t>
                </a:r>
                <a:r>
                  <a:rPr lang="fr-CA" sz="2800" dirty="0" err="1"/>
                  <a:t>there</a:t>
                </a:r>
                <a:r>
                  <a:rPr lang="fr-CA" sz="2800" dirty="0"/>
                  <a:t> </a:t>
                </a:r>
                <a:r>
                  <a:rPr lang="fr-CA" sz="2800" dirty="0" err="1"/>
                  <a:t>be</a:t>
                </a:r>
                <a:r>
                  <a:rPr lang="fr-CA" sz="2800" dirty="0"/>
                  <a:t> </a:t>
                </a:r>
                <a:r>
                  <a:rPr lang="fr-CA" sz="2800" dirty="0" err="1"/>
                  <a:t>two</a:t>
                </a:r>
                <a:r>
                  <a:rPr lang="fr-CA" sz="2800" dirty="0"/>
                  <a:t> itemsets </a:t>
                </a:r>
                <a:r>
                  <a:rPr lang="fr-CA" sz="2800" dirty="0">
                    <a:solidFill>
                      <a:srgbClr val="0070C0"/>
                    </a:solidFill>
                  </a:rPr>
                  <a:t>X</a:t>
                </a:r>
                <a:r>
                  <a:rPr lang="fr-CA" sz="2800" dirty="0"/>
                  <a:t> and </a:t>
                </a:r>
                <a:r>
                  <a:rPr lang="fr-CA" sz="2800" dirty="0">
                    <a:solidFill>
                      <a:srgbClr val="0070C0"/>
                    </a:solidFill>
                  </a:rPr>
                  <a:t>Y. </a:t>
                </a:r>
                <a:r>
                  <a:rPr lang="fr-CA" sz="2800" dirty="0"/>
                  <a:t> </a:t>
                </a:r>
                <a:br>
                  <a:rPr lang="fr-CA" sz="2800" dirty="0"/>
                </a:br>
                <a:r>
                  <a:rPr lang="fr-CA" sz="2800" dirty="0"/>
                  <a:t>If </a:t>
                </a:r>
                <a:r>
                  <a:rPr lang="fr-CA" sz="28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fr-CA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fr-CA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Y</m:t>
                    </m:r>
                    <m:r>
                      <a:rPr lang="fr-CA" sz="2800" b="0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fr-CA" sz="2800" b="0" i="0" dirty="0">
                    <a:latin typeface="Cambria Math"/>
                    <a:ea typeface="Cambria Math"/>
                  </a:rPr>
                  <a:t>the support of </a:t>
                </a:r>
                <a:r>
                  <a:rPr lang="fr-CA" sz="2800" b="0" i="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Y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is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less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than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or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equal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to the support of </a:t>
                </a:r>
                <a:r>
                  <a:rPr lang="fr-CA" sz="2800" b="0" i="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X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.</a:t>
                </a:r>
                <a14:m>
                  <m:oMath xmlns:m="http://schemas.openxmlformats.org/officeDocument/2006/math">
                    <m:r>
                      <a:rPr lang="fr-CA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CA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52399" y="62805"/>
                <a:ext cx="883919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09" t="-3478" b="-104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1066800" y="339036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43000" y="15240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err="1"/>
              <a:t>Example</a:t>
            </a:r>
            <a:r>
              <a:rPr lang="fr-CA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The support of </a:t>
            </a:r>
            <a:r>
              <a:rPr lang="fr-CA" sz="2400" dirty="0">
                <a:solidFill>
                  <a:srgbClr val="0070C0"/>
                </a:solidFill>
              </a:rPr>
              <a:t>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} 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0070C0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The support of </a:t>
            </a:r>
            <a:r>
              <a:rPr lang="fr-CA" sz="2400" dirty="0">
                <a:solidFill>
                  <a:srgbClr val="0070C0"/>
                </a:solidFill>
              </a:rPr>
              <a:t>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}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0070C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The support of </a:t>
            </a:r>
            <a:r>
              <a:rPr lang="fr-CA" sz="2400" dirty="0">
                <a:solidFill>
                  <a:srgbClr val="0070C0"/>
                </a:solidFill>
              </a:rPr>
              <a:t>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, orange}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647366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(support </a:t>
            </a:r>
            <a:r>
              <a:rPr lang="fr-CA" dirty="0" err="1"/>
              <a:t>is</a:t>
            </a:r>
            <a:r>
              <a:rPr lang="fr-CA" dirty="0"/>
              <a:t> anti-</a:t>
            </a:r>
            <a:r>
              <a:rPr lang="fr-CA" dirty="0" err="1"/>
              <a:t>monotonic</a:t>
            </a:r>
            <a:r>
              <a:rPr lang="fr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1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8324088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/>
              <a:t>Illustration</a:t>
            </a:r>
            <a:endParaRPr lang="en-US" sz="3200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52399" y="120009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556054" y="1668162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7734300" y="198988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frequent</a:t>
            </a:r>
            <a:r>
              <a:rPr lang="fr-CA" dirty="0"/>
              <a:t> itemsets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53350" y="501580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Infrequent</a:t>
            </a:r>
            <a:endParaRPr lang="fr-CA" dirty="0"/>
          </a:p>
          <a:p>
            <a:r>
              <a:rPr lang="fr-CA" dirty="0"/>
              <a:t>itemsets</a:t>
            </a:r>
          </a:p>
        </p:txBody>
      </p:sp>
    </p:spTree>
    <p:extLst>
      <p:ext uri="{BB962C8B-B14F-4D97-AF65-F5344CB8AC3E}">
        <p14:creationId xmlns:p14="http://schemas.microsoft.com/office/powerpoint/2010/main" val="1294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8324088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This property is useful to reduce the search space.  </a:t>
            </a:r>
            <a:r>
              <a:rPr lang="en-US" sz="2800" b="1" dirty="0">
                <a:effectLst/>
              </a:rPr>
              <a:t>Example: </a:t>
            </a:r>
            <a:endParaRPr lang="en-US" sz="2800" b="1" noProof="0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52399" y="120009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556054" y="1668162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/>
          <p:cNvSpPr txBox="1"/>
          <p:nvPr/>
        </p:nvSpPr>
        <p:spPr>
          <a:xfrm>
            <a:off x="5829300" y="876924"/>
            <a:ext cx="322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030A0"/>
                </a:solidFill>
              </a:rPr>
              <a:t>If « </a:t>
            </a:r>
            <a:r>
              <a:rPr lang="fr-CA" b="1" dirty="0" err="1">
                <a:solidFill>
                  <a:srgbClr val="7030A0"/>
                </a:solidFill>
              </a:rPr>
              <a:t>bread</a:t>
            </a:r>
            <a:r>
              <a:rPr lang="fr-CA" b="1" dirty="0">
                <a:solidFill>
                  <a:srgbClr val="7030A0"/>
                </a:solidFill>
              </a:rPr>
              <a:t> » </a:t>
            </a:r>
            <a:r>
              <a:rPr lang="fr-CA" b="1" dirty="0" err="1">
                <a:solidFill>
                  <a:srgbClr val="7030A0"/>
                </a:solidFill>
              </a:rPr>
              <a:t>is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1" dirty="0" err="1">
                <a:solidFill>
                  <a:srgbClr val="7030A0"/>
                </a:solidFill>
              </a:rPr>
              <a:t>infrequent</a:t>
            </a:r>
            <a:endParaRPr lang="fr-CA" b="1" dirty="0">
              <a:solidFill>
                <a:srgbClr val="7030A0"/>
              </a:solidFill>
            </a:endParaRPr>
          </a:p>
        </p:txBody>
      </p:sp>
      <p:cxnSp>
        <p:nvCxnSpPr>
          <p:cNvPr id="42" name="Connecteur droit avec flèche 41"/>
          <p:cNvCxnSpPr>
            <a:endCxn id="12" idx="7"/>
          </p:cNvCxnSpPr>
          <p:nvPr/>
        </p:nvCxnSpPr>
        <p:spPr>
          <a:xfrm flipH="1">
            <a:off x="4872663" y="1246256"/>
            <a:ext cx="1451937" cy="5732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152399" y="120009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556054" y="1668162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/>
          <p:cNvSpPr txBox="1"/>
          <p:nvPr/>
        </p:nvSpPr>
        <p:spPr>
          <a:xfrm>
            <a:off x="5894591" y="762000"/>
            <a:ext cx="317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030A0"/>
                </a:solidFill>
              </a:rPr>
              <a:t>If « </a:t>
            </a:r>
            <a:r>
              <a:rPr lang="fr-CA" b="1" dirty="0" err="1">
                <a:solidFill>
                  <a:srgbClr val="7030A0"/>
                </a:solidFill>
              </a:rPr>
              <a:t>bread</a:t>
            </a:r>
            <a:r>
              <a:rPr lang="fr-CA" b="1" dirty="0">
                <a:solidFill>
                  <a:srgbClr val="7030A0"/>
                </a:solidFill>
              </a:rPr>
              <a:t> » </a:t>
            </a:r>
            <a:r>
              <a:rPr lang="fr-CA" b="1" dirty="0" err="1">
                <a:solidFill>
                  <a:srgbClr val="7030A0"/>
                </a:solidFill>
              </a:rPr>
              <a:t>is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1" dirty="0" err="1">
                <a:solidFill>
                  <a:srgbClr val="7030A0"/>
                </a:solidFill>
              </a:rPr>
              <a:t>infrequent</a:t>
            </a:r>
            <a:r>
              <a:rPr lang="fr-CA" b="1" dirty="0">
                <a:solidFill>
                  <a:srgbClr val="7030A0"/>
                </a:solidFill>
              </a:rPr>
              <a:t>, all </a:t>
            </a:r>
            <a:r>
              <a:rPr lang="fr-CA" b="1" dirty="0" err="1">
                <a:solidFill>
                  <a:srgbClr val="7030A0"/>
                </a:solidFill>
              </a:rPr>
              <a:t>its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1" dirty="0" err="1">
                <a:solidFill>
                  <a:srgbClr val="7030A0"/>
                </a:solidFill>
              </a:rPr>
              <a:t>supersets</a:t>
            </a:r>
            <a:r>
              <a:rPr lang="fr-CA" b="1" dirty="0">
                <a:solidFill>
                  <a:srgbClr val="7030A0"/>
                </a:solidFill>
              </a:rPr>
              <a:t> are </a:t>
            </a:r>
            <a:r>
              <a:rPr lang="fr-CA" b="1" dirty="0" err="1">
                <a:solidFill>
                  <a:srgbClr val="7030A0"/>
                </a:solidFill>
              </a:rPr>
              <a:t>infrequent</a:t>
            </a:r>
            <a:r>
              <a:rPr lang="fr-CA" b="1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42" name="Connecteur droit avec flèche 41"/>
          <p:cNvCxnSpPr>
            <a:endCxn id="12" idx="7"/>
          </p:cNvCxnSpPr>
          <p:nvPr/>
        </p:nvCxnSpPr>
        <p:spPr>
          <a:xfrm flipH="1">
            <a:off x="4872663" y="1510026"/>
            <a:ext cx="956637" cy="3095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304800"/>
            <a:ext cx="8324088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This property is useful to reduce the search space.  </a:t>
            </a:r>
            <a:r>
              <a:rPr lang="en-US" sz="2800" b="1" dirty="0">
                <a:effectLst/>
              </a:rPr>
              <a:t>Example: </a:t>
            </a:r>
            <a:endParaRPr lang="en-US" sz="2800" b="1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16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Discovering patterns and associations</a:t>
            </a:r>
          </a:p>
          <a:p>
            <a:r>
              <a:rPr lang="en-US" sz="2800" dirty="0"/>
              <a:t>Discovering interesting relationships hidden in large databases.</a:t>
            </a:r>
          </a:p>
          <a:p>
            <a:r>
              <a:rPr lang="en-US" sz="2400" b="1" dirty="0"/>
              <a:t>e.g. </a:t>
            </a:r>
            <a:r>
              <a:rPr lang="en-US" sz="2400" b="1" dirty="0">
                <a:solidFill>
                  <a:srgbClr val="0070C0"/>
                </a:solidFill>
              </a:rPr>
              <a:t>beer and diapers are often sold together</a:t>
            </a:r>
          </a:p>
          <a:p>
            <a:r>
              <a:rPr lang="en-US" altLang="zh-CN" sz="2800" b="1" dirty="0"/>
              <a:t>pattern mining </a:t>
            </a:r>
            <a:r>
              <a:rPr lang="en-US" sz="2800" dirty="0"/>
              <a:t>is a fundamental data mining problem with many applications in various fields.</a:t>
            </a:r>
          </a:p>
          <a:p>
            <a:r>
              <a:rPr lang="en-US" sz="2800" dirty="0"/>
              <a:t>Introduced by </a:t>
            </a:r>
            <a:r>
              <a:rPr lang="en-US" sz="2800" dirty="0" err="1"/>
              <a:t>Agrawal</a:t>
            </a:r>
            <a:r>
              <a:rPr lang="en-US" sz="2800" dirty="0"/>
              <a:t> (1993).</a:t>
            </a:r>
          </a:p>
          <a:p>
            <a:r>
              <a:rPr lang="en-US" sz="2800" dirty="0"/>
              <a:t>Many extensions of this problem to discover patterns in graphs, sequences, and other kinds of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52399" y="62805"/>
                <a:ext cx="8839199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fr-CA" sz="2800" b="1" dirty="0" err="1"/>
                  <a:t>Property</a:t>
                </a:r>
                <a:r>
                  <a:rPr lang="fr-CA" sz="2800" b="1" dirty="0"/>
                  <a:t> 2</a:t>
                </a:r>
                <a:r>
                  <a:rPr lang="fr-CA" sz="2800" dirty="0"/>
                  <a:t>: Let </a:t>
                </a:r>
                <a:r>
                  <a:rPr lang="fr-CA" sz="2800" dirty="0" err="1"/>
                  <a:t>there</a:t>
                </a:r>
                <a:r>
                  <a:rPr lang="fr-CA" sz="2800" dirty="0"/>
                  <a:t> </a:t>
                </a:r>
                <a:r>
                  <a:rPr lang="fr-CA" sz="2800" dirty="0" err="1"/>
                  <a:t>be</a:t>
                </a:r>
                <a:r>
                  <a:rPr lang="fr-CA" sz="2800" dirty="0"/>
                  <a:t> an itemset </a:t>
                </a:r>
                <a:r>
                  <a:rPr lang="fr-CA" sz="2800" dirty="0">
                    <a:solidFill>
                      <a:srgbClr val="0070C0"/>
                    </a:solidFill>
                  </a:rPr>
                  <a:t>Y. </a:t>
                </a:r>
                <a:r>
                  <a:rPr lang="fr-CA" sz="2800" dirty="0"/>
                  <a:t> </a:t>
                </a:r>
                <a:br>
                  <a:rPr lang="fr-CA" sz="2800" dirty="0"/>
                </a:br>
                <a:r>
                  <a:rPr lang="fr-CA" sz="2800" dirty="0"/>
                  <a:t>If </a:t>
                </a:r>
                <a:r>
                  <a:rPr lang="fr-CA" sz="2800" dirty="0" err="1"/>
                  <a:t>there</a:t>
                </a:r>
                <a:r>
                  <a:rPr lang="fr-CA" sz="2800" dirty="0"/>
                  <a:t> </a:t>
                </a:r>
                <a:r>
                  <a:rPr lang="fr-CA" sz="2800" dirty="0" err="1"/>
                  <a:t>exists</a:t>
                </a:r>
                <a:r>
                  <a:rPr lang="fr-CA" sz="2800" dirty="0"/>
                  <a:t> an itemset </a:t>
                </a:r>
                <a:r>
                  <a:rPr lang="fr-CA" sz="28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fr-CA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fr-CA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Y</m:t>
                    </m:r>
                    <m:r>
                      <a:rPr lang="fr-CA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CA" sz="2800" b="0" i="0" dirty="0" err="1">
                    <a:latin typeface="Cambria Math"/>
                    <a:ea typeface="Cambria Math"/>
                  </a:rPr>
                  <a:t>such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that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X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is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infrequent</a:t>
                </a:r>
                <a:r>
                  <a:rPr lang="fr-CA" sz="2800" dirty="0">
                    <a:latin typeface="Cambria Math"/>
                    <a:ea typeface="Cambria Math"/>
                  </a:rPr>
                  <a:t>, </a:t>
                </a:r>
                <a:r>
                  <a:rPr lang="fr-CA" sz="2800" dirty="0" err="1">
                    <a:latin typeface="Cambria Math"/>
                    <a:ea typeface="Cambria Math"/>
                  </a:rPr>
                  <a:t>then</a:t>
                </a:r>
                <a:r>
                  <a:rPr lang="fr-CA" sz="280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Y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is infrequent.</a:t>
                </a:r>
                <a14:m>
                  <m:oMath xmlns:m="http://schemas.openxmlformats.org/officeDocument/2006/math">
                    <m:r>
                      <a:rPr lang="fr-CA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CA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52399" y="62805"/>
                <a:ext cx="883919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09" t="-3478" b="-104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1066800" y="339036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43000" y="15240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err="1"/>
              <a:t>Example</a:t>
            </a:r>
            <a:r>
              <a:rPr lang="fr-CA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Consider</a:t>
            </a:r>
            <a:r>
              <a:rPr lang="fr-CA" sz="2400" dirty="0"/>
              <a:t> </a:t>
            </a:r>
            <a:r>
              <a:rPr lang="fr-CA" sz="2400" b="1" dirty="0">
                <a:solidFill>
                  <a:srgbClr val="0070C0"/>
                </a:solidFill>
              </a:rPr>
              <a:t>{</a:t>
            </a:r>
            <a:r>
              <a:rPr lang="fr-CA" sz="2400" b="1" dirty="0" err="1">
                <a:solidFill>
                  <a:srgbClr val="0070C0"/>
                </a:solidFill>
              </a:rPr>
              <a:t>bread</a:t>
            </a:r>
            <a:r>
              <a:rPr lang="fr-CA" sz="2400" b="1" dirty="0">
                <a:solidFill>
                  <a:srgbClr val="0070C0"/>
                </a:solidFill>
              </a:rPr>
              <a:t>, </a:t>
            </a:r>
            <a:r>
              <a:rPr lang="fr-CA" sz="2400" b="1" dirty="0" err="1">
                <a:solidFill>
                  <a:srgbClr val="0070C0"/>
                </a:solidFill>
              </a:rPr>
              <a:t>lemon</a:t>
            </a:r>
            <a:r>
              <a:rPr lang="fr-CA" sz="2400" b="1" dirty="0">
                <a:solidFill>
                  <a:srgbClr val="0070C0"/>
                </a:solidFill>
              </a:rPr>
              <a:t>}.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If </a:t>
            </a:r>
            <a:r>
              <a:rPr lang="fr-CA" sz="2400" dirty="0" err="1"/>
              <a:t>we</a:t>
            </a:r>
            <a:r>
              <a:rPr lang="fr-CA" sz="2400" dirty="0"/>
              <a:t> know </a:t>
            </a:r>
            <a:r>
              <a:rPr lang="fr-CA" sz="2400" dirty="0" err="1"/>
              <a:t>that</a:t>
            </a:r>
            <a:r>
              <a:rPr lang="fr-CA" sz="2400" dirty="0"/>
              <a:t> </a:t>
            </a:r>
            <a:r>
              <a:rPr lang="fr-CA" sz="2400" b="1" dirty="0">
                <a:solidFill>
                  <a:srgbClr val="0070C0"/>
                </a:solidFill>
              </a:rPr>
              <a:t>{</a:t>
            </a:r>
            <a:r>
              <a:rPr lang="fr-CA" sz="2400" b="1" dirty="0" err="1">
                <a:solidFill>
                  <a:srgbClr val="0070C0"/>
                </a:solidFill>
              </a:rPr>
              <a:t>bread</a:t>
            </a:r>
            <a:r>
              <a:rPr lang="fr-CA" sz="2400" b="1" dirty="0">
                <a:solidFill>
                  <a:srgbClr val="0070C0"/>
                </a:solidFill>
              </a:rPr>
              <a:t>}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infrequent</a:t>
            </a:r>
            <a:r>
              <a:rPr lang="fr-CA" sz="2400" dirty="0"/>
              <a:t>, </a:t>
            </a:r>
            <a:r>
              <a:rPr lang="fr-CA" sz="2400" dirty="0" err="1"/>
              <a:t>then</a:t>
            </a:r>
            <a:r>
              <a:rPr lang="fr-CA" sz="2400" dirty="0"/>
              <a:t> </a:t>
            </a:r>
            <a:r>
              <a:rPr lang="fr-CA" sz="2400" dirty="0" err="1"/>
              <a:t>we</a:t>
            </a:r>
            <a:r>
              <a:rPr lang="fr-CA" sz="2400" dirty="0"/>
              <a:t>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infer</a:t>
            </a:r>
            <a:r>
              <a:rPr lang="fr-CA" sz="2400" dirty="0"/>
              <a:t> </a:t>
            </a:r>
            <a:r>
              <a:rPr lang="fr-CA" sz="2400" dirty="0" err="1"/>
              <a:t>that</a:t>
            </a:r>
            <a:r>
              <a:rPr lang="fr-CA" sz="2400" dirty="0"/>
              <a:t> </a:t>
            </a:r>
            <a:r>
              <a:rPr lang="fr-CA" sz="2400" b="1" dirty="0">
                <a:solidFill>
                  <a:srgbClr val="0070C0"/>
                </a:solidFill>
              </a:rPr>
              <a:t>{</a:t>
            </a:r>
            <a:r>
              <a:rPr lang="fr-CA" sz="2400" b="1" dirty="0" err="1">
                <a:solidFill>
                  <a:srgbClr val="0070C0"/>
                </a:solidFill>
              </a:rPr>
              <a:t>bread</a:t>
            </a:r>
            <a:r>
              <a:rPr lang="fr-CA" sz="2400" b="1" dirty="0">
                <a:solidFill>
                  <a:srgbClr val="0070C0"/>
                </a:solidFill>
              </a:rPr>
              <a:t>, </a:t>
            </a:r>
            <a:r>
              <a:rPr lang="fr-CA" sz="2400" b="1" dirty="0" err="1">
                <a:solidFill>
                  <a:srgbClr val="0070C0"/>
                </a:solidFill>
              </a:rPr>
              <a:t>lemon</a:t>
            </a:r>
            <a:r>
              <a:rPr lang="fr-CA" sz="2400" b="1" dirty="0">
                <a:solidFill>
                  <a:srgbClr val="0070C0"/>
                </a:solidFill>
              </a:rPr>
              <a:t>}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also</a:t>
            </a:r>
            <a:r>
              <a:rPr lang="fr-CA" sz="2400" dirty="0"/>
              <a:t> </a:t>
            </a:r>
            <a:r>
              <a:rPr lang="fr-CA" sz="2400" dirty="0" err="1"/>
              <a:t>infrequent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2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now explain how the </a:t>
            </a:r>
            <a:r>
              <a:rPr lang="en-US" dirty="0" err="1"/>
              <a:t>Apriori</a:t>
            </a:r>
            <a:r>
              <a:rPr lang="en-US" dirty="0"/>
              <a:t> algorithm works</a:t>
            </a:r>
          </a:p>
          <a:p>
            <a:r>
              <a:rPr lang="en-US" b="1" dirty="0"/>
              <a:t>Input:</a:t>
            </a:r>
          </a:p>
          <a:p>
            <a:pPr lvl="1"/>
            <a:r>
              <a:rPr lang="en-US" i="1" dirty="0" err="1">
                <a:solidFill>
                  <a:srgbClr val="0070C0"/>
                </a:solidFill>
              </a:rPr>
              <a:t>minsup</a:t>
            </a:r>
            <a:endParaRPr lang="en-US" i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a transactional database</a:t>
            </a:r>
          </a:p>
          <a:p>
            <a:r>
              <a:rPr lang="en-US" b="1" dirty="0"/>
              <a:t>Output:</a:t>
            </a:r>
          </a:p>
          <a:p>
            <a:pPr lvl="1"/>
            <a:r>
              <a:rPr lang="en-US" dirty="0"/>
              <a:t>all the frequent itemsets</a:t>
            </a:r>
          </a:p>
          <a:p>
            <a:pPr marL="402336" lvl="1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			Consider </a:t>
            </a:r>
            <a:r>
              <a:rPr lang="en-US" b="1" i="1" dirty="0" err="1">
                <a:solidFill>
                  <a:srgbClr val="0070C0"/>
                </a:solidFill>
              </a:rPr>
              <a:t>minsup</a:t>
            </a:r>
            <a:r>
              <a:rPr lang="en-US" b="1" i="1" dirty="0">
                <a:solidFill>
                  <a:srgbClr val="0070C0"/>
                </a:solidFill>
              </a:rPr>
              <a:t> =2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1</a:t>
            </a:r>
            <a:r>
              <a:rPr lang="en-US" dirty="0"/>
              <a:t>: scan the database to calculate the support of all itemsets of size 1. </a:t>
            </a:r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 	{bread}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1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2</a:t>
            </a:r>
            <a:r>
              <a:rPr lang="en-US" dirty="0"/>
              <a:t>: eliminate infrequent itemsets.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{bread}    support = 1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2</a:t>
            </a:r>
            <a:r>
              <a:rPr lang="en-US" dirty="0"/>
              <a:t>: eliminate infrequent itemsets.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2964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3</a:t>
            </a:r>
            <a:r>
              <a:rPr lang="en-US" dirty="0"/>
              <a:t>: generate candidates of size 2 by combining pairs of frequent itemsets of size 1.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3400" y="4114800"/>
            <a:ext cx="2133600" cy="2667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{cake} 	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362200" y="4495800"/>
            <a:ext cx="2209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10200" y="2819400"/>
            <a:ext cx="35052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9259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2964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4</a:t>
            </a:r>
            <a:r>
              <a:rPr lang="en-US" dirty="0"/>
              <a:t>: Eliminate candidates of size 2 that have an infrequent subset (Property 2)</a:t>
            </a:r>
          </a:p>
          <a:p>
            <a:pPr marL="82296" indent="0">
              <a:buNone/>
            </a:pPr>
            <a:r>
              <a:rPr lang="en-US" dirty="0">
                <a:solidFill>
                  <a:srgbClr val="FF0000"/>
                </a:solidFill>
              </a:rPr>
              <a:t>(none!)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3400" y="4114800"/>
            <a:ext cx="2133600" cy="2667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{cake} 	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10200" y="2819400"/>
            <a:ext cx="35052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8252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5</a:t>
            </a:r>
            <a:r>
              <a:rPr lang="en-US" dirty="0"/>
              <a:t>: scan the database to calculate the support of remaining candidate itemsets of size 2.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1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20467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6</a:t>
            </a:r>
            <a:r>
              <a:rPr lang="en-US" dirty="0"/>
              <a:t>: eliminate infrequent candidates of size 2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1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143000" y="5410200"/>
            <a:ext cx="624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6</a:t>
            </a:r>
            <a:r>
              <a:rPr lang="en-US" dirty="0"/>
              <a:t>: eliminate infrequent candidates of size 2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</p:spTree>
    <p:extLst>
      <p:ext uri="{BB962C8B-B14F-4D97-AF65-F5344CB8AC3E}">
        <p14:creationId xmlns:p14="http://schemas.microsoft.com/office/powerpoint/2010/main" val="5254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Frequent itemset </a:t>
            </a:r>
            <a:r>
              <a:rPr lang="en-US" noProof="0" dirty="0" err="1"/>
              <a:t>mINING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7</a:t>
            </a:r>
            <a:r>
              <a:rPr lang="en-US" sz="2800" dirty="0"/>
              <a:t>: generate candidates of size 3 by combining frequent pairs of itemsets of size 2.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048000" y="4495800"/>
            <a:ext cx="1447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8</a:t>
            </a:r>
            <a:r>
              <a:rPr lang="en-US" sz="2800" dirty="0"/>
              <a:t>: eliminate candidates of size 3 having a subset of size 2 that is infrequent.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419600" y="5105400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431957" y="4038600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572000" y="563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Because</a:t>
            </a:r>
            <a:r>
              <a:rPr lang="fr-CA" dirty="0"/>
              <a:t> {</a:t>
            </a:r>
            <a:r>
              <a:rPr lang="fr-CA" dirty="0" err="1"/>
              <a:t>lemon</a:t>
            </a:r>
            <a:r>
              <a:rPr lang="fr-CA" dirty="0"/>
              <a:t>, cake}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infrequent</a:t>
            </a:r>
            <a:r>
              <a:rPr lang="fr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55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8</a:t>
            </a:r>
            <a:r>
              <a:rPr lang="en-US" sz="2800" dirty="0"/>
              <a:t>: eliminate candidates of size 3 having a subset of size 2 that is infrequent.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563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Because</a:t>
            </a:r>
            <a:r>
              <a:rPr lang="fr-CA" dirty="0"/>
              <a:t> {</a:t>
            </a:r>
            <a:r>
              <a:rPr lang="fr-CA" dirty="0" err="1"/>
              <a:t>lemon</a:t>
            </a:r>
            <a:r>
              <a:rPr lang="fr-CA" dirty="0"/>
              <a:t>, cake}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infrequent</a:t>
            </a:r>
            <a:r>
              <a:rPr lang="fr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16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9</a:t>
            </a:r>
            <a:r>
              <a:rPr lang="en-US" dirty="0"/>
              <a:t>: scan the database to calculate the support of the remaining candidates of size 3.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  <a:r>
              <a:rPr lang="fr-CA" dirty="0"/>
              <a:t> </a:t>
            </a:r>
            <a:endParaRPr lang="fr-CA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41030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10</a:t>
            </a:r>
            <a:r>
              <a:rPr lang="en-US" dirty="0"/>
              <a:t>: eliminate infrequent candidates (none!)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  <a:r>
              <a:rPr lang="fr-CA" dirty="0"/>
              <a:t> </a:t>
            </a:r>
            <a:endParaRPr lang="fr-CA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3 </a:t>
            </a:r>
          </a:p>
        </p:txBody>
      </p:sp>
    </p:spTree>
    <p:extLst>
      <p:ext uri="{BB962C8B-B14F-4D97-AF65-F5344CB8AC3E}">
        <p14:creationId xmlns:p14="http://schemas.microsoft.com/office/powerpoint/2010/main" val="30961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11</a:t>
            </a:r>
            <a:r>
              <a:rPr lang="en-US" sz="2800" dirty="0"/>
              <a:t>: generate candidates of size 4 by combining pairs of frequent itemsets of size 3.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41148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endParaRPr lang="fr-CA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4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657600"/>
            <a:ext cx="4572000" cy="2760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33800" y="39624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12</a:t>
            </a:r>
            <a:r>
              <a:rPr lang="en-US" sz="2800" dirty="0"/>
              <a:t>: eliminate candidates of size 4 having a subset of size 3 that is infrequent.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41148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endParaRPr lang="fr-CA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4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657600"/>
            <a:ext cx="4572000" cy="2760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33800" y="39624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876800" y="3958281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12</a:t>
            </a:r>
            <a:r>
              <a:rPr lang="en-US" sz="2800" dirty="0"/>
              <a:t>: Since there is no more candidates, we cannot generate candidates of size 5 and the algorithm stops.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4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657600"/>
            <a:ext cx="4572000" cy="2760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sz="28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876800" y="3958281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294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rgbClr val="FF0000"/>
                </a:solidFill>
              </a:rPr>
              <a:t>Result</a:t>
            </a:r>
            <a:r>
              <a:rPr lang="fr-CA" b="1" dirty="0">
                <a:solidFill>
                  <a:srgbClr val="FF0000"/>
                </a:solidFill>
              </a:rPr>
              <a:t> </a:t>
            </a:r>
            <a:r>
              <a:rPr lang="fr-CA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6200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}  			</a:t>
            </a:r>
            <a:r>
              <a:rPr lang="fr-CA" sz="2400" dirty="0"/>
              <a:t>support =</a:t>
            </a:r>
            <a:r>
              <a:rPr lang="fr-CA" sz="2400" dirty="0">
                <a:solidFill>
                  <a:srgbClr val="0070C0"/>
                </a:solidFill>
              </a:rPr>
              <a:t> 4</a:t>
            </a:r>
            <a:br>
              <a:rPr lang="fr-CA" sz="2400" dirty="0">
                <a:solidFill>
                  <a:srgbClr val="0070C0"/>
                </a:solidFill>
              </a:rPr>
            </a:br>
            <a:r>
              <a:rPr lang="fr-CA" sz="2400" dirty="0">
                <a:solidFill>
                  <a:srgbClr val="0070C0"/>
                </a:solidFill>
              </a:rPr>
              <a:t>   	{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} 			</a:t>
            </a:r>
            <a:r>
              <a:rPr lang="fr-CA" sz="2400" dirty="0"/>
              <a:t>support =</a:t>
            </a:r>
            <a:r>
              <a:rPr lang="fr-CA" sz="2400" dirty="0">
                <a:solidFill>
                  <a:srgbClr val="0070C0"/>
                </a:solidFill>
              </a:rPr>
              <a:t> 3</a:t>
            </a:r>
            <a:br>
              <a:rPr lang="fr-CA" sz="2400" dirty="0">
                <a:solidFill>
                  <a:srgbClr val="0070C0"/>
                </a:solidFill>
              </a:rPr>
            </a:br>
            <a:r>
              <a:rPr lang="fr-CA" sz="2400" dirty="0">
                <a:solidFill>
                  <a:srgbClr val="0070C0"/>
                </a:solidFill>
              </a:rPr>
              <a:t>   	{orange} 			</a:t>
            </a:r>
            <a:r>
              <a:rPr lang="fr-CA" sz="2400" dirty="0"/>
              <a:t>support = </a:t>
            </a:r>
            <a:r>
              <a:rPr lang="fr-CA" sz="2400" dirty="0">
                <a:solidFill>
                  <a:srgbClr val="0070C0"/>
                </a:solidFill>
              </a:rPr>
              <a:t>3</a:t>
            </a:r>
            <a:br>
              <a:rPr lang="fr-CA" sz="2400" dirty="0">
                <a:solidFill>
                  <a:srgbClr val="0070C0"/>
                </a:solidFill>
              </a:rPr>
            </a:br>
            <a:r>
              <a:rPr lang="fr-CA" sz="2400" dirty="0">
                <a:solidFill>
                  <a:srgbClr val="0070C0"/>
                </a:solidFill>
              </a:rPr>
              <a:t>   	{cake} 			</a:t>
            </a:r>
            <a:r>
              <a:rPr lang="fr-CA" sz="2400" dirty="0"/>
              <a:t>support =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fr-CA" sz="24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}        </a:t>
            </a:r>
            <a:r>
              <a:rPr lang="fr-CA" sz="2400" dirty="0"/>
              <a:t> 		support: </a:t>
            </a:r>
            <a:r>
              <a:rPr lang="fr-CA" sz="2400" dirty="0">
                <a:solidFill>
                  <a:srgbClr val="0070C0"/>
                </a:solidFill>
              </a:rPr>
              <a:t>3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orange} 		</a:t>
            </a:r>
            <a:r>
              <a:rPr lang="fr-CA" sz="2400" dirty="0"/>
              <a:t>support: </a:t>
            </a:r>
            <a:r>
              <a:rPr lang="fr-CA" sz="2400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cake} 		</a:t>
            </a:r>
            <a:r>
              <a:rPr lang="fr-CA" sz="2400" dirty="0"/>
              <a:t>support: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, orange}		</a:t>
            </a:r>
            <a:r>
              <a:rPr lang="fr-CA" sz="2400" dirty="0"/>
              <a:t>support: 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{orange, cake} 		</a:t>
            </a:r>
            <a:r>
              <a:rPr lang="fr-CA" sz="2400" dirty="0"/>
              <a:t>support: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fr-CA" sz="24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, orange} 	</a:t>
            </a:r>
            <a:r>
              <a:rPr lang="fr-CA" sz="2400" dirty="0"/>
              <a:t>support: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  <a:r>
              <a:rPr lang="fr-CA" sz="2400" dirty="0"/>
              <a:t> </a:t>
            </a:r>
            <a:endParaRPr lang="fr-CA" sz="2400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pasta</a:t>
            </a:r>
            <a:r>
              <a:rPr lang="fr-CA" sz="2400" dirty="0">
                <a:solidFill>
                  <a:srgbClr val="0070C0"/>
                </a:solidFill>
              </a:rPr>
              <a:t>, orange, cake} 	</a:t>
            </a:r>
            <a:r>
              <a:rPr lang="fr-CA" sz="2400" dirty="0"/>
              <a:t>support: </a:t>
            </a:r>
            <a:r>
              <a:rPr lang="fr-CA" sz="2400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fr-C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Technical details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Combining different itemsets can generate the same candidate.</a:t>
            </a:r>
          </a:p>
          <a:p>
            <a:pPr marL="82296" indent="0">
              <a:buNone/>
            </a:pPr>
            <a:r>
              <a:rPr lang="en-US" b="1" dirty="0"/>
              <a:t>Example: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   {A, B}  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{ A,E}   </a:t>
            </a:r>
            <a:r>
              <a:rPr lang="en-US" dirty="0">
                <a:sym typeface="Wingdings" panose="05000000000000000000" pitchFamily="2" charset="2"/>
              </a:rPr>
              <a:t>  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{A, B, E}</a:t>
            </a:r>
          </a:p>
          <a:p>
            <a:pPr marL="82296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 </a:t>
            </a:r>
            <a:r>
              <a:rPr lang="en-US" dirty="0">
                <a:solidFill>
                  <a:srgbClr val="0070C0"/>
                </a:solidFill>
              </a:rPr>
              <a:t>{B, E}  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{ A,E}   </a:t>
            </a:r>
            <a:r>
              <a:rPr lang="en-US" dirty="0">
                <a:sym typeface="Wingdings" panose="05000000000000000000" pitchFamily="2" charset="2"/>
              </a:rPr>
              <a:t>  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{A, B, E}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62000" y="5105400"/>
            <a:ext cx="792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 err="1"/>
              <a:t>problem</a:t>
            </a:r>
            <a:r>
              <a:rPr lang="fr-CA" sz="2400" dirty="0"/>
              <a:t>:  </a:t>
            </a:r>
            <a:r>
              <a:rPr lang="fr-CA" sz="2400" dirty="0" err="1"/>
              <a:t>some</a:t>
            </a:r>
            <a:r>
              <a:rPr lang="fr-CA" sz="2400" dirty="0"/>
              <a:t> candidates are </a:t>
            </a:r>
            <a:r>
              <a:rPr lang="fr-CA" sz="2400" dirty="0" err="1"/>
              <a:t>generated</a:t>
            </a:r>
            <a:r>
              <a:rPr lang="fr-CA" sz="2400" dirty="0"/>
              <a:t> </a:t>
            </a:r>
            <a:r>
              <a:rPr lang="fr-CA" sz="2400" dirty="0" err="1"/>
              <a:t>several</a:t>
            </a:r>
            <a:r>
              <a:rPr lang="fr-CA" sz="2400" dirty="0"/>
              <a:t> times!</a:t>
            </a:r>
          </a:p>
        </p:txBody>
      </p:sp>
    </p:spTree>
    <p:extLst>
      <p:ext uri="{BB962C8B-B14F-4D97-AF65-F5344CB8AC3E}">
        <p14:creationId xmlns:p14="http://schemas.microsoft.com/office/powerpoint/2010/main" val="1871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800" b="1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  <m:r>
                          <a:rPr lang="en-US" sz="2800" b="1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  <m:r>
                          <a:rPr lang="en-US" sz="2800" b="1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… 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𝑰𝒎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err="1"/>
                  <a:t>be</a:t>
                </a:r>
                <a:r>
                  <a:rPr lang="en-US" sz="2800" b="1" dirty="0"/>
                  <a:t> the set of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items </a:t>
                </a:r>
                <a:r>
                  <a:rPr lang="en-US" sz="2800" b="1" dirty="0"/>
                  <a:t>(</a:t>
                </a:r>
                <a:r>
                  <a:rPr lang="en-US" sz="2800" b="1" dirty="0" err="1"/>
                  <a:t>products</a:t>
                </a:r>
                <a:r>
                  <a:rPr lang="en-US" sz="2800" b="1" dirty="0"/>
                  <a:t>) </a:t>
                </a:r>
                <a:r>
                  <a:rPr lang="en-US" sz="2800" b="1" dirty="0" err="1"/>
                  <a:t>sold</a:t>
                </a:r>
                <a:r>
                  <a:rPr lang="en-US" sz="2800" b="1" dirty="0"/>
                  <a:t> in a </a:t>
                </a:r>
                <a:r>
                  <a:rPr lang="en-US" sz="2800" b="1" dirty="0" err="1"/>
                  <a:t>retail</a:t>
                </a:r>
                <a:r>
                  <a:rPr lang="en-US" sz="2800" b="1" dirty="0"/>
                  <a:t> store.</a:t>
                </a:r>
              </a:p>
              <a:p>
                <a:pPr marL="82296" indent="0">
                  <a:buNone/>
                </a:pPr>
                <a:endParaRPr lang="en-US" sz="2800" b="1" dirty="0"/>
              </a:p>
              <a:p>
                <a:pPr marL="82296" indent="0">
                  <a:buNone/>
                </a:pPr>
                <a:r>
                  <a:rPr lang="en-US" sz="2800" b="1" dirty="0"/>
                  <a:t>For </a:t>
                </a:r>
                <a:r>
                  <a:rPr lang="en-US" sz="2800" b="1" dirty="0" err="1"/>
                  <a:t>example</a:t>
                </a:r>
                <a:r>
                  <a:rPr lang="en-US" sz="2800" b="1" dirty="0"/>
                  <a:t>:</a:t>
                </a:r>
              </a:p>
              <a:p>
                <a:pPr marL="82296" indent="0">
                  <a:buNone/>
                </a:pPr>
                <a:br>
                  <a:rPr lang="en-US" sz="2800" dirty="0"/>
                </a:br>
                <a:r>
                  <a:rPr lang="en-US" sz="2800" i="1" dirty="0">
                    <a:solidFill>
                      <a:srgbClr val="0070C0"/>
                    </a:solidFill>
                  </a:rPr>
                  <a:t>I</a:t>
                </a:r>
                <a:r>
                  <a:rPr lang="en-US" sz="2800" dirty="0">
                    <a:solidFill>
                      <a:srgbClr val="0070C0"/>
                    </a:solidFill>
                  </a:rPr>
                  <a:t>= {</a:t>
                </a:r>
                <a:r>
                  <a:rPr lang="en-US" altLang="zh-CN" sz="2800" dirty="0">
                    <a:solidFill>
                      <a:srgbClr val="0070C0"/>
                    </a:solidFill>
                  </a:rPr>
                  <a:t>pasta</a:t>
                </a:r>
                <a:r>
                  <a:rPr lang="en-US" sz="2800" dirty="0">
                    <a:solidFill>
                      <a:srgbClr val="0070C0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lemon</a:t>
                </a:r>
                <a:r>
                  <a:rPr lang="en-US" sz="2800" dirty="0">
                    <a:solidFill>
                      <a:srgbClr val="0070C0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bread</a:t>
                </a:r>
                <a:r>
                  <a:rPr lang="en-US" sz="2800" dirty="0">
                    <a:solidFill>
                      <a:srgbClr val="0070C0"/>
                    </a:solidFill>
                  </a:rPr>
                  <a:t>, orange, cake}</a:t>
                </a: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9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Technical details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Combining different itemsets can generate the same candidate.</a:t>
            </a:r>
          </a:p>
          <a:p>
            <a:pPr marL="82296" indent="0">
              <a:buNone/>
            </a:pPr>
            <a:r>
              <a:rPr lang="en-US" b="1" dirty="0"/>
              <a:t>Example: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 	{A, B}   and { A,E}   </a:t>
            </a:r>
            <a:r>
              <a:rPr lang="en-US" dirty="0">
                <a:sym typeface="Wingdings" panose="05000000000000000000" pitchFamily="2" charset="2"/>
              </a:rPr>
              <a:t>  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{A, B, E}</a:t>
            </a:r>
          </a:p>
          <a:p>
            <a:pPr marL="82296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  	</a:t>
            </a:r>
            <a:r>
              <a:rPr lang="en-US" dirty="0">
                <a:solidFill>
                  <a:srgbClr val="0070C0"/>
                </a:solidFill>
              </a:rPr>
              <a:t>{B, E}   and { A,E}   </a:t>
            </a:r>
            <a:r>
              <a:rPr lang="en-US" dirty="0">
                <a:sym typeface="Wingdings" panose="05000000000000000000" pitchFamily="2" charset="2"/>
              </a:rPr>
              <a:t>  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{A, B, E}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5181600"/>
            <a:ext cx="8534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Solution</a:t>
            </a:r>
            <a:r>
              <a:rPr lang="fr-CA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Sort items in </a:t>
            </a:r>
            <a:r>
              <a:rPr lang="fr-CA" sz="2400" dirty="0" err="1"/>
              <a:t>each</a:t>
            </a:r>
            <a:r>
              <a:rPr lang="fr-CA" sz="2400" dirty="0"/>
              <a:t> itemsets (</a:t>
            </a:r>
            <a:r>
              <a:rPr lang="fr-CA" sz="2400" dirty="0" err="1"/>
              <a:t>e.g</a:t>
            </a:r>
            <a:r>
              <a:rPr lang="fr-CA" sz="2400" dirty="0"/>
              <a:t>. by </a:t>
            </a:r>
            <a:r>
              <a:rPr lang="fr-CA" sz="2400" dirty="0" err="1"/>
              <a:t>alphabetical</a:t>
            </a:r>
            <a:r>
              <a:rPr lang="fr-CA" sz="2400" dirty="0"/>
              <a:t> </a:t>
            </a:r>
            <a:r>
              <a:rPr lang="fr-CA" sz="2400" dirty="0" err="1"/>
              <a:t>order</a:t>
            </a:r>
            <a:r>
              <a:rPr lang="fr-CA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Combine </a:t>
            </a:r>
            <a:r>
              <a:rPr lang="fr-CA" sz="2400" dirty="0" err="1"/>
              <a:t>two</a:t>
            </a:r>
            <a:r>
              <a:rPr lang="fr-CA" sz="2400" dirty="0"/>
              <a:t> itemsets </a:t>
            </a:r>
            <a:r>
              <a:rPr lang="fr-CA" sz="2400" dirty="0" err="1"/>
              <a:t>only</a:t>
            </a:r>
            <a:r>
              <a:rPr lang="fr-CA" sz="2400" dirty="0"/>
              <a:t> if all items are the </a:t>
            </a:r>
            <a:r>
              <a:rPr lang="fr-CA" sz="2400" dirty="0" err="1"/>
              <a:t>same</a:t>
            </a:r>
            <a:r>
              <a:rPr lang="fr-CA" sz="2400" dirty="0"/>
              <a:t> </a:t>
            </a:r>
            <a:r>
              <a:rPr lang="fr-CA" sz="2400" dirty="0" err="1"/>
              <a:t>except</a:t>
            </a:r>
            <a:r>
              <a:rPr lang="fr-CA" sz="2400" dirty="0"/>
              <a:t> the last one.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219200" y="4495800"/>
            <a:ext cx="7327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The </a:t>
            </a:r>
            <a:r>
              <a:rPr lang="en-US" noProof="0" dirty="0" err="1"/>
              <a:t>Apriori</a:t>
            </a:r>
            <a:r>
              <a:rPr lang="en-US" noProof="0" dirty="0"/>
              <a:t> property can considerably reduce the number of itemsets to be considered.</a:t>
            </a:r>
          </a:p>
          <a:p>
            <a:r>
              <a:rPr lang="en-US" dirty="0"/>
              <a:t>In the previous example:</a:t>
            </a:r>
            <a:endParaRPr lang="en-US" noProof="0" dirty="0"/>
          </a:p>
          <a:p>
            <a:pPr lvl="1"/>
            <a:r>
              <a:rPr lang="en-US" noProof="0" dirty="0"/>
              <a:t>Naïve approach:</a:t>
            </a:r>
            <a:br>
              <a:rPr lang="en-US" noProof="0" dirty="0"/>
            </a:br>
            <a:r>
              <a:rPr lang="en-US" noProof="0" dirty="0">
                <a:solidFill>
                  <a:srgbClr val="0070C0"/>
                </a:solidFill>
              </a:rPr>
              <a:t>   2</a:t>
            </a:r>
            <a:r>
              <a:rPr lang="en-US" baseline="30000" noProof="0" dirty="0">
                <a:solidFill>
                  <a:srgbClr val="0070C0"/>
                </a:solidFill>
              </a:rPr>
              <a:t>5</a:t>
            </a:r>
            <a:r>
              <a:rPr lang="en-US" noProof="0" dirty="0">
                <a:solidFill>
                  <a:srgbClr val="0070C0"/>
                </a:solidFill>
              </a:rPr>
              <a:t>-1 = 31 itemsets</a:t>
            </a:r>
            <a:r>
              <a:rPr lang="en-US" noProof="0" dirty="0"/>
              <a:t> are considered</a:t>
            </a:r>
          </a:p>
          <a:p>
            <a:pPr lvl="1"/>
            <a:r>
              <a:rPr lang="en-US" noProof="0" dirty="0"/>
              <a:t>By using the </a:t>
            </a:r>
            <a:r>
              <a:rPr lang="en-US" noProof="0" dirty="0" err="1"/>
              <a:t>Apriori</a:t>
            </a:r>
            <a:r>
              <a:rPr lang="en-US" noProof="0" dirty="0"/>
              <a:t> property:</a:t>
            </a:r>
          </a:p>
          <a:p>
            <a:pPr marL="649224" lvl="2" indent="0">
              <a:buNone/>
            </a:pPr>
            <a:r>
              <a:rPr lang="en-US" noProof="0" dirty="0"/>
              <a:t>  </a:t>
            </a:r>
            <a:r>
              <a:rPr lang="en-US" noProof="0" dirty="0">
                <a:solidFill>
                  <a:srgbClr val="0070C0"/>
                </a:solidFill>
              </a:rPr>
              <a:t>18 itemsets</a:t>
            </a:r>
            <a:r>
              <a:rPr lang="en-US" dirty="0"/>
              <a:t> are considered</a:t>
            </a:r>
            <a:br>
              <a:rPr lang="en-US" noProof="0" dirty="0"/>
            </a:br>
            <a:r>
              <a:rPr lang="en-US" noProof="0" dirty="0"/>
              <a:t>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Apriori</a:t>
            </a:r>
            <a:r>
              <a:rPr lang="en-US" sz="3200" dirty="0"/>
              <a:t>  </a:t>
            </a:r>
            <a:r>
              <a:rPr lang="en-US" sz="3200" dirty="0" err="1"/>
              <a:t>vs</a:t>
            </a:r>
            <a:r>
              <a:rPr lang="en-US" sz="3200" dirty="0"/>
              <a:t>  the naïve algorithm</a:t>
            </a:r>
            <a:endParaRPr lang="en-US" sz="3200" noProof="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noProof="0" dirty="0"/>
              <a:t>It is complete</a:t>
            </a:r>
            <a:r>
              <a:rPr lang="en-US" noProof="0" dirty="0"/>
              <a:t>: it can find all frequent itemsets</a:t>
            </a:r>
          </a:p>
          <a:p>
            <a:r>
              <a:rPr lang="en-US" b="1" dirty="0"/>
              <a:t>It is correct</a:t>
            </a:r>
            <a:r>
              <a:rPr lang="en-US" dirty="0"/>
              <a:t>:  it does not find any itemsets that are infrequent.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I will not show the proof.</a:t>
            </a:r>
          </a:p>
          <a:p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sz="2800" noProof="0" dirty="0"/>
              <a:t>Algorithm is a correct and complete algorithm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19912" y="274638"/>
            <a:ext cx="8324088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>
                <a:effectLst/>
              </a:rPr>
              <a:t>How to evaluate this type of algorithms?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Execution time,</a:t>
            </a:r>
          </a:p>
          <a:p>
            <a:r>
              <a:rPr lang="en-US" dirty="0"/>
              <a:t>Memory used,</a:t>
            </a:r>
          </a:p>
          <a:p>
            <a:r>
              <a:rPr lang="en-US" i="1" dirty="0"/>
              <a:t>Scalability: </a:t>
            </a:r>
            <a:r>
              <a:rPr lang="en-US" dirty="0"/>
              <a:t>how the performance is influenced by the number of transactions</a:t>
            </a:r>
          </a:p>
          <a:p>
            <a:r>
              <a:rPr lang="en-US" dirty="0"/>
              <a:t>Performance on different types of data:</a:t>
            </a:r>
          </a:p>
          <a:p>
            <a:pPr lvl="1"/>
            <a:r>
              <a:rPr lang="en-US" dirty="0"/>
              <a:t>real data,</a:t>
            </a:r>
          </a:p>
          <a:p>
            <a:pPr lvl="1"/>
            <a:r>
              <a:rPr lang="en-US" dirty="0"/>
              <a:t>synthetic (fake) data,</a:t>
            </a:r>
          </a:p>
          <a:p>
            <a:pPr lvl="1"/>
            <a:r>
              <a:rPr lang="en-US" dirty="0"/>
              <a:t>dense </a:t>
            </a:r>
            <a:r>
              <a:rPr lang="en-US" dirty="0" err="1"/>
              <a:t>vs</a:t>
            </a:r>
            <a:r>
              <a:rPr lang="en-US" dirty="0"/>
              <a:t> sparse data,…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(execution time)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26" name="Picture 2" descr="itemset mining perform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9"/>
          <a:stretch/>
        </p:blipFill>
        <p:spPr bwMode="auto">
          <a:xfrm>
            <a:off x="381000" y="1177083"/>
            <a:ext cx="8305800" cy="54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7772400" y="1981200"/>
            <a:ext cx="533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048000" y="3505200"/>
            <a:ext cx="533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8153400" y="2286000"/>
            <a:ext cx="533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073608" y="2133600"/>
            <a:ext cx="5334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(execution time)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2050" name="Picture 2" descr="itemset mining perform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2"/>
          <a:stretch/>
        </p:blipFill>
        <p:spPr bwMode="auto">
          <a:xfrm>
            <a:off x="63128" y="1307074"/>
            <a:ext cx="9080872" cy="51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6324600" y="1981200"/>
            <a:ext cx="2667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8077200" y="2018675"/>
            <a:ext cx="2667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noProof="0" dirty="0"/>
              <a:t>Performance of </a:t>
            </a:r>
            <a:r>
              <a:rPr lang="en-US" noProof="0" dirty="0" err="1"/>
              <a:t>Apriori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noProof="0" dirty="0"/>
              <a:t>The </a:t>
            </a:r>
            <a:r>
              <a:rPr lang="en-US" noProof="0" dirty="0" err="1"/>
              <a:t>performanc</a:t>
            </a:r>
            <a:r>
              <a:rPr lang="en-US" dirty="0"/>
              <a:t>e of </a:t>
            </a:r>
            <a:r>
              <a:rPr lang="en-US" noProof="0" dirty="0" err="1"/>
              <a:t>Apriori</a:t>
            </a:r>
            <a:r>
              <a:rPr lang="en-US" noProof="0" dirty="0"/>
              <a:t> depends on several factors:</a:t>
            </a:r>
          </a:p>
          <a:p>
            <a:r>
              <a:rPr lang="en-US" b="1" noProof="0" dirty="0"/>
              <a:t>the </a:t>
            </a:r>
            <a:r>
              <a:rPr lang="en-US" b="1" i="1" noProof="0" dirty="0" err="1">
                <a:solidFill>
                  <a:srgbClr val="0070C0"/>
                </a:solidFill>
              </a:rPr>
              <a:t>minsup</a:t>
            </a:r>
            <a:r>
              <a:rPr lang="en-US" dirty="0" err="1"/>
              <a:t> </a:t>
            </a:r>
            <a:r>
              <a:rPr lang="en-US" b="1" noProof="0" dirty="0"/>
              <a:t>parameter</a:t>
            </a:r>
            <a:r>
              <a:rPr lang="en-US" noProof="0" dirty="0"/>
              <a:t>: the more it is set low, the larger the search space and the number of itemsets will be.</a:t>
            </a:r>
          </a:p>
          <a:p>
            <a:r>
              <a:rPr lang="en-US" b="1" noProof="0" dirty="0"/>
              <a:t>the number of items,</a:t>
            </a:r>
          </a:p>
          <a:p>
            <a:r>
              <a:rPr lang="en-US" b="1" noProof="0" dirty="0"/>
              <a:t>the number of transactions,</a:t>
            </a:r>
          </a:p>
          <a:p>
            <a:r>
              <a:rPr lang="en-US" b="1" noProof="0" dirty="0"/>
              <a:t>The average transaction length.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</a:t>
            </a:r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generate numerous candidates</a:t>
            </a:r>
          </a:p>
          <a:p>
            <a:r>
              <a:rPr lang="en-US" dirty="0"/>
              <a:t>requires to scan the database numerous times.</a:t>
            </a:r>
          </a:p>
          <a:p>
            <a:r>
              <a:rPr lang="en-US" dirty="0"/>
              <a:t>candidates may not exist in the database.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few optimizations for the APRIORI algorithm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4724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an </a:t>
            </a:r>
            <a:r>
              <a:rPr lang="en-US" b="1" u="sng" dirty="0"/>
              <a:t>advanced topic</a:t>
            </a:r>
          </a:p>
        </p:txBody>
      </p:sp>
    </p:spTree>
    <p:extLst>
      <p:ext uri="{BB962C8B-B14F-4D97-AF65-F5344CB8AC3E}">
        <p14:creationId xmlns:p14="http://schemas.microsoft.com/office/powerpoint/2010/main" val="17332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transaction </a:t>
                </a:r>
                <a:r>
                  <a:rPr lang="en-US" sz="2400" b="1" dirty="0" err="1">
                    <a:solidFill>
                      <a:srgbClr val="00B050"/>
                    </a:solidFill>
                  </a:rPr>
                  <a:t>database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D </a:t>
                </a:r>
                <a:r>
                  <a:rPr lang="en-US" sz="2400" dirty="0" err="1"/>
                  <a:t>is</a:t>
                </a:r>
                <a:r>
                  <a:rPr lang="en-US" sz="2400" dirty="0"/>
                  <a:t> a </a:t>
                </a:r>
                <a:r>
                  <a:rPr lang="en-US" sz="2400" u="sng" dirty="0"/>
                  <a:t>set </a:t>
                </a:r>
                <a:r>
                  <a:rPr lang="en-US" sz="2400" dirty="0"/>
                  <a:t>of </a:t>
                </a:r>
                <a:r>
                  <a:rPr lang="en-US" sz="2400" b="1" dirty="0"/>
                  <a:t>transactions.</a:t>
                </a:r>
                <a:br>
                  <a:rPr lang="en-US" sz="2400" b="1" dirty="0"/>
                </a:br>
                <a:r>
                  <a:rPr lang="en-US" sz="2400" b="1" dirty="0">
                    <a:solidFill>
                      <a:srgbClr val="92D050"/>
                    </a:solidFill>
                  </a:rPr>
                  <a:t> </a:t>
                </a:r>
                <a:r>
                  <a:rPr lang="en-US" sz="2400" dirty="0">
                    <a:solidFill>
                      <a:srgbClr val="92D050"/>
                    </a:solidFill>
                  </a:rPr>
                  <a:t>D = {T</a:t>
                </a:r>
                <a:r>
                  <a:rPr lang="en-US" sz="2400" baseline="-25000" dirty="0">
                    <a:solidFill>
                      <a:srgbClr val="92D050"/>
                    </a:solidFill>
                  </a:rPr>
                  <a:t>1, </a:t>
                </a:r>
                <a:r>
                  <a:rPr lang="en-US" sz="2400" dirty="0">
                    <a:solidFill>
                      <a:srgbClr val="92D050"/>
                    </a:solidFill>
                  </a:rPr>
                  <a:t>T</a:t>
                </a:r>
                <a:r>
                  <a:rPr lang="en-US" sz="2400" baseline="-25000" dirty="0">
                    <a:solidFill>
                      <a:srgbClr val="92D050"/>
                    </a:solidFill>
                  </a:rPr>
                  <a:t>2, </a:t>
                </a:r>
                <a:r>
                  <a:rPr lang="en-US" sz="2400" dirty="0">
                    <a:solidFill>
                      <a:srgbClr val="92D050"/>
                    </a:solidFill>
                  </a:rPr>
                  <a:t>… T</a:t>
                </a:r>
                <a:r>
                  <a:rPr lang="en-US" sz="2400" baseline="-25000" dirty="0">
                    <a:solidFill>
                      <a:srgbClr val="92D050"/>
                    </a:solidFill>
                  </a:rPr>
                  <a:t>r</a:t>
                </a:r>
                <a:r>
                  <a:rPr lang="en-US" sz="2400" dirty="0">
                    <a:solidFill>
                      <a:srgbClr val="92D050"/>
                    </a:solidFill>
                  </a:rPr>
                  <a:t>} </a:t>
                </a:r>
                <a:r>
                  <a:rPr lang="en-US" sz="2400" dirty="0" err="1">
                    <a:solidFill>
                      <a:srgbClr val="92D050"/>
                    </a:solidFill>
                  </a:rPr>
                  <a:t>such</a:t>
                </a:r>
                <a:r>
                  <a:rPr lang="en-US" sz="2400" dirty="0">
                    <a:solidFill>
                      <a:srgbClr val="92D050"/>
                    </a:solidFill>
                  </a:rPr>
                  <a:t>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92D050"/>
                        </a:solidFill>
                        <a:latin typeface="Cambria Math"/>
                      </a:rPr>
                      <m:t>hat</m:t>
                    </m:r>
                    <m:r>
                      <a:rPr lang="en-US" sz="2400" b="0" i="0" dirty="0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92D050"/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baseline="-25000" dirty="0" smtClean="0">
                        <a:solidFill>
                          <a:srgbClr val="92D05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𝐼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 (1≤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dirty="0" smtClean="0">
                        <a:solidFill>
                          <a:srgbClr val="92D050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en-US" sz="2400" baseline="-25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167975" y="2819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/>
              <a:t>In terms of data structure:</a:t>
            </a:r>
          </a:p>
          <a:p>
            <a:r>
              <a:rPr lang="en-US" dirty="0"/>
              <a:t>Store all items as integers:</a:t>
            </a:r>
            <a:br>
              <a:rPr lang="en-US" dirty="0"/>
            </a:br>
            <a:r>
              <a:rPr lang="en-US" b="1" dirty="0"/>
              <a:t>e.g. </a:t>
            </a:r>
            <a:r>
              <a:rPr lang="en-US" dirty="0">
                <a:solidFill>
                  <a:srgbClr val="0070C0"/>
                </a:solidFill>
              </a:rPr>
              <a:t>1= pasta,   2= orange, 3= bread…</a:t>
            </a:r>
          </a:p>
          <a:p>
            <a:endParaRPr lang="en-US" dirty="0"/>
          </a:p>
          <a:p>
            <a:r>
              <a:rPr lang="en-US" b="1" dirty="0"/>
              <a:t>Why? </a:t>
            </a:r>
          </a:p>
          <a:p>
            <a:pPr lvl="1"/>
            <a:r>
              <a:rPr lang="en-US" dirty="0"/>
              <a:t>it is faster to compare two integers than to compare two character strings,</a:t>
            </a:r>
          </a:p>
          <a:p>
            <a:pPr lvl="1"/>
            <a:r>
              <a:rPr lang="en-US" dirty="0"/>
              <a:t>requires less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/>
              <a:t>To reduce the time required to calculate the support of itemsets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To calculate the support of an itemset of size </a:t>
            </a:r>
            <a:r>
              <a:rPr lang="en-US" sz="2400" i="1" dirty="0">
                <a:solidFill>
                  <a:srgbClr val="0070C0"/>
                </a:solidFill>
              </a:rPr>
              <a:t>k</a:t>
            </a:r>
            <a:r>
              <a:rPr lang="en-US" sz="2400" dirty="0"/>
              <a:t>, only the transactions of size </a:t>
            </a:r>
            <a:r>
              <a:rPr lang="en-US" sz="2400" dirty="0">
                <a:solidFill>
                  <a:srgbClr val="0070C0"/>
                </a:solidFill>
              </a:rPr>
              <a:t>&gt;= k</a:t>
            </a:r>
            <a:r>
              <a:rPr lang="en-US" sz="2400" dirty="0"/>
              <a:t> are used.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10" name="Tableau 40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066800" y="2514600"/>
          <a:ext cx="7467599" cy="1676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16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16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71">
                <a:tc>
                  <a:txBody>
                    <a:bodyPr/>
                    <a:lstStyle/>
                    <a:p>
                      <a:r>
                        <a:rPr lang="fr-CA" sz="16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/>
                        <a:t>{</a:t>
                      </a:r>
                      <a:r>
                        <a:rPr lang="fr-CA" sz="1600" dirty="0" err="1"/>
                        <a:t>pasta</a:t>
                      </a:r>
                      <a:r>
                        <a:rPr lang="fr-CA" sz="1600" dirty="0"/>
                        <a:t>,</a:t>
                      </a:r>
                      <a:r>
                        <a:rPr lang="fr-CA" sz="1600" baseline="0" dirty="0"/>
                        <a:t>  </a:t>
                      </a:r>
                      <a:r>
                        <a:rPr lang="fr-CA" sz="1600" baseline="0" dirty="0" err="1"/>
                        <a:t>lemon</a:t>
                      </a:r>
                      <a:r>
                        <a:rPr lang="fr-CA" sz="16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58">
                <a:tc>
                  <a:txBody>
                    <a:bodyPr/>
                    <a:lstStyle/>
                    <a:p>
                      <a:r>
                        <a:rPr lang="fr-CA" sz="16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/>
                        <a:t>{</a:t>
                      </a:r>
                      <a:r>
                        <a:rPr lang="fr-CA" sz="1600" dirty="0" err="1"/>
                        <a:t>pasta</a:t>
                      </a:r>
                      <a:r>
                        <a:rPr lang="fr-CA" sz="16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71">
                <a:tc>
                  <a:txBody>
                    <a:bodyPr/>
                    <a:lstStyle/>
                    <a:p>
                      <a:r>
                        <a:rPr lang="fr-CA" sz="16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/>
                        <a:t>{</a:t>
                      </a:r>
                      <a:r>
                        <a:rPr lang="fr-CA" sz="1600" dirty="0" err="1"/>
                        <a:t>pasta</a:t>
                      </a:r>
                      <a:r>
                        <a:rPr lang="fr-CA" sz="1600" dirty="0"/>
                        <a:t>, </a:t>
                      </a:r>
                      <a:r>
                        <a:rPr lang="fr-CA" sz="1600" dirty="0" err="1"/>
                        <a:t>lemon</a:t>
                      </a:r>
                      <a:r>
                        <a:rPr lang="fr-CA" sz="16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71">
                <a:tc>
                  <a:txBody>
                    <a:bodyPr/>
                    <a:lstStyle/>
                    <a:p>
                      <a:r>
                        <a:rPr lang="fr-CA" sz="16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{</a:t>
                      </a:r>
                      <a:r>
                        <a:rPr lang="fr-CA" sz="1600" dirty="0" err="1"/>
                        <a:t>pasta</a:t>
                      </a:r>
                      <a:r>
                        <a:rPr lang="fr-CA" sz="1600" dirty="0"/>
                        <a:t>,</a:t>
                      </a:r>
                      <a:r>
                        <a:rPr lang="fr-CA" sz="1600" baseline="0" dirty="0"/>
                        <a:t>  </a:t>
                      </a:r>
                      <a:r>
                        <a:rPr lang="fr-CA" sz="1600" baseline="0" dirty="0" err="1"/>
                        <a:t>lemon</a:t>
                      </a:r>
                      <a:r>
                        <a:rPr lang="fr-CA" sz="1600" baseline="0" dirty="0"/>
                        <a:t>,  </a:t>
                      </a:r>
                      <a:r>
                        <a:rPr lang="fr-CA" sz="1600" baseline="0" dirty="0" err="1"/>
                        <a:t>bread</a:t>
                      </a:r>
                      <a:r>
                        <a:rPr lang="fr-CA" sz="1600" baseline="0" dirty="0"/>
                        <a:t>, orange</a:t>
                      </a:r>
                      <a:r>
                        <a:rPr lang="fr-CA" sz="16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324600" y="2895600"/>
            <a:ext cx="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2819400"/>
            <a:ext cx="167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sort transactions by </a:t>
            </a:r>
            <a:r>
              <a:rPr lang="fr-CA" sz="2000" dirty="0" err="1"/>
              <a:t>ascending</a:t>
            </a:r>
            <a:r>
              <a:rPr lang="fr-CA" sz="2000" dirty="0"/>
              <a:t> </a:t>
            </a:r>
            <a:r>
              <a:rPr lang="fr-CA" sz="2000" dirty="0" err="1"/>
              <a:t>length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714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To reduce the time required to calculate the support of itemsets</a:t>
            </a:r>
          </a:p>
          <a:p>
            <a:r>
              <a:rPr lang="en-US" dirty="0"/>
              <a:t>Replace all identical transactions by a single transactions with a weight.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To reduce the time require to calculate the support of itemsets:</a:t>
            </a:r>
          </a:p>
          <a:p>
            <a:r>
              <a:rPr lang="en-US" dirty="0"/>
              <a:t>Sort items in transactions according to a total order (</a:t>
            </a:r>
            <a:r>
              <a:rPr lang="en-US" b="1" dirty="0"/>
              <a:t>e.g. </a:t>
            </a:r>
            <a:r>
              <a:rPr lang="en-US" dirty="0">
                <a:solidFill>
                  <a:srgbClr val="0070C0"/>
                </a:solidFill>
              </a:rPr>
              <a:t>alphabetical order</a:t>
            </a:r>
            <a:r>
              <a:rPr lang="en-US" dirty="0"/>
              <a:t>).</a:t>
            </a:r>
          </a:p>
          <a:p>
            <a:r>
              <a:rPr lang="en-US" dirty="0"/>
              <a:t>Utilize binary search to quickly check if an item appears in a transaction.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7325"/>
            <a:ext cx="38862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Store candidates in a hash tree</a:t>
            </a:r>
          </a:p>
          <a:p>
            <a:r>
              <a:rPr lang="en-US" sz="2000" dirty="0"/>
              <a:t>To calculate the support of candidates</a:t>
            </a:r>
          </a:p>
          <a:p>
            <a:pPr lvl="1"/>
            <a:r>
              <a:rPr lang="en-US" sz="1600" dirty="0"/>
              <a:t>Calculate a hash value based on a transaction to determine if candidates are contained in </a:t>
            </a:r>
            <a:r>
              <a:rPr lang="en-US" sz="1600" dirty="0" err="1"/>
              <a:t>thetransaction</a:t>
            </a:r>
            <a:r>
              <a:rPr lang="en-US" sz="1600" dirty="0"/>
              <a:t>.</a:t>
            </a:r>
          </a:p>
          <a:p>
            <a:pPr lvl="1"/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90135"/>
            <a:ext cx="2438400" cy="16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91" y="1371600"/>
            <a:ext cx="435361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Other optimizations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Sampling and partitioning</a:t>
            </a:r>
          </a:p>
          <a:p>
            <a:pPr marL="82296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noProof="0" dirty="0" err="1"/>
              <a:t>AprioriTID</a:t>
            </a:r>
            <a:r>
              <a:rPr lang="en-US" noProof="0" dirty="0"/>
              <a:t>: a </a:t>
            </a:r>
            <a:r>
              <a:rPr lang="en-US" noProof="0" dirty="0" err="1"/>
              <a:t>varition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b="1" noProof="0" dirty="0" err="1"/>
                  <a:t>AprioriTID</a:t>
                </a:r>
                <a:r>
                  <a:rPr lang="en-US" b="1" noProof="0" dirty="0"/>
                  <a:t>: </a:t>
                </a:r>
              </a:p>
              <a:p>
                <a:r>
                  <a:rPr lang="en-US" noProof="0" dirty="0"/>
                  <a:t>Annotate each itemset with the ids of transactions that contain it, </a:t>
                </a:r>
              </a:p>
              <a:p>
                <a:r>
                  <a:rPr lang="en-US" noProof="0" dirty="0"/>
                  <a:t>use the intersection (</a:t>
                </a:r>
                <a14:m>
                  <m:oMath xmlns:m="http://schemas.openxmlformats.org/officeDocument/2006/math">
                    <m:r>
                      <a:rPr lang="fr-CA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∩ </m:t>
                    </m:r>
                  </m:oMath>
                </a14:m>
                <a:r>
                  <a:rPr lang="en-US" noProof="0" dirty="0"/>
                  <a:t>) to calculate the support of itemsets instead of reading the database.</a:t>
                </a:r>
              </a:p>
              <a:p>
                <a:pPr marL="82296" indent="0">
                  <a:buNone/>
                </a:pPr>
                <a:r>
                  <a:rPr lang="en-US" b="1" dirty="0"/>
                  <a:t>Example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blipFill rotWithShape="1">
                <a:blip r:embed="rId5"/>
                <a:stretch>
                  <a:fillRect l="-976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914400" y="152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>
            <a:off x="4267200" y="2959933"/>
            <a:ext cx="0" cy="6976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995454"/>
              </p:ext>
            </p:extLst>
          </p:nvPr>
        </p:nvGraphicFramePr>
        <p:xfrm>
          <a:off x="762000" y="3532661"/>
          <a:ext cx="7467599" cy="309673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transactions </a:t>
                      </a:r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containing</a:t>
                      </a: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the 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41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pasta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T1, T2, T3,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41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lemon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T1, T2, 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59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41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T1, T3,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41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T3,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066800" y="152400"/>
          <a:ext cx="7467599" cy="330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transactions </a:t>
                      </a:r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containing</a:t>
                      </a: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the 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pasta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T1, T2, T3,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lemon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T1, T2,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T1, T3,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T3, 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52400" y="3657600"/>
                <a:ext cx="8991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err="1"/>
                  <a:t>Example</a:t>
                </a:r>
                <a:r>
                  <a:rPr lang="fr-CA" sz="2800" b="1" dirty="0"/>
                  <a:t>: </a:t>
                </a:r>
                <a:r>
                  <a:rPr lang="fr-CA" sz="2800" b="1" dirty="0" err="1"/>
                  <a:t>calculating</a:t>
                </a:r>
                <a:r>
                  <a:rPr lang="fr-CA" sz="2800" b="1" dirty="0"/>
                  <a:t> the support of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{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pasta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, 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lemon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} :</a:t>
                </a:r>
              </a:p>
              <a:p>
                <a:endParaRPr lang="fr-CA" sz="2800" b="1" dirty="0">
                  <a:solidFill>
                    <a:srgbClr val="0070C0"/>
                  </a:solidFill>
                </a:endParaRP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 </a:t>
                </a:r>
                <a:r>
                  <a:rPr lang="fr-CA" sz="2800" dirty="0">
                    <a:solidFill>
                      <a:srgbClr val="0070C0"/>
                    </a:solidFill>
                  </a:rPr>
                  <a:t> transactions({</a:t>
                </a:r>
                <a:r>
                  <a:rPr lang="fr-CA" sz="2800" dirty="0" err="1">
                    <a:solidFill>
                      <a:srgbClr val="0070C0"/>
                    </a:solidFill>
                  </a:rPr>
                  <a:t>pasta</a:t>
                </a:r>
                <a:r>
                  <a:rPr lang="fr-CA" sz="2800" dirty="0">
                    <a:solidFill>
                      <a:srgbClr val="0070C0"/>
                    </a:solidFill>
                  </a:rPr>
                  <a:t>}) </a:t>
                </a:r>
                <a14:m>
                  <m:oMath xmlns:m="http://schemas.openxmlformats.org/officeDocument/2006/math">
                    <m:r>
                      <a:rPr lang="fr-CA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fr-CA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fr-CA" sz="2800" dirty="0">
                    <a:solidFill>
                      <a:srgbClr val="0070C0"/>
                    </a:solidFill>
                  </a:rPr>
                  <a:t>transactions({</a:t>
                </a:r>
                <a:r>
                  <a:rPr lang="fr-CA" sz="2800" dirty="0" err="1">
                    <a:solidFill>
                      <a:srgbClr val="0070C0"/>
                    </a:solidFill>
                  </a:rPr>
                  <a:t>lemon</a:t>
                </a:r>
                <a:r>
                  <a:rPr lang="fr-CA" sz="2800" dirty="0">
                    <a:solidFill>
                      <a:srgbClr val="0070C0"/>
                    </a:solidFill>
                  </a:rPr>
                  <a:t>}) </a:t>
                </a: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	= {T1, T2, T3, T4} </a:t>
                </a:r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fr-CA" sz="2800" b="1" dirty="0">
                    <a:solidFill>
                      <a:srgbClr val="0070C0"/>
                    </a:solidFill>
                  </a:rPr>
                  <a:t> {T1, T2, T4} </a:t>
                </a: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	= {T1, T2, T4 }</a:t>
                </a:r>
              </a:p>
              <a:p>
                <a:endParaRPr lang="fr-CA" sz="2800" b="1" dirty="0">
                  <a:solidFill>
                    <a:srgbClr val="0070C0"/>
                  </a:solidFill>
                </a:endParaRP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           </a:t>
                </a:r>
                <a:r>
                  <a:rPr lang="fr-CA" sz="2800" b="1" dirty="0" err="1"/>
                  <a:t>Thus</a:t>
                </a:r>
                <a:r>
                  <a:rPr lang="fr-CA" sz="2800" b="1" dirty="0"/>
                  <a:t> 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{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pasta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, 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lemon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}  </a:t>
                </a:r>
                <a:r>
                  <a:rPr lang="fr-CA" sz="2800" b="1" dirty="0"/>
                  <a:t>has a support of 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3</a:t>
                </a: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8991600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1356" t="-1377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6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noProof="0" dirty="0" err="1"/>
              <a:t>AprioriTID_Bitset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noProof="0" dirty="0" err="1"/>
              <a:t>AprioriTID_bitset</a:t>
            </a:r>
            <a:r>
              <a:rPr lang="en-US" b="1" noProof="0" dirty="0"/>
              <a:t>: </a:t>
            </a:r>
          </a:p>
          <a:p>
            <a:r>
              <a:rPr lang="en-US" noProof="0" dirty="0"/>
              <a:t>Same idea, except that bit vectors are used instead of lists of ids.</a:t>
            </a:r>
          </a:p>
          <a:p>
            <a:r>
              <a:rPr lang="en-US" dirty="0"/>
              <a:t>This allows to calculate the intersection using the </a:t>
            </a:r>
            <a:r>
              <a:rPr lang="en-US" b="1" dirty="0" err="1"/>
              <a:t>Logical_AND</a:t>
            </a:r>
            <a:r>
              <a:rPr lang="en-US" dirty="0"/>
              <a:t>, which is often very fast.</a:t>
            </a:r>
            <a:endParaRPr lang="en-US" noProof="0" dirty="0"/>
          </a:p>
          <a:p>
            <a:pPr marL="82296" indent="0">
              <a:buNone/>
            </a:pPr>
            <a:r>
              <a:rPr lang="en-US" b="1" dirty="0"/>
              <a:t>Example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167975" y="2819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7426" y="1337101"/>
            <a:ext cx="69461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 algn="just">
              <a:buNone/>
            </a:pPr>
            <a:r>
              <a:rPr lang="fr-CA" sz="2400" dirty="0" err="1"/>
              <a:t>Each</a:t>
            </a:r>
            <a:r>
              <a:rPr lang="fr-CA" sz="2400" dirty="0"/>
              <a:t> transaction has a unique identifier </a:t>
            </a:r>
            <a:r>
              <a:rPr lang="fr-CA" sz="2400" dirty="0" err="1"/>
              <a:t>called</a:t>
            </a:r>
            <a:r>
              <a:rPr lang="fr-CA" sz="2400" dirty="0"/>
              <a:t> </a:t>
            </a:r>
            <a:r>
              <a:rPr lang="fr-CA" sz="2400" dirty="0" err="1"/>
              <a:t>its</a:t>
            </a:r>
            <a:br>
              <a:rPr lang="fr-CA" sz="2400" dirty="0"/>
            </a:br>
            <a:r>
              <a:rPr lang="fr-CA" sz="2400" b="1" i="1" dirty="0">
                <a:solidFill>
                  <a:srgbClr val="00B050"/>
                </a:solidFill>
              </a:rPr>
              <a:t>Transaction ID </a:t>
            </a:r>
            <a:r>
              <a:rPr lang="fr-CA" sz="2400" i="1" dirty="0"/>
              <a:t>(TID).</a:t>
            </a:r>
          </a:p>
          <a:p>
            <a:pPr marL="82296" indent="0" algn="just">
              <a:buNone/>
            </a:pPr>
            <a:r>
              <a:rPr lang="fr-CA" sz="2400" b="1" dirty="0" err="1"/>
              <a:t>e.g</a:t>
            </a:r>
            <a:r>
              <a:rPr lang="fr-CA" sz="2400" b="1" dirty="0"/>
              <a:t>. </a:t>
            </a:r>
            <a:r>
              <a:rPr lang="fr-CA" sz="2400" dirty="0"/>
              <a:t>the transaction ID of </a:t>
            </a:r>
            <a:r>
              <a:rPr lang="fr-CA" sz="2400" dirty="0">
                <a:solidFill>
                  <a:srgbClr val="0070C0"/>
                </a:solidFill>
              </a:rPr>
              <a:t>T</a:t>
            </a:r>
            <a:r>
              <a:rPr lang="fr-CA" sz="2400" baseline="-25000" dirty="0">
                <a:solidFill>
                  <a:srgbClr val="0070C0"/>
                </a:solidFill>
              </a:rPr>
              <a:t>4</a:t>
            </a:r>
            <a:r>
              <a:rPr lang="fr-CA" sz="2400" dirty="0"/>
              <a:t> 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>
                <a:solidFill>
                  <a:srgbClr val="0070C0"/>
                </a:solidFill>
              </a:rPr>
              <a:t>4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3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914400" y="1524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>
            <a:off x="4267200" y="2959933"/>
            <a:ext cx="0" cy="3928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762000" y="3370289"/>
          <a:ext cx="7924800" cy="330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transactions </a:t>
                      </a:r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containing</a:t>
                      </a: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the 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pasta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 (</a:t>
                      </a:r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representing</a:t>
                      </a:r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T1, T2, T3, T4)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lemon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066800" y="152400"/>
          <a:ext cx="7467599" cy="330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transactions </a:t>
                      </a:r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containing</a:t>
                      </a: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the 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pasta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lemon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kumimoji="0" lang="fr-CA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endParaRPr kumimoji="0" lang="fr-CA" sz="2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28600" y="3657600"/>
                <a:ext cx="8915400" cy="31085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err="1"/>
                  <a:t>Example</a:t>
                </a:r>
                <a:r>
                  <a:rPr lang="fr-CA" sz="2800" b="1" dirty="0"/>
                  <a:t>:  </a:t>
                </a:r>
                <a:r>
                  <a:rPr lang="fr-CA" sz="2800" b="1" dirty="0" err="1"/>
                  <a:t>Calculate</a:t>
                </a:r>
                <a:r>
                  <a:rPr lang="fr-CA" sz="2800" b="1" dirty="0"/>
                  <a:t> the support of 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{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pasta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, 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lemon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} :</a:t>
                </a:r>
              </a:p>
              <a:p>
                <a:endParaRPr lang="fr-CA" sz="2800" b="1" dirty="0">
                  <a:solidFill>
                    <a:srgbClr val="0070C0"/>
                  </a:solidFill>
                </a:endParaRP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 </a:t>
                </a:r>
                <a:r>
                  <a:rPr lang="fr-CA" sz="2800" dirty="0">
                    <a:solidFill>
                      <a:srgbClr val="0070C0"/>
                    </a:solidFill>
                  </a:rPr>
                  <a:t> transactions({</a:t>
                </a:r>
                <a:r>
                  <a:rPr lang="fr-CA" sz="2800" dirty="0" err="1">
                    <a:solidFill>
                      <a:srgbClr val="0070C0"/>
                    </a:solidFill>
                  </a:rPr>
                  <a:t>pasta</a:t>
                </a:r>
                <a:r>
                  <a:rPr lang="fr-CA" sz="2800" dirty="0">
                    <a:solidFill>
                      <a:srgbClr val="0070C0"/>
                    </a:solidFill>
                  </a:rPr>
                  <a:t>}) </a:t>
                </a:r>
                <a14:m>
                  <m:oMath xmlns:m="http://schemas.openxmlformats.org/officeDocument/2006/math">
                    <m:r>
                      <a:rPr lang="fr-CA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fr-CA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fr-CA" sz="2800" dirty="0">
                    <a:solidFill>
                      <a:srgbClr val="0070C0"/>
                    </a:solidFill>
                  </a:rPr>
                  <a:t>transactions({</a:t>
                </a:r>
                <a:r>
                  <a:rPr lang="fr-CA" sz="2800" dirty="0" err="1">
                    <a:solidFill>
                      <a:srgbClr val="0070C0"/>
                    </a:solidFill>
                  </a:rPr>
                  <a:t>lemon</a:t>
                </a:r>
                <a:r>
                  <a:rPr lang="fr-CA" sz="2800" dirty="0">
                    <a:solidFill>
                      <a:srgbClr val="0070C0"/>
                    </a:solidFill>
                  </a:rPr>
                  <a:t>}) </a:t>
                </a: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	= 1</a:t>
                </a:r>
                <a14:m>
                  <m:oMath xmlns:m="http://schemas.openxmlformats.org/officeDocument/2006/math">
                    <m:r>
                      <a:rPr lang="fr-CA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𝟏𝟏𝟏</m:t>
                    </m:r>
                    <m:r>
                      <a:rPr lang="fr-CA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CA" sz="2800" b="1" dirty="0">
                    <a:solidFill>
                      <a:srgbClr val="FF0000"/>
                    </a:solidFill>
                  </a:rPr>
                  <a:t>LOGICAL_AND 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1101</a:t>
                </a: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	= 1101</a:t>
                </a:r>
              </a:p>
              <a:p>
                <a:endParaRPr lang="fr-CA" sz="2800" b="1" dirty="0">
                  <a:solidFill>
                    <a:srgbClr val="0070C0"/>
                  </a:solidFill>
                </a:endParaRPr>
              </a:p>
              <a:p>
                <a:r>
                  <a:rPr lang="fr-CA" sz="2800" b="1" dirty="0">
                    <a:solidFill>
                      <a:srgbClr val="0070C0"/>
                    </a:solidFill>
                  </a:rPr>
                  <a:t>          </a:t>
                </a:r>
                <a:r>
                  <a:rPr lang="fr-CA" sz="2800" b="1" dirty="0" err="1"/>
                  <a:t>Thus</a:t>
                </a:r>
                <a:r>
                  <a:rPr lang="fr-CA" sz="2800" b="1" dirty="0"/>
                  <a:t> 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{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pasta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, </a:t>
                </a:r>
                <a:r>
                  <a:rPr lang="fr-CA" sz="2800" b="1" dirty="0" err="1">
                    <a:solidFill>
                      <a:srgbClr val="0070C0"/>
                    </a:solidFill>
                  </a:rPr>
                  <a:t>lemon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}  </a:t>
                </a:r>
                <a:r>
                  <a:rPr lang="fr-CA" sz="2800" b="1" dirty="0"/>
                  <a:t>has a support of </a:t>
                </a:r>
                <a:r>
                  <a:rPr lang="fr-CA" sz="2800" b="1" dirty="0">
                    <a:solidFill>
                      <a:srgbClr val="0070C0"/>
                    </a:solidFill>
                  </a:rPr>
                  <a:t>3 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57600"/>
                <a:ext cx="8915400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436" t="-1569" r="-205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1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fr-CA" sz="2800" dirty="0"/>
              <a:t>This </a:t>
            </a:r>
            <a:r>
              <a:rPr lang="fr-CA" sz="2800" dirty="0" err="1"/>
              <a:t>video</a:t>
            </a:r>
            <a:r>
              <a:rPr lang="fr-CA" sz="2800" dirty="0"/>
              <a:t> has </a:t>
            </a:r>
            <a:r>
              <a:rPr lang="fr-CA" sz="2800" dirty="0" err="1"/>
              <a:t>presented</a:t>
            </a:r>
            <a:r>
              <a:rPr lang="fr-CA" sz="2800" dirty="0"/>
              <a:t>:</a:t>
            </a:r>
          </a:p>
          <a:p>
            <a:r>
              <a:rPr lang="fr-CA" sz="2800" dirty="0"/>
              <a:t>The </a:t>
            </a:r>
            <a:r>
              <a:rPr lang="fr-CA" sz="2800" dirty="0" err="1"/>
              <a:t>problem</a:t>
            </a:r>
            <a:r>
              <a:rPr lang="fr-CA" sz="2800" dirty="0"/>
              <a:t> of </a:t>
            </a:r>
            <a:r>
              <a:rPr lang="fr-CA" sz="2800" dirty="0" err="1"/>
              <a:t>frequent</a:t>
            </a:r>
            <a:r>
              <a:rPr lang="fr-CA" sz="2800" dirty="0"/>
              <a:t> itemset </a:t>
            </a:r>
            <a:r>
              <a:rPr lang="fr-CA" sz="2800" dirty="0" err="1"/>
              <a:t>mining</a:t>
            </a:r>
            <a:endParaRPr lang="fr-CA" sz="2800" dirty="0"/>
          </a:p>
          <a:p>
            <a:r>
              <a:rPr lang="fr-CA" sz="2800" dirty="0"/>
              <a:t>The </a:t>
            </a:r>
            <a:r>
              <a:rPr lang="fr-CA" sz="2800" b="1" dirty="0"/>
              <a:t>Apriori</a:t>
            </a:r>
            <a:r>
              <a:rPr lang="fr-CA" sz="2800" dirty="0"/>
              <a:t> </a:t>
            </a:r>
            <a:r>
              <a:rPr lang="fr-CA" sz="2800" dirty="0" err="1"/>
              <a:t>algorithm</a:t>
            </a:r>
            <a:endParaRPr lang="fr-CA" sz="2800" dirty="0"/>
          </a:p>
          <a:p>
            <a:r>
              <a:rPr lang="fr-CA" sz="2800" dirty="0" err="1"/>
              <a:t>Some</a:t>
            </a:r>
            <a:r>
              <a:rPr lang="fr-CA" sz="2800" dirty="0"/>
              <a:t> </a:t>
            </a:r>
            <a:r>
              <a:rPr lang="fr-CA" sz="2800" dirty="0" err="1"/>
              <a:t>optimizations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2" descr="SPMF">
            <a:extLst>
              <a:ext uri="{FF2B5EF4-FFF2-40B4-BE49-F238E27FC236}">
                <a16:creationId xmlns:a16="http://schemas.microsoft.com/office/drawing/2014/main" id="{253523BA-DE8B-40DE-A6BB-AFA1B69C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09" y="5334000"/>
            <a:ext cx="259742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noProof="0"/>
              <a:t>References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Han and </a:t>
            </a:r>
            <a:r>
              <a:rPr lang="en-US" dirty="0" err="1"/>
              <a:t>Kamber</a:t>
            </a:r>
            <a:r>
              <a:rPr lang="en-US" dirty="0"/>
              <a:t> (2011), Data Mining: Concepts and Techniques, 3rd edition, Morgan Kaufmann Publishers, </a:t>
            </a:r>
          </a:p>
          <a:p>
            <a:r>
              <a:rPr lang="en-US" dirty="0"/>
              <a:t>Tan, Steinbach &amp; Kumar (2006), Introduction to Data Mining, Pearson education, ISBN-10: 0321321367</a:t>
            </a:r>
          </a:p>
          <a:p>
            <a:r>
              <a:rPr lang="fr-CA" sz="3200" noProof="0" dirty="0"/>
              <a:t>…</a:t>
            </a:r>
            <a:endParaRPr lang="en-US" sz="3200" noProof="0" dirty="0"/>
          </a:p>
          <a:p>
            <a:endParaRPr lang="en-US" sz="2800" noProof="0" dirty="0"/>
          </a:p>
          <a:p>
            <a:endParaRPr lang="en-US" sz="2800" noProof="0" dirty="0"/>
          </a:p>
          <a:p>
            <a:endParaRPr lang="en-US" sz="2800" noProof="0" dirty="0"/>
          </a:p>
        </p:txBody>
      </p:sp>
      <p:sp>
        <p:nvSpPr>
          <p:cNvPr id="4" name="Rectangle 3"/>
          <p:cNvSpPr/>
          <p:nvPr/>
        </p:nvSpPr>
        <p:spPr>
          <a:xfrm>
            <a:off x="421677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Picture 2" descr="SPMF">
            <a:extLst>
              <a:ext uri="{FF2B5EF4-FFF2-40B4-BE49-F238E27FC236}">
                <a16:creationId xmlns:a16="http://schemas.microsoft.com/office/drawing/2014/main" id="{10CEB6F4-2059-447C-8DF0-CA8B68DD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09" y="5334000"/>
            <a:ext cx="259742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9600" y="1295400"/>
            <a:ext cx="8324088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  <a:tabLst>
                <a:tab pos="4127500" algn="l"/>
              </a:tabLst>
            </a:pPr>
            <a:r>
              <a:rPr lang="en-US" sz="2400" b="1"/>
              <a:t>A transaction is a </a:t>
            </a:r>
            <a:r>
              <a:rPr lang="en-US" sz="2400" b="1" u="sng"/>
              <a:t>set </a:t>
            </a:r>
            <a:r>
              <a:rPr lang="en-US" sz="2400" b="1"/>
              <a:t>of items (</a:t>
            </a:r>
            <a:r>
              <a:rPr lang="en-US" sz="2400" b="1" u="sng">
                <a:solidFill>
                  <a:srgbClr val="FF0000"/>
                </a:solidFill>
              </a:rPr>
              <a:t>an </a:t>
            </a:r>
            <a:r>
              <a:rPr lang="en-US" sz="2400" b="1" i="1" u="sng">
                <a:solidFill>
                  <a:srgbClr val="FF0000"/>
                </a:solidFill>
              </a:rPr>
              <a:t>itemset</a:t>
            </a:r>
            <a:r>
              <a:rPr lang="en-US" sz="2400" b="1"/>
              <a:t>). </a:t>
            </a:r>
            <a:br>
              <a:rPr lang="en-US" sz="2400" b="1"/>
            </a:br>
            <a:r>
              <a:rPr lang="en-US" sz="2400" b="1"/>
              <a:t>e.g.  </a:t>
            </a:r>
            <a:r>
              <a:rPr lang="en-US" sz="2400">
                <a:solidFill>
                  <a:srgbClr val="0070C0"/>
                </a:solidFill>
              </a:rPr>
              <a:t>T2= {pasta,  lemon}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/>
              <a:t>An </a:t>
            </a:r>
            <a:r>
              <a:rPr lang="en-US" sz="2400" b="1">
                <a:solidFill>
                  <a:srgbClr val="00B050"/>
                </a:solidFill>
              </a:rPr>
              <a:t>item</a:t>
            </a:r>
            <a:r>
              <a:rPr lang="en-US" sz="2400">
                <a:solidFill>
                  <a:srgbClr val="00B050"/>
                </a:solidFill>
              </a:rPr>
              <a:t> </a:t>
            </a:r>
            <a:r>
              <a:rPr lang="en-US" sz="2400"/>
              <a:t>(a symbol) may not appear or appear once in each transaction. Each transaction is unordered.</a:t>
            </a:r>
            <a:endParaRPr lang="en-US" sz="2400" dirty="0"/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6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7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167975" y="300936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9600" y="1447800"/>
            <a:ext cx="8324088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  <a:tabLst>
                <a:tab pos="4127500" algn="l"/>
              </a:tabLst>
            </a:pPr>
            <a:r>
              <a:rPr lang="en-US" sz="2400" b="1" dirty="0"/>
              <a:t>A transaction database can be viewed as a binary matrix:</a:t>
            </a:r>
            <a:endParaRPr lang="en-US" sz="2400" dirty="0"/>
          </a:p>
        </p:txBody>
      </p:sp>
      <p:pic>
        <p:nvPicPr>
          <p:cNvPr id="1026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6" y="5105400"/>
            <a:ext cx="1815998" cy="16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h\AppData\Local\Microsoft\Windows\Temporary Internet Files\Content.IE5\479RCKER\MC9002298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7" y="5023559"/>
            <a:ext cx="1919653" cy="17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533400" y="2514600"/>
          <a:ext cx="8309724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4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pasta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lemon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 err="1">
                          <a:solidFill>
                            <a:sysClr val="windowText" lastClr="000000"/>
                          </a:solidFill>
                        </a:rPr>
                        <a:t>bread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5636" y="5693360"/>
            <a:ext cx="645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Asymetrical</a:t>
            </a:r>
            <a:r>
              <a:rPr lang="fr-CA" dirty="0"/>
              <a:t> </a:t>
            </a:r>
            <a:r>
              <a:rPr lang="fr-CA" dirty="0" err="1"/>
              <a:t>binary</a:t>
            </a:r>
            <a:r>
              <a:rPr lang="fr-CA" dirty="0"/>
              <a:t> </a:t>
            </a:r>
            <a:r>
              <a:rPr lang="fr-CA" dirty="0" err="1"/>
              <a:t>attributes</a:t>
            </a:r>
            <a:r>
              <a:rPr lang="fr-CA" dirty="0"/>
              <a:t> (</a:t>
            </a:r>
            <a:r>
              <a:rPr lang="fr-CA" dirty="0" err="1"/>
              <a:t>because</a:t>
            </a:r>
            <a:r>
              <a:rPr lang="fr-CA" dirty="0"/>
              <a:t> 1 </a:t>
            </a:r>
            <a:r>
              <a:rPr lang="fr-CA" dirty="0" err="1"/>
              <a:t>is</a:t>
            </a:r>
            <a:r>
              <a:rPr lang="fr-CA" dirty="0"/>
              <a:t> more important </a:t>
            </a:r>
            <a:r>
              <a:rPr lang="fr-CA" dirty="0" err="1"/>
              <a:t>than</a:t>
            </a:r>
            <a:r>
              <a:rPr lang="fr-CA" dirty="0"/>
              <a:t>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There </a:t>
            </a:r>
            <a:r>
              <a:rPr lang="fr-CA" dirty="0" err="1"/>
              <a:t>is</a:t>
            </a:r>
            <a:r>
              <a:rPr lang="fr-CA" dirty="0"/>
              <a:t> no information about </a:t>
            </a:r>
            <a:r>
              <a:rPr lang="fr-CA" dirty="0" err="1"/>
              <a:t>purchase</a:t>
            </a:r>
            <a:r>
              <a:rPr lang="fr-CA" dirty="0"/>
              <a:t> </a:t>
            </a:r>
            <a:r>
              <a:rPr lang="fr-CA" dirty="0" err="1"/>
              <a:t>quantities</a:t>
            </a:r>
            <a:r>
              <a:rPr lang="fr-CA" dirty="0"/>
              <a:t> and </a:t>
            </a:r>
            <a:r>
              <a:rPr lang="fr-CA" dirty="0" err="1"/>
              <a:t>prices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1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35641</TotalTime>
  <Words>4337</Words>
  <Application>Microsoft Office PowerPoint</Application>
  <PresentationFormat>On-screen Show (4:3)</PresentationFormat>
  <Paragraphs>864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华文中宋</vt:lpstr>
      <vt:lpstr>宋体</vt:lpstr>
      <vt:lpstr>Arial</vt:lpstr>
      <vt:lpstr>Berlin Sans FB Demi</vt:lpstr>
      <vt:lpstr>Calibri</vt:lpstr>
      <vt:lpstr>Cambria Math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Introduction</vt:lpstr>
      <vt:lpstr>Introduction </vt:lpstr>
      <vt:lpstr>Frequent itemset mINING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Definitions</vt:lpstr>
      <vt:lpstr>The problem of frequent itemset mining</vt:lpstr>
      <vt:lpstr>Example</vt:lpstr>
      <vt:lpstr>Numerous applications</vt:lpstr>
      <vt:lpstr>Several algorithms</vt:lpstr>
      <vt:lpstr>Algorithms</vt:lpstr>
      <vt:lpstr>Naïve approach</vt:lpstr>
      <vt:lpstr>Search space</vt:lpstr>
      <vt:lpstr>Search space</vt:lpstr>
      <vt:lpstr>PowerPoint Presentation</vt:lpstr>
      <vt:lpstr>How to find the frequent itemsets?</vt:lpstr>
      <vt:lpstr>The APRIORI algorithm (Agrawal &amp; Srikant, 1993/1994)</vt:lpstr>
      <vt:lpstr>Introduction</vt:lpstr>
      <vt:lpstr>PowerPoint Presentation</vt:lpstr>
      <vt:lpstr>Illustration</vt:lpstr>
      <vt:lpstr>This property is useful to reduce the search space.  Example: </vt:lpstr>
      <vt:lpstr>This property is useful to reduce the search space.  Example: </vt:lpstr>
      <vt:lpstr>PowerPoint Presentation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The Apriori algorithm</vt:lpstr>
      <vt:lpstr>Final result</vt:lpstr>
      <vt:lpstr>Technical details</vt:lpstr>
      <vt:lpstr>Technical details</vt:lpstr>
      <vt:lpstr>Apriori  vs  the naïve algorithm</vt:lpstr>
      <vt:lpstr>Algorithm is a correct and complete algorithm</vt:lpstr>
      <vt:lpstr>Performance comparison</vt:lpstr>
      <vt:lpstr>How to evaluate this type of algorithms?</vt:lpstr>
      <vt:lpstr>Performance (execution time)</vt:lpstr>
      <vt:lpstr>Performance (execution time)</vt:lpstr>
      <vt:lpstr>Performance of Apriori</vt:lpstr>
      <vt:lpstr>Problems of Apriori</vt:lpstr>
      <vt:lpstr>A few optimizations for the APRIORI algorithm</vt:lpstr>
      <vt:lpstr>Optimization 1</vt:lpstr>
      <vt:lpstr>Optimization 2</vt:lpstr>
      <vt:lpstr>Optimization 3</vt:lpstr>
      <vt:lpstr>Optimization 4</vt:lpstr>
      <vt:lpstr>Optimization 5</vt:lpstr>
      <vt:lpstr>Other optimizations</vt:lpstr>
      <vt:lpstr>AprioriTID: a varition</vt:lpstr>
      <vt:lpstr>PowerPoint Presentation</vt:lpstr>
      <vt:lpstr>PowerPoint Presentation</vt:lpstr>
      <vt:lpstr>AprioriTID_Bitset</vt:lpstr>
      <vt:lpstr>PowerPoint Presentation</vt:lpstr>
      <vt:lpstr>PowerPoint Presentation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 Itemset Mining and The Apriori Algorithm</dc:title>
  <dc:creator>ph</dc:creator>
  <cp:lastModifiedBy>philippe</cp:lastModifiedBy>
  <cp:revision>1687</cp:revision>
  <dcterms:created xsi:type="dcterms:W3CDTF">2006-08-16T00:00:00Z</dcterms:created>
  <dcterms:modified xsi:type="dcterms:W3CDTF">2022-07-07T08:57:09Z</dcterms:modified>
</cp:coreProperties>
</file>