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306" r:id="rId3"/>
    <p:sldId id="310" r:id="rId4"/>
    <p:sldId id="314" r:id="rId5"/>
    <p:sldId id="315" r:id="rId6"/>
    <p:sldId id="323" r:id="rId7"/>
    <p:sldId id="324" r:id="rId8"/>
    <p:sldId id="325" r:id="rId9"/>
    <p:sldId id="316" r:id="rId10"/>
    <p:sldId id="317" r:id="rId11"/>
    <p:sldId id="321" r:id="rId12"/>
    <p:sldId id="322" r:id="rId13"/>
    <p:sldId id="318" r:id="rId14"/>
    <p:sldId id="320" r:id="rId15"/>
    <p:sldId id="326" r:id="rId16"/>
    <p:sldId id="327" r:id="rId17"/>
    <p:sldId id="328" r:id="rId18"/>
    <p:sldId id="329" r:id="rId19"/>
    <p:sldId id="330" r:id="rId20"/>
    <p:sldId id="331" r:id="rId21"/>
    <p:sldId id="302" r:id="rId22"/>
  </p:sldIdLst>
  <p:sldSz cx="9144000" cy="6858000" type="screen4x3"/>
  <p:notesSz cx="7102475" cy="9388475"/>
  <p:custDataLst>
    <p:tags r:id="rId2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 varScale="1">
        <p:scale>
          <a:sx n="67" d="100"/>
          <a:sy n="67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BE7453-0097-4FB5-BB0B-0112A23CF210}" type="datetime1">
              <a:rPr lang="id-ID" smtClean="0"/>
              <a:t>28/11/2025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819BA6C-925F-4F5B-BF0F-E0D9535060D9}" type="datetime1">
              <a:rPr lang="id-ID" smtClean="0"/>
              <a:t>28/11/2025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C8435BA-BAF1-4334-8B84-5A3441F95937}" type="datetime1">
              <a:rPr lang="id-ID" smtClean="0"/>
              <a:t>28/11/2025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FAB9C4F-6A5F-4F79-BC40-CD8FE0F8CE5E}" type="datetime1">
              <a:rPr lang="id-ID" smtClean="0"/>
              <a:t>28/11/2025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F62485-837E-4DE3-A4CE-C8A14B45ADA4}" type="datetime1">
              <a:rPr lang="id-ID" smtClean="0"/>
              <a:t>28/11/2025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F566149-12C0-49A6-A7ED-87E1702F83C2}" type="datetime1">
              <a:rPr lang="id-ID" smtClean="0"/>
              <a:t>28/11/2025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EEB356-6B97-4EDA-9202-3B18A3AC36DB}" type="datetime1">
              <a:rPr lang="id-ID" smtClean="0"/>
              <a:t>28/11/2025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C644C-697B-4B8B-B1FD-7CB1BB3D47B0}" type="datetime1">
              <a:rPr lang="id-ID" smtClean="0"/>
              <a:t>28/11/2025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9883E99-C27C-4DD4-A348-0F973A7C9B1B}" type="datetime1">
              <a:rPr lang="id-ID" smtClean="0"/>
              <a:t>28/11/2025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DFCA30-0B53-4F5F-80C6-2D3BF237537D}" type="datetime1">
              <a:rPr lang="id-ID" smtClean="0"/>
              <a:t>28/11/2025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MMA25309  Leading Innovation and Change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2204864"/>
            <a:ext cx="895959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/>
              <a:t>Manajemen</a:t>
            </a:r>
            <a:r>
              <a:rPr lang="en-US" sz="4800" b="1" dirty="0"/>
              <a:t> </a:t>
            </a:r>
            <a:r>
              <a:rPr lang="en-US" sz="4800" b="1" dirty="0" err="1"/>
              <a:t>Resiko</a:t>
            </a:r>
            <a:r>
              <a:rPr lang="en-US" sz="4800" b="1" dirty="0"/>
              <a:t> dan </a:t>
            </a:r>
            <a:r>
              <a:rPr lang="en-US" sz="4800" b="1" dirty="0" err="1"/>
              <a:t>Ketidak</a:t>
            </a:r>
            <a:r>
              <a:rPr lang="en-US" sz="4800" b="1" dirty="0"/>
              <a:t> </a:t>
            </a:r>
            <a:r>
              <a:rPr lang="en-US" sz="4800" b="1" dirty="0" err="1"/>
              <a:t>pastian</a:t>
            </a:r>
            <a:r>
              <a:rPr lang="en-US" sz="4800" b="1" dirty="0"/>
              <a:t>   </a:t>
            </a:r>
          </a:p>
          <a:p>
            <a:pPr algn="ctr"/>
            <a:r>
              <a:rPr lang="en-US" sz="3200" b="1" dirty="0" err="1"/>
              <a:t>Pertemuan</a:t>
            </a:r>
            <a:r>
              <a:rPr lang="en-US" sz="3200" b="1" dirty="0"/>
              <a:t> 8</a:t>
            </a:r>
            <a:endParaRPr lang="id-ID" sz="3200" b="1" dirty="0"/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150A0EF-58F1-0585-83F5-8AA70A4DF5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435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tx2"/>
                </a:solidFill>
              </a:rPr>
              <a:t>Cara </a:t>
            </a:r>
            <a:r>
              <a:rPr lang="en-US" b="1" dirty="0" err="1">
                <a:solidFill>
                  <a:schemeClr val="tx2"/>
                </a:solidFill>
              </a:rPr>
              <a:t>mengidentifikasi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risiko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perubahan</a:t>
            </a:r>
            <a:endParaRPr lang="en-US" b="1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 algn="l">
              <a:lnSpc>
                <a:spcPts val="1800"/>
              </a:lnSpc>
              <a:spcBef>
                <a:spcPts val="750"/>
              </a:spcBef>
              <a:spcAft>
                <a:spcPts val="900"/>
              </a:spcAft>
              <a:buNone/>
            </a:pP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a.Melibatkan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pemangku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kepentingan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:</a:t>
            </a:r>
          </a:p>
          <a:p>
            <a:pPr marL="0" indent="0" algn="l">
              <a:lnSpc>
                <a:spcPts val="1800"/>
              </a:lnSpc>
              <a:spcBef>
                <a:spcPts val="750"/>
              </a:spcBef>
              <a:spcAft>
                <a:spcPts val="900"/>
              </a:spcAft>
              <a:buNone/>
            </a:pP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 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Mewawancarai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karyawan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,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manajemen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, dan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pihak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eksternal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yang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terlibat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untuk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mendapatkan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masukan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dan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perspektif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mereka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mengenai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potensi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hambatan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.</a:t>
            </a:r>
          </a:p>
          <a:p>
            <a:pPr marL="0" indent="0" algn="l">
              <a:lnSpc>
                <a:spcPts val="1800"/>
              </a:lnSpc>
              <a:spcBef>
                <a:spcPts val="750"/>
              </a:spcBef>
              <a:spcAft>
                <a:spcPts val="900"/>
              </a:spcAft>
              <a:buNone/>
            </a:pP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b.Menganalisis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 data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historis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:</a:t>
            </a:r>
          </a:p>
          <a:p>
            <a:pPr marL="0" indent="0" algn="l">
              <a:lnSpc>
                <a:spcPts val="1800"/>
              </a:lnSpc>
              <a:spcBef>
                <a:spcPts val="750"/>
              </a:spcBef>
              <a:spcAft>
                <a:spcPts val="900"/>
              </a:spcAft>
              <a:buNone/>
            </a:pP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 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Meninjau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pola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risiko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yang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pernah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terjadi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di masa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lalu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untuk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mengantisipasi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masalah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yang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mungkin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terulang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.</a:t>
            </a:r>
          </a:p>
          <a:p>
            <a:pPr marL="0" indent="0" algn="l">
              <a:lnSpc>
                <a:spcPts val="1800"/>
              </a:lnSpc>
              <a:spcBef>
                <a:spcPts val="750"/>
              </a:spcBef>
              <a:spcAft>
                <a:spcPts val="900"/>
              </a:spcAft>
              <a:buNone/>
            </a:pP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c.Menganalisis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faktor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eksternal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:</a:t>
            </a:r>
          </a:p>
          <a:p>
            <a:pPr marL="0" indent="0" algn="l">
              <a:lnSpc>
                <a:spcPts val="1800"/>
              </a:lnSpc>
              <a:spcBef>
                <a:spcPts val="750"/>
              </a:spcBef>
              <a:spcAft>
                <a:spcPts val="900"/>
              </a:spcAft>
              <a:buNone/>
            </a:pP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 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Memantau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perubahan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regulasi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,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tren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pasar,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atau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kondisi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industri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yang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dapat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mempengaruhi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perubahan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yang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sedang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dilakukan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E88183-5FC6-0E57-7235-709751542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581210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268432-B362-3E15-C7D9-5E4EC19474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l">
              <a:lnSpc>
                <a:spcPts val="1800"/>
              </a:lnSpc>
              <a:spcBef>
                <a:spcPts val="750"/>
              </a:spcBef>
              <a:spcAft>
                <a:spcPts val="900"/>
              </a:spcAft>
              <a:buNone/>
            </a:pP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d.Melakukan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sesi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 </a:t>
            </a:r>
            <a:r>
              <a:rPr lang="en-US" b="1" i="1" dirty="0">
                <a:solidFill>
                  <a:srgbClr val="0A0A0A"/>
                </a:solidFill>
                <a:effectLst/>
                <a:latin typeface="Google Sans"/>
              </a:rPr>
              <a:t>brainstorming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: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 </a:t>
            </a:r>
          </a:p>
          <a:p>
            <a:pPr marL="0" indent="0" algn="l">
              <a:lnSpc>
                <a:spcPts val="1800"/>
              </a:lnSpc>
              <a:spcBef>
                <a:spcPts val="750"/>
              </a:spcBef>
              <a:spcAft>
                <a:spcPts val="900"/>
              </a:spcAft>
              <a:buNone/>
            </a:pPr>
            <a:r>
              <a:rPr lang="en-US" dirty="0" err="1">
                <a:solidFill>
                  <a:srgbClr val="0A0A0A"/>
                </a:solidFill>
                <a:latin typeface="Google Sans"/>
              </a:rPr>
              <a:t>Melibatkan</a:t>
            </a:r>
            <a:r>
              <a:rPr lang="en-US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tim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dari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lintas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departemen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untuk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mengidentifikasi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risiko-risiko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yang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mungkin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belum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terlihat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dan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memastikan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cakupan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risiko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yang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komprehensif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.</a:t>
            </a:r>
          </a:p>
          <a:p>
            <a:pPr marL="0" indent="0" algn="l">
              <a:lnSpc>
                <a:spcPts val="1800"/>
              </a:lnSpc>
              <a:spcBef>
                <a:spcPts val="750"/>
              </a:spcBef>
              <a:spcAft>
                <a:spcPts val="900"/>
              </a:spcAft>
              <a:buNone/>
            </a:pPr>
            <a:endParaRPr lang="en-US" b="0" i="0" dirty="0">
              <a:solidFill>
                <a:srgbClr val="0A0A0A"/>
              </a:solidFill>
              <a:effectLst/>
              <a:latin typeface="Google Sans"/>
            </a:endParaRPr>
          </a:p>
          <a:p>
            <a:pPr marL="0" indent="0" algn="l">
              <a:lnSpc>
                <a:spcPts val="1800"/>
              </a:lnSpc>
              <a:spcBef>
                <a:spcPts val="750"/>
              </a:spcBef>
              <a:spcAft>
                <a:spcPts val="900"/>
              </a:spcAft>
              <a:buNone/>
            </a:pP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e.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Mengidentifikasi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faktor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kunci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sukses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: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 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Identifikasi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elemen-elemen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penting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yang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krusial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untuk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kesuksesan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perubahan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,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karena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kegagalan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pada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elemen-elemen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ini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dapat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menjadi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sumber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0" i="0" dirty="0" err="1">
                <a:solidFill>
                  <a:srgbClr val="0A0A0A"/>
                </a:solidFill>
                <a:effectLst/>
                <a:latin typeface="Google Sans"/>
              </a:rPr>
              <a:t>risiko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1A8A4E-324E-8E3A-852C-064D061D9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818633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36C1DC5-C517-A016-6EDA-5C3505B043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rgbClr val="FF0000"/>
                </a:solidFill>
              </a:rPr>
              <a:t>Contoh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Resiko</a:t>
            </a:r>
            <a:endParaRPr lang="en-US" b="1" dirty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err="1"/>
              <a:t>Risiko</a:t>
            </a:r>
            <a:r>
              <a:rPr lang="en-US" b="1" dirty="0"/>
              <a:t> </a:t>
            </a:r>
            <a:r>
              <a:rPr lang="en-US" b="1" dirty="0" err="1"/>
              <a:t>operasional</a:t>
            </a:r>
            <a:r>
              <a:rPr lang="en-US" b="1" dirty="0"/>
              <a:t>:</a:t>
            </a:r>
            <a:r>
              <a:rPr lang="en-US" dirty="0"/>
              <a:t> </a:t>
            </a:r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 </a:t>
            </a:r>
            <a:r>
              <a:rPr lang="en-US" dirty="0" err="1"/>
              <a:t>sehari-hari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proses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err="1"/>
              <a:t>Risiko</a:t>
            </a:r>
            <a:r>
              <a:rPr lang="en-US" b="1" dirty="0"/>
              <a:t> </a:t>
            </a:r>
            <a:r>
              <a:rPr lang="en-US" b="1" dirty="0" err="1"/>
              <a:t>keuangan</a:t>
            </a:r>
            <a:r>
              <a:rPr lang="en-US" b="1" dirty="0"/>
              <a:t>:</a:t>
            </a:r>
            <a:r>
              <a:rPr lang="en-US" dirty="0"/>
              <a:t> 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kerugian</a:t>
            </a:r>
            <a:r>
              <a:rPr lang="en-US" dirty="0"/>
              <a:t> </a:t>
            </a:r>
            <a:r>
              <a:rPr lang="en-US" dirty="0" err="1"/>
              <a:t>finansial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terduga</a:t>
            </a:r>
            <a:r>
              <a:rPr lang="en-US" dirty="0"/>
              <a:t>, </a:t>
            </a:r>
            <a:r>
              <a:rPr lang="en-US" dirty="0" err="1"/>
              <a:t>penurunan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inefisiensi</a:t>
            </a:r>
            <a:r>
              <a:rPr lang="en-US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err="1"/>
              <a:t>Risiko</a:t>
            </a:r>
            <a:r>
              <a:rPr lang="en-US" b="1" dirty="0"/>
              <a:t> </a:t>
            </a:r>
            <a:r>
              <a:rPr lang="en-US" b="1" dirty="0" err="1"/>
              <a:t>reputasi</a:t>
            </a:r>
            <a:r>
              <a:rPr lang="en-US" b="1" dirty="0"/>
              <a:t>:</a:t>
            </a:r>
            <a:r>
              <a:rPr lang="en-US" dirty="0"/>
              <a:t> </a:t>
            </a:r>
            <a:r>
              <a:rPr lang="en-US" dirty="0" err="1"/>
              <a:t>Kerusakan</a:t>
            </a:r>
            <a:r>
              <a:rPr lang="en-US" dirty="0"/>
              <a:t> </a:t>
            </a:r>
            <a:r>
              <a:rPr lang="en-US" dirty="0" err="1"/>
              <a:t>citra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nama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di </a:t>
            </a:r>
            <a:r>
              <a:rPr lang="en-US" dirty="0" err="1"/>
              <a:t>mata</a:t>
            </a:r>
            <a:r>
              <a:rPr lang="en-US" dirty="0"/>
              <a:t> </a:t>
            </a:r>
            <a:r>
              <a:rPr lang="en-US" dirty="0" err="1"/>
              <a:t>publik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F44CA3-8395-4F35-0847-BB8931CC8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839671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5FBB345-4192-6F46-242B-4E9F59130C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b="1" dirty="0" err="1"/>
              <a:t>Risiko</a:t>
            </a:r>
            <a:r>
              <a:rPr lang="en-US" b="1" dirty="0"/>
              <a:t> </a:t>
            </a:r>
            <a:r>
              <a:rPr lang="en-US" b="1" dirty="0" err="1"/>
              <a:t>sumber</a:t>
            </a:r>
            <a:r>
              <a:rPr lang="en-US" b="1" dirty="0"/>
              <a:t> </a:t>
            </a:r>
            <a:r>
              <a:rPr lang="en-US" b="1" dirty="0" err="1"/>
              <a:t>daya</a:t>
            </a:r>
            <a:r>
              <a:rPr lang="en-US" b="1" dirty="0"/>
              <a:t> </a:t>
            </a:r>
            <a:r>
              <a:rPr lang="en-US" b="1" dirty="0" err="1"/>
              <a:t>manusia</a:t>
            </a:r>
            <a:r>
              <a:rPr lang="en-US" b="1" dirty="0"/>
              <a:t>:</a:t>
            </a:r>
          </a:p>
          <a:p>
            <a:pPr marL="0" indent="0">
              <a:buNone/>
            </a:pPr>
            <a:r>
              <a:rPr lang="en-US" dirty="0"/>
              <a:t>     </a:t>
            </a:r>
            <a:r>
              <a:rPr lang="en-US" dirty="0" err="1"/>
              <a:t>Penolakan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resistensi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 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terancam</a:t>
            </a:r>
            <a:r>
              <a:rPr lang="en-US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err="1"/>
              <a:t>Risiko</a:t>
            </a:r>
            <a:r>
              <a:rPr lang="en-US" b="1" dirty="0"/>
              <a:t> </a:t>
            </a:r>
            <a:r>
              <a:rPr lang="en-US" b="1" dirty="0" err="1"/>
              <a:t>kinerja</a:t>
            </a:r>
            <a:r>
              <a:rPr lang="en-US" b="1" dirty="0"/>
              <a:t>: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Ketidakmampuan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target </a:t>
            </a:r>
            <a:r>
              <a:rPr lang="en-US" dirty="0" err="1"/>
              <a:t>kinerja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ditetapkan</a:t>
            </a:r>
            <a:r>
              <a:rPr lang="en-US" dirty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err="1"/>
              <a:t>Risiko</a:t>
            </a:r>
            <a:r>
              <a:rPr lang="en-US" b="1" dirty="0"/>
              <a:t> </a:t>
            </a:r>
            <a:r>
              <a:rPr lang="en-US" b="1" dirty="0" err="1"/>
              <a:t>keamanan</a:t>
            </a:r>
            <a:r>
              <a:rPr lang="en-US" b="1" dirty="0"/>
              <a:t>:</a:t>
            </a:r>
          </a:p>
          <a:p>
            <a:pPr marL="0" indent="0">
              <a:buNone/>
            </a:pPr>
            <a:r>
              <a:rPr lang="en-US" dirty="0"/>
              <a:t>      </a:t>
            </a:r>
            <a:r>
              <a:rPr lang="en-US" dirty="0" err="1"/>
              <a:t>Kerentanan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 </a:t>
            </a:r>
            <a:r>
              <a:rPr lang="en-US" dirty="0" err="1"/>
              <a:t>siber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yang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infrastruktur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system.       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chemeClr val="tx2"/>
                </a:solidFill>
              </a:rPr>
              <a:t>Intinya , </a:t>
            </a:r>
            <a:r>
              <a:rPr lang="en-US" b="1" dirty="0" err="1">
                <a:solidFill>
                  <a:schemeClr val="tx2"/>
                </a:solidFill>
              </a:rPr>
              <a:t>Perubahan</a:t>
            </a:r>
            <a:r>
              <a:rPr lang="en-US" b="1" dirty="0">
                <a:solidFill>
                  <a:schemeClr val="tx2"/>
                </a:solidFill>
              </a:rPr>
              <a:t> pada proses, </a:t>
            </a:r>
            <a:r>
              <a:rPr lang="en-US" b="1" dirty="0" err="1">
                <a:solidFill>
                  <a:schemeClr val="tx2"/>
                </a:solidFill>
              </a:rPr>
              <a:t>teknologi</a:t>
            </a:r>
            <a:r>
              <a:rPr lang="en-US" b="1" dirty="0">
                <a:solidFill>
                  <a:schemeClr val="tx2"/>
                </a:solidFill>
              </a:rPr>
              <a:t>, </a:t>
            </a:r>
            <a:r>
              <a:rPr lang="en-US" b="1" dirty="0" err="1">
                <a:solidFill>
                  <a:schemeClr val="tx2"/>
                </a:solidFill>
              </a:rPr>
              <a:t>atau</a:t>
            </a:r>
            <a:r>
              <a:rPr lang="en-US" b="1" dirty="0">
                <a:solidFill>
                  <a:schemeClr val="tx2"/>
                </a:solidFill>
              </a:rPr>
              <a:t> strategi </a:t>
            </a:r>
            <a:r>
              <a:rPr lang="en-US" b="1" dirty="0" err="1">
                <a:solidFill>
                  <a:schemeClr val="tx2"/>
                </a:solidFill>
              </a:rPr>
              <a:t>manajemen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risiko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itu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sendiri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dapat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menimbulkan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risiko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baru</a:t>
            </a:r>
            <a:r>
              <a:rPr lang="en-US" b="1" dirty="0">
                <a:solidFill>
                  <a:schemeClr val="tx2"/>
                </a:solidFill>
              </a:rPr>
              <a:t>. </a:t>
            </a:r>
            <a:r>
              <a:rPr lang="en-US" b="1" dirty="0" err="1">
                <a:solidFill>
                  <a:schemeClr val="tx2"/>
                </a:solidFill>
              </a:rPr>
              <a:t>Mengidentifikasi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risiko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perubahan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ini</a:t>
            </a:r>
            <a:r>
              <a:rPr lang="en-US" b="1" dirty="0">
                <a:solidFill>
                  <a:schemeClr val="tx2"/>
                </a:solidFill>
              </a:rPr>
              <a:t> sangat </a:t>
            </a:r>
            <a:r>
              <a:rPr lang="en-US" b="1" dirty="0" err="1">
                <a:solidFill>
                  <a:schemeClr val="tx2"/>
                </a:solidFill>
              </a:rPr>
              <a:t>penting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untuk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memastikan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kerangka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kerja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manajemen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risiko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tetap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efektif</a:t>
            </a:r>
            <a:r>
              <a:rPr lang="en-US" b="1" dirty="0">
                <a:solidFill>
                  <a:schemeClr val="tx2"/>
                </a:solidFill>
              </a:rPr>
              <a:t>. </a:t>
            </a:r>
          </a:p>
          <a:p>
            <a:pPr marL="0" indent="0">
              <a:buNone/>
            </a:pP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E6027C-C2A1-24B9-55F2-94410199C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868689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ADE9868-365F-A01D-9C6A-D1BF8C6000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352" y="136525"/>
            <a:ext cx="8579296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tx2"/>
                </a:solidFill>
              </a:rPr>
              <a:t>STRATEGI MITIGASI RESIKO DAN AGILITY LEADERHIP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Strategi 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</a:rPr>
              <a:t>mitigasi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</a:rPr>
              <a:t>risiko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</a:rPr>
              <a:t>adalah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</a:rPr>
              <a:t>tindakan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</a:rPr>
              <a:t>terencana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</a:rPr>
              <a:t>untuk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</a:rPr>
              <a:t>mengurangi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</a:rPr>
              <a:t>dampak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</a:rPr>
              <a:t>atau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</a:rPr>
              <a:t>kemungkinan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</a:rPr>
              <a:t>terjadinya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</a:rPr>
              <a:t>suatu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</a:rPr>
              <a:t>peristiwa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 yang 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</a:rPr>
              <a:t>berpotensi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4">
                    <a:lumMod val="75000"/>
                  </a:schemeClr>
                </a:solidFill>
              </a:rPr>
              <a:t>merugikan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 err="1"/>
              <a:t>Identifikasi</a:t>
            </a:r>
            <a:r>
              <a:rPr lang="en-US" b="1" dirty="0"/>
              <a:t> </a:t>
            </a:r>
            <a:r>
              <a:rPr lang="en-US" b="1" dirty="0" err="1"/>
              <a:t>Risiko</a:t>
            </a:r>
            <a:r>
              <a:rPr lang="en-US" b="1" dirty="0"/>
              <a:t>:</a:t>
            </a:r>
            <a:r>
              <a:rPr lang="en-US" dirty="0"/>
              <a:t> </a:t>
            </a:r>
            <a:r>
              <a:rPr lang="en-US" dirty="0" err="1"/>
              <a:t>Mengenali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ancaman</a:t>
            </a:r>
            <a:r>
              <a:rPr lang="en-US" dirty="0"/>
              <a:t> dan </a:t>
            </a:r>
            <a:r>
              <a:rPr lang="en-US" dirty="0" err="1"/>
              <a:t>ketidakpastian</a:t>
            </a:r>
            <a:r>
              <a:rPr lang="en-US" dirty="0"/>
              <a:t>.</a:t>
            </a:r>
          </a:p>
          <a:p>
            <a:r>
              <a:rPr lang="en-US" b="1" dirty="0" err="1"/>
              <a:t>Evaluasi</a:t>
            </a:r>
            <a:r>
              <a:rPr lang="en-US" b="1" dirty="0"/>
              <a:t> </a:t>
            </a:r>
            <a:r>
              <a:rPr lang="en-US" b="1" dirty="0" err="1"/>
              <a:t>Risiko</a:t>
            </a:r>
            <a:r>
              <a:rPr lang="en-US" b="1" dirty="0"/>
              <a:t>:</a:t>
            </a:r>
            <a:r>
              <a:rPr lang="en-US" dirty="0"/>
              <a:t> </a:t>
            </a:r>
            <a:r>
              <a:rPr lang="en-US" dirty="0" err="1"/>
              <a:t>Menganalisis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dan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yang </a:t>
            </a:r>
            <a:r>
              <a:rPr lang="en-US" dirty="0" err="1"/>
              <a:t>teridentifikasi</a:t>
            </a:r>
            <a:r>
              <a:rPr lang="en-US" dirty="0"/>
              <a:t>.</a:t>
            </a:r>
          </a:p>
          <a:p>
            <a:r>
              <a:rPr lang="en-US" b="1" dirty="0" err="1"/>
              <a:t>Pengembangan</a:t>
            </a:r>
            <a:r>
              <a:rPr lang="en-US" b="1" dirty="0"/>
              <a:t> Strategi </a:t>
            </a:r>
            <a:r>
              <a:rPr lang="en-US" b="1" dirty="0" err="1"/>
              <a:t>Mitigasi</a:t>
            </a:r>
            <a:r>
              <a:rPr lang="en-US" b="1" dirty="0"/>
              <a:t>:</a:t>
            </a:r>
            <a:r>
              <a:rPr lang="en-US" dirty="0"/>
              <a:t> </a:t>
            </a:r>
            <a:r>
              <a:rPr lang="en-US" dirty="0" err="1"/>
              <a:t>Merencanakan</a:t>
            </a:r>
            <a:r>
              <a:rPr lang="en-US" dirty="0"/>
              <a:t> </a:t>
            </a:r>
            <a:r>
              <a:rPr lang="en-US" dirty="0" err="1"/>
              <a:t>respons</a:t>
            </a:r>
            <a:r>
              <a:rPr lang="en-US" dirty="0"/>
              <a:t> yang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: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0EE7E1-E289-7A9D-FC16-EECF70E64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949415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B55E252-E706-4CA2-9A33-C44BEFD1A1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>
              <a:buFont typeface="Wingdings" panose="05000000000000000000" pitchFamily="2" charset="2"/>
              <a:buChar char="Ø"/>
            </a:pPr>
            <a:r>
              <a:rPr lang="en-US" b="1" dirty="0" err="1"/>
              <a:t>Mengurangi</a:t>
            </a:r>
            <a:r>
              <a:rPr lang="en-US" b="1" dirty="0"/>
              <a:t>:</a:t>
            </a:r>
            <a:r>
              <a:rPr lang="en-US" dirty="0"/>
              <a:t> 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dirty="0" err="1"/>
              <a:t>Menghindari</a:t>
            </a:r>
            <a:r>
              <a:rPr lang="en-US" b="1" dirty="0"/>
              <a:t>:</a:t>
            </a:r>
            <a:r>
              <a:rPr lang="en-US" dirty="0"/>
              <a:t> 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menghentikan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yang </a:t>
            </a:r>
            <a:r>
              <a:rPr lang="en-US" dirty="0" err="1"/>
              <a:t>berpotensi</a:t>
            </a:r>
            <a:r>
              <a:rPr lang="en-US" dirty="0"/>
              <a:t>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dirty="0" err="1"/>
              <a:t>Mentransfer</a:t>
            </a:r>
            <a:r>
              <a:rPr lang="en-US" b="1" dirty="0"/>
              <a:t>/</a:t>
            </a:r>
            <a:r>
              <a:rPr lang="en-US" b="1" dirty="0" err="1"/>
              <a:t>Membagi</a:t>
            </a:r>
            <a:r>
              <a:rPr lang="en-US" b="1" dirty="0"/>
              <a:t>:</a:t>
            </a:r>
            <a:r>
              <a:rPr lang="en-US" dirty="0"/>
              <a:t> </a:t>
            </a:r>
            <a:r>
              <a:rPr lang="en-US" dirty="0" err="1"/>
              <a:t>Memindahkan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lain, 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 </a:t>
            </a:r>
            <a:r>
              <a:rPr lang="en-US" i="1" dirty="0"/>
              <a:t>outsourcing</a:t>
            </a:r>
            <a:r>
              <a:rPr lang="en-US" dirty="0"/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b="1" dirty="0" err="1"/>
              <a:t>Menerima</a:t>
            </a:r>
            <a:r>
              <a:rPr lang="en-US" b="1" dirty="0"/>
              <a:t>:</a:t>
            </a:r>
            <a:r>
              <a:rPr lang="en-US" dirty="0"/>
              <a:t> Tidak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pun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dampaknya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ditoleransi</a:t>
            </a:r>
            <a:r>
              <a:rPr lang="en-US" dirty="0"/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/>
              <a:t>      </a:t>
            </a:r>
            <a:r>
              <a:rPr lang="en-US" b="1" dirty="0" err="1"/>
              <a:t>Implementasi</a:t>
            </a:r>
            <a:r>
              <a:rPr lang="en-US" b="1" dirty="0"/>
              <a:t> dan </a:t>
            </a:r>
            <a:r>
              <a:rPr lang="en-US" b="1" dirty="0" err="1"/>
              <a:t>Pemantauan</a:t>
            </a:r>
            <a:r>
              <a:rPr lang="en-US" b="1" dirty="0"/>
              <a:t>:</a:t>
            </a:r>
            <a:r>
              <a:rPr lang="en-US" dirty="0"/>
              <a:t> </a:t>
            </a:r>
            <a:r>
              <a:rPr lang="en-US" dirty="0" err="1"/>
              <a:t>Menjalankan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rencana</a:t>
            </a:r>
            <a:r>
              <a:rPr lang="en-US" dirty="0"/>
              <a:t>  </a:t>
            </a:r>
            <a:r>
              <a:rPr lang="en-US" dirty="0" err="1"/>
              <a:t>mitigasi</a:t>
            </a:r>
            <a:r>
              <a:rPr lang="en-US" dirty="0"/>
              <a:t> dan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memantau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yang 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muncul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8C19D6-EFC3-ED4E-6DD2-64B872DA5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0530766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F96957C-B035-0B9A-2426-C8B9663E80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Agility Leadership</a:t>
            </a:r>
          </a:p>
          <a:p>
            <a:pPr marL="0" indent="0">
              <a:buNone/>
            </a:pP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adalah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kemampuan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seorang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pemimpin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untuk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beradaptasi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,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merespons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, dan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memanfaatkan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peluang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 di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tengah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perubahan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lingkungan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bisnis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 yang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cepat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.</a:t>
            </a:r>
          </a:p>
          <a:p>
            <a:pPr marL="0" indent="0">
              <a:buNone/>
            </a:pPr>
            <a:endParaRPr lang="en-US" b="0" i="0" dirty="0">
              <a:solidFill>
                <a:srgbClr val="0A0A0A"/>
              </a:solidFill>
              <a:effectLst/>
              <a:latin typeface="Google Sans"/>
            </a:endParaRPr>
          </a:p>
          <a:p>
            <a:pPr marL="0" indent="0">
              <a:buNone/>
            </a:pP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Pemimpin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 yang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gesit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 (agile)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mengutamakan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kolaborasi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,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fleksibilitas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, dan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pemberdayaan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tim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untuk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berpikir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kreatif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 dan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mengambil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keputusan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dengan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lang="en-US" b="1" i="0" dirty="0" err="1">
                <a:solidFill>
                  <a:srgbClr val="0A0A0A"/>
                </a:solidFill>
                <a:effectLst/>
                <a:latin typeface="Google Sans"/>
              </a:rPr>
              <a:t>cepat</a:t>
            </a:r>
            <a:r>
              <a:rPr lang="en-US" b="1" i="0" dirty="0">
                <a:solidFill>
                  <a:srgbClr val="0A0A0A"/>
                </a:solidFill>
                <a:effectLst/>
                <a:latin typeface="Google Sans"/>
              </a:rPr>
              <a:t>. </a:t>
            </a:r>
            <a:endParaRPr lang="en-US" b="1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34CB34-DDBB-E460-0014-2EFC29837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097081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80800BC-7368-2345-D1ED-7075A72D82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 err="1">
                <a:solidFill>
                  <a:srgbClr val="C00000"/>
                </a:solidFill>
              </a:rPr>
              <a:t>Karakteristik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utama</a:t>
            </a:r>
            <a:r>
              <a:rPr lang="en-US" b="1" dirty="0">
                <a:solidFill>
                  <a:srgbClr val="C00000"/>
                </a:solidFill>
              </a:rPr>
              <a:t> agility leadership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b="1" dirty="0" err="1">
                <a:solidFill>
                  <a:srgbClr val="C00000"/>
                </a:solidFill>
              </a:rPr>
              <a:t>Fleksibilitas</a:t>
            </a:r>
            <a:r>
              <a:rPr lang="en-US" b="1" dirty="0">
                <a:solidFill>
                  <a:srgbClr val="FF0000"/>
                </a:solidFill>
              </a:rPr>
              <a:t>:</a:t>
            </a:r>
            <a:r>
              <a:rPr lang="en-US" dirty="0"/>
              <a:t> Mampu </a:t>
            </a:r>
            <a:r>
              <a:rPr lang="en-US" dirty="0" err="1"/>
              <a:t>mengubah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strategi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err="1">
                <a:solidFill>
                  <a:srgbClr val="C00000"/>
                </a:solidFill>
              </a:rPr>
              <a:t>Kolaborasi</a:t>
            </a:r>
            <a:r>
              <a:rPr lang="en-US" dirty="0"/>
              <a:t>: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yang </a:t>
            </a:r>
            <a:r>
              <a:rPr lang="en-US" dirty="0" err="1"/>
              <a:t>kuat</a:t>
            </a:r>
            <a:r>
              <a:rPr lang="en-US" dirty="0"/>
              <a:t> dan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/>
              <a:t>sekadar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perintah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err="1">
                <a:solidFill>
                  <a:srgbClr val="C00000"/>
                </a:solidFill>
              </a:rPr>
              <a:t>Pemberdayaan</a:t>
            </a:r>
            <a:r>
              <a:rPr lang="en-US" dirty="0"/>
              <a:t>: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wewenang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dan </a:t>
            </a:r>
            <a:r>
              <a:rPr lang="en-US" dirty="0" err="1"/>
              <a:t>mengelola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di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err="1">
                <a:solidFill>
                  <a:srgbClr val="C00000"/>
                </a:solidFill>
              </a:rPr>
              <a:t>Pembelajaran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Berkelanjutan</a:t>
            </a:r>
            <a:r>
              <a:rPr lang="en-US" dirty="0"/>
              <a:t>: </a:t>
            </a:r>
            <a:r>
              <a:rPr lang="en-US" dirty="0" err="1"/>
              <a:t>Siap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/>
              <a:t> dan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.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1E97A5-F988-C9E5-C0E3-88436A0C1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979682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0415BF-6191-EC83-06E1-F7315C486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0D946AE-F595-8AA3-0AA2-1726BFD9F2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</a:rPr>
              <a:t>Agility leadership </a:t>
            </a:r>
            <a:r>
              <a:rPr lang="en-US" b="1" dirty="0" err="1">
                <a:solidFill>
                  <a:srgbClr val="C00000"/>
                </a:solidFill>
              </a:rPr>
              <a:t>secara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efektif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mendukung</a:t>
            </a:r>
            <a:r>
              <a:rPr lang="en-US" b="1" dirty="0">
                <a:solidFill>
                  <a:srgbClr val="C00000"/>
                </a:solidFill>
              </a:rPr>
              <a:t> strategi </a:t>
            </a:r>
            <a:r>
              <a:rPr lang="en-US" b="1" dirty="0" err="1">
                <a:solidFill>
                  <a:srgbClr val="C00000"/>
                </a:solidFill>
              </a:rPr>
              <a:t>mitigasi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risiko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dengan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b="1" dirty="0" err="1">
                <a:solidFill>
                  <a:srgbClr val="C00000"/>
                </a:solidFill>
              </a:rPr>
              <a:t>cara</a:t>
            </a:r>
            <a:r>
              <a:rPr lang="en-US" b="1" dirty="0">
                <a:solidFill>
                  <a:srgbClr val="C00000"/>
                </a:solidFill>
              </a:rPr>
              <a:t>: </a:t>
            </a:r>
          </a:p>
          <a:p>
            <a:pPr marL="0" indent="0">
              <a:buNone/>
            </a:pPr>
            <a:endParaRPr lang="en-US" b="1" dirty="0">
              <a:solidFill>
                <a:srgbClr val="C00000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err="1">
                <a:solidFill>
                  <a:schemeClr val="tx2"/>
                </a:solidFill>
              </a:rPr>
              <a:t>Respons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Cepat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Sifat </a:t>
            </a:r>
            <a:r>
              <a:rPr lang="en-US" dirty="0" err="1"/>
              <a:t>iteratif</a:t>
            </a:r>
            <a:r>
              <a:rPr lang="en-US" dirty="0"/>
              <a:t> dan </a:t>
            </a:r>
            <a:r>
              <a:rPr lang="en-US" dirty="0" err="1"/>
              <a:t>responsif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agile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mengidentifikasi</a:t>
            </a:r>
            <a:r>
              <a:rPr lang="en-US" dirty="0"/>
              <a:t> dan </a:t>
            </a:r>
            <a:r>
              <a:rPr lang="en-US" dirty="0" err="1"/>
              <a:t>menangani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proaktif</a:t>
            </a:r>
            <a:r>
              <a:rPr lang="en-US" dirty="0"/>
              <a:t> di </a:t>
            </a:r>
            <a:r>
              <a:rPr lang="en-US" dirty="0" err="1"/>
              <a:t>sepanjang</a:t>
            </a:r>
            <a:r>
              <a:rPr lang="en-US" dirty="0"/>
              <a:t> </a:t>
            </a:r>
            <a:r>
              <a:rPr lang="en-US" dirty="0" err="1"/>
              <a:t>siklus</a:t>
            </a:r>
            <a:r>
              <a:rPr lang="en-US" dirty="0"/>
              <a:t> </a:t>
            </a:r>
            <a:r>
              <a:rPr lang="en-US" dirty="0" err="1"/>
              <a:t>proyek</a:t>
            </a:r>
            <a:r>
              <a:rPr lang="en-US" dirty="0"/>
              <a:t>,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di </a:t>
            </a:r>
            <a:r>
              <a:rPr lang="en-US" dirty="0" err="1"/>
              <a:t>awal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err="1">
                <a:solidFill>
                  <a:schemeClr val="tx2"/>
                </a:solidFill>
              </a:rPr>
              <a:t>Budaya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Transparansi</a:t>
            </a:r>
            <a:r>
              <a:rPr lang="en-US" b="1" dirty="0">
                <a:solidFill>
                  <a:schemeClr val="tx2"/>
                </a:solidFill>
              </a:rPr>
              <a:t> dan Sadar </a:t>
            </a:r>
            <a:r>
              <a:rPr lang="en-US" b="1" dirty="0" err="1">
                <a:solidFill>
                  <a:schemeClr val="tx2"/>
                </a:solidFill>
              </a:rPr>
              <a:t>Risiko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 agile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di mana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nyaman</a:t>
            </a:r>
            <a:r>
              <a:rPr lang="en-US" dirty="0"/>
              <a:t> </a:t>
            </a:r>
            <a:r>
              <a:rPr lang="en-US" dirty="0" err="1"/>
              <a:t>mengemukakan</a:t>
            </a:r>
            <a:r>
              <a:rPr lang="en-US" dirty="0"/>
              <a:t> ide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, yang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kesiapan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21361747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1B7603E-F923-CBD2-4083-46FE9F6806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 err="1">
                <a:solidFill>
                  <a:schemeClr val="tx2"/>
                </a:solidFill>
              </a:rPr>
              <a:t>Pengambilan</a:t>
            </a:r>
            <a:r>
              <a:rPr lang="en-US" b="1" dirty="0">
                <a:solidFill>
                  <a:schemeClr val="tx2"/>
                </a:solidFill>
              </a:rPr>
              <a:t> Keputusan yang </a:t>
            </a:r>
            <a:r>
              <a:rPr lang="en-US" b="1" dirty="0" err="1">
                <a:solidFill>
                  <a:schemeClr val="tx2"/>
                </a:solidFill>
              </a:rPr>
              <a:t>Terinformasi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memberdayakan</a:t>
            </a:r>
            <a:r>
              <a:rPr lang="en-US" dirty="0"/>
              <a:t> </a:t>
            </a:r>
            <a:r>
              <a:rPr lang="en-US" dirty="0" err="1"/>
              <a:t>tim</a:t>
            </a:r>
            <a:r>
              <a:rPr lang="en-US" dirty="0"/>
              <a:t> dan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alur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 yang </a:t>
            </a:r>
            <a:r>
              <a:rPr lang="en-US" dirty="0" err="1"/>
              <a:t>jelas</a:t>
            </a:r>
            <a:r>
              <a:rPr lang="en-US" dirty="0"/>
              <a:t>, </a:t>
            </a:r>
            <a:r>
              <a:rPr lang="en-US" dirty="0" err="1"/>
              <a:t>keputusan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diambil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dan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terkini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err="1">
                <a:solidFill>
                  <a:schemeClr val="tx2"/>
                </a:solidFill>
              </a:rPr>
              <a:t>Ketahanan</a:t>
            </a:r>
            <a:r>
              <a:rPr lang="en-US" b="1" dirty="0">
                <a:solidFill>
                  <a:schemeClr val="tx2"/>
                </a:solidFill>
              </a:rPr>
              <a:t> (</a:t>
            </a:r>
            <a:r>
              <a:rPr lang="en-US" b="1" dirty="0" err="1">
                <a:solidFill>
                  <a:schemeClr val="tx2"/>
                </a:solidFill>
              </a:rPr>
              <a:t>Resiliensi</a:t>
            </a:r>
            <a:r>
              <a:rPr lang="en-US" b="1" dirty="0">
                <a:solidFill>
                  <a:schemeClr val="tx2"/>
                </a:solidFill>
              </a:rPr>
              <a:t>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beradaptasi</a:t>
            </a:r>
            <a:r>
              <a:rPr lang="en-US" dirty="0"/>
              <a:t> yang </a:t>
            </a:r>
            <a:r>
              <a:rPr lang="en-US" dirty="0" err="1"/>
              <a:t>melekat</a:t>
            </a:r>
            <a:r>
              <a:rPr lang="en-US" dirty="0"/>
              <a:t> pada </a:t>
            </a:r>
            <a:r>
              <a:rPr lang="en-US" dirty="0" err="1"/>
              <a:t>kepemimpinan</a:t>
            </a:r>
            <a:r>
              <a:rPr lang="en-US" dirty="0"/>
              <a:t> agile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bertahan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krisis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juga </a:t>
            </a:r>
            <a:r>
              <a:rPr lang="en-US" dirty="0" err="1"/>
              <a:t>memanfaatkan</a:t>
            </a:r>
            <a:r>
              <a:rPr lang="en-US" dirty="0"/>
              <a:t> </a:t>
            </a:r>
            <a:r>
              <a:rPr lang="en-US" dirty="0" err="1"/>
              <a:t>peluang</a:t>
            </a:r>
            <a:r>
              <a:rPr lang="en-US" dirty="0"/>
              <a:t> yang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(</a:t>
            </a:r>
            <a:r>
              <a:rPr lang="en-US" dirty="0" err="1"/>
              <a:t>pandemi</a:t>
            </a:r>
            <a:r>
              <a:rPr lang="en-US" dirty="0"/>
              <a:t> covid 19)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246808-5BAD-25B3-7501-CECD795E5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909087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MMA25309 Leading Innovation and Change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3568" y="349472"/>
            <a:ext cx="784874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id-ID" sz="4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MANAJEMEN RESIKO 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855618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Konsep Dasar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Resiko</a:t>
            </a:r>
            <a:endParaRPr lang="en-US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a.</a:t>
            </a:r>
            <a:r>
              <a:rPr lang="en-US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lemen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kunci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manajemen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strategis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guna </a:t>
            </a:r>
          </a:p>
          <a:p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en-US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keberlangsungan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b.Proses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dimana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mengelola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metode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c.</a:t>
            </a:r>
            <a:r>
              <a:rPr lang="en-US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ntuk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mengidentifikasi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menilai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</a:t>
            </a:r>
          </a:p>
          <a:p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memperkenalkan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tanggapan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risiko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mencegah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krisis</a:t>
            </a: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d.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berperan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penting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informasi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terkait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ancaman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bisnis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memungkinkannya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mengurangi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tingkat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risiko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terjadi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</a:p>
          <a:p>
            <a:r>
              <a:rPr lang="en-US" dirty="0"/>
              <a:t> 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129532"/>
      </p:ext>
    </p:extLst>
  </p:cSld>
  <p:clrMapOvr>
    <a:masterClrMapping/>
  </p:clrMapOvr>
  <p:transition spd="slow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E86235C-3EEA-E663-FFF1-0945AACEE5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Intinya, agility leadership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</a:rPr>
              <a:t>menyediakan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</a:rPr>
              <a:t>kerangka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</a:rPr>
              <a:t>kerja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 dan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</a:rPr>
              <a:t>pola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</a:rPr>
              <a:t>pikir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 yang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</a:rPr>
              <a:t>diperlukan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 agar strategi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</a:rPr>
              <a:t>mitigasi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</a:rPr>
              <a:t>risiko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</a:rPr>
              <a:t>dapat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</a:rPr>
              <a:t>berjalan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</a:rPr>
              <a:t>secara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</a:rPr>
              <a:t>dinamis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</a:rPr>
              <a:t>efektif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, dan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</a:rPr>
              <a:t>berkelanjutan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 di dunia yang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</a:rPr>
              <a:t>penuh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</a:rPr>
              <a:t>ketidakpastian</a:t>
            </a:r>
            <a:r>
              <a:rPr lang="en-US" dirty="0"/>
              <a:t>.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B7D4AF-1881-F7CA-D505-AA1F30A8B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075452"/>
      </p:ext>
    </p:extLst>
  </p:cSld>
  <p:clrMapOvr>
    <a:masterClrMapping/>
  </p:clrMapOvr>
  <p:transition spd="slow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26555" y="2895327"/>
            <a:ext cx="729398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roadway" panose="04040905080B02020502" pitchFamily="82" charset="0"/>
              </a:rPr>
              <a:t>Terima</a:t>
            </a:r>
            <a:r>
              <a:rPr lang="en-US" sz="54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Broadway" panose="04040905080B02020502" pitchFamily="82" charset="0"/>
              </a:rPr>
              <a:t> Kasih……..</a:t>
            </a: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699792" y="6356350"/>
            <a:ext cx="3528392" cy="365125"/>
          </a:xfrm>
        </p:spPr>
        <p:txBody>
          <a:bodyPr/>
          <a:lstStyle/>
          <a:p>
            <a:r>
              <a:rPr lang="en-US" dirty="0"/>
              <a:t>MMA25309Leading Innovation and Change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83568" y="1949390"/>
            <a:ext cx="7992888" cy="710963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Manfaat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Implementasi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Resiko</a:t>
            </a:r>
            <a:endParaRPr lang="en-US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lphaLcPeriod"/>
            </a:pPr>
            <a:r>
              <a:rPr lang="en-US" sz="2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2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prosedur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menghindari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potensi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ancaman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meminimalkan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dampak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mengatasi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hasilnya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>
              <a:buAutoNum type="alphaLcPeriod"/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Percaya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pengambilan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keputusan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dikarenakan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perlu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memahami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risiko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memahami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mencegahnya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AutoNum type="alphaLcPeriod"/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prinsip-prinsip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tata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kelola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fokus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manajemen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risiko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sehingga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membantu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mencapai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.</a:t>
            </a:r>
          </a:p>
          <a:p>
            <a:pPr marL="457200" indent="-457200">
              <a:buAutoNum type="alphaLcPeriod"/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Menciptakan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lingkungan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terjamin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 indent="-457200">
              <a:buAutoNum type="alphaLcPeriod"/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Mengurangi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tanggung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jawab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stabilitas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operasional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457200" indent="-457200">
              <a:buAutoNum type="alphaLcPeriod"/>
            </a:pP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Perlindungan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kejadian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merugikan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AutoNum type="alphaLcPeriod"/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Membangun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rencana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mengidentifikasi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kebutuhan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perlindungan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AutoNum type="alphaLcPeriod"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id-ID" sz="2400" dirty="0">
              <a:solidFill>
                <a:srgbClr val="FF0000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822720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2BAE6F9-2728-34F1-D3C9-5BC014BF43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3</a:t>
            </a:r>
            <a:r>
              <a:rPr lang="en-US" dirty="0"/>
              <a:t>.</a:t>
            </a:r>
            <a:r>
              <a:rPr lang="en-US" b="1" dirty="0">
                <a:solidFill>
                  <a:srgbClr val="FF0000"/>
                </a:solidFill>
              </a:rPr>
              <a:t>Hal yang </a:t>
            </a:r>
            <a:r>
              <a:rPr lang="en-US" b="1" dirty="0" err="1">
                <a:solidFill>
                  <a:srgbClr val="FF0000"/>
                </a:solidFill>
              </a:rPr>
              <a:t>perlu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dipahami</a:t>
            </a:r>
            <a:r>
              <a:rPr lang="en-US" b="1" dirty="0">
                <a:solidFill>
                  <a:srgbClr val="FF0000"/>
                </a:solidFill>
              </a:rPr>
              <a:t> dan </a:t>
            </a:r>
            <a:r>
              <a:rPr lang="en-US" b="1" dirty="0" err="1">
                <a:solidFill>
                  <a:srgbClr val="FF0000"/>
                </a:solidFill>
              </a:rPr>
              <a:t>diperhatikan</a:t>
            </a:r>
            <a:r>
              <a:rPr lang="en-US" b="1" dirty="0">
                <a:solidFill>
                  <a:srgbClr val="FF0000"/>
                </a:solidFill>
              </a:rPr>
              <a:t> proses </a:t>
            </a:r>
            <a:r>
              <a:rPr lang="en-US" b="1" dirty="0" err="1">
                <a:solidFill>
                  <a:srgbClr val="FF0000"/>
                </a:solidFill>
              </a:rPr>
              <a:t>berlangsungnya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manajemen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resiko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dirty="0"/>
              <a:t>:</a:t>
            </a:r>
          </a:p>
          <a:p>
            <a:pPr marL="514350" indent="-514350">
              <a:buAutoNum type="alphaLcPeriod"/>
            </a:pPr>
            <a:r>
              <a:rPr lang="en-US" dirty="0" err="1"/>
              <a:t>Identifikasi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</a:p>
          <a:p>
            <a:pPr marL="514350" indent="-514350">
              <a:buAutoNum type="alphaLcPeriod"/>
            </a:pP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</a:p>
          <a:p>
            <a:pPr marL="514350" indent="-514350">
              <a:buAutoNum type="alphaLcPeriod"/>
            </a:pP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Penilaian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risiko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514350" indent="-514350">
              <a:buAutoNum type="alphaLcPeriod"/>
            </a:pPr>
            <a:endParaRPr lang="en-US" dirty="0"/>
          </a:p>
          <a:p>
            <a:pPr marL="514350" indent="-514350">
              <a:buAutoNum type="alphaLcPeriod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1D5A30-17A1-EA9F-A100-091D0CAF2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038524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F70EEB8-8CEB-B77C-261C-04895BC56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</a:rPr>
              <a:t>4. </a:t>
            </a:r>
            <a:r>
              <a:rPr lang="en-US" b="1" dirty="0" err="1">
                <a:solidFill>
                  <a:srgbClr val="FF0000"/>
                </a:solidFill>
              </a:rPr>
              <a:t>Prinsip-Prinsip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Manajemen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Resiko</a:t>
            </a:r>
            <a:r>
              <a:rPr lang="en-US" b="1" dirty="0">
                <a:solidFill>
                  <a:srgbClr val="FF0000"/>
                </a:solidFill>
              </a:rPr>
              <a:t> </a:t>
            </a:r>
          </a:p>
          <a:p>
            <a:pPr marL="0" indent="0">
              <a:buNone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a.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Terintegrasi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 b.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</a:rPr>
              <a:t>Terstruktur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 dan </a:t>
            </a:r>
            <a:r>
              <a:rPr lang="en-US" dirty="0" err="1">
                <a:latin typeface="Calibri" panose="020F0502020204030204" pitchFamily="34" charset="0"/>
                <a:ea typeface="Calibri" panose="020F0502020204030204" pitchFamily="34" charset="0"/>
              </a:rPr>
              <a:t>Komprehensif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 c.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Disesuaikan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Kerangka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d. </a:t>
            </a:r>
            <a:r>
              <a:rPr lang="en-US" dirty="0" err="1"/>
              <a:t>Inklusif</a:t>
            </a:r>
            <a:r>
              <a:rPr lang="en-US" dirty="0"/>
              <a:t> </a:t>
            </a:r>
            <a:r>
              <a:rPr lang="en-US" dirty="0" err="1"/>
              <a:t>Keterlibatan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e.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Dinamis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Risiko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 f.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Informasi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Baik yang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Tersedia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g.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Faktor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Manusia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Budaya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Perilaku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</a:rPr>
              <a:t>h.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Peningkatan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Berkelanjutan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2593C0-487D-2E3C-7E80-527743ED3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804944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0165EA3-B1EA-03AD-CAA6-79186262B4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chemeClr val="tx2"/>
                </a:solidFill>
              </a:rPr>
              <a:t>5.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b="1" dirty="0">
                <a:solidFill>
                  <a:schemeClr val="tx2"/>
                </a:solidFill>
              </a:rPr>
              <a:t>Langkah-Langkah </a:t>
            </a:r>
            <a:r>
              <a:rPr lang="en-US" b="1" dirty="0" err="1">
                <a:solidFill>
                  <a:schemeClr val="tx2"/>
                </a:solidFill>
              </a:rPr>
              <a:t>Manajemen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Resiko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b="1" dirty="0"/>
              <a:t>   </a:t>
            </a:r>
            <a:r>
              <a:rPr lang="en-US" dirty="0"/>
              <a:t>a. </a:t>
            </a:r>
            <a:r>
              <a:rPr lang="en-US" dirty="0" err="1">
                <a:solidFill>
                  <a:schemeClr val="tx2"/>
                </a:solidFill>
              </a:rPr>
              <a:t>Identifikasi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resiko</a:t>
            </a:r>
            <a:r>
              <a:rPr lang="en-US" dirty="0" err="1"/>
              <a:t>,potensi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melibatkan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</a:t>
            </a:r>
            <a:r>
              <a:rPr lang="en-US" dirty="0" err="1"/>
              <a:t>lintas</a:t>
            </a:r>
            <a:r>
              <a:rPr lang="en-US" dirty="0"/>
              <a:t> </a:t>
            </a:r>
            <a:r>
              <a:rPr lang="en-US" dirty="0" err="1"/>
              <a:t>departemen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pengenalan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</a:t>
            </a:r>
            <a:r>
              <a:rPr lang="en-US" dirty="0" err="1"/>
              <a:t>resiko</a:t>
            </a:r>
            <a:r>
              <a:rPr lang="en-US" dirty="0"/>
              <a:t> yang </a:t>
            </a:r>
            <a:r>
              <a:rPr lang="en-US" dirty="0" err="1"/>
              <a:t>komprehensif</a:t>
            </a:r>
            <a:r>
              <a:rPr lang="en-US" dirty="0"/>
              <a:t>.(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dapat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 Perusahaan)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>
                <a:solidFill>
                  <a:schemeClr val="tx2"/>
                </a:solidFill>
              </a:rPr>
              <a:t>b. </a:t>
            </a:r>
            <a:r>
              <a:rPr lang="en-US" dirty="0" err="1">
                <a:solidFill>
                  <a:schemeClr val="tx2"/>
                </a:solidFill>
              </a:rPr>
              <a:t>Evaluasi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resiko</a:t>
            </a:r>
            <a:r>
              <a:rPr lang="en-US" dirty="0"/>
              <a:t>,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diindentifikasi</a:t>
            </a:r>
            <a:r>
              <a:rPr lang="en-US" dirty="0"/>
              <a:t> </a:t>
            </a:r>
            <a:r>
              <a:rPr lang="en-US" dirty="0" err="1"/>
              <a:t>mengevaluasi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masing-masing </a:t>
            </a:r>
            <a:r>
              <a:rPr lang="en-US" dirty="0" err="1"/>
              <a:t>resiko</a:t>
            </a:r>
            <a:r>
              <a:rPr lang="en-US" dirty="0"/>
              <a:t>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49FF2C7-C31A-1469-3C15-7790F9365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44287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434984-AEE2-0EA5-BBCA-86F4C6AE1C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>
                <a:solidFill>
                  <a:schemeClr val="tx2"/>
                </a:solidFill>
              </a:rPr>
              <a:t>c.Perencanaan</a:t>
            </a:r>
            <a:r>
              <a:rPr lang="en-US" dirty="0">
                <a:solidFill>
                  <a:schemeClr val="tx2"/>
                </a:solidFill>
              </a:rPr>
              <a:t> dan </a:t>
            </a:r>
            <a:r>
              <a:rPr lang="en-US" dirty="0" err="1">
                <a:solidFill>
                  <a:schemeClr val="tx2"/>
                </a:solidFill>
              </a:rPr>
              <a:t>strategi</a:t>
            </a:r>
            <a:r>
              <a:rPr lang="en-US" dirty="0" err="1"/>
              <a:t>,bagaimana</a:t>
            </a:r>
            <a:r>
              <a:rPr lang="en-US" dirty="0"/>
              <a:t> </a:t>
            </a:r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/>
              <a:t>resiko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resiko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yang </a:t>
            </a:r>
            <a:r>
              <a:rPr lang="en-US" dirty="0" err="1"/>
              <a:t>jelas</a:t>
            </a:r>
            <a:r>
              <a:rPr lang="en-US" dirty="0"/>
              <a:t> dan </a:t>
            </a:r>
            <a:r>
              <a:rPr lang="en-US" dirty="0" err="1"/>
              <a:t>disesuaikan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resiko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d. </a:t>
            </a:r>
            <a:r>
              <a:rPr lang="en-US" dirty="0" err="1">
                <a:solidFill>
                  <a:schemeClr val="tx2"/>
                </a:solidFill>
              </a:rPr>
              <a:t>Implementasi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tindakan</a:t>
            </a:r>
            <a:r>
              <a:rPr lang="en-US" dirty="0" err="1"/>
              <a:t>,untuk</a:t>
            </a:r>
            <a:r>
              <a:rPr lang="en-US" dirty="0"/>
              <a:t>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kemungkinan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resiko</a:t>
            </a: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chemeClr val="tx2"/>
                </a:solidFill>
              </a:rPr>
              <a:t>e. Monitoring dan </a:t>
            </a:r>
            <a:r>
              <a:rPr lang="en-US" dirty="0" err="1">
                <a:solidFill>
                  <a:schemeClr val="tx2"/>
                </a:solidFill>
              </a:rPr>
              <a:t>pemantauan</a:t>
            </a:r>
            <a:r>
              <a:rPr lang="en-US" dirty="0" err="1"/>
              <a:t>,monitoring</a:t>
            </a:r>
            <a:r>
              <a:rPr lang="en-US" dirty="0"/>
              <a:t> </a:t>
            </a:r>
            <a:r>
              <a:rPr lang="en-US" dirty="0" err="1"/>
              <a:t>kontinyu</a:t>
            </a:r>
            <a:r>
              <a:rPr lang="en-US" dirty="0"/>
              <a:t> </a:t>
            </a:r>
            <a:r>
              <a:rPr lang="en-US" dirty="0" err="1"/>
              <a:t>untuk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resiko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terkendali</a:t>
            </a:r>
            <a:r>
              <a:rPr lang="en-US" dirty="0"/>
              <a:t> dan strategi yang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diambil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efektif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6ADDB1-E1BB-2117-3AF8-58DB94236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59547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3CA2853-71F0-922C-345F-39B1CCA109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>
                <a:solidFill>
                  <a:schemeClr val="tx2"/>
                </a:solidFill>
              </a:rPr>
              <a:t>f.Pengembangan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rencana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kontingensi</a:t>
            </a:r>
            <a:r>
              <a:rPr lang="en-US" dirty="0" err="1"/>
              <a:t>,yaitu</a:t>
            </a:r>
            <a:r>
              <a:rPr lang="en-US" dirty="0"/>
              <a:t> </a:t>
            </a:r>
            <a:r>
              <a:rPr lang="en-US" dirty="0" err="1"/>
              <a:t>langkah</a:t>
            </a:r>
            <a:r>
              <a:rPr lang="en-US" dirty="0"/>
              <a:t>-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langkah</a:t>
            </a:r>
            <a:r>
              <a:rPr lang="en-US" dirty="0"/>
              <a:t> </a:t>
            </a:r>
            <a:r>
              <a:rPr lang="en-US" dirty="0" err="1"/>
              <a:t>rinci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diambil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mengurangi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dampak</a:t>
            </a:r>
            <a:r>
              <a:rPr lang="en-US" dirty="0"/>
              <a:t> dan </a:t>
            </a:r>
            <a:r>
              <a:rPr lang="en-US" dirty="0" err="1"/>
              <a:t>memulihkan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secepat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>
                <a:solidFill>
                  <a:schemeClr val="tx2"/>
                </a:solidFill>
              </a:rPr>
              <a:t>g.Evaluasi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pembaharuan</a:t>
            </a:r>
            <a:r>
              <a:rPr lang="en-US" dirty="0" err="1"/>
              <a:t>,yi</a:t>
            </a:r>
            <a:r>
              <a:rPr lang="en-US" dirty="0"/>
              <a:t> </a:t>
            </a:r>
            <a:r>
              <a:rPr lang="en-US" dirty="0" err="1"/>
              <a:t>evaluasi</a:t>
            </a:r>
            <a:r>
              <a:rPr lang="en-US" dirty="0"/>
              <a:t> </a:t>
            </a:r>
            <a:r>
              <a:rPr lang="en-US" dirty="0" err="1"/>
              <a:t>berkala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memastikan</a:t>
            </a:r>
            <a:r>
              <a:rPr lang="en-US" dirty="0"/>
              <a:t> strategi dan Tindakan yang </a:t>
            </a:r>
            <a:r>
              <a:rPr lang="en-US" dirty="0" err="1"/>
              <a:t>diambil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efektif.Memastikan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organisai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adaptif</a:t>
            </a:r>
            <a:r>
              <a:rPr lang="en-US" dirty="0"/>
              <a:t> dan </a:t>
            </a:r>
          </a:p>
          <a:p>
            <a:pPr marL="0" indent="0">
              <a:buNone/>
            </a:pPr>
            <a:r>
              <a:rPr lang="en-US" dirty="0"/>
              <a:t>   responsive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yang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berubah</a:t>
            </a:r>
            <a:r>
              <a:rPr lang="en-US" dirty="0"/>
              <a:t>.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21631C-0502-0906-40F1-64E813BFE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39699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8EF6B7C-6BF7-A045-9AF4-1A60BB7C3B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908720"/>
            <a:ext cx="8892480" cy="52174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IDENTIFIKASI RESIKO PERUBAHAN</a:t>
            </a:r>
          </a:p>
          <a:p>
            <a:pPr marL="0" indent="0">
              <a:buNone/>
            </a:pPr>
            <a:endParaRPr lang="en-US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dirty="0"/>
              <a:t>Proses </a:t>
            </a:r>
            <a:r>
              <a:rPr lang="en-US" dirty="0" err="1"/>
              <a:t>mengidentifikasi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dampak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implementasi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b="0" i="0" dirty="0">
                <a:solidFill>
                  <a:srgbClr val="0A0A0A"/>
                </a:solidFill>
                <a:effectLst/>
                <a:latin typeface="Google Sans"/>
              </a:rPr>
              <a:t>.</a:t>
            </a:r>
          </a:p>
          <a:p>
            <a:pPr marL="0" indent="0">
              <a:buNone/>
            </a:pPr>
            <a:endParaRPr lang="en-US" dirty="0">
              <a:solidFill>
                <a:srgbClr val="0A0A0A"/>
              </a:solidFill>
              <a:latin typeface="Google Sans"/>
            </a:endParaRPr>
          </a:p>
          <a:p>
            <a:pPr marL="0" indent="0">
              <a:buNone/>
            </a:pPr>
            <a:r>
              <a:rPr lang="en-US" dirty="0"/>
              <a:t>Langkah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sumber-sumber</a:t>
            </a:r>
            <a:r>
              <a:rPr lang="en-US" dirty="0"/>
              <a:t> 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pandang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pemangku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, proses, dan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mengantisipasi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gangguan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, </a:t>
            </a:r>
            <a:r>
              <a:rPr lang="en-US" dirty="0" err="1"/>
              <a:t>kerugian</a:t>
            </a:r>
            <a:r>
              <a:rPr lang="en-US" dirty="0"/>
              <a:t> </a:t>
            </a:r>
            <a:r>
              <a:rPr lang="en-US" dirty="0" err="1"/>
              <a:t>finansial</a:t>
            </a:r>
            <a:r>
              <a:rPr lang="en-US" dirty="0"/>
              <a:t>, </a:t>
            </a:r>
            <a:r>
              <a:rPr lang="en-US" dirty="0" err="1"/>
              <a:t>penurunan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resistensi</a:t>
            </a:r>
            <a:r>
              <a:rPr lang="en-US" dirty="0"/>
              <a:t> </a:t>
            </a:r>
            <a:r>
              <a:rPr lang="en-US" dirty="0" err="1"/>
              <a:t>karyawan</a:t>
            </a:r>
            <a:r>
              <a:rPr lang="en-US" dirty="0"/>
              <a:t>. 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C698A1-DA73-07EF-CBC1-662F0E1C2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01369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3373</TotalTime>
  <Words>1199</Words>
  <Application>Microsoft Office PowerPoint</Application>
  <PresentationFormat>On-screen Show (4:3)</PresentationFormat>
  <Paragraphs>154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Broadway</vt:lpstr>
      <vt:lpstr>Calibri</vt:lpstr>
      <vt:lpstr>Google Sans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475</cp:revision>
  <cp:lastPrinted>2017-04-16T14:44:29Z</cp:lastPrinted>
  <dcterms:created xsi:type="dcterms:W3CDTF">2010-04-18T12:06:30Z</dcterms:created>
  <dcterms:modified xsi:type="dcterms:W3CDTF">2025-11-28T22:21:26Z</dcterms:modified>
</cp:coreProperties>
</file>