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F89B4-DAAC-B9F8-D9A6-6CF709230A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Pendidikan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B097E9-7706-08BF-AABE-3BF9D1238D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11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6664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F04A5-E17F-D197-EEB0-0CA57D447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Belajar</a:t>
            </a:r>
            <a:r>
              <a:rPr lang="en-ID" b="1" dirty="0"/>
              <a:t> </a:t>
            </a:r>
            <a:r>
              <a:rPr lang="en-ID" b="1" dirty="0" err="1"/>
              <a:t>Humanistik</a:t>
            </a:r>
            <a:r>
              <a:rPr lang="en-ID" b="1" dirty="0"/>
              <a:t> dan 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0ED4D-87EB-8544-D242-3FDC92AB5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Humanisme</a:t>
            </a:r>
            <a:r>
              <a:rPr lang="en-ID" dirty="0"/>
              <a:t> (Carl Rogers, Maslow)</a:t>
            </a:r>
          </a:p>
          <a:p>
            <a:pPr marL="0" indent="0">
              <a:buNone/>
            </a:pPr>
            <a:endParaRPr lang="en-ID" dirty="0"/>
          </a:p>
          <a:p>
            <a:pPr marL="0" indent="0" algn="just">
              <a:buNone/>
            </a:pPr>
            <a:r>
              <a:rPr lang="en-ID" dirty="0" err="1"/>
              <a:t>berfokus</a:t>
            </a:r>
            <a:r>
              <a:rPr lang="en-ID" dirty="0"/>
              <a:t> pada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(</a:t>
            </a:r>
            <a:r>
              <a:rPr lang="en-ID" dirty="0" err="1"/>
              <a:t>aktualisasi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, </a:t>
            </a:r>
            <a:r>
              <a:rPr lang="en-ID" dirty="0" err="1"/>
              <a:t>kebebasan</a:t>
            </a:r>
            <a:r>
              <a:rPr lang="en-ID" dirty="0"/>
              <a:t>,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subjektif</a:t>
            </a:r>
            <a:r>
              <a:rPr lang="en-ID" dirty="0"/>
              <a:t>) dan </a:t>
            </a:r>
            <a:r>
              <a:rPr lang="en-ID" dirty="0" err="1"/>
              <a:t>interaksinya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 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menempatkan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yang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dan proses </a:t>
            </a:r>
            <a:r>
              <a:rPr lang="en-ID" dirty="0" err="1"/>
              <a:t>belajarnya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6566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9C7D-6BDE-9CAE-F41D-E09B0CF90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Teori </a:t>
            </a:r>
            <a:r>
              <a:rPr lang="en-ID" b="1" dirty="0" err="1"/>
              <a:t>Belajar</a:t>
            </a:r>
            <a:r>
              <a:rPr lang="en-ID" b="1" dirty="0"/>
              <a:t> </a:t>
            </a:r>
            <a:r>
              <a:rPr lang="en-ID" b="1" dirty="0" err="1"/>
              <a:t>Humanistik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CDD52-B1FF-E601-D5FC-CF029616E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 err="1"/>
              <a:t>Konsep</a:t>
            </a:r>
            <a:r>
              <a:rPr lang="en-ID" b="1" dirty="0"/>
              <a:t> Dasar:</a:t>
            </a:r>
            <a:r>
              <a:rPr lang="en-ID" dirty="0"/>
              <a:t> </a:t>
            </a:r>
            <a:r>
              <a:rPr lang="en-ID" dirty="0" err="1"/>
              <a:t>Berorientasi</a:t>
            </a:r>
            <a:r>
              <a:rPr lang="en-ID" dirty="0"/>
              <a:t> pada proses "</a:t>
            </a:r>
            <a:r>
              <a:rPr lang="en-ID" dirty="0" err="1"/>
              <a:t>memanusiakan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".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berpusat</a:t>
            </a:r>
            <a:r>
              <a:rPr lang="en-ID" dirty="0"/>
              <a:t> pada </a:t>
            </a:r>
            <a:r>
              <a:rPr lang="en-ID" dirty="0" err="1"/>
              <a:t>siswa</a:t>
            </a:r>
            <a:r>
              <a:rPr lang="en-ID" dirty="0"/>
              <a:t> (</a:t>
            </a:r>
            <a:r>
              <a:rPr lang="en-ID" i="1" dirty="0"/>
              <a:t>student-</a:t>
            </a:r>
            <a:r>
              <a:rPr lang="en-ID" i="1" dirty="0" err="1"/>
              <a:t>centered</a:t>
            </a:r>
            <a:r>
              <a:rPr lang="en-ID" dirty="0"/>
              <a:t>) dan </a:t>
            </a:r>
            <a:r>
              <a:rPr lang="en-ID" dirty="0" err="1"/>
              <a:t>bertujuan</a:t>
            </a:r>
            <a:r>
              <a:rPr lang="en-ID" dirty="0"/>
              <a:t> agar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mengenali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dirinya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aktualisasi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.</a:t>
            </a:r>
          </a:p>
          <a:p>
            <a:r>
              <a:rPr lang="en-ID" b="1" dirty="0" err="1"/>
              <a:t>Tokoh</a:t>
            </a:r>
            <a:r>
              <a:rPr lang="en-ID" b="1" dirty="0"/>
              <a:t> </a:t>
            </a:r>
            <a:r>
              <a:rPr lang="en-ID" b="1" dirty="0" err="1"/>
              <a:t>Utama:Abraham</a:t>
            </a:r>
            <a:r>
              <a:rPr lang="en-ID" b="1" dirty="0"/>
              <a:t> Maslow:</a:t>
            </a:r>
            <a:r>
              <a:rPr lang="en-ID" dirty="0"/>
              <a:t> </a:t>
            </a:r>
            <a:r>
              <a:rPr lang="en-ID" dirty="0" err="1"/>
              <a:t>Terkenal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Teori </a:t>
            </a:r>
            <a:r>
              <a:rPr lang="en-ID" dirty="0" err="1"/>
              <a:t>Hierarki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, di mana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aktualisasi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.</a:t>
            </a:r>
          </a:p>
          <a:p>
            <a:r>
              <a:rPr lang="en-ID" b="1" dirty="0"/>
              <a:t>Carl Rogers:</a:t>
            </a:r>
            <a:r>
              <a:rPr lang="en-ID" dirty="0"/>
              <a:t> 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penerimaan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(</a:t>
            </a:r>
            <a:r>
              <a:rPr lang="en-ID" i="1" dirty="0"/>
              <a:t>unconditional positive regard</a:t>
            </a:r>
            <a:r>
              <a:rPr lang="en-ID" dirty="0"/>
              <a:t>) dan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(</a:t>
            </a:r>
            <a:r>
              <a:rPr lang="en-ID" i="1" dirty="0"/>
              <a:t>experiential learning</a:t>
            </a:r>
            <a:r>
              <a:rPr lang="en-ID" dirty="0"/>
              <a:t>).</a:t>
            </a:r>
          </a:p>
          <a:p>
            <a:r>
              <a:rPr lang="en-ID" b="1" dirty="0"/>
              <a:t>Arthur Combs:</a:t>
            </a:r>
            <a:r>
              <a:rPr lang="en-ID" dirty="0"/>
              <a:t> </a:t>
            </a:r>
            <a:r>
              <a:rPr lang="en-ID" dirty="0" err="1"/>
              <a:t>Berpendapat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guru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agar proses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bermakna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5576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1C655-6834-944E-570F-E896235CA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Teori Belajar Sosial (</a:t>
            </a:r>
            <a:r>
              <a:rPr lang="sv-SE" b="1" i="1" dirty="0"/>
              <a:t>Social Learning</a:t>
            </a:r>
            <a:r>
              <a:rPr lang="sv-SE" b="1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E3798-A961-982B-A784-9EA966A0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/>
              <a:t>Konsep</a:t>
            </a:r>
            <a:r>
              <a:rPr lang="en-ID" b="1" dirty="0"/>
              <a:t> Dasar:</a:t>
            </a:r>
            <a:r>
              <a:rPr lang="en-ID" dirty="0"/>
              <a:t> 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behavioristik</a:t>
            </a:r>
            <a:r>
              <a:rPr lang="en-ID" dirty="0"/>
              <a:t>,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meyakini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hukuman</a:t>
            </a:r>
            <a:r>
              <a:rPr lang="en-ID" dirty="0"/>
              <a:t> dan </a:t>
            </a:r>
            <a:r>
              <a:rPr lang="en-ID" dirty="0" err="1"/>
              <a:t>ganjaran</a:t>
            </a:r>
            <a:r>
              <a:rPr lang="en-ID" dirty="0"/>
              <a:t>, </a:t>
            </a:r>
            <a:r>
              <a:rPr lang="en-ID" dirty="0" err="1"/>
              <a:t>melainkan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pengamatan</a:t>
            </a:r>
            <a:r>
              <a:rPr lang="en-ID" dirty="0"/>
              <a:t> (</a:t>
            </a:r>
            <a:r>
              <a:rPr lang="en-ID" i="1" dirty="0"/>
              <a:t>observational learning</a:t>
            </a:r>
            <a:r>
              <a:rPr lang="en-ID" dirty="0"/>
              <a:t>)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dan </a:t>
            </a:r>
            <a:r>
              <a:rPr lang="en-ID" dirty="0" err="1"/>
              <a:t>perilaku</a:t>
            </a:r>
            <a:r>
              <a:rPr lang="en-ID" dirty="0"/>
              <a:t> orang lain.</a:t>
            </a:r>
          </a:p>
          <a:p>
            <a:r>
              <a:rPr lang="en-ID" b="1" dirty="0" err="1"/>
              <a:t>Tokoh</a:t>
            </a:r>
            <a:r>
              <a:rPr lang="en-ID" b="1" dirty="0"/>
              <a:t> Utama:</a:t>
            </a:r>
            <a:endParaRPr lang="en-ID" dirty="0"/>
          </a:p>
          <a:p>
            <a:pPr lvl="1"/>
            <a:r>
              <a:rPr lang="en-ID" b="1" dirty="0"/>
              <a:t>Albert Bandura:</a:t>
            </a:r>
            <a:r>
              <a:rPr lang="en-ID" dirty="0"/>
              <a:t> 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determinisme</a:t>
            </a:r>
            <a:r>
              <a:rPr lang="en-ID" dirty="0"/>
              <a:t> </a:t>
            </a:r>
            <a:r>
              <a:rPr lang="en-ID" dirty="0" err="1"/>
              <a:t>resiprokal</a:t>
            </a:r>
            <a:r>
              <a:rPr lang="en-ID" dirty="0"/>
              <a:t> (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, </a:t>
            </a:r>
            <a:r>
              <a:rPr lang="en-ID" dirty="0" err="1"/>
              <a:t>kognisi</a:t>
            </a:r>
            <a:r>
              <a:rPr lang="en-ID" dirty="0"/>
              <a:t>, dan </a:t>
            </a:r>
            <a:r>
              <a:rPr lang="en-ID" dirty="0" err="1"/>
              <a:t>lingkungan</a:t>
            </a:r>
            <a:r>
              <a:rPr lang="en-ID" dirty="0"/>
              <a:t>)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empat</a:t>
            </a:r>
            <a:r>
              <a:rPr lang="en-ID" dirty="0"/>
              <a:t>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observasi</a:t>
            </a:r>
            <a:r>
              <a:rPr lang="en-ID" dirty="0"/>
              <a:t>: </a:t>
            </a:r>
            <a:r>
              <a:rPr lang="en-ID" i="1" dirty="0"/>
              <a:t>attention</a:t>
            </a:r>
            <a:r>
              <a:rPr lang="en-ID" dirty="0"/>
              <a:t> (</a:t>
            </a:r>
            <a:r>
              <a:rPr lang="en-ID" dirty="0" err="1"/>
              <a:t>perhatian</a:t>
            </a:r>
            <a:r>
              <a:rPr lang="en-ID" dirty="0"/>
              <a:t>), </a:t>
            </a:r>
            <a:r>
              <a:rPr lang="en-ID" i="1" dirty="0"/>
              <a:t>retention</a:t>
            </a:r>
            <a:r>
              <a:rPr lang="en-ID" dirty="0"/>
              <a:t> (</a:t>
            </a:r>
            <a:r>
              <a:rPr lang="en-ID" dirty="0" err="1"/>
              <a:t>penyimpanan</a:t>
            </a:r>
            <a:r>
              <a:rPr lang="en-ID" dirty="0"/>
              <a:t>), </a:t>
            </a:r>
            <a:r>
              <a:rPr lang="en-ID" i="1" dirty="0"/>
              <a:t>reproduction</a:t>
            </a:r>
            <a:r>
              <a:rPr lang="en-ID" dirty="0"/>
              <a:t> (</a:t>
            </a:r>
            <a:r>
              <a:rPr lang="en-ID" dirty="0" err="1"/>
              <a:t>reproduksi</a:t>
            </a:r>
            <a:r>
              <a:rPr lang="en-ID" dirty="0"/>
              <a:t> motorik), dan </a:t>
            </a:r>
            <a:r>
              <a:rPr lang="en-ID" i="1" dirty="0"/>
              <a:t>motivation</a:t>
            </a:r>
            <a:r>
              <a:rPr lang="en-ID" dirty="0"/>
              <a:t> (</a:t>
            </a:r>
            <a:r>
              <a:rPr lang="en-ID" dirty="0" err="1"/>
              <a:t>motivasi</a:t>
            </a:r>
            <a:r>
              <a:rPr lang="en-ID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8911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E688A-90D6-0BDB-1FBA-152DC89C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Penerapan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Pendidikan (</a:t>
            </a:r>
            <a:r>
              <a:rPr lang="en-ID" b="1" dirty="0" err="1"/>
              <a:t>Pembelajaran</a:t>
            </a:r>
            <a:r>
              <a:rPr lang="en-ID" b="1" dirty="0"/>
              <a:t> </a:t>
            </a:r>
            <a:r>
              <a:rPr lang="en-ID" b="1" dirty="0" err="1"/>
              <a:t>Humanis</a:t>
            </a:r>
            <a:r>
              <a:rPr lang="en-ID" b="1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608DD-B7F0-EB08-1E98-B6070872F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Peran </a:t>
            </a:r>
            <a:r>
              <a:rPr lang="en-ID" b="1" dirty="0" err="1"/>
              <a:t>Pendidik</a:t>
            </a:r>
            <a:r>
              <a:rPr lang="en-ID" b="1" dirty="0"/>
              <a:t>:</a:t>
            </a:r>
            <a:r>
              <a:rPr lang="en-ID" dirty="0"/>
              <a:t> Guru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dosen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 </a:t>
            </a:r>
            <a:r>
              <a:rPr lang="en-ID" b="1" dirty="0" err="1"/>
              <a:t>fasilitator</a:t>
            </a:r>
            <a:r>
              <a:rPr lang="en-ID" dirty="0"/>
              <a:t> yang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kritis</a:t>
            </a:r>
            <a:r>
              <a:rPr lang="en-ID" dirty="0"/>
              <a:t>, </a:t>
            </a:r>
            <a:r>
              <a:rPr lang="en-ID" dirty="0" err="1"/>
              <a:t>kreatif</a:t>
            </a:r>
            <a:r>
              <a:rPr lang="en-ID" dirty="0"/>
              <a:t>, dan </a:t>
            </a:r>
            <a:r>
              <a:rPr lang="en-ID" dirty="0" err="1"/>
              <a:t>mandiri</a:t>
            </a:r>
            <a:r>
              <a:rPr lang="en-ID" dirty="0"/>
              <a:t>.</a:t>
            </a:r>
          </a:p>
          <a:p>
            <a:r>
              <a:rPr lang="en-ID" b="1" dirty="0"/>
              <a:t>Iklim </a:t>
            </a:r>
            <a:r>
              <a:rPr lang="en-ID" b="1" dirty="0" err="1"/>
              <a:t>Pembelajaran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Menumbuhkan</a:t>
            </a:r>
            <a:r>
              <a:rPr lang="en-ID" dirty="0"/>
              <a:t> </a:t>
            </a:r>
            <a:r>
              <a:rPr lang="en-ID" dirty="0" err="1"/>
              <a:t>suasana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demokratis</a:t>
            </a:r>
            <a:r>
              <a:rPr lang="en-ID" dirty="0"/>
              <a:t>, </a:t>
            </a:r>
            <a:r>
              <a:rPr lang="en-ID" dirty="0" err="1"/>
              <a:t>partisipatif</a:t>
            </a:r>
            <a:r>
              <a:rPr lang="en-ID" dirty="0"/>
              <a:t>, </a:t>
            </a:r>
            <a:r>
              <a:rPr lang="en-ID" dirty="0" err="1"/>
              <a:t>dialogis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menghargai</a:t>
            </a:r>
            <a:r>
              <a:rPr lang="en-ID" dirty="0"/>
              <a:t> </a:t>
            </a:r>
            <a:r>
              <a:rPr lang="en-ID" dirty="0" err="1"/>
              <a:t>kebebasan</a:t>
            </a:r>
            <a:r>
              <a:rPr lang="en-ID" dirty="0"/>
              <a:t> </a:t>
            </a:r>
            <a:r>
              <a:rPr lang="en-ID" dirty="0" err="1"/>
              <a:t>berpendapat</a:t>
            </a:r>
            <a:r>
              <a:rPr lang="en-ID" dirty="0"/>
              <a:t> dan </a:t>
            </a:r>
            <a:r>
              <a:rPr lang="en-ID" dirty="0" err="1"/>
              <a:t>perbedaan</a:t>
            </a:r>
            <a:r>
              <a:rPr lang="en-ID" dirty="0"/>
              <a:t>.</a:t>
            </a:r>
          </a:p>
          <a:p>
            <a:r>
              <a:rPr lang="en-ID" b="1" dirty="0" err="1"/>
              <a:t>Aplikasi</a:t>
            </a:r>
            <a:r>
              <a:rPr lang="en-ID" b="1" dirty="0"/>
              <a:t> </a:t>
            </a:r>
            <a:r>
              <a:rPr lang="en-ID" b="1" dirty="0" err="1"/>
              <a:t>Kelas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 </a:t>
            </a:r>
            <a:r>
              <a:rPr lang="en-ID" i="1" dirty="0"/>
              <a:t>discovery learning</a:t>
            </a:r>
            <a:r>
              <a:rPr lang="en-ID" dirty="0"/>
              <a:t>,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kooperatif</a:t>
            </a:r>
            <a:r>
              <a:rPr lang="en-ID" dirty="0"/>
              <a:t> dan </a:t>
            </a:r>
            <a:r>
              <a:rPr lang="en-ID" dirty="0" err="1"/>
              <a:t>kolaboratif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(</a:t>
            </a:r>
            <a:r>
              <a:rPr lang="en-ID" i="1" dirty="0"/>
              <a:t>open education</a:t>
            </a:r>
            <a:r>
              <a:rPr lang="en-ID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90514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49034-4A79-D55B-C4E3-ED01F023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931" y="3062088"/>
            <a:ext cx="9613861" cy="1080938"/>
          </a:xfrm>
        </p:spPr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7336887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{53201E31-FB6A-43E9-8F4E-9D4264EB4B69}TF6e1c0bd6-43b7-4cba-aa12-42a644606054c9b78bf9-d218b69a002d</Template>
  <TotalTime>6</TotalTime>
  <Words>306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Psikologi Pendidikan</vt:lpstr>
      <vt:lpstr>Belajar Humanistik dan Sosial</vt:lpstr>
      <vt:lpstr>1. Teori Belajar Humanistik</vt:lpstr>
      <vt:lpstr>Teori Belajar Sosial (Social Learning)</vt:lpstr>
      <vt:lpstr>Penerapan dalam Pendidikan (Pembelajaran Humanis)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2026-05-19T00:48:17Z</dcterms:created>
  <dcterms:modified xsi:type="dcterms:W3CDTF">2026-05-19T00:54:53Z</dcterms:modified>
</cp:coreProperties>
</file>