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03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27710" y="1009014"/>
            <a:ext cx="179133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710" y="1009014"/>
            <a:ext cx="6116320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7710" y="2111755"/>
            <a:ext cx="7934325" cy="4050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27710" y="3832352"/>
            <a:ext cx="421005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FFFFF"/>
                </a:solidFill>
              </a:rPr>
              <a:t>Mengelola</a:t>
            </a:r>
            <a:r>
              <a:rPr sz="3600" spc="-190" dirty="0">
                <a:solidFill>
                  <a:srgbClr val="FFFFFF"/>
                </a:solidFill>
              </a:rPr>
              <a:t> </a:t>
            </a:r>
            <a:r>
              <a:rPr sz="3600" spc="-10" dirty="0">
                <a:solidFill>
                  <a:srgbClr val="FFFFFF"/>
                </a:solidFill>
              </a:rPr>
              <a:t>Perubahan </a:t>
            </a:r>
            <a:r>
              <a:rPr sz="3600" dirty="0">
                <a:solidFill>
                  <a:srgbClr val="FFFFFF"/>
                </a:solidFill>
              </a:rPr>
              <a:t>dan</a:t>
            </a:r>
            <a:r>
              <a:rPr sz="3600" spc="-50" dirty="0">
                <a:solidFill>
                  <a:srgbClr val="FFFFFF"/>
                </a:solidFill>
              </a:rPr>
              <a:t> </a:t>
            </a:r>
            <a:r>
              <a:rPr sz="3600" spc="-10" dirty="0" err="1">
                <a:solidFill>
                  <a:srgbClr val="FFFFFF"/>
                </a:solidFill>
              </a:rPr>
              <a:t>Inovasi</a:t>
            </a:r>
            <a:endParaRPr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27710" y="1280616"/>
            <a:ext cx="29248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Kewirausahaan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pc="-10" dirty="0"/>
              <a:t>Kewirausahaan</a:t>
            </a:r>
            <a:r>
              <a:rPr spc="-100" dirty="0"/>
              <a:t> </a:t>
            </a:r>
            <a:r>
              <a:rPr dirty="0"/>
              <a:t>berarti</a:t>
            </a:r>
            <a:r>
              <a:rPr spc="-120" dirty="0"/>
              <a:t> </a:t>
            </a:r>
            <a:r>
              <a:rPr dirty="0"/>
              <a:t>bahwa</a:t>
            </a:r>
            <a:r>
              <a:rPr spc="-90" dirty="0"/>
              <a:t> </a:t>
            </a:r>
            <a:r>
              <a:rPr dirty="0"/>
              <a:t>manajer</a:t>
            </a:r>
            <a:r>
              <a:rPr spc="-105" dirty="0"/>
              <a:t> </a:t>
            </a:r>
            <a:r>
              <a:rPr spc="-10" dirty="0"/>
              <a:t>manajer menjalankan</a:t>
            </a:r>
            <a:r>
              <a:rPr spc="-75" dirty="0"/>
              <a:t> </a:t>
            </a:r>
            <a:r>
              <a:rPr dirty="0"/>
              <a:t>proses</a:t>
            </a:r>
            <a:r>
              <a:rPr spc="-110" dirty="0"/>
              <a:t> </a:t>
            </a:r>
            <a:r>
              <a:rPr dirty="0"/>
              <a:t>dan</a:t>
            </a:r>
            <a:r>
              <a:rPr spc="-85" dirty="0"/>
              <a:t> </a:t>
            </a:r>
            <a:r>
              <a:rPr dirty="0"/>
              <a:t>struktur</a:t>
            </a:r>
            <a:r>
              <a:rPr spc="-95" dirty="0"/>
              <a:t> </a:t>
            </a:r>
            <a:r>
              <a:rPr spc="-10" dirty="0"/>
              <a:t>untuk </a:t>
            </a:r>
            <a:r>
              <a:rPr dirty="0"/>
              <a:t>menjamin</a:t>
            </a:r>
            <a:r>
              <a:rPr spc="-95" dirty="0"/>
              <a:t> </a:t>
            </a:r>
            <a:r>
              <a:rPr dirty="0"/>
              <a:t>bahwa</a:t>
            </a:r>
            <a:r>
              <a:rPr spc="-80" dirty="0"/>
              <a:t> </a:t>
            </a:r>
            <a:r>
              <a:rPr spc="-10" dirty="0"/>
              <a:t>ide-</a:t>
            </a:r>
            <a:r>
              <a:rPr dirty="0"/>
              <a:t>ide</a:t>
            </a:r>
            <a:r>
              <a:rPr spc="-110" dirty="0"/>
              <a:t> </a:t>
            </a:r>
            <a:r>
              <a:rPr dirty="0"/>
              <a:t>baru</a:t>
            </a:r>
            <a:r>
              <a:rPr spc="-85" dirty="0"/>
              <a:t> </a:t>
            </a:r>
            <a:r>
              <a:rPr spc="-10" dirty="0"/>
              <a:t>diutarakan</a:t>
            </a:r>
            <a:r>
              <a:rPr spc="-75" dirty="0"/>
              <a:t> </a:t>
            </a:r>
            <a:r>
              <a:rPr spc="-10" dirty="0"/>
              <a:t>untuk nantinya</a:t>
            </a:r>
            <a:r>
              <a:rPr spc="-90" dirty="0"/>
              <a:t> </a:t>
            </a:r>
            <a:r>
              <a:rPr dirty="0"/>
              <a:t>diterima</a:t>
            </a:r>
            <a:r>
              <a:rPr spc="-95" dirty="0"/>
              <a:t> </a:t>
            </a:r>
            <a:r>
              <a:rPr dirty="0"/>
              <a:t>dan</a:t>
            </a:r>
            <a:r>
              <a:rPr spc="-100" dirty="0"/>
              <a:t> </a:t>
            </a:r>
            <a:r>
              <a:rPr spc="-10" dirty="0"/>
              <a:t>diterapkan.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27710" y="1280616"/>
            <a:ext cx="29248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Kewirausahaan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27710" y="2382774"/>
            <a:ext cx="3150870" cy="30016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Ide</a:t>
            </a:r>
            <a:r>
              <a:rPr sz="32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Terpilih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690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Tim</a:t>
            </a:r>
            <a:r>
              <a:rPr sz="32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Usaha</a:t>
            </a:r>
            <a:r>
              <a:rPr sz="32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Baru</a:t>
            </a:r>
            <a:endParaRPr sz="320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685"/>
              </a:spcBef>
              <a:buFont typeface="Arial MT"/>
              <a:buChar char="•"/>
              <a:tabLst>
                <a:tab pos="354330" algn="l"/>
              </a:tabLst>
            </a:pP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Skunkworks</a:t>
            </a:r>
            <a:endParaRPr sz="32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690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Dana</a:t>
            </a:r>
            <a:r>
              <a:rPr sz="32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usaha</a:t>
            </a:r>
            <a:r>
              <a:rPr sz="32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baru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Mengubah</a:t>
            </a:r>
            <a:r>
              <a:rPr spc="-75" dirty="0"/>
              <a:t> </a:t>
            </a:r>
            <a:r>
              <a:rPr spc="-20" dirty="0"/>
              <a:t>Orang-</a:t>
            </a:r>
            <a:r>
              <a:rPr dirty="0"/>
              <a:t>orang</a:t>
            </a:r>
            <a:r>
              <a:rPr spc="-45" dirty="0"/>
              <a:t> </a:t>
            </a:r>
            <a:r>
              <a:rPr dirty="0"/>
              <a:t>dan</a:t>
            </a:r>
            <a:r>
              <a:rPr spc="-60" dirty="0"/>
              <a:t> </a:t>
            </a:r>
            <a:r>
              <a:rPr spc="-10" dirty="0"/>
              <a:t>Budaya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7710" y="1565839"/>
            <a:ext cx="8074025" cy="47212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1790" marR="5080" indent="-339090" algn="just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Perubahan</a:t>
            </a:r>
            <a:r>
              <a:rPr sz="2000" b="1" spc="20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orang</a:t>
            </a:r>
            <a:r>
              <a:rPr sz="2000" b="1" spc="21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(People</a:t>
            </a:r>
            <a:r>
              <a:rPr sz="2000" b="1" spc="21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Change)</a:t>
            </a:r>
            <a:r>
              <a:rPr sz="2000" b="1" spc="21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adalah</a:t>
            </a:r>
            <a:r>
              <a:rPr sz="2000" spc="21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berkaitan</a:t>
            </a:r>
            <a:r>
              <a:rPr sz="2000" spc="21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dengan</a:t>
            </a:r>
            <a:r>
              <a:rPr sz="2000" spc="21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hanya 	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beberapa</a:t>
            </a:r>
            <a:r>
              <a:rPr sz="20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pegawai</a:t>
            </a:r>
            <a:r>
              <a:rPr sz="20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saja,seperti</a:t>
            </a:r>
            <a:r>
              <a:rPr sz="20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mengirimkan</a:t>
            </a:r>
            <a:r>
              <a:rPr sz="20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sejumlah</a:t>
            </a:r>
            <a:r>
              <a:rPr sz="20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manajer</a:t>
            </a:r>
            <a:r>
              <a:rPr sz="20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menengah 	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untuk</a:t>
            </a:r>
            <a:r>
              <a:rPr sz="2000" spc="3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mengikuti</a:t>
            </a:r>
            <a:r>
              <a:rPr sz="2000" spc="3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pelatihan</a:t>
            </a:r>
            <a:r>
              <a:rPr sz="2000" spc="3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demi</a:t>
            </a:r>
            <a:r>
              <a:rPr sz="2000" spc="3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meningkatkan</a:t>
            </a:r>
            <a:r>
              <a:rPr sz="2000" spc="3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keahlian</a:t>
            </a:r>
            <a:r>
              <a:rPr sz="2000" spc="3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kepemimpinan 	mereka.</a:t>
            </a:r>
            <a:endParaRPr sz="2000">
              <a:latin typeface="Calibri"/>
              <a:cs typeface="Calibri"/>
            </a:endParaRPr>
          </a:p>
          <a:p>
            <a:pPr marL="352425" marR="5080" indent="-339725" algn="just">
              <a:lnSpc>
                <a:spcPct val="150000"/>
              </a:lnSpc>
              <a:spcBef>
                <a:spcPts val="480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Perubahan</a:t>
            </a:r>
            <a:r>
              <a:rPr sz="2000" b="1" spc="1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Budaya</a:t>
            </a:r>
            <a:r>
              <a:rPr sz="2000" b="1" spc="1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(Culture</a:t>
            </a:r>
            <a:r>
              <a:rPr sz="2000" b="1" spc="1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Change)</a:t>
            </a:r>
            <a:r>
              <a:rPr sz="2000" b="1" spc="1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adalah</a:t>
            </a:r>
            <a:r>
              <a:rPr sz="2000" spc="1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berkaitan</a:t>
            </a:r>
            <a:r>
              <a:rPr sz="2000" spc="1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dengan</a:t>
            </a:r>
            <a:r>
              <a:rPr sz="2000" spc="1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organisasi 	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secara</a:t>
            </a:r>
            <a:r>
              <a:rPr sz="2000" spc="-1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kesseluruhan</a:t>
            </a:r>
            <a:endParaRPr sz="2000">
              <a:latin typeface="Calibri"/>
              <a:cs typeface="Calibri"/>
            </a:endParaRPr>
          </a:p>
          <a:p>
            <a:pPr marL="352425" marR="5080" algn="just">
              <a:lnSpc>
                <a:spcPct val="150000"/>
              </a:lnSpc>
              <a:spcBef>
                <a:spcPts val="480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Contoh:</a:t>
            </a:r>
            <a:r>
              <a:rPr sz="2000" spc="4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ketika</a:t>
            </a:r>
            <a:r>
              <a:rPr sz="2000" spc="45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IRS</a:t>
            </a:r>
            <a:r>
              <a:rPr sz="2000" spc="45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mengubah</a:t>
            </a:r>
            <a:r>
              <a:rPr sz="2000" spc="4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mind-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set</a:t>
            </a:r>
            <a:r>
              <a:rPr sz="2000" spc="4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dasarnya</a:t>
            </a:r>
            <a:r>
              <a:rPr sz="2000" spc="45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000" spc="4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tadinya</a:t>
            </a:r>
            <a:r>
              <a:rPr sz="2000" spc="4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sebuah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organisasi</a:t>
            </a:r>
            <a:r>
              <a:rPr sz="2000" spc="4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000" spc="4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berfokus</a:t>
            </a:r>
            <a:r>
              <a:rPr sz="2000" spc="459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pada</a:t>
            </a:r>
            <a:r>
              <a:rPr sz="2000" spc="4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pemungutan</a:t>
            </a:r>
            <a:r>
              <a:rPr sz="2000" spc="4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dan</a:t>
            </a:r>
            <a:r>
              <a:rPr sz="2000" spc="4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kebutuhan</a:t>
            </a:r>
            <a:r>
              <a:rPr sz="2000" spc="4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pajak</a:t>
            </a:r>
            <a:r>
              <a:rPr sz="2000" spc="4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saja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menjadi</a:t>
            </a:r>
            <a:r>
              <a:rPr sz="2000" spc="300" dirty="0">
                <a:solidFill>
                  <a:srgbClr val="404040"/>
                </a:solidFill>
                <a:latin typeface="Calibri"/>
                <a:cs typeface="Calibri"/>
              </a:rPr>
              <a:t> 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sebuah</a:t>
            </a:r>
            <a:r>
              <a:rPr sz="2000" spc="300" dirty="0">
                <a:solidFill>
                  <a:srgbClr val="404040"/>
                </a:solidFill>
                <a:latin typeface="Calibri"/>
                <a:cs typeface="Calibri"/>
              </a:rPr>
              <a:t> 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organisasi</a:t>
            </a:r>
            <a:r>
              <a:rPr sz="2000" spc="305" dirty="0">
                <a:solidFill>
                  <a:srgbClr val="404040"/>
                </a:solidFill>
                <a:latin typeface="Calibri"/>
                <a:cs typeface="Calibri"/>
              </a:rPr>
              <a:t> 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000" spc="295" dirty="0">
                <a:solidFill>
                  <a:srgbClr val="404040"/>
                </a:solidFill>
                <a:latin typeface="Calibri"/>
                <a:cs typeface="Calibri"/>
              </a:rPr>
              <a:t> 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berdedikasi</a:t>
            </a:r>
            <a:r>
              <a:rPr sz="2000" spc="300" dirty="0">
                <a:solidFill>
                  <a:srgbClr val="404040"/>
                </a:solidFill>
                <a:latin typeface="Calibri"/>
                <a:cs typeface="Calibri"/>
              </a:rPr>
              <a:t> 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pada</a:t>
            </a:r>
            <a:r>
              <a:rPr sz="2000" spc="300" dirty="0">
                <a:solidFill>
                  <a:srgbClr val="404040"/>
                </a:solidFill>
                <a:latin typeface="Calibri"/>
                <a:cs typeface="Calibri"/>
              </a:rPr>
              <a:t>  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pemberian informasi,pendidikan,dan pelayanan</a:t>
            </a:r>
            <a:r>
              <a:rPr sz="20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pada</a:t>
            </a:r>
            <a:r>
              <a:rPr sz="20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pelanggan(pembayaran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pajak)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Pelatihan</a:t>
            </a:r>
            <a:r>
              <a:rPr spc="-90" dirty="0"/>
              <a:t> </a:t>
            </a:r>
            <a:r>
              <a:rPr dirty="0"/>
              <a:t>dan</a:t>
            </a:r>
            <a:r>
              <a:rPr spc="-60" dirty="0"/>
              <a:t> </a:t>
            </a:r>
            <a:r>
              <a:rPr spc="-10" dirty="0"/>
              <a:t>Pengembangan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7710" y="2185263"/>
            <a:ext cx="8072120" cy="3561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0000"/>
              </a:lnSpc>
              <a:spcBef>
                <a:spcPts val="100"/>
              </a:spcBef>
            </a:pP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Pelatihan</a:t>
            </a:r>
            <a:r>
              <a:rPr sz="2000" b="1" spc="38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adalah</a:t>
            </a:r>
            <a:r>
              <a:rPr sz="2000" b="1" spc="39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pendekatan</a:t>
            </a:r>
            <a:r>
              <a:rPr sz="2000" b="1" spc="39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000" b="1" spc="39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paling</a:t>
            </a:r>
            <a:r>
              <a:rPr sz="2000" b="1" spc="39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sering</a:t>
            </a:r>
            <a:r>
              <a:rPr sz="2000" b="1" spc="38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digunakan</a:t>
            </a:r>
            <a:r>
              <a:rPr sz="2000" b="1" spc="38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dalam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mengubah</a:t>
            </a: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mind-set</a:t>
            </a:r>
            <a:r>
              <a:rPr sz="2000" b="1" spc="-20" dirty="0">
                <a:solidFill>
                  <a:srgbClr val="404040"/>
                </a:solidFill>
                <a:latin typeface="Calibri"/>
                <a:cs typeface="Calibri"/>
              </a:rPr>
              <a:t> orang-</a:t>
            </a: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orang.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875"/>
              </a:spcBef>
            </a:pP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40000"/>
              </a:lnSpc>
              <a:spcBef>
                <a:spcPts val="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Perusahaan</a:t>
            </a:r>
            <a:r>
              <a:rPr sz="20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000" spc="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sukses</a:t>
            </a:r>
            <a:r>
              <a:rPr sz="20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biasanya</a:t>
            </a:r>
            <a:r>
              <a:rPr sz="20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ingin</a:t>
            </a:r>
            <a:r>
              <a:rPr sz="20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menyediakan</a:t>
            </a:r>
            <a:r>
              <a:rPr sz="20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kesempatan</a:t>
            </a:r>
            <a:r>
              <a:rPr sz="2000" spc="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bagi</a:t>
            </a:r>
            <a:r>
              <a:rPr sz="2000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setiap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orang</a:t>
            </a:r>
            <a:r>
              <a:rPr sz="2000" spc="2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untuk</a:t>
            </a:r>
            <a:r>
              <a:rPr sz="2000" spc="4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mengikuti</a:t>
            </a:r>
            <a:r>
              <a:rPr sz="2000" spc="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pelatihan</a:t>
            </a:r>
            <a:r>
              <a:rPr sz="2000" spc="3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dan</a:t>
            </a:r>
            <a:r>
              <a:rPr sz="2000" spc="2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pengembangan</a:t>
            </a:r>
            <a:r>
              <a:rPr sz="2000" spc="4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tetapi</a:t>
            </a:r>
            <a:r>
              <a:rPr sz="2000" spc="190" dirty="0">
                <a:solidFill>
                  <a:srgbClr val="404040"/>
                </a:solidFill>
                <a:latin typeface="Calibri"/>
                <a:cs typeface="Calibri"/>
              </a:rPr>
              <a:t>  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perusahaan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tersebut</a:t>
            </a:r>
            <a:r>
              <a:rPr sz="2000" spc="30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mungkin</a:t>
            </a:r>
            <a:r>
              <a:rPr sz="2000" spc="3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lebih</a:t>
            </a:r>
            <a:r>
              <a:rPr sz="2000" spc="30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menekankan</a:t>
            </a:r>
            <a:r>
              <a:rPr sz="2000" spc="3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pelatihan</a:t>
            </a:r>
            <a:r>
              <a:rPr sz="2000" spc="29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dan</a:t>
            </a:r>
            <a:r>
              <a:rPr sz="2000" spc="29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pengembangan</a:t>
            </a:r>
            <a:r>
              <a:rPr sz="2000" spc="30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kepada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manajer</a:t>
            </a:r>
            <a:r>
              <a:rPr sz="2000" spc="4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karena</a:t>
            </a:r>
            <a:r>
              <a:rPr sz="2000" spc="5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i="1" dirty="0">
                <a:solidFill>
                  <a:srgbClr val="404040"/>
                </a:solidFill>
                <a:latin typeface="Calibri"/>
                <a:cs typeface="Calibri"/>
              </a:rPr>
              <a:t>sikap</a:t>
            </a:r>
            <a:r>
              <a:rPr sz="2000" i="1" spc="4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i="1" dirty="0">
                <a:solidFill>
                  <a:srgbClr val="404040"/>
                </a:solidFill>
                <a:latin typeface="Calibri"/>
                <a:cs typeface="Calibri"/>
              </a:rPr>
              <a:t>dari</a:t>
            </a:r>
            <a:r>
              <a:rPr sz="2000" i="1" spc="4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i="1" dirty="0">
                <a:solidFill>
                  <a:srgbClr val="404040"/>
                </a:solidFill>
                <a:latin typeface="Calibri"/>
                <a:cs typeface="Calibri"/>
              </a:rPr>
              <a:t>seorang</a:t>
            </a:r>
            <a:r>
              <a:rPr sz="2000" i="1" spc="5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i="1" dirty="0">
                <a:solidFill>
                  <a:srgbClr val="404040"/>
                </a:solidFill>
                <a:latin typeface="Calibri"/>
                <a:cs typeface="Calibri"/>
              </a:rPr>
              <a:t>manajer</a:t>
            </a:r>
            <a:r>
              <a:rPr sz="2000" i="1" spc="4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i="1" dirty="0">
                <a:solidFill>
                  <a:srgbClr val="404040"/>
                </a:solidFill>
                <a:latin typeface="Calibri"/>
                <a:cs typeface="Calibri"/>
              </a:rPr>
              <a:t>akan</a:t>
            </a:r>
            <a:r>
              <a:rPr sz="2000" i="1" spc="4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i="1" dirty="0">
                <a:solidFill>
                  <a:srgbClr val="404040"/>
                </a:solidFill>
                <a:latin typeface="Calibri"/>
                <a:cs typeface="Calibri"/>
              </a:rPr>
              <a:t>memberikan</a:t>
            </a:r>
            <a:r>
              <a:rPr sz="2000" i="1" spc="4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i="1" spc="-10" dirty="0">
                <a:solidFill>
                  <a:srgbClr val="404040"/>
                </a:solidFill>
                <a:latin typeface="Calibri"/>
                <a:cs typeface="Calibri"/>
              </a:rPr>
              <a:t>pengaruh kepada</a:t>
            </a:r>
            <a:r>
              <a:rPr sz="2000" i="1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404040"/>
                </a:solidFill>
                <a:latin typeface="Calibri"/>
                <a:cs typeface="Calibri"/>
              </a:rPr>
              <a:t>orang</a:t>
            </a:r>
            <a:r>
              <a:rPr sz="2000" i="1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000" i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404040"/>
                </a:solidFill>
                <a:latin typeface="Calibri"/>
                <a:cs typeface="Calibri"/>
              </a:rPr>
              <a:t>berada</a:t>
            </a:r>
            <a:r>
              <a:rPr sz="2000" i="1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404040"/>
                </a:solidFill>
                <a:latin typeface="Calibri"/>
                <a:cs typeface="Calibri"/>
              </a:rPr>
              <a:t>di</a:t>
            </a:r>
            <a:r>
              <a:rPr sz="2000" i="1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404040"/>
                </a:solidFill>
                <a:latin typeface="Calibri"/>
                <a:cs typeface="Calibri"/>
              </a:rPr>
              <a:t>sekitar</a:t>
            </a:r>
            <a:r>
              <a:rPr sz="2000" i="1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rgbClr val="404040"/>
                </a:solidFill>
                <a:latin typeface="Calibri"/>
                <a:cs typeface="Calibri"/>
              </a:rPr>
              <a:t>lingkungannya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Pengembangan</a:t>
            </a:r>
            <a:r>
              <a:rPr spc="-105" dirty="0"/>
              <a:t> </a:t>
            </a:r>
            <a:r>
              <a:rPr spc="-10" dirty="0"/>
              <a:t>Organisasi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7710" y="2306574"/>
            <a:ext cx="19970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Pengembangan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89098" y="2306574"/>
            <a:ext cx="11150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Organisasi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69511" y="2306574"/>
            <a:ext cx="14458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404040"/>
                </a:solidFill>
                <a:latin typeface="Calibri"/>
                <a:cs typeface="Calibri"/>
              </a:rPr>
              <a:t>(Organization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83682" y="2306574"/>
            <a:ext cx="30156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312670" algn="l"/>
              </a:tabLst>
            </a:pPr>
            <a:r>
              <a:rPr sz="2000" b="1" spc="-20" dirty="0">
                <a:solidFill>
                  <a:srgbClr val="404040"/>
                </a:solidFill>
                <a:latin typeface="Calibri"/>
                <a:cs typeface="Calibri"/>
              </a:rPr>
              <a:t>Development-</a:t>
            </a:r>
            <a:r>
              <a:rPr sz="2000" b="1" spc="-25" dirty="0">
                <a:solidFill>
                  <a:srgbClr val="404040"/>
                </a:solidFill>
                <a:latin typeface="Calibri"/>
                <a:cs typeface="Calibri"/>
              </a:rPr>
              <a:t>OD)</a:t>
            </a:r>
            <a:r>
              <a:rPr sz="2000" b="1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adalah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7710" y="2612433"/>
            <a:ext cx="8073390" cy="2708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350" algn="just">
              <a:lnSpc>
                <a:spcPct val="140000"/>
              </a:lnSpc>
              <a:spcBef>
                <a:spcPts val="9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proses</a:t>
            </a:r>
            <a:r>
              <a:rPr sz="2000" spc="47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perubahan</a:t>
            </a:r>
            <a:r>
              <a:rPr sz="2000" spc="49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sistematis</a:t>
            </a:r>
            <a:r>
              <a:rPr sz="2000" spc="48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dan</a:t>
            </a:r>
            <a:r>
              <a:rPr sz="2000" spc="49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terencana</a:t>
            </a:r>
            <a:r>
              <a:rPr sz="2000" spc="48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000" spc="48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menggunakan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pengetahuan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dan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tekhnik</a:t>
            </a:r>
            <a:r>
              <a:rPr sz="20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ilmu</a:t>
            </a:r>
            <a:r>
              <a:rPr sz="20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perilaku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untuk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memperbaiki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kesehatan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alibri"/>
                <a:cs typeface="Calibri"/>
              </a:rPr>
              <a:t>dan 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keefektifan</a:t>
            </a:r>
            <a:r>
              <a:rPr sz="20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suatu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organisasi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untuk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menyesuaikan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diri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dengan</a:t>
            </a:r>
            <a:r>
              <a:rPr sz="20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lingkungan.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OD</a:t>
            </a:r>
            <a:r>
              <a:rPr sz="2000" spc="2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dapat</a:t>
            </a:r>
            <a:r>
              <a:rPr sz="2000" spc="2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membantu</a:t>
            </a:r>
            <a:r>
              <a:rPr sz="2000" spc="2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manajer</a:t>
            </a:r>
            <a:r>
              <a:rPr sz="2000" spc="2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untuk</a:t>
            </a:r>
            <a:r>
              <a:rPr sz="2000" spc="2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menyentuh</a:t>
            </a:r>
            <a:r>
              <a:rPr sz="2000" spc="2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3</a:t>
            </a:r>
            <a:r>
              <a:rPr sz="2000" spc="2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jenis</a:t>
            </a:r>
            <a:r>
              <a:rPr sz="2000" spc="2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masalah,yaitu</a:t>
            </a:r>
            <a:r>
              <a:rPr sz="2000" spc="2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355600" algn="just">
              <a:lnSpc>
                <a:spcPct val="100000"/>
              </a:lnSpc>
              <a:spcBef>
                <a:spcPts val="96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akuisisi,</a:t>
            </a:r>
            <a:r>
              <a:rPr sz="20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kebangkitan</a:t>
            </a:r>
            <a:r>
              <a:rPr sz="20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organisasi,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dan</a:t>
            </a:r>
            <a:r>
              <a:rPr sz="20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manajemen</a:t>
            </a:r>
            <a:r>
              <a:rPr sz="20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alibri"/>
                <a:cs typeface="Calibri"/>
              </a:rPr>
              <a:t>konflik.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27710" y="1314145"/>
            <a:ext cx="439293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Melaksanakan</a:t>
            </a:r>
            <a:r>
              <a:rPr spc="-140" dirty="0"/>
              <a:t> </a:t>
            </a:r>
            <a:r>
              <a:rPr spc="-10" dirty="0"/>
              <a:t>Perubahan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7710" y="2317983"/>
            <a:ext cx="8070215" cy="1122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95"/>
              </a:spcBef>
              <a:tabLst>
                <a:tab pos="1334135" algn="l"/>
                <a:tab pos="2609850" algn="l"/>
                <a:tab pos="3496945" algn="l"/>
                <a:tab pos="4373245" algn="l"/>
                <a:tab pos="6176010" algn="l"/>
                <a:tab pos="7246620" algn="l"/>
              </a:tabLst>
            </a:pP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Langkah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terakhir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2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20" dirty="0">
                <a:solidFill>
                  <a:srgbClr val="404040"/>
                </a:solidFill>
                <a:latin typeface="Calibri"/>
                <a:cs typeface="Calibri"/>
              </a:rPr>
              <a:t>baru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diselesaikan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dalam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25" dirty="0">
                <a:solidFill>
                  <a:srgbClr val="404040"/>
                </a:solidFill>
                <a:latin typeface="Calibri"/>
                <a:cs typeface="Calibri"/>
              </a:rPr>
              <a:t>proses </a:t>
            </a: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perubahan</a:t>
            </a:r>
            <a:r>
              <a:rPr sz="2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adalah</a:t>
            </a:r>
            <a:r>
              <a:rPr sz="24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pelaksaan.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96941" y="4292549"/>
            <a:ext cx="6438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tidak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79338" y="4292549"/>
            <a:ext cx="6096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solidFill>
                  <a:srgbClr val="404040"/>
                </a:solidFill>
                <a:latin typeface="Calibri"/>
                <a:cs typeface="Calibri"/>
              </a:rPr>
              <a:t>akan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28586" y="4292549"/>
            <a:ext cx="18732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mendatangkan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7710" y="4109166"/>
            <a:ext cx="8073390" cy="1123950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45"/>
              </a:spcBef>
              <a:tabLst>
                <a:tab pos="1196975" algn="l"/>
                <a:tab pos="1844675" algn="l"/>
                <a:tab pos="2682875" algn="l"/>
                <a:tab pos="3414395" algn="l"/>
              </a:tabLst>
            </a:pP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Sebuah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25" dirty="0">
                <a:solidFill>
                  <a:srgbClr val="404040"/>
                </a:solidFill>
                <a:latin typeface="Calibri"/>
                <a:cs typeface="Calibri"/>
              </a:rPr>
              <a:t>ide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20" dirty="0">
                <a:solidFill>
                  <a:srgbClr val="404040"/>
                </a:solidFill>
                <a:latin typeface="Calibri"/>
                <a:cs typeface="Calibri"/>
              </a:rPr>
              <a:t>baru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25" dirty="0">
                <a:solidFill>
                  <a:srgbClr val="404040"/>
                </a:solidFill>
                <a:latin typeface="Calibri"/>
                <a:cs typeface="Calibri"/>
              </a:rPr>
              <a:t>dan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kreatif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  <a:tabLst>
                <a:tab pos="1748789" algn="l"/>
                <a:tab pos="2540000" algn="l"/>
                <a:tab pos="4041140" algn="l"/>
                <a:tab pos="4740910" algn="l"/>
                <a:tab pos="5636895" algn="l"/>
                <a:tab pos="7589520" algn="l"/>
              </a:tabLst>
            </a:pP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keuntungan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20" dirty="0">
                <a:solidFill>
                  <a:srgbClr val="404040"/>
                </a:solidFill>
                <a:latin typeface="Calibri"/>
                <a:cs typeface="Calibri"/>
              </a:rPr>
              <a:t>bagi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organisasi</a:t>
            </a:r>
            <a:r>
              <a:rPr sz="2400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i="1" spc="-20" dirty="0">
                <a:solidFill>
                  <a:srgbClr val="404040"/>
                </a:solidFill>
                <a:latin typeface="Calibri"/>
                <a:cs typeface="Calibri"/>
              </a:rPr>
              <a:t>jika</a:t>
            </a:r>
            <a:r>
              <a:rPr sz="2400" i="1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i="1" spc="-10" dirty="0">
                <a:solidFill>
                  <a:srgbClr val="404040"/>
                </a:solidFill>
                <a:latin typeface="Calibri"/>
                <a:cs typeface="Calibri"/>
              </a:rPr>
              <a:t>tidak</a:t>
            </a:r>
            <a:r>
              <a:rPr sz="2400" i="1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i="1" spc="-10" dirty="0">
                <a:solidFill>
                  <a:srgbClr val="404040"/>
                </a:solidFill>
                <a:latin typeface="Calibri"/>
                <a:cs typeface="Calibri"/>
              </a:rPr>
              <a:t>direalisasikan</a:t>
            </a:r>
            <a:r>
              <a:rPr sz="2400" i="1" dirty="0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sz="2400" i="1" spc="-25" dirty="0">
                <a:solidFill>
                  <a:srgbClr val="404040"/>
                </a:solidFill>
                <a:latin typeface="Calibri"/>
                <a:cs typeface="Calibri"/>
              </a:rPr>
              <a:t>dan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7710" y="5390489"/>
            <a:ext cx="29927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10" dirty="0">
                <a:solidFill>
                  <a:srgbClr val="404040"/>
                </a:solidFill>
                <a:latin typeface="Calibri"/>
                <a:cs typeface="Calibri"/>
              </a:rPr>
              <a:t>digunakan</a:t>
            </a:r>
            <a:r>
              <a:rPr sz="2400" i="1" spc="-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404040"/>
                </a:solidFill>
                <a:latin typeface="Calibri"/>
                <a:cs typeface="Calibri"/>
              </a:rPr>
              <a:t>dengan</a:t>
            </a:r>
            <a:r>
              <a:rPr sz="2400" i="1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404040"/>
                </a:solidFill>
                <a:latin typeface="Calibri"/>
                <a:cs typeface="Calibri"/>
              </a:rPr>
              <a:t>baik</a:t>
            </a:r>
            <a:r>
              <a:rPr sz="2400" spc="-10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4591" y="2230882"/>
            <a:ext cx="7397750" cy="30454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0960" algn="just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Keharusan</a:t>
            </a:r>
            <a:r>
              <a:rPr sz="3200" b="1" spc="-1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Untuk</a:t>
            </a:r>
            <a:r>
              <a:rPr sz="32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Melakukan</a:t>
            </a:r>
            <a:r>
              <a:rPr sz="3200" b="1" spc="-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Perubahan</a:t>
            </a:r>
            <a:endParaRPr sz="3200">
              <a:latin typeface="Calibri"/>
              <a:cs typeface="Calibri"/>
            </a:endParaRPr>
          </a:p>
          <a:p>
            <a:pPr marL="12700" marR="5080" algn="just">
              <a:lnSpc>
                <a:spcPct val="150000"/>
              </a:lnSpc>
              <a:spcBef>
                <a:spcPts val="2650"/>
              </a:spcBef>
            </a:pP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Kesenjangan</a:t>
            </a:r>
            <a:r>
              <a:rPr sz="3200" spc="-1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kinerja</a:t>
            </a:r>
            <a:r>
              <a:rPr sz="3200" spc="-10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(performance</a:t>
            </a:r>
            <a:r>
              <a:rPr sz="3200" spc="-1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gap)</a:t>
            </a:r>
            <a:r>
              <a:rPr sz="3200" spc="-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404040"/>
                </a:solidFill>
                <a:latin typeface="Calibri"/>
                <a:cs typeface="Calibri"/>
              </a:rPr>
              <a:t>atau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perbedaan</a:t>
            </a:r>
            <a:r>
              <a:rPr sz="3200" spc="-1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antara</a:t>
            </a:r>
            <a:r>
              <a:rPr sz="3200" spc="-1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tingkatan</a:t>
            </a:r>
            <a:r>
              <a:rPr sz="3200" spc="-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kinerja</a:t>
            </a:r>
            <a:r>
              <a:rPr sz="3200" spc="-11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3200" spc="-1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404040"/>
                </a:solidFill>
                <a:latin typeface="Calibri"/>
                <a:cs typeface="Calibri"/>
              </a:rPr>
              <a:t>ada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dan</a:t>
            </a:r>
            <a:r>
              <a:rPr sz="32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kinerja</a:t>
            </a:r>
            <a:r>
              <a:rPr sz="32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32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404040"/>
                </a:solidFill>
                <a:latin typeface="Calibri"/>
                <a:cs typeface="Calibri"/>
              </a:rPr>
              <a:t>dihadapi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27710" y="1280616"/>
            <a:ext cx="48545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0" dirty="0"/>
              <a:t>Taktik-</a:t>
            </a:r>
            <a:r>
              <a:rPr sz="3600" dirty="0"/>
              <a:t>taktik</a:t>
            </a:r>
            <a:r>
              <a:rPr sz="3600" spc="-50" dirty="0"/>
              <a:t> </a:t>
            </a:r>
            <a:r>
              <a:rPr sz="3600" spc="-10" dirty="0"/>
              <a:t>Pelaksanaan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27710" y="2366010"/>
            <a:ext cx="3822700" cy="19030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330" algn="l"/>
              </a:tabLst>
            </a:pP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Komunikasi</a:t>
            </a:r>
            <a:r>
              <a:rPr sz="28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dan</a:t>
            </a:r>
            <a:r>
              <a:rPr sz="28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edukasi</a:t>
            </a:r>
            <a:endParaRPr sz="280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355"/>
              </a:spcBef>
              <a:buFont typeface="Arial MT"/>
              <a:buChar char="•"/>
              <a:tabLst>
                <a:tab pos="354330" algn="l"/>
              </a:tabLst>
            </a:pP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Negoisasi</a:t>
            </a:r>
            <a:endParaRPr sz="280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350"/>
              </a:spcBef>
              <a:buFont typeface="Arial MT"/>
              <a:buChar char="•"/>
              <a:tabLst>
                <a:tab pos="354330" algn="l"/>
              </a:tabLst>
            </a:pP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Paksaan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27710" y="1544828"/>
            <a:ext cx="58153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Dukungan</a:t>
            </a:r>
            <a:r>
              <a:rPr sz="3600" spc="-160" dirty="0"/>
              <a:t> </a:t>
            </a:r>
            <a:r>
              <a:rPr sz="3600" dirty="0"/>
              <a:t>Manajemen</a:t>
            </a:r>
            <a:r>
              <a:rPr sz="3600" spc="-185" dirty="0"/>
              <a:t> </a:t>
            </a:r>
            <a:r>
              <a:rPr sz="3600" spc="-10" dirty="0"/>
              <a:t>Puncak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95096" y="2678916"/>
            <a:ext cx="8070850" cy="3227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105"/>
              </a:spcBef>
            </a:pP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Dukungan</a:t>
            </a:r>
            <a:r>
              <a:rPr sz="2800" spc="8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nyata</a:t>
            </a:r>
            <a:r>
              <a:rPr sz="2800" spc="9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dari</a:t>
            </a:r>
            <a:r>
              <a:rPr sz="2800" spc="8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manajemen</a:t>
            </a:r>
            <a:r>
              <a:rPr sz="2800" spc="9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puncak</a:t>
            </a:r>
            <a:r>
              <a:rPr sz="2800" spc="9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juga</a:t>
            </a:r>
            <a:r>
              <a:rPr sz="2800" spc="9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800" spc="-20" dirty="0">
                <a:solidFill>
                  <a:srgbClr val="404040"/>
                </a:solidFill>
                <a:latin typeface="Calibri"/>
                <a:cs typeface="Calibri"/>
              </a:rPr>
              <a:t>akan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membantu</a:t>
            </a:r>
            <a:r>
              <a:rPr sz="28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mengatasi</a:t>
            </a:r>
            <a:r>
              <a:rPr sz="28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penolakan</a:t>
            </a:r>
            <a:r>
              <a:rPr sz="28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terhadap</a:t>
            </a:r>
            <a:r>
              <a:rPr sz="28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perubahan </a:t>
            </a:r>
            <a:r>
              <a:rPr sz="2800" spc="-50" dirty="0">
                <a:solidFill>
                  <a:srgbClr val="404040"/>
                </a:solidFill>
                <a:latin typeface="Calibri"/>
                <a:cs typeface="Calibri"/>
              </a:rPr>
              <a:t>.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Dukungan</a:t>
            </a:r>
            <a:r>
              <a:rPr sz="2800" spc="500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manajemen</a:t>
            </a:r>
            <a:r>
              <a:rPr sz="2800" spc="51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puncak</a:t>
            </a:r>
            <a:r>
              <a:rPr sz="2800" spc="509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menandakan</a:t>
            </a:r>
            <a:r>
              <a:rPr sz="2800" spc="509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800" spc="-20" dirty="0">
                <a:solidFill>
                  <a:srgbClr val="404040"/>
                </a:solidFill>
                <a:latin typeface="Calibri"/>
                <a:cs typeface="Calibri"/>
              </a:rPr>
              <a:t>pada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semua</a:t>
            </a:r>
            <a:r>
              <a:rPr sz="2800" spc="48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pergawai</a:t>
            </a:r>
            <a:r>
              <a:rPr sz="2800" spc="475" dirty="0">
                <a:solidFill>
                  <a:srgbClr val="404040"/>
                </a:solidFill>
                <a:latin typeface="Calibri"/>
                <a:cs typeface="Calibri"/>
              </a:rPr>
              <a:t> 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bahwa</a:t>
            </a:r>
            <a:r>
              <a:rPr sz="2800" spc="48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perubahan</a:t>
            </a:r>
            <a:r>
              <a:rPr sz="2800" spc="4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800" spc="4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diusung</a:t>
            </a:r>
            <a:r>
              <a:rPr sz="2800" spc="48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Calibri"/>
                <a:cs typeface="Calibri"/>
              </a:rPr>
              <a:t>ini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adalah</a:t>
            </a:r>
            <a:r>
              <a:rPr sz="28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hal</a:t>
            </a:r>
            <a:r>
              <a:rPr sz="28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8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sangat</a:t>
            </a:r>
            <a:r>
              <a:rPr sz="2800" spc="-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penting</a:t>
            </a:r>
            <a:r>
              <a:rPr sz="28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bagi</a:t>
            </a:r>
            <a:r>
              <a:rPr sz="2800" spc="-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organisasi.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1116" y="2946907"/>
            <a:ext cx="487172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b="1" dirty="0">
                <a:latin typeface="Calibri"/>
                <a:cs typeface="Calibri"/>
              </a:rPr>
              <a:t>THANK</a:t>
            </a:r>
            <a:r>
              <a:rPr sz="7200" b="1" spc="-10" dirty="0">
                <a:latin typeface="Calibri"/>
                <a:cs typeface="Calibri"/>
              </a:rPr>
              <a:t> </a:t>
            </a:r>
            <a:r>
              <a:rPr sz="7200" b="1" spc="-60" dirty="0">
                <a:latin typeface="Calibri"/>
                <a:cs typeface="Calibri"/>
              </a:rPr>
              <a:t>YOU!</a:t>
            </a:r>
            <a:endParaRPr sz="7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27710" y="1204721"/>
            <a:ext cx="22809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0" dirty="0"/>
              <a:t>Pengantar…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438848" y="2317940"/>
            <a:ext cx="3079115" cy="1248410"/>
            <a:chOff x="438848" y="2317940"/>
            <a:chExt cx="3079115" cy="1248410"/>
          </a:xfrm>
        </p:grpSpPr>
        <p:sp>
          <p:nvSpPr>
            <p:cNvPr id="4" name="object 4"/>
            <p:cNvSpPr/>
            <p:nvPr/>
          </p:nvSpPr>
          <p:spPr>
            <a:xfrm>
              <a:off x="451866" y="2330957"/>
              <a:ext cx="3053080" cy="1222375"/>
            </a:xfrm>
            <a:custGeom>
              <a:avLst/>
              <a:gdLst/>
              <a:ahLst/>
              <a:cxnLst/>
              <a:rect l="l" t="t" r="r" b="b"/>
              <a:pathLst>
                <a:path w="3053079" h="1222375">
                  <a:moveTo>
                    <a:pt x="2441448" y="0"/>
                  </a:moveTo>
                  <a:lnTo>
                    <a:pt x="0" y="0"/>
                  </a:lnTo>
                  <a:lnTo>
                    <a:pt x="611124" y="611124"/>
                  </a:lnTo>
                  <a:lnTo>
                    <a:pt x="0" y="1222247"/>
                  </a:lnTo>
                  <a:lnTo>
                    <a:pt x="2441448" y="1222247"/>
                  </a:lnTo>
                  <a:lnTo>
                    <a:pt x="3052572" y="611124"/>
                  </a:lnTo>
                  <a:lnTo>
                    <a:pt x="2441448" y="0"/>
                  </a:lnTo>
                  <a:close/>
                </a:path>
              </a:pathLst>
            </a:custGeom>
            <a:solidFill>
              <a:srgbClr val="AD4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1866" y="2330957"/>
              <a:ext cx="3053080" cy="1222375"/>
            </a:xfrm>
            <a:custGeom>
              <a:avLst/>
              <a:gdLst/>
              <a:ahLst/>
              <a:cxnLst/>
              <a:rect l="l" t="t" r="r" b="b"/>
              <a:pathLst>
                <a:path w="3053079" h="1222375">
                  <a:moveTo>
                    <a:pt x="0" y="0"/>
                  </a:moveTo>
                  <a:lnTo>
                    <a:pt x="2441448" y="0"/>
                  </a:lnTo>
                  <a:lnTo>
                    <a:pt x="3052572" y="611124"/>
                  </a:lnTo>
                  <a:lnTo>
                    <a:pt x="2441448" y="1222247"/>
                  </a:lnTo>
                  <a:lnTo>
                    <a:pt x="0" y="1222247"/>
                  </a:lnTo>
                  <a:lnTo>
                    <a:pt x="611124" y="611124"/>
                  </a:lnTo>
                  <a:lnTo>
                    <a:pt x="0" y="0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600327" y="2745739"/>
            <a:ext cx="8077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Inovatif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186620" y="2317940"/>
            <a:ext cx="3079115" cy="1248410"/>
            <a:chOff x="3186620" y="2317940"/>
            <a:chExt cx="3079115" cy="1248410"/>
          </a:xfrm>
        </p:grpSpPr>
        <p:sp>
          <p:nvSpPr>
            <p:cNvPr id="8" name="object 8"/>
            <p:cNvSpPr/>
            <p:nvPr/>
          </p:nvSpPr>
          <p:spPr>
            <a:xfrm>
              <a:off x="3199637" y="2330957"/>
              <a:ext cx="3053080" cy="1222375"/>
            </a:xfrm>
            <a:custGeom>
              <a:avLst/>
              <a:gdLst/>
              <a:ahLst/>
              <a:cxnLst/>
              <a:rect l="l" t="t" r="r" b="b"/>
              <a:pathLst>
                <a:path w="3053079" h="1222375">
                  <a:moveTo>
                    <a:pt x="2441448" y="0"/>
                  </a:moveTo>
                  <a:lnTo>
                    <a:pt x="0" y="0"/>
                  </a:lnTo>
                  <a:lnTo>
                    <a:pt x="611124" y="611124"/>
                  </a:lnTo>
                  <a:lnTo>
                    <a:pt x="0" y="1222247"/>
                  </a:lnTo>
                  <a:lnTo>
                    <a:pt x="2441448" y="1222247"/>
                  </a:lnTo>
                  <a:lnTo>
                    <a:pt x="3052572" y="611124"/>
                  </a:lnTo>
                  <a:lnTo>
                    <a:pt x="2441448" y="0"/>
                  </a:lnTo>
                  <a:close/>
                </a:path>
              </a:pathLst>
            </a:custGeom>
            <a:solidFill>
              <a:srgbClr val="C471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199637" y="2330957"/>
              <a:ext cx="3053080" cy="1222375"/>
            </a:xfrm>
            <a:custGeom>
              <a:avLst/>
              <a:gdLst/>
              <a:ahLst/>
              <a:cxnLst/>
              <a:rect l="l" t="t" r="r" b="b"/>
              <a:pathLst>
                <a:path w="3053079" h="1222375">
                  <a:moveTo>
                    <a:pt x="0" y="0"/>
                  </a:moveTo>
                  <a:lnTo>
                    <a:pt x="2441448" y="0"/>
                  </a:lnTo>
                  <a:lnTo>
                    <a:pt x="3052572" y="611124"/>
                  </a:lnTo>
                  <a:lnTo>
                    <a:pt x="2441448" y="1222247"/>
                  </a:lnTo>
                  <a:lnTo>
                    <a:pt x="0" y="1222247"/>
                  </a:lnTo>
                  <a:lnTo>
                    <a:pt x="611124" y="611124"/>
                  </a:lnTo>
                  <a:lnTo>
                    <a:pt x="0" y="0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992626" y="2326894"/>
            <a:ext cx="1519555" cy="116967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065" marR="5080" indent="-1905" algn="ctr">
              <a:lnSpc>
                <a:spcPct val="91700"/>
              </a:lnSpc>
              <a:spcBef>
                <a:spcPts val="300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Inovasi</a:t>
            </a:r>
            <a:r>
              <a:rPr sz="20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kondisi</a:t>
            </a:r>
            <a:r>
              <a:rPr sz="20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kerja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20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berubah-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ubah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5932932" y="2318004"/>
            <a:ext cx="3078480" cy="1248410"/>
            <a:chOff x="5932932" y="2318004"/>
            <a:chExt cx="3078480" cy="1248410"/>
          </a:xfrm>
        </p:grpSpPr>
        <p:sp>
          <p:nvSpPr>
            <p:cNvPr id="12" name="object 12"/>
            <p:cNvSpPr/>
            <p:nvPr/>
          </p:nvSpPr>
          <p:spPr>
            <a:xfrm>
              <a:off x="5945886" y="2330958"/>
              <a:ext cx="3053080" cy="1222375"/>
            </a:xfrm>
            <a:custGeom>
              <a:avLst/>
              <a:gdLst/>
              <a:ahLst/>
              <a:cxnLst/>
              <a:rect l="l" t="t" r="r" b="b"/>
              <a:pathLst>
                <a:path w="3053079" h="1222375">
                  <a:moveTo>
                    <a:pt x="2441447" y="0"/>
                  </a:moveTo>
                  <a:lnTo>
                    <a:pt x="0" y="0"/>
                  </a:lnTo>
                  <a:lnTo>
                    <a:pt x="611123" y="611124"/>
                  </a:lnTo>
                  <a:lnTo>
                    <a:pt x="0" y="1222247"/>
                  </a:lnTo>
                  <a:lnTo>
                    <a:pt x="2441447" y="1222247"/>
                  </a:lnTo>
                  <a:lnTo>
                    <a:pt x="3052571" y="611124"/>
                  </a:lnTo>
                  <a:lnTo>
                    <a:pt x="2441447" y="0"/>
                  </a:lnTo>
                  <a:close/>
                </a:path>
              </a:pathLst>
            </a:custGeom>
            <a:solidFill>
              <a:srgbClr val="D5A0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945886" y="2330958"/>
              <a:ext cx="3053080" cy="1222375"/>
            </a:xfrm>
            <a:custGeom>
              <a:avLst/>
              <a:gdLst/>
              <a:ahLst/>
              <a:cxnLst/>
              <a:rect l="l" t="t" r="r" b="b"/>
              <a:pathLst>
                <a:path w="3053079" h="1222375">
                  <a:moveTo>
                    <a:pt x="0" y="0"/>
                  </a:moveTo>
                  <a:lnTo>
                    <a:pt x="2441447" y="0"/>
                  </a:lnTo>
                  <a:lnTo>
                    <a:pt x="3052571" y="611124"/>
                  </a:lnTo>
                  <a:lnTo>
                    <a:pt x="2441447" y="1222247"/>
                  </a:lnTo>
                  <a:lnTo>
                    <a:pt x="0" y="1222247"/>
                  </a:lnTo>
                  <a:lnTo>
                    <a:pt x="611123" y="611124"/>
                  </a:lnTo>
                  <a:lnTo>
                    <a:pt x="0" y="0"/>
                  </a:lnTo>
                  <a:close/>
                </a:path>
              </a:pathLst>
            </a:custGeom>
            <a:ln w="2590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741668" y="2606167"/>
            <a:ext cx="1517015" cy="611505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329565" marR="5080" indent="-317500">
              <a:lnSpc>
                <a:spcPts val="2210"/>
              </a:lnSpc>
              <a:spcBef>
                <a:spcPts val="335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Mengubah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hal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tertentu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968944" y="3831272"/>
            <a:ext cx="2914015" cy="1181735"/>
            <a:chOff x="1968944" y="3831272"/>
            <a:chExt cx="2914015" cy="1181735"/>
          </a:xfrm>
        </p:grpSpPr>
        <p:sp>
          <p:nvSpPr>
            <p:cNvPr id="16" name="object 16"/>
            <p:cNvSpPr/>
            <p:nvPr/>
          </p:nvSpPr>
          <p:spPr>
            <a:xfrm>
              <a:off x="1981962" y="3844289"/>
              <a:ext cx="2887980" cy="1155700"/>
            </a:xfrm>
            <a:custGeom>
              <a:avLst/>
              <a:gdLst/>
              <a:ahLst/>
              <a:cxnLst/>
              <a:rect l="l" t="t" r="r" b="b"/>
              <a:pathLst>
                <a:path w="2887979" h="1155700">
                  <a:moveTo>
                    <a:pt x="2310384" y="0"/>
                  </a:moveTo>
                  <a:lnTo>
                    <a:pt x="0" y="0"/>
                  </a:lnTo>
                  <a:lnTo>
                    <a:pt x="577595" y="577596"/>
                  </a:lnTo>
                  <a:lnTo>
                    <a:pt x="0" y="1155192"/>
                  </a:lnTo>
                  <a:lnTo>
                    <a:pt x="2310384" y="1155192"/>
                  </a:lnTo>
                  <a:lnTo>
                    <a:pt x="2887979" y="577596"/>
                  </a:lnTo>
                  <a:lnTo>
                    <a:pt x="2310384" y="0"/>
                  </a:lnTo>
                  <a:close/>
                </a:path>
              </a:pathLst>
            </a:custGeom>
            <a:solidFill>
              <a:srgbClr val="AD4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981962" y="3844289"/>
              <a:ext cx="2887980" cy="1155700"/>
            </a:xfrm>
            <a:custGeom>
              <a:avLst/>
              <a:gdLst/>
              <a:ahLst/>
              <a:cxnLst/>
              <a:rect l="l" t="t" r="r" b="b"/>
              <a:pathLst>
                <a:path w="2887979" h="1155700">
                  <a:moveTo>
                    <a:pt x="0" y="0"/>
                  </a:moveTo>
                  <a:lnTo>
                    <a:pt x="2310384" y="0"/>
                  </a:lnTo>
                  <a:lnTo>
                    <a:pt x="2887979" y="577596"/>
                  </a:lnTo>
                  <a:lnTo>
                    <a:pt x="2310384" y="1155192"/>
                  </a:lnTo>
                  <a:lnTo>
                    <a:pt x="0" y="1155192"/>
                  </a:lnTo>
                  <a:lnTo>
                    <a:pt x="577595" y="577596"/>
                  </a:lnTo>
                  <a:lnTo>
                    <a:pt x="0" y="0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779522" y="3924680"/>
            <a:ext cx="1349375" cy="932180"/>
          </a:xfrm>
          <a:prstGeom prst="rect">
            <a:avLst/>
          </a:prstGeom>
        </p:spPr>
        <p:txBody>
          <a:bodyPr vert="horz" wrap="square" lIns="0" tIns="39369" rIns="0" bIns="0" rtlCol="0">
            <a:spAutoFit/>
          </a:bodyPr>
          <a:lstStyle/>
          <a:p>
            <a:pPr marL="12700" marR="5080" indent="73025" algn="just">
              <a:lnSpc>
                <a:spcPct val="91700"/>
              </a:lnSpc>
              <a:spcBef>
                <a:spcPts val="309"/>
              </a:spcBef>
            </a:pP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Mengubah </a:t>
            </a:r>
            <a:r>
              <a:rPr sz="2100" spc="-20" dirty="0">
                <a:solidFill>
                  <a:srgbClr val="FFFFFF"/>
                </a:solidFill>
                <a:latin typeface="Calibri"/>
                <a:cs typeface="Calibri"/>
              </a:rPr>
              <a:t>orang-orang </a:t>
            </a:r>
            <a:r>
              <a:rPr sz="2100" dirty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r>
              <a:rPr sz="21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budaya</a:t>
            </a:r>
            <a:endParaRPr sz="21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567428" y="3831335"/>
            <a:ext cx="2915920" cy="1181100"/>
            <a:chOff x="4567428" y="3831335"/>
            <a:chExt cx="2915920" cy="1181100"/>
          </a:xfrm>
        </p:grpSpPr>
        <p:sp>
          <p:nvSpPr>
            <p:cNvPr id="20" name="object 20"/>
            <p:cNvSpPr/>
            <p:nvPr/>
          </p:nvSpPr>
          <p:spPr>
            <a:xfrm>
              <a:off x="4580382" y="3844289"/>
              <a:ext cx="2889885" cy="1155700"/>
            </a:xfrm>
            <a:custGeom>
              <a:avLst/>
              <a:gdLst/>
              <a:ahLst/>
              <a:cxnLst/>
              <a:rect l="l" t="t" r="r" b="b"/>
              <a:pathLst>
                <a:path w="2889884" h="1155700">
                  <a:moveTo>
                    <a:pt x="2311908" y="0"/>
                  </a:moveTo>
                  <a:lnTo>
                    <a:pt x="0" y="0"/>
                  </a:lnTo>
                  <a:lnTo>
                    <a:pt x="577595" y="577596"/>
                  </a:lnTo>
                  <a:lnTo>
                    <a:pt x="0" y="1155192"/>
                  </a:lnTo>
                  <a:lnTo>
                    <a:pt x="2311908" y="1155192"/>
                  </a:lnTo>
                  <a:lnTo>
                    <a:pt x="2889503" y="577596"/>
                  </a:lnTo>
                  <a:lnTo>
                    <a:pt x="2311908" y="0"/>
                  </a:lnTo>
                  <a:close/>
                </a:path>
              </a:pathLst>
            </a:custGeom>
            <a:solidFill>
              <a:srgbClr val="D5A0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80382" y="3844289"/>
              <a:ext cx="2889885" cy="1155700"/>
            </a:xfrm>
            <a:custGeom>
              <a:avLst/>
              <a:gdLst/>
              <a:ahLst/>
              <a:cxnLst/>
              <a:rect l="l" t="t" r="r" b="b"/>
              <a:pathLst>
                <a:path w="2889884" h="1155700">
                  <a:moveTo>
                    <a:pt x="0" y="0"/>
                  </a:moveTo>
                  <a:lnTo>
                    <a:pt x="2311908" y="0"/>
                  </a:lnTo>
                  <a:lnTo>
                    <a:pt x="2889503" y="577596"/>
                  </a:lnTo>
                  <a:lnTo>
                    <a:pt x="2311908" y="1155192"/>
                  </a:lnTo>
                  <a:lnTo>
                    <a:pt x="0" y="1155192"/>
                  </a:lnTo>
                  <a:lnTo>
                    <a:pt x="577595" y="577596"/>
                  </a:lnTo>
                  <a:lnTo>
                    <a:pt x="0" y="0"/>
                  </a:lnTo>
                  <a:close/>
                </a:path>
              </a:pathLst>
            </a:custGeom>
            <a:ln w="2590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5263641" y="4070680"/>
            <a:ext cx="1581150" cy="640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420"/>
              </a:lnSpc>
              <a:spcBef>
                <a:spcPts val="100"/>
              </a:spcBef>
            </a:pP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Melaksanakan</a:t>
            </a:r>
            <a:endParaRPr sz="2100">
              <a:latin typeface="Calibri"/>
              <a:cs typeface="Calibri"/>
            </a:endParaRPr>
          </a:p>
          <a:p>
            <a:pPr algn="ctr">
              <a:lnSpc>
                <a:spcPts val="2420"/>
              </a:lnSpc>
            </a:pPr>
            <a:r>
              <a:rPr sz="2100" spc="-10" dirty="0">
                <a:solidFill>
                  <a:srgbClr val="FFFFFF"/>
                </a:solidFill>
                <a:latin typeface="Calibri"/>
                <a:cs typeface="Calibri"/>
              </a:rPr>
              <a:t>perubahan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Inovasi</a:t>
            </a:r>
            <a:r>
              <a:rPr spc="-95" dirty="0"/>
              <a:t> </a:t>
            </a:r>
            <a:r>
              <a:rPr spc="-50" dirty="0"/>
              <a:t>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spc="-10" dirty="0"/>
              <a:t>Pembaharuan</a:t>
            </a:r>
            <a:r>
              <a:rPr sz="2400" spc="-90" dirty="0"/>
              <a:t> </a:t>
            </a:r>
            <a:r>
              <a:rPr sz="2400" dirty="0"/>
              <a:t>dari</a:t>
            </a:r>
            <a:r>
              <a:rPr sz="2400" spc="-70" dirty="0"/>
              <a:t> </a:t>
            </a:r>
            <a:r>
              <a:rPr sz="2400" dirty="0"/>
              <a:t>sumber</a:t>
            </a:r>
            <a:r>
              <a:rPr sz="2400" spc="-80" dirty="0"/>
              <a:t> </a:t>
            </a:r>
            <a:r>
              <a:rPr sz="2400" dirty="0"/>
              <a:t>daya</a:t>
            </a:r>
            <a:r>
              <a:rPr sz="2400" spc="-70" dirty="0"/>
              <a:t> </a:t>
            </a:r>
            <a:r>
              <a:rPr sz="2400" dirty="0"/>
              <a:t>yang</a:t>
            </a:r>
            <a:r>
              <a:rPr sz="2400" spc="-85" dirty="0"/>
              <a:t> </a:t>
            </a:r>
            <a:r>
              <a:rPr sz="2400" dirty="0"/>
              <a:t>sudah</a:t>
            </a:r>
            <a:r>
              <a:rPr sz="2400" spc="-75" dirty="0"/>
              <a:t> </a:t>
            </a:r>
            <a:r>
              <a:rPr sz="2400" dirty="0"/>
              <a:t>ada</a:t>
            </a:r>
            <a:r>
              <a:rPr sz="2400" spc="-65" dirty="0"/>
              <a:t> </a:t>
            </a:r>
            <a:r>
              <a:rPr sz="2400" spc="-10" dirty="0"/>
              <a:t>sebelumnya.</a:t>
            </a:r>
            <a:endParaRPr sz="2400"/>
          </a:p>
          <a:p>
            <a:pPr marL="355600" marR="311785" indent="-342900">
              <a:lnSpc>
                <a:spcPct val="150100"/>
              </a:lnSpc>
              <a:spcBef>
                <a:spcPts val="57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10" dirty="0"/>
              <a:t>Penciptaan</a:t>
            </a:r>
            <a:r>
              <a:rPr sz="2400" spc="-70" dirty="0"/>
              <a:t> </a:t>
            </a:r>
            <a:r>
              <a:rPr sz="2400" dirty="0"/>
              <a:t>nilai</a:t>
            </a:r>
            <a:r>
              <a:rPr sz="2400" spc="-50" dirty="0"/>
              <a:t> </a:t>
            </a:r>
            <a:r>
              <a:rPr sz="2400" dirty="0"/>
              <a:t>tambah</a:t>
            </a:r>
            <a:r>
              <a:rPr sz="2400" spc="-45" dirty="0"/>
              <a:t> </a:t>
            </a:r>
            <a:r>
              <a:rPr sz="2400" dirty="0"/>
              <a:t>baru</a:t>
            </a:r>
            <a:r>
              <a:rPr sz="2400" spc="-50" dirty="0"/>
              <a:t> </a:t>
            </a:r>
            <a:r>
              <a:rPr sz="2400" dirty="0"/>
              <a:t>yang</a:t>
            </a:r>
            <a:r>
              <a:rPr sz="2400" spc="-40" dirty="0"/>
              <a:t> </a:t>
            </a:r>
            <a:r>
              <a:rPr sz="2400" spc="-20" dirty="0"/>
              <a:t>menyesuaikan</a:t>
            </a:r>
            <a:r>
              <a:rPr sz="2400" spc="-60" dirty="0"/>
              <a:t> </a:t>
            </a:r>
            <a:r>
              <a:rPr sz="2400" spc="-10" dirty="0"/>
              <a:t>berbagai </a:t>
            </a:r>
            <a:r>
              <a:rPr sz="2400" dirty="0"/>
              <a:t>perubahan</a:t>
            </a:r>
            <a:r>
              <a:rPr sz="2400" spc="-80" dirty="0"/>
              <a:t> </a:t>
            </a:r>
            <a:r>
              <a:rPr sz="2400" dirty="0"/>
              <a:t>di</a:t>
            </a:r>
            <a:r>
              <a:rPr sz="2400" spc="-65" dirty="0"/>
              <a:t> </a:t>
            </a:r>
            <a:r>
              <a:rPr sz="2400" spc="-10" dirty="0"/>
              <a:t>sekitar.</a:t>
            </a:r>
            <a:endParaRPr sz="2400"/>
          </a:p>
          <a:p>
            <a:pPr>
              <a:lnSpc>
                <a:spcPct val="100000"/>
              </a:lnSpc>
              <a:buClr>
                <a:srgbClr val="404040"/>
              </a:buClr>
              <a:buFont typeface="Arial MT"/>
              <a:buChar char="•"/>
            </a:pPr>
            <a:endParaRPr sz="2400"/>
          </a:p>
          <a:p>
            <a:pPr>
              <a:lnSpc>
                <a:spcPct val="100000"/>
              </a:lnSpc>
              <a:spcBef>
                <a:spcPts val="1055"/>
              </a:spcBef>
              <a:buClr>
                <a:srgbClr val="404040"/>
              </a:buClr>
              <a:buFont typeface="Arial MT"/>
              <a:buChar char="•"/>
            </a:pPr>
            <a:endParaRPr sz="2400"/>
          </a:p>
          <a:p>
            <a:pPr marL="12700">
              <a:lnSpc>
                <a:spcPct val="100000"/>
              </a:lnSpc>
            </a:pPr>
            <a:r>
              <a:rPr sz="2400" b="1" spc="-10" dirty="0">
                <a:latin typeface="Calibri"/>
                <a:cs typeface="Calibri"/>
              </a:rPr>
              <a:t>Inovatif</a:t>
            </a:r>
            <a:endParaRPr sz="2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020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spc="-10" dirty="0"/>
              <a:t>Bersifat</a:t>
            </a:r>
            <a:r>
              <a:rPr sz="2400" spc="-80" dirty="0"/>
              <a:t> </a:t>
            </a:r>
            <a:r>
              <a:rPr sz="2400" dirty="0"/>
              <a:t>memberikan</a:t>
            </a:r>
            <a:r>
              <a:rPr sz="2400" spc="-85" dirty="0"/>
              <a:t> </a:t>
            </a:r>
            <a:r>
              <a:rPr sz="2400" spc="-10" dirty="0"/>
              <a:t>pembaharuan</a:t>
            </a:r>
            <a:r>
              <a:rPr sz="2400" spc="-50" dirty="0"/>
              <a:t> </a:t>
            </a:r>
            <a:r>
              <a:rPr sz="2400" dirty="0"/>
              <a:t>dan</a:t>
            </a:r>
            <a:r>
              <a:rPr sz="2400" spc="-55" dirty="0"/>
              <a:t> </a:t>
            </a:r>
            <a:r>
              <a:rPr sz="2400" dirty="0"/>
              <a:t>nilai</a:t>
            </a:r>
            <a:r>
              <a:rPr sz="2400" spc="-65" dirty="0"/>
              <a:t> </a:t>
            </a:r>
            <a:r>
              <a:rPr sz="2400" spc="-10" dirty="0"/>
              <a:t>tambah.</a:t>
            </a:r>
            <a:endParaRPr sz="2400"/>
          </a:p>
          <a:p>
            <a:pPr marL="354965" indent="-342265">
              <a:lnSpc>
                <a:spcPct val="100000"/>
              </a:lnSpc>
              <a:spcBef>
                <a:spcPts val="2014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spc="-10" dirty="0"/>
              <a:t>Menunjukkan</a:t>
            </a:r>
            <a:r>
              <a:rPr sz="2400" spc="-80" dirty="0"/>
              <a:t> </a:t>
            </a:r>
            <a:r>
              <a:rPr sz="2400" dirty="0"/>
              <a:t>tingkat</a:t>
            </a:r>
            <a:r>
              <a:rPr sz="2400" spc="-80" dirty="0"/>
              <a:t> </a:t>
            </a:r>
            <a:r>
              <a:rPr sz="2400" dirty="0"/>
              <a:t>adaptasi</a:t>
            </a:r>
            <a:r>
              <a:rPr sz="2400" spc="-75" dirty="0"/>
              <a:t> </a:t>
            </a:r>
            <a:r>
              <a:rPr sz="2400" dirty="0"/>
              <a:t>yang</a:t>
            </a:r>
            <a:r>
              <a:rPr sz="2400" spc="-65" dirty="0"/>
              <a:t> </a:t>
            </a:r>
            <a:r>
              <a:rPr sz="2400" dirty="0"/>
              <a:t>lebih</a:t>
            </a:r>
            <a:r>
              <a:rPr sz="2400" spc="-65" dirty="0"/>
              <a:t> </a:t>
            </a:r>
            <a:r>
              <a:rPr sz="2400" spc="-10" dirty="0"/>
              <a:t>cepat.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27710" y="1235709"/>
            <a:ext cx="56902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Inovasi</a:t>
            </a:r>
            <a:r>
              <a:rPr sz="3600" spc="-135" dirty="0"/>
              <a:t> </a:t>
            </a:r>
            <a:r>
              <a:rPr sz="3600" dirty="0"/>
              <a:t>dan</a:t>
            </a:r>
            <a:r>
              <a:rPr sz="3600" spc="-140" dirty="0"/>
              <a:t> </a:t>
            </a:r>
            <a:r>
              <a:rPr sz="3600" dirty="0"/>
              <a:t>kondisi</a:t>
            </a:r>
            <a:r>
              <a:rPr sz="3600" spc="-125" dirty="0"/>
              <a:t> </a:t>
            </a:r>
            <a:r>
              <a:rPr sz="3600" dirty="0"/>
              <a:t>kerja</a:t>
            </a:r>
            <a:r>
              <a:rPr sz="3600" spc="-155" dirty="0"/>
              <a:t> </a:t>
            </a:r>
            <a:r>
              <a:rPr sz="3600" spc="-20" dirty="0"/>
              <a:t>yang </a:t>
            </a:r>
            <a:r>
              <a:rPr sz="3600" spc="-25" dirty="0"/>
              <a:t>berubah-</a:t>
            </a:r>
            <a:r>
              <a:rPr sz="3600" spc="-20" dirty="0"/>
              <a:t>ubah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445008" y="3258311"/>
            <a:ext cx="2186940" cy="1565275"/>
            <a:chOff x="445008" y="3258311"/>
            <a:chExt cx="2186940" cy="1565275"/>
          </a:xfrm>
        </p:grpSpPr>
        <p:sp>
          <p:nvSpPr>
            <p:cNvPr id="4" name="object 4"/>
            <p:cNvSpPr/>
            <p:nvPr/>
          </p:nvSpPr>
          <p:spPr>
            <a:xfrm>
              <a:off x="457962" y="3271265"/>
              <a:ext cx="2161540" cy="1539240"/>
            </a:xfrm>
            <a:custGeom>
              <a:avLst/>
              <a:gdLst/>
              <a:ahLst/>
              <a:cxnLst/>
              <a:rect l="l" t="t" r="r" b="b"/>
              <a:pathLst>
                <a:path w="2161540" h="1539239">
                  <a:moveTo>
                    <a:pt x="2007108" y="0"/>
                  </a:moveTo>
                  <a:lnTo>
                    <a:pt x="153923" y="0"/>
                  </a:lnTo>
                  <a:lnTo>
                    <a:pt x="105270" y="7851"/>
                  </a:lnTo>
                  <a:lnTo>
                    <a:pt x="63016" y="29711"/>
                  </a:lnTo>
                  <a:lnTo>
                    <a:pt x="29697" y="63038"/>
                  </a:lnTo>
                  <a:lnTo>
                    <a:pt x="7846" y="105290"/>
                  </a:lnTo>
                  <a:lnTo>
                    <a:pt x="0" y="153924"/>
                  </a:lnTo>
                  <a:lnTo>
                    <a:pt x="0" y="1385316"/>
                  </a:lnTo>
                  <a:lnTo>
                    <a:pt x="7846" y="1433949"/>
                  </a:lnTo>
                  <a:lnTo>
                    <a:pt x="29697" y="1476201"/>
                  </a:lnTo>
                  <a:lnTo>
                    <a:pt x="63016" y="1509528"/>
                  </a:lnTo>
                  <a:lnTo>
                    <a:pt x="105270" y="1531388"/>
                  </a:lnTo>
                  <a:lnTo>
                    <a:pt x="153923" y="1539240"/>
                  </a:lnTo>
                  <a:lnTo>
                    <a:pt x="2007108" y="1539240"/>
                  </a:lnTo>
                  <a:lnTo>
                    <a:pt x="2055741" y="1531388"/>
                  </a:lnTo>
                  <a:lnTo>
                    <a:pt x="2097993" y="1509528"/>
                  </a:lnTo>
                  <a:lnTo>
                    <a:pt x="2131320" y="1476201"/>
                  </a:lnTo>
                  <a:lnTo>
                    <a:pt x="2153180" y="1433949"/>
                  </a:lnTo>
                  <a:lnTo>
                    <a:pt x="2161032" y="1385316"/>
                  </a:lnTo>
                  <a:lnTo>
                    <a:pt x="2161032" y="153924"/>
                  </a:lnTo>
                  <a:lnTo>
                    <a:pt x="2153180" y="105290"/>
                  </a:lnTo>
                  <a:lnTo>
                    <a:pt x="2131320" y="63038"/>
                  </a:lnTo>
                  <a:lnTo>
                    <a:pt x="2097993" y="29711"/>
                  </a:lnTo>
                  <a:lnTo>
                    <a:pt x="2055741" y="7851"/>
                  </a:lnTo>
                  <a:lnTo>
                    <a:pt x="2007108" y="0"/>
                  </a:lnTo>
                  <a:close/>
                </a:path>
              </a:pathLst>
            </a:custGeom>
            <a:solidFill>
              <a:srgbClr val="AD4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962" y="3271265"/>
              <a:ext cx="2161540" cy="1539240"/>
            </a:xfrm>
            <a:custGeom>
              <a:avLst/>
              <a:gdLst/>
              <a:ahLst/>
              <a:cxnLst/>
              <a:rect l="l" t="t" r="r" b="b"/>
              <a:pathLst>
                <a:path w="2161540" h="1539239">
                  <a:moveTo>
                    <a:pt x="0" y="153924"/>
                  </a:moveTo>
                  <a:lnTo>
                    <a:pt x="7846" y="105290"/>
                  </a:lnTo>
                  <a:lnTo>
                    <a:pt x="29697" y="63038"/>
                  </a:lnTo>
                  <a:lnTo>
                    <a:pt x="63016" y="29711"/>
                  </a:lnTo>
                  <a:lnTo>
                    <a:pt x="105270" y="7851"/>
                  </a:lnTo>
                  <a:lnTo>
                    <a:pt x="153923" y="0"/>
                  </a:lnTo>
                  <a:lnTo>
                    <a:pt x="2007108" y="0"/>
                  </a:lnTo>
                  <a:lnTo>
                    <a:pt x="2055741" y="7851"/>
                  </a:lnTo>
                  <a:lnTo>
                    <a:pt x="2097993" y="29711"/>
                  </a:lnTo>
                  <a:lnTo>
                    <a:pt x="2131320" y="63038"/>
                  </a:lnTo>
                  <a:lnTo>
                    <a:pt x="2153180" y="105290"/>
                  </a:lnTo>
                  <a:lnTo>
                    <a:pt x="2161032" y="153924"/>
                  </a:lnTo>
                  <a:lnTo>
                    <a:pt x="2161032" y="1385316"/>
                  </a:lnTo>
                  <a:lnTo>
                    <a:pt x="2153180" y="1433949"/>
                  </a:lnTo>
                  <a:lnTo>
                    <a:pt x="2131320" y="1476201"/>
                  </a:lnTo>
                  <a:lnTo>
                    <a:pt x="2097993" y="1509528"/>
                  </a:lnTo>
                  <a:lnTo>
                    <a:pt x="2055741" y="1531388"/>
                  </a:lnTo>
                  <a:lnTo>
                    <a:pt x="2007108" y="1539240"/>
                  </a:lnTo>
                  <a:lnTo>
                    <a:pt x="153923" y="1539240"/>
                  </a:lnTo>
                  <a:lnTo>
                    <a:pt x="105270" y="1531388"/>
                  </a:lnTo>
                  <a:lnTo>
                    <a:pt x="63016" y="1509528"/>
                  </a:lnTo>
                  <a:lnTo>
                    <a:pt x="29697" y="1476201"/>
                  </a:lnTo>
                  <a:lnTo>
                    <a:pt x="7846" y="1433949"/>
                  </a:lnTo>
                  <a:lnTo>
                    <a:pt x="0" y="1385316"/>
                  </a:lnTo>
                  <a:lnTo>
                    <a:pt x="0" y="15392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00252" y="3361766"/>
            <a:ext cx="1873885" cy="130492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indent="635" algn="ctr">
              <a:lnSpc>
                <a:spcPct val="91600"/>
              </a:lnSpc>
              <a:spcBef>
                <a:spcPts val="28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Perusahaan</a:t>
            </a:r>
            <a:r>
              <a:rPr sz="1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harus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terus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beradaptasi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pada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situasi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terbaru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untuk</a:t>
            </a:r>
            <a:r>
              <a:rPr sz="1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bertahan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sejahtera.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34639" y="3771900"/>
            <a:ext cx="459105" cy="536575"/>
          </a:xfrm>
          <a:custGeom>
            <a:avLst/>
            <a:gdLst/>
            <a:ahLst/>
            <a:cxnLst/>
            <a:rect l="l" t="t" r="r" b="b"/>
            <a:pathLst>
              <a:path w="459104" h="536575">
                <a:moveTo>
                  <a:pt x="229362" y="0"/>
                </a:moveTo>
                <a:lnTo>
                  <a:pt x="229362" y="107314"/>
                </a:lnTo>
                <a:lnTo>
                  <a:pt x="0" y="107314"/>
                </a:lnTo>
                <a:lnTo>
                  <a:pt x="0" y="429132"/>
                </a:lnTo>
                <a:lnTo>
                  <a:pt x="229362" y="429132"/>
                </a:lnTo>
                <a:lnTo>
                  <a:pt x="229362" y="536448"/>
                </a:lnTo>
                <a:lnTo>
                  <a:pt x="458724" y="268224"/>
                </a:lnTo>
                <a:lnTo>
                  <a:pt x="229362" y="0"/>
                </a:lnTo>
                <a:close/>
              </a:path>
            </a:pathLst>
          </a:custGeom>
          <a:solidFill>
            <a:srgbClr val="B74B4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3471671" y="3258311"/>
            <a:ext cx="2186940" cy="1565275"/>
            <a:chOff x="3471671" y="3258311"/>
            <a:chExt cx="2186940" cy="1565275"/>
          </a:xfrm>
        </p:grpSpPr>
        <p:sp>
          <p:nvSpPr>
            <p:cNvPr id="9" name="object 9"/>
            <p:cNvSpPr/>
            <p:nvPr/>
          </p:nvSpPr>
          <p:spPr>
            <a:xfrm>
              <a:off x="3484625" y="3271265"/>
              <a:ext cx="2161540" cy="1539240"/>
            </a:xfrm>
            <a:custGeom>
              <a:avLst/>
              <a:gdLst/>
              <a:ahLst/>
              <a:cxnLst/>
              <a:rect l="l" t="t" r="r" b="b"/>
              <a:pathLst>
                <a:path w="2161540" h="1539239">
                  <a:moveTo>
                    <a:pt x="2007108" y="0"/>
                  </a:moveTo>
                  <a:lnTo>
                    <a:pt x="153924" y="0"/>
                  </a:lnTo>
                  <a:lnTo>
                    <a:pt x="105290" y="7851"/>
                  </a:lnTo>
                  <a:lnTo>
                    <a:pt x="63038" y="29711"/>
                  </a:lnTo>
                  <a:lnTo>
                    <a:pt x="29711" y="63038"/>
                  </a:lnTo>
                  <a:lnTo>
                    <a:pt x="7851" y="105290"/>
                  </a:lnTo>
                  <a:lnTo>
                    <a:pt x="0" y="153924"/>
                  </a:lnTo>
                  <a:lnTo>
                    <a:pt x="0" y="1385316"/>
                  </a:lnTo>
                  <a:lnTo>
                    <a:pt x="7851" y="1433949"/>
                  </a:lnTo>
                  <a:lnTo>
                    <a:pt x="29711" y="1476201"/>
                  </a:lnTo>
                  <a:lnTo>
                    <a:pt x="63038" y="1509528"/>
                  </a:lnTo>
                  <a:lnTo>
                    <a:pt x="105290" y="1531388"/>
                  </a:lnTo>
                  <a:lnTo>
                    <a:pt x="153924" y="1539240"/>
                  </a:lnTo>
                  <a:lnTo>
                    <a:pt x="2007108" y="1539240"/>
                  </a:lnTo>
                  <a:lnTo>
                    <a:pt x="2055741" y="1531388"/>
                  </a:lnTo>
                  <a:lnTo>
                    <a:pt x="2097993" y="1509528"/>
                  </a:lnTo>
                  <a:lnTo>
                    <a:pt x="2131320" y="1476201"/>
                  </a:lnTo>
                  <a:lnTo>
                    <a:pt x="2153180" y="1433949"/>
                  </a:lnTo>
                  <a:lnTo>
                    <a:pt x="2161032" y="1385316"/>
                  </a:lnTo>
                  <a:lnTo>
                    <a:pt x="2161032" y="153924"/>
                  </a:lnTo>
                  <a:lnTo>
                    <a:pt x="2153180" y="105290"/>
                  </a:lnTo>
                  <a:lnTo>
                    <a:pt x="2131320" y="63038"/>
                  </a:lnTo>
                  <a:lnTo>
                    <a:pt x="2097993" y="29711"/>
                  </a:lnTo>
                  <a:lnTo>
                    <a:pt x="2055741" y="7851"/>
                  </a:lnTo>
                  <a:lnTo>
                    <a:pt x="2007108" y="0"/>
                  </a:lnTo>
                  <a:close/>
                </a:path>
              </a:pathLst>
            </a:custGeom>
            <a:solidFill>
              <a:srgbClr val="C471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484625" y="3271265"/>
              <a:ext cx="2161540" cy="1539240"/>
            </a:xfrm>
            <a:custGeom>
              <a:avLst/>
              <a:gdLst/>
              <a:ahLst/>
              <a:cxnLst/>
              <a:rect l="l" t="t" r="r" b="b"/>
              <a:pathLst>
                <a:path w="2161540" h="1539239">
                  <a:moveTo>
                    <a:pt x="0" y="153924"/>
                  </a:moveTo>
                  <a:lnTo>
                    <a:pt x="7851" y="105290"/>
                  </a:lnTo>
                  <a:lnTo>
                    <a:pt x="29711" y="63038"/>
                  </a:lnTo>
                  <a:lnTo>
                    <a:pt x="63038" y="29711"/>
                  </a:lnTo>
                  <a:lnTo>
                    <a:pt x="105290" y="7851"/>
                  </a:lnTo>
                  <a:lnTo>
                    <a:pt x="153924" y="0"/>
                  </a:lnTo>
                  <a:lnTo>
                    <a:pt x="2007108" y="0"/>
                  </a:lnTo>
                  <a:lnTo>
                    <a:pt x="2055741" y="7851"/>
                  </a:lnTo>
                  <a:lnTo>
                    <a:pt x="2097993" y="29711"/>
                  </a:lnTo>
                  <a:lnTo>
                    <a:pt x="2131320" y="63038"/>
                  </a:lnTo>
                  <a:lnTo>
                    <a:pt x="2153180" y="105290"/>
                  </a:lnTo>
                  <a:lnTo>
                    <a:pt x="2161032" y="153924"/>
                  </a:lnTo>
                  <a:lnTo>
                    <a:pt x="2161032" y="1385316"/>
                  </a:lnTo>
                  <a:lnTo>
                    <a:pt x="2153180" y="1433949"/>
                  </a:lnTo>
                  <a:lnTo>
                    <a:pt x="2131320" y="1476201"/>
                  </a:lnTo>
                  <a:lnTo>
                    <a:pt x="2097993" y="1509528"/>
                  </a:lnTo>
                  <a:lnTo>
                    <a:pt x="2055741" y="1531388"/>
                  </a:lnTo>
                  <a:lnTo>
                    <a:pt x="2007108" y="1539240"/>
                  </a:lnTo>
                  <a:lnTo>
                    <a:pt x="153924" y="1539240"/>
                  </a:lnTo>
                  <a:lnTo>
                    <a:pt x="105290" y="1531388"/>
                  </a:lnTo>
                  <a:lnTo>
                    <a:pt x="63038" y="1509528"/>
                  </a:lnTo>
                  <a:lnTo>
                    <a:pt x="29711" y="1476201"/>
                  </a:lnTo>
                  <a:lnTo>
                    <a:pt x="7851" y="1433949"/>
                  </a:lnTo>
                  <a:lnTo>
                    <a:pt x="0" y="1385316"/>
                  </a:lnTo>
                  <a:lnTo>
                    <a:pt x="0" y="15392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689984" y="3361766"/>
            <a:ext cx="1746885" cy="130492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algn="ctr">
              <a:lnSpc>
                <a:spcPct val="91600"/>
              </a:lnSpc>
              <a:spcBef>
                <a:spcPts val="28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Elemen</a:t>
            </a:r>
            <a:r>
              <a:rPr sz="1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terpenting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adalah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perubahan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teknologi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 –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mempengaruhi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tempat</a:t>
            </a:r>
            <a:r>
              <a:rPr sz="18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kerja.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861303" y="3771900"/>
            <a:ext cx="459105" cy="536575"/>
          </a:xfrm>
          <a:custGeom>
            <a:avLst/>
            <a:gdLst/>
            <a:ahLst/>
            <a:cxnLst/>
            <a:rect l="l" t="t" r="r" b="b"/>
            <a:pathLst>
              <a:path w="459104" h="536575">
                <a:moveTo>
                  <a:pt x="229362" y="0"/>
                </a:moveTo>
                <a:lnTo>
                  <a:pt x="229362" y="107314"/>
                </a:lnTo>
                <a:lnTo>
                  <a:pt x="0" y="107314"/>
                </a:lnTo>
                <a:lnTo>
                  <a:pt x="0" y="429132"/>
                </a:lnTo>
                <a:lnTo>
                  <a:pt x="229362" y="429132"/>
                </a:lnTo>
                <a:lnTo>
                  <a:pt x="229362" y="536448"/>
                </a:lnTo>
                <a:lnTo>
                  <a:pt x="458724" y="268224"/>
                </a:lnTo>
                <a:lnTo>
                  <a:pt x="229362" y="0"/>
                </a:lnTo>
                <a:close/>
              </a:path>
            </a:pathLst>
          </a:custGeom>
          <a:solidFill>
            <a:srgbClr val="D5A09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6496811" y="3258311"/>
            <a:ext cx="2188845" cy="1565275"/>
            <a:chOff x="6496811" y="3258311"/>
            <a:chExt cx="2188845" cy="1565275"/>
          </a:xfrm>
        </p:grpSpPr>
        <p:sp>
          <p:nvSpPr>
            <p:cNvPr id="14" name="object 14"/>
            <p:cNvSpPr/>
            <p:nvPr/>
          </p:nvSpPr>
          <p:spPr>
            <a:xfrm>
              <a:off x="6509765" y="3271265"/>
              <a:ext cx="2162810" cy="1539240"/>
            </a:xfrm>
            <a:custGeom>
              <a:avLst/>
              <a:gdLst/>
              <a:ahLst/>
              <a:cxnLst/>
              <a:rect l="l" t="t" r="r" b="b"/>
              <a:pathLst>
                <a:path w="2162809" h="1539239">
                  <a:moveTo>
                    <a:pt x="2008631" y="0"/>
                  </a:moveTo>
                  <a:lnTo>
                    <a:pt x="153924" y="0"/>
                  </a:lnTo>
                  <a:lnTo>
                    <a:pt x="105290" y="7851"/>
                  </a:lnTo>
                  <a:lnTo>
                    <a:pt x="63038" y="29711"/>
                  </a:lnTo>
                  <a:lnTo>
                    <a:pt x="29711" y="63038"/>
                  </a:lnTo>
                  <a:lnTo>
                    <a:pt x="7851" y="105290"/>
                  </a:lnTo>
                  <a:lnTo>
                    <a:pt x="0" y="153924"/>
                  </a:lnTo>
                  <a:lnTo>
                    <a:pt x="0" y="1385316"/>
                  </a:lnTo>
                  <a:lnTo>
                    <a:pt x="7851" y="1433949"/>
                  </a:lnTo>
                  <a:lnTo>
                    <a:pt x="29711" y="1476201"/>
                  </a:lnTo>
                  <a:lnTo>
                    <a:pt x="63038" y="1509528"/>
                  </a:lnTo>
                  <a:lnTo>
                    <a:pt x="105290" y="1531388"/>
                  </a:lnTo>
                  <a:lnTo>
                    <a:pt x="153924" y="1539240"/>
                  </a:lnTo>
                  <a:lnTo>
                    <a:pt x="2008631" y="1539240"/>
                  </a:lnTo>
                  <a:lnTo>
                    <a:pt x="2057265" y="1531388"/>
                  </a:lnTo>
                  <a:lnTo>
                    <a:pt x="2099517" y="1509528"/>
                  </a:lnTo>
                  <a:lnTo>
                    <a:pt x="2132844" y="1476201"/>
                  </a:lnTo>
                  <a:lnTo>
                    <a:pt x="2154704" y="1433949"/>
                  </a:lnTo>
                  <a:lnTo>
                    <a:pt x="2162555" y="1385316"/>
                  </a:lnTo>
                  <a:lnTo>
                    <a:pt x="2162555" y="153924"/>
                  </a:lnTo>
                  <a:lnTo>
                    <a:pt x="2154704" y="105290"/>
                  </a:lnTo>
                  <a:lnTo>
                    <a:pt x="2132844" y="63038"/>
                  </a:lnTo>
                  <a:lnTo>
                    <a:pt x="2099517" y="29711"/>
                  </a:lnTo>
                  <a:lnTo>
                    <a:pt x="2057265" y="7851"/>
                  </a:lnTo>
                  <a:lnTo>
                    <a:pt x="2008631" y="0"/>
                  </a:lnTo>
                  <a:close/>
                </a:path>
              </a:pathLst>
            </a:custGeom>
            <a:solidFill>
              <a:srgbClr val="D5A0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509765" y="3271265"/>
              <a:ext cx="2162810" cy="1539240"/>
            </a:xfrm>
            <a:custGeom>
              <a:avLst/>
              <a:gdLst/>
              <a:ahLst/>
              <a:cxnLst/>
              <a:rect l="l" t="t" r="r" b="b"/>
              <a:pathLst>
                <a:path w="2162809" h="1539239">
                  <a:moveTo>
                    <a:pt x="0" y="153924"/>
                  </a:moveTo>
                  <a:lnTo>
                    <a:pt x="7851" y="105290"/>
                  </a:lnTo>
                  <a:lnTo>
                    <a:pt x="29711" y="63038"/>
                  </a:lnTo>
                  <a:lnTo>
                    <a:pt x="63038" y="29711"/>
                  </a:lnTo>
                  <a:lnTo>
                    <a:pt x="105290" y="7851"/>
                  </a:lnTo>
                  <a:lnTo>
                    <a:pt x="153924" y="0"/>
                  </a:lnTo>
                  <a:lnTo>
                    <a:pt x="2008631" y="0"/>
                  </a:lnTo>
                  <a:lnTo>
                    <a:pt x="2057265" y="7851"/>
                  </a:lnTo>
                  <a:lnTo>
                    <a:pt x="2099517" y="29711"/>
                  </a:lnTo>
                  <a:lnTo>
                    <a:pt x="2132844" y="63038"/>
                  </a:lnTo>
                  <a:lnTo>
                    <a:pt x="2154704" y="105290"/>
                  </a:lnTo>
                  <a:lnTo>
                    <a:pt x="2162555" y="153924"/>
                  </a:lnTo>
                  <a:lnTo>
                    <a:pt x="2162555" y="1385316"/>
                  </a:lnTo>
                  <a:lnTo>
                    <a:pt x="2154704" y="1433949"/>
                  </a:lnTo>
                  <a:lnTo>
                    <a:pt x="2132844" y="1476201"/>
                  </a:lnTo>
                  <a:lnTo>
                    <a:pt x="2099517" y="1509528"/>
                  </a:lnTo>
                  <a:lnTo>
                    <a:pt x="2057265" y="1531388"/>
                  </a:lnTo>
                  <a:lnTo>
                    <a:pt x="2008631" y="1539240"/>
                  </a:lnTo>
                  <a:lnTo>
                    <a:pt x="153924" y="1539240"/>
                  </a:lnTo>
                  <a:lnTo>
                    <a:pt x="105290" y="1531388"/>
                  </a:lnTo>
                  <a:lnTo>
                    <a:pt x="63038" y="1509528"/>
                  </a:lnTo>
                  <a:lnTo>
                    <a:pt x="29711" y="1476201"/>
                  </a:lnTo>
                  <a:lnTo>
                    <a:pt x="7851" y="1433949"/>
                  </a:lnTo>
                  <a:lnTo>
                    <a:pt x="0" y="1385316"/>
                  </a:lnTo>
                  <a:lnTo>
                    <a:pt x="0" y="153924"/>
                  </a:lnTo>
                  <a:close/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713981" y="3613530"/>
            <a:ext cx="1754505" cy="80137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 algn="ctr">
              <a:lnSpc>
                <a:spcPct val="91400"/>
              </a:lnSpc>
              <a:spcBef>
                <a:spcPts val="285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Ide,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informasi,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hubungan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baik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menjadi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penting.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08508" y="1147063"/>
            <a:ext cx="788670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Mengubah</a:t>
            </a:r>
            <a:r>
              <a:rPr spc="-70" dirty="0"/>
              <a:t> </a:t>
            </a:r>
            <a:r>
              <a:rPr dirty="0"/>
              <a:t>hal</a:t>
            </a:r>
            <a:r>
              <a:rPr spc="-50" dirty="0"/>
              <a:t> </a:t>
            </a:r>
            <a:r>
              <a:rPr dirty="0"/>
              <a:t>tertentu;</a:t>
            </a:r>
            <a:r>
              <a:rPr spc="-45" dirty="0"/>
              <a:t> </a:t>
            </a:r>
            <a:r>
              <a:rPr dirty="0"/>
              <a:t>Produk</a:t>
            </a:r>
            <a:r>
              <a:rPr spc="645" dirty="0"/>
              <a:t> </a:t>
            </a:r>
            <a:r>
              <a:rPr dirty="0"/>
              <a:t>dan</a:t>
            </a:r>
            <a:r>
              <a:rPr spc="-55" dirty="0"/>
              <a:t> </a:t>
            </a:r>
            <a:r>
              <a:rPr spc="-25" dirty="0"/>
              <a:t>Teknologi </a:t>
            </a:r>
            <a:r>
              <a:rPr spc="-20" dirty="0"/>
              <a:t>Baru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8508" y="3617467"/>
            <a:ext cx="314388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Perubahan</a:t>
            </a:r>
            <a:r>
              <a:rPr sz="2800" spc="-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dalam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produk</a:t>
            </a:r>
            <a:r>
              <a:rPr sz="2800" spc="-10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barang</a:t>
            </a:r>
            <a:r>
              <a:rPr sz="2800" spc="-1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404040"/>
                </a:solidFill>
                <a:latin typeface="Calibri"/>
                <a:cs typeface="Calibri"/>
              </a:rPr>
              <a:t>atau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jasa</a:t>
            </a:r>
            <a:r>
              <a:rPr sz="28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8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dihasilkan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oleh</a:t>
            </a:r>
            <a:r>
              <a:rPr sz="28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suatu</a:t>
            </a:r>
            <a:r>
              <a:rPr sz="28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organisasi.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8508" y="2593086"/>
            <a:ext cx="74148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308475" algn="l"/>
              </a:tabLst>
            </a:pPr>
            <a:r>
              <a:rPr sz="2800" b="1" dirty="0">
                <a:solidFill>
                  <a:srgbClr val="404040"/>
                </a:solidFill>
                <a:latin typeface="Calibri"/>
                <a:cs typeface="Calibri"/>
              </a:rPr>
              <a:t>Perubahan</a:t>
            </a:r>
            <a:r>
              <a:rPr sz="2800" b="1" spc="-1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404040"/>
                </a:solidFill>
                <a:latin typeface="Calibri"/>
                <a:cs typeface="Calibri"/>
              </a:rPr>
              <a:t>Produk</a:t>
            </a:r>
            <a:r>
              <a:rPr sz="2800" b="1" dirty="0">
                <a:solidFill>
                  <a:srgbClr val="404040"/>
                </a:solidFill>
                <a:latin typeface="Calibri"/>
                <a:cs typeface="Calibri"/>
              </a:rPr>
              <a:t>	Perubahan</a:t>
            </a:r>
            <a:r>
              <a:rPr sz="2800" b="1" spc="-1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404040"/>
                </a:solidFill>
                <a:latin typeface="Calibri"/>
                <a:cs typeface="Calibri"/>
              </a:rPr>
              <a:t>Teknologi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4409" y="3617467"/>
            <a:ext cx="3326765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Perubahan</a:t>
            </a:r>
            <a:r>
              <a:rPr sz="2800" spc="-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404040"/>
                </a:solidFill>
                <a:latin typeface="Calibri"/>
                <a:cs typeface="Calibri"/>
              </a:rPr>
              <a:t>yang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berhubungan</a:t>
            </a:r>
            <a:r>
              <a:rPr sz="2800" spc="-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dengan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proses</a:t>
            </a:r>
            <a:r>
              <a:rPr sz="2800" spc="-1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produksi</a:t>
            </a:r>
            <a:r>
              <a:rPr sz="2800" spc="-1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404040"/>
                </a:solidFill>
                <a:latin typeface="Calibri"/>
                <a:cs typeface="Calibri"/>
              </a:rPr>
              <a:t>yang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terjadi</a:t>
            </a:r>
            <a:r>
              <a:rPr sz="2800" spc="-11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dalam organisasi</a:t>
            </a:r>
            <a:r>
              <a:rPr sz="2800" spc="-1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perusahaan.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93851" y="1070609"/>
            <a:ext cx="687514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Tiga</a:t>
            </a:r>
            <a:r>
              <a:rPr spc="-95" dirty="0"/>
              <a:t> </a:t>
            </a:r>
            <a:r>
              <a:rPr spc="-10" dirty="0"/>
              <a:t>Strategi</a:t>
            </a:r>
            <a:r>
              <a:rPr spc="-110" dirty="0"/>
              <a:t> </a:t>
            </a:r>
            <a:r>
              <a:rPr dirty="0"/>
              <a:t>Inovatif</a:t>
            </a:r>
            <a:r>
              <a:rPr spc="-85" dirty="0"/>
              <a:t> </a:t>
            </a:r>
            <a:r>
              <a:rPr dirty="0"/>
              <a:t>untuk</a:t>
            </a:r>
            <a:r>
              <a:rPr spc="-100" dirty="0"/>
              <a:t> </a:t>
            </a:r>
            <a:r>
              <a:rPr spc="-10" dirty="0"/>
              <a:t>Menciptakan </a:t>
            </a:r>
            <a:r>
              <a:rPr dirty="0"/>
              <a:t>Produk</a:t>
            </a:r>
            <a:r>
              <a:rPr spc="-85" dirty="0"/>
              <a:t> </a:t>
            </a:r>
            <a:r>
              <a:rPr dirty="0"/>
              <a:t>dan</a:t>
            </a:r>
            <a:r>
              <a:rPr spc="-85" dirty="0"/>
              <a:t> </a:t>
            </a:r>
            <a:r>
              <a:rPr spc="-20" dirty="0"/>
              <a:t>Teknologi</a:t>
            </a:r>
            <a:r>
              <a:rPr spc="-60" dirty="0"/>
              <a:t> </a:t>
            </a:r>
            <a:r>
              <a:rPr spc="-20" dirty="0"/>
              <a:t>Baru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07491" y="3956303"/>
            <a:ext cx="2665730" cy="1612900"/>
            <a:chOff x="507491" y="3956303"/>
            <a:chExt cx="2665730" cy="1612900"/>
          </a:xfrm>
        </p:grpSpPr>
        <p:sp>
          <p:nvSpPr>
            <p:cNvPr id="4" name="object 4"/>
            <p:cNvSpPr/>
            <p:nvPr/>
          </p:nvSpPr>
          <p:spPr>
            <a:xfrm>
              <a:off x="520446" y="3968749"/>
              <a:ext cx="2639695" cy="1587500"/>
            </a:xfrm>
            <a:custGeom>
              <a:avLst/>
              <a:gdLst/>
              <a:ahLst/>
              <a:cxnLst/>
              <a:rect l="l" t="t" r="r" b="b"/>
              <a:pathLst>
                <a:path w="2639695" h="1587500">
                  <a:moveTo>
                    <a:pt x="2639568" y="0"/>
                  </a:moveTo>
                  <a:lnTo>
                    <a:pt x="0" y="0"/>
                  </a:lnTo>
                  <a:lnTo>
                    <a:pt x="0" y="256540"/>
                  </a:lnTo>
                  <a:lnTo>
                    <a:pt x="0" y="1587500"/>
                  </a:lnTo>
                  <a:lnTo>
                    <a:pt x="255739" y="1587500"/>
                  </a:lnTo>
                  <a:lnTo>
                    <a:pt x="255739" y="256540"/>
                  </a:lnTo>
                  <a:lnTo>
                    <a:pt x="2639568" y="256540"/>
                  </a:lnTo>
                  <a:lnTo>
                    <a:pt x="2639568" y="0"/>
                  </a:lnTo>
                  <a:close/>
                </a:path>
              </a:pathLst>
            </a:custGeom>
            <a:solidFill>
              <a:srgbClr val="C0504D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0445" y="3969257"/>
              <a:ext cx="2639695" cy="1586865"/>
            </a:xfrm>
            <a:custGeom>
              <a:avLst/>
              <a:gdLst/>
              <a:ahLst/>
              <a:cxnLst/>
              <a:rect l="l" t="t" r="r" b="b"/>
              <a:pathLst>
                <a:path w="2639695" h="1586864">
                  <a:moveTo>
                    <a:pt x="2639568" y="0"/>
                  </a:moveTo>
                  <a:lnTo>
                    <a:pt x="2639568" y="255524"/>
                  </a:lnTo>
                  <a:lnTo>
                    <a:pt x="255739" y="255524"/>
                  </a:lnTo>
                  <a:lnTo>
                    <a:pt x="255739" y="1586484"/>
                  </a:lnTo>
                  <a:lnTo>
                    <a:pt x="0" y="1586484"/>
                  </a:lnTo>
                  <a:lnTo>
                    <a:pt x="0" y="0"/>
                  </a:lnTo>
                  <a:lnTo>
                    <a:pt x="2639568" y="0"/>
                  </a:lnTo>
                  <a:close/>
                </a:path>
              </a:pathLst>
            </a:custGeom>
            <a:ln w="25908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44702" y="4167606"/>
            <a:ext cx="2147570" cy="1732914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000" b="1" spc="-10" dirty="0">
                <a:latin typeface="Calibri"/>
                <a:cs typeface="Calibri"/>
              </a:rPr>
              <a:t>Eksplorasi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000" spc="-10" dirty="0">
                <a:latin typeface="Calibri"/>
                <a:cs typeface="Calibri"/>
              </a:rPr>
              <a:t>Kreativitas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ts val="2300"/>
              </a:lnSpc>
              <a:spcBef>
                <a:spcPts val="155"/>
              </a:spcBef>
              <a:buChar char="•"/>
              <a:tabLst>
                <a:tab pos="240029" algn="l"/>
              </a:tabLst>
            </a:pPr>
            <a:r>
              <a:rPr sz="2000" spc="-10" dirty="0">
                <a:latin typeface="Calibri"/>
                <a:cs typeface="Calibri"/>
              </a:rPr>
              <a:t>Eksperimen/perco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300"/>
              </a:lnSpc>
            </a:pPr>
            <a:r>
              <a:rPr sz="2000" spc="-20" dirty="0">
                <a:latin typeface="Calibri"/>
                <a:cs typeface="Calibri"/>
              </a:rPr>
              <a:t>baan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170"/>
              </a:spcBef>
              <a:buChar char="•"/>
              <a:tabLst>
                <a:tab pos="240029" algn="l"/>
              </a:tabLst>
            </a:pPr>
            <a:r>
              <a:rPr sz="2000" dirty="0">
                <a:latin typeface="Calibri"/>
                <a:cs typeface="Calibri"/>
              </a:rPr>
              <a:t>Inkubator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Ide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702051" y="3235451"/>
            <a:ext cx="475615" cy="475615"/>
            <a:chOff x="2702051" y="3235451"/>
            <a:chExt cx="475615" cy="475615"/>
          </a:xfrm>
        </p:grpSpPr>
        <p:sp>
          <p:nvSpPr>
            <p:cNvPr id="8" name="object 8"/>
            <p:cNvSpPr/>
            <p:nvPr/>
          </p:nvSpPr>
          <p:spPr>
            <a:xfrm>
              <a:off x="2715005" y="3248405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80" h="449579">
                  <a:moveTo>
                    <a:pt x="449580" y="0"/>
                  </a:moveTo>
                  <a:lnTo>
                    <a:pt x="0" y="449580"/>
                  </a:lnTo>
                  <a:lnTo>
                    <a:pt x="449580" y="449580"/>
                  </a:lnTo>
                  <a:lnTo>
                    <a:pt x="449580" y="0"/>
                  </a:lnTo>
                  <a:close/>
                </a:path>
              </a:pathLst>
            </a:custGeom>
            <a:solidFill>
              <a:srgbClr val="C0504D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715005" y="3248405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80" h="449579">
                  <a:moveTo>
                    <a:pt x="0" y="449580"/>
                  </a:moveTo>
                  <a:lnTo>
                    <a:pt x="449580" y="0"/>
                  </a:lnTo>
                  <a:lnTo>
                    <a:pt x="449580" y="449580"/>
                  </a:lnTo>
                  <a:lnTo>
                    <a:pt x="0" y="449580"/>
                  </a:lnTo>
                  <a:close/>
                </a:path>
              </a:pathLst>
            </a:custGeom>
            <a:ln w="25908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3424428" y="3233927"/>
            <a:ext cx="2665730" cy="1612900"/>
            <a:chOff x="3424428" y="3233927"/>
            <a:chExt cx="2665730" cy="1612900"/>
          </a:xfrm>
        </p:grpSpPr>
        <p:sp>
          <p:nvSpPr>
            <p:cNvPr id="11" name="object 11"/>
            <p:cNvSpPr/>
            <p:nvPr/>
          </p:nvSpPr>
          <p:spPr>
            <a:xfrm>
              <a:off x="3437382" y="3247389"/>
              <a:ext cx="2639695" cy="1586230"/>
            </a:xfrm>
            <a:custGeom>
              <a:avLst/>
              <a:gdLst/>
              <a:ahLst/>
              <a:cxnLst/>
              <a:rect l="l" t="t" r="r" b="b"/>
              <a:pathLst>
                <a:path w="2639695" h="1586229">
                  <a:moveTo>
                    <a:pt x="2639568" y="0"/>
                  </a:moveTo>
                  <a:lnTo>
                    <a:pt x="0" y="0"/>
                  </a:lnTo>
                  <a:lnTo>
                    <a:pt x="0" y="255270"/>
                  </a:lnTo>
                  <a:lnTo>
                    <a:pt x="0" y="1586230"/>
                  </a:lnTo>
                  <a:lnTo>
                    <a:pt x="255778" y="1586230"/>
                  </a:lnTo>
                  <a:lnTo>
                    <a:pt x="255778" y="255270"/>
                  </a:lnTo>
                  <a:lnTo>
                    <a:pt x="2639568" y="255270"/>
                  </a:lnTo>
                  <a:lnTo>
                    <a:pt x="2639568" y="0"/>
                  </a:lnTo>
                  <a:close/>
                </a:path>
              </a:pathLst>
            </a:custGeom>
            <a:solidFill>
              <a:srgbClr val="C0504D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437382" y="3246881"/>
              <a:ext cx="2639695" cy="1586865"/>
            </a:xfrm>
            <a:custGeom>
              <a:avLst/>
              <a:gdLst/>
              <a:ahLst/>
              <a:cxnLst/>
              <a:rect l="l" t="t" r="r" b="b"/>
              <a:pathLst>
                <a:path w="2639695" h="1586864">
                  <a:moveTo>
                    <a:pt x="2639567" y="0"/>
                  </a:moveTo>
                  <a:lnTo>
                    <a:pt x="2639567" y="255523"/>
                  </a:lnTo>
                  <a:lnTo>
                    <a:pt x="255777" y="255523"/>
                  </a:lnTo>
                  <a:lnTo>
                    <a:pt x="255777" y="1586483"/>
                  </a:lnTo>
                  <a:lnTo>
                    <a:pt x="0" y="1586483"/>
                  </a:lnTo>
                  <a:lnTo>
                    <a:pt x="0" y="0"/>
                  </a:lnTo>
                  <a:lnTo>
                    <a:pt x="2639567" y="0"/>
                  </a:lnTo>
                  <a:close/>
                </a:path>
              </a:pathLst>
            </a:custGeom>
            <a:ln w="25908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762502" y="3431090"/>
            <a:ext cx="2139315" cy="1628139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2000" b="1" spc="-10" dirty="0">
                <a:latin typeface="Calibri"/>
                <a:cs typeface="Calibri"/>
              </a:rPr>
              <a:t>Kerjasama</a:t>
            </a:r>
            <a:endParaRPr sz="2000">
              <a:latin typeface="Calibri"/>
              <a:cs typeface="Calibri"/>
            </a:endParaRPr>
          </a:p>
          <a:p>
            <a:pPr marL="184785" marR="5080" indent="-172720">
              <a:lnSpc>
                <a:spcPts val="1980"/>
              </a:lnSpc>
              <a:spcBef>
                <a:spcPts val="910"/>
              </a:spcBef>
              <a:buChar char="•"/>
              <a:tabLst>
                <a:tab pos="184785" algn="l"/>
              </a:tabLst>
            </a:pPr>
            <a:r>
              <a:rPr sz="1800" spc="-10" dirty="0">
                <a:latin typeface="Calibri"/>
                <a:cs typeface="Calibri"/>
              </a:rPr>
              <a:t>Mekanisme koordinasi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horizontal</a:t>
            </a:r>
            <a:endParaRPr sz="1800">
              <a:latin typeface="Calibri"/>
              <a:cs typeface="Calibri"/>
            </a:endParaRPr>
          </a:p>
          <a:p>
            <a:pPr marL="185420" indent="-172720">
              <a:lnSpc>
                <a:spcPct val="100000"/>
              </a:lnSpc>
              <a:spcBef>
                <a:spcPts val="110"/>
              </a:spcBef>
              <a:buChar char="•"/>
              <a:tabLst>
                <a:tab pos="185420" algn="l"/>
              </a:tabLst>
            </a:pPr>
            <a:r>
              <a:rPr sz="1800" spc="-10" dirty="0">
                <a:latin typeface="Calibri"/>
                <a:cs typeface="Calibri"/>
              </a:rPr>
              <a:t>Pelanggan,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rekanan</a:t>
            </a:r>
            <a:endParaRPr sz="1800">
              <a:latin typeface="Calibri"/>
              <a:cs typeface="Calibri"/>
            </a:endParaRPr>
          </a:p>
          <a:p>
            <a:pPr marL="184785" indent="-172085">
              <a:lnSpc>
                <a:spcPct val="100000"/>
              </a:lnSpc>
              <a:spcBef>
                <a:spcPts val="145"/>
              </a:spcBef>
              <a:buChar char="•"/>
              <a:tabLst>
                <a:tab pos="184785" algn="l"/>
              </a:tabLst>
            </a:pPr>
            <a:r>
              <a:rPr sz="1800" dirty="0">
                <a:latin typeface="Calibri"/>
                <a:cs typeface="Calibri"/>
              </a:rPr>
              <a:t>Inovasi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terbuka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618988" y="2513076"/>
            <a:ext cx="475615" cy="475615"/>
            <a:chOff x="5618988" y="2513076"/>
            <a:chExt cx="475615" cy="475615"/>
          </a:xfrm>
        </p:grpSpPr>
        <p:sp>
          <p:nvSpPr>
            <p:cNvPr id="15" name="object 15"/>
            <p:cNvSpPr/>
            <p:nvPr/>
          </p:nvSpPr>
          <p:spPr>
            <a:xfrm>
              <a:off x="5631942" y="2526030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80">
                  <a:moveTo>
                    <a:pt x="449580" y="0"/>
                  </a:moveTo>
                  <a:lnTo>
                    <a:pt x="0" y="449580"/>
                  </a:lnTo>
                  <a:lnTo>
                    <a:pt x="449580" y="449580"/>
                  </a:lnTo>
                  <a:lnTo>
                    <a:pt x="449580" y="0"/>
                  </a:lnTo>
                  <a:close/>
                </a:path>
              </a:pathLst>
            </a:custGeom>
            <a:solidFill>
              <a:srgbClr val="C0504D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631942" y="2526030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80">
                  <a:moveTo>
                    <a:pt x="0" y="449580"/>
                  </a:moveTo>
                  <a:lnTo>
                    <a:pt x="449580" y="0"/>
                  </a:lnTo>
                  <a:lnTo>
                    <a:pt x="449580" y="449580"/>
                  </a:lnTo>
                  <a:lnTo>
                    <a:pt x="0" y="449580"/>
                  </a:lnTo>
                  <a:close/>
                </a:path>
              </a:pathLst>
            </a:custGeom>
            <a:ln w="25908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6341364" y="2513076"/>
            <a:ext cx="2665730" cy="1610995"/>
            <a:chOff x="6341364" y="2513076"/>
            <a:chExt cx="2665730" cy="1610995"/>
          </a:xfrm>
        </p:grpSpPr>
        <p:sp>
          <p:nvSpPr>
            <p:cNvPr id="18" name="object 18"/>
            <p:cNvSpPr/>
            <p:nvPr/>
          </p:nvSpPr>
          <p:spPr>
            <a:xfrm>
              <a:off x="6354318" y="2526029"/>
              <a:ext cx="2639695" cy="1584960"/>
            </a:xfrm>
            <a:custGeom>
              <a:avLst/>
              <a:gdLst/>
              <a:ahLst/>
              <a:cxnLst/>
              <a:rect l="l" t="t" r="r" b="b"/>
              <a:pathLst>
                <a:path w="2639695" h="1584960">
                  <a:moveTo>
                    <a:pt x="2639568" y="0"/>
                  </a:moveTo>
                  <a:lnTo>
                    <a:pt x="0" y="0"/>
                  </a:lnTo>
                  <a:lnTo>
                    <a:pt x="0" y="255270"/>
                  </a:lnTo>
                  <a:lnTo>
                    <a:pt x="0" y="1584960"/>
                  </a:lnTo>
                  <a:lnTo>
                    <a:pt x="255524" y="1584960"/>
                  </a:lnTo>
                  <a:lnTo>
                    <a:pt x="255524" y="255270"/>
                  </a:lnTo>
                  <a:lnTo>
                    <a:pt x="2639568" y="255270"/>
                  </a:lnTo>
                  <a:lnTo>
                    <a:pt x="2639568" y="0"/>
                  </a:lnTo>
                  <a:close/>
                </a:path>
              </a:pathLst>
            </a:custGeom>
            <a:solidFill>
              <a:srgbClr val="C0504D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354318" y="2526030"/>
              <a:ext cx="2639695" cy="1584960"/>
            </a:xfrm>
            <a:custGeom>
              <a:avLst/>
              <a:gdLst/>
              <a:ahLst/>
              <a:cxnLst/>
              <a:rect l="l" t="t" r="r" b="b"/>
              <a:pathLst>
                <a:path w="2639695" h="1584960">
                  <a:moveTo>
                    <a:pt x="2639567" y="0"/>
                  </a:moveTo>
                  <a:lnTo>
                    <a:pt x="2639567" y="255397"/>
                  </a:lnTo>
                  <a:lnTo>
                    <a:pt x="255524" y="255397"/>
                  </a:lnTo>
                  <a:lnTo>
                    <a:pt x="255524" y="1584960"/>
                  </a:lnTo>
                  <a:lnTo>
                    <a:pt x="0" y="1584960"/>
                  </a:lnTo>
                  <a:lnTo>
                    <a:pt x="0" y="0"/>
                  </a:lnTo>
                  <a:lnTo>
                    <a:pt x="2639567" y="0"/>
                  </a:lnTo>
                  <a:close/>
                </a:path>
              </a:pathLst>
            </a:custGeom>
            <a:ln w="25908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680454" y="2723489"/>
            <a:ext cx="2024380" cy="177990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000" b="1" spc="-10" dirty="0">
                <a:latin typeface="Calibri"/>
                <a:cs typeface="Calibri"/>
              </a:rPr>
              <a:t>Kewirausahaan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000" dirty="0">
                <a:latin typeface="Calibri"/>
                <a:cs typeface="Calibri"/>
              </a:rPr>
              <a:t>Ide</a:t>
            </a:r>
            <a:r>
              <a:rPr sz="2000" spc="-10" dirty="0">
                <a:latin typeface="Calibri"/>
                <a:cs typeface="Calibri"/>
              </a:rPr>
              <a:t> terpilih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155"/>
              </a:spcBef>
              <a:buChar char="•"/>
              <a:tabLst>
                <a:tab pos="240029" algn="l"/>
              </a:tabLst>
            </a:pPr>
            <a:r>
              <a:rPr sz="2000" dirty="0">
                <a:latin typeface="Calibri"/>
                <a:cs typeface="Calibri"/>
              </a:rPr>
              <a:t>Tim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ventura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baru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170"/>
              </a:spcBef>
              <a:buFont typeface="Calibri"/>
              <a:buChar char="•"/>
              <a:tabLst>
                <a:tab pos="240029" algn="l"/>
              </a:tabLst>
            </a:pPr>
            <a:r>
              <a:rPr sz="2000" i="1" spc="-10" dirty="0">
                <a:latin typeface="Calibri"/>
                <a:cs typeface="Calibri"/>
              </a:rPr>
              <a:t>Skunkworks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165"/>
              </a:spcBef>
              <a:buFont typeface="Calibri"/>
              <a:buChar char="•"/>
              <a:tabLst>
                <a:tab pos="240029" algn="l"/>
              </a:tabLst>
            </a:pPr>
            <a:r>
              <a:rPr sz="2000" i="1" dirty="0">
                <a:latin typeface="Calibri"/>
                <a:cs typeface="Calibri"/>
              </a:rPr>
              <a:t>Dana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usaha</a:t>
            </a:r>
            <a:r>
              <a:rPr sz="2000" i="1" spc="-15" dirty="0">
                <a:latin typeface="Calibri"/>
                <a:cs typeface="Calibri"/>
              </a:rPr>
              <a:t> </a:t>
            </a:r>
            <a:r>
              <a:rPr sz="2000" i="1" spc="-20" dirty="0">
                <a:latin typeface="Calibri"/>
                <a:cs typeface="Calibri"/>
              </a:rPr>
              <a:t>baru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Eksplorasi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7710" y="1846605"/>
            <a:ext cx="7886700" cy="4324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0645">
              <a:lnSpc>
                <a:spcPct val="150000"/>
              </a:lnSpc>
              <a:spcBef>
                <a:spcPts val="100"/>
              </a:spcBef>
            </a:pPr>
            <a:r>
              <a:rPr sz="2800" spc="-30" dirty="0">
                <a:solidFill>
                  <a:srgbClr val="404040"/>
                </a:solidFill>
                <a:latin typeface="Calibri"/>
                <a:cs typeface="Calibri"/>
              </a:rPr>
              <a:t>Tahap</a:t>
            </a:r>
            <a:r>
              <a:rPr sz="28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di</a:t>
            </a:r>
            <a:r>
              <a:rPr sz="28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mana</a:t>
            </a:r>
            <a:r>
              <a:rPr sz="28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404040"/>
                </a:solidFill>
                <a:latin typeface="Calibri"/>
                <a:cs typeface="Calibri"/>
              </a:rPr>
              <a:t>ide-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ide</a:t>
            </a:r>
            <a:r>
              <a:rPr sz="28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untuk</a:t>
            </a:r>
            <a:r>
              <a:rPr sz="28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melahirkan</a:t>
            </a:r>
            <a:r>
              <a:rPr sz="28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produk</a:t>
            </a:r>
            <a:r>
              <a:rPr sz="28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Calibri"/>
                <a:cs typeface="Calibri"/>
              </a:rPr>
              <a:t>dan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teknologi</a:t>
            </a:r>
            <a:r>
              <a:rPr sz="2800" spc="-1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baru</a:t>
            </a:r>
            <a:r>
              <a:rPr sz="2800" spc="-1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dilahirkan</a:t>
            </a:r>
            <a:r>
              <a:rPr sz="2800" spc="-1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dengan</a:t>
            </a:r>
            <a:r>
              <a:rPr sz="2800" spc="-1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menciptakan</a:t>
            </a:r>
            <a:r>
              <a:rPr sz="2800" spc="-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kondisi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yang</a:t>
            </a:r>
            <a:r>
              <a:rPr sz="2800" spc="-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mendorong</a:t>
            </a:r>
            <a:r>
              <a:rPr sz="28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404040"/>
                </a:solidFill>
                <a:latin typeface="Calibri"/>
                <a:cs typeface="Calibri"/>
              </a:rPr>
              <a:t>terciptanya</a:t>
            </a:r>
            <a:r>
              <a:rPr sz="28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kreativitas</a:t>
            </a:r>
            <a:r>
              <a:rPr sz="2800" spc="-1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Calibri"/>
                <a:cs typeface="Calibri"/>
              </a:rPr>
              <a:t>dan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memungkinkan</a:t>
            </a:r>
            <a:r>
              <a:rPr sz="28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munculnya</a:t>
            </a:r>
            <a:r>
              <a:rPr sz="28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404040"/>
                </a:solidFill>
                <a:latin typeface="Calibri"/>
                <a:cs typeface="Calibri"/>
              </a:rPr>
              <a:t>ide-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ide</a:t>
            </a:r>
            <a:r>
              <a:rPr sz="28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baru.</a:t>
            </a:r>
            <a:endParaRPr sz="2800">
              <a:latin typeface="Calibri"/>
              <a:cs typeface="Calibri"/>
            </a:endParaRPr>
          </a:p>
          <a:p>
            <a:pPr marL="1482090" marR="5080" algn="just">
              <a:lnSpc>
                <a:spcPct val="150000"/>
              </a:lnSpc>
              <a:spcBef>
                <a:spcPts val="2885"/>
              </a:spcBef>
            </a:pPr>
            <a:r>
              <a:rPr sz="2000" b="1" spc="-10" dirty="0">
                <a:solidFill>
                  <a:srgbClr val="585858"/>
                </a:solidFill>
                <a:latin typeface="Calibri"/>
                <a:cs typeface="Calibri"/>
              </a:rPr>
              <a:t>Kreativitas</a:t>
            </a:r>
            <a:r>
              <a:rPr sz="2000" b="1" spc="-5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adalah</a:t>
            </a:r>
            <a:r>
              <a:rPr sz="2000" spc="-4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penciptaan</a:t>
            </a:r>
            <a:r>
              <a:rPr sz="2000" spc="-5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85858"/>
                </a:solidFill>
                <a:latin typeface="Calibri"/>
                <a:cs typeface="Calibri"/>
              </a:rPr>
              <a:t>ide-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ide</a:t>
            </a:r>
            <a:r>
              <a:rPr sz="2000" spc="-5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cemerlang</a:t>
            </a:r>
            <a:r>
              <a:rPr sz="2000" spc="-5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yang</a:t>
            </a:r>
            <a:r>
              <a:rPr sz="2000" spc="-7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85858"/>
                </a:solidFill>
                <a:latin typeface="Calibri"/>
                <a:cs typeface="Calibri"/>
              </a:rPr>
              <a:t>mampu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memenuhi</a:t>
            </a:r>
            <a:r>
              <a:rPr sz="2000" spc="-4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85858"/>
                </a:solidFill>
                <a:latin typeface="Calibri"/>
                <a:cs typeface="Calibri"/>
              </a:rPr>
              <a:t>kebutuhan</a:t>
            </a:r>
            <a:r>
              <a:rPr sz="2000" spc="-6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yang</a:t>
            </a:r>
            <a:r>
              <a:rPr sz="2000" spc="-6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ada</a:t>
            </a:r>
            <a:r>
              <a:rPr sz="2000" spc="-4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atau</a:t>
            </a:r>
            <a:r>
              <a:rPr sz="2000" spc="-4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menjawab</a:t>
            </a:r>
            <a:r>
              <a:rPr sz="2000" spc="-5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peluang</a:t>
            </a:r>
            <a:r>
              <a:rPr sz="2000" spc="-6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585858"/>
                </a:solidFill>
                <a:latin typeface="Calibri"/>
                <a:cs typeface="Calibri"/>
              </a:rPr>
              <a:t>yang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didapat</a:t>
            </a:r>
            <a:r>
              <a:rPr sz="2000" spc="-3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85858"/>
                </a:solidFill>
                <a:latin typeface="Calibri"/>
                <a:cs typeface="Calibri"/>
              </a:rPr>
              <a:t>perusahaan.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Kerjasama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7710" y="2304440"/>
            <a:ext cx="7391400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Strategi</a:t>
            </a:r>
            <a:r>
              <a:rPr sz="2800" spc="-1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kerjasama</a:t>
            </a:r>
            <a:r>
              <a:rPr sz="2800" spc="-114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adalah</a:t>
            </a:r>
            <a:r>
              <a:rPr sz="2800" spc="-1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menciptakan</a:t>
            </a:r>
            <a:r>
              <a:rPr sz="2800" spc="-1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kondisi</a:t>
            </a:r>
            <a:r>
              <a:rPr sz="2800" spc="-1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404040"/>
                </a:solidFill>
                <a:latin typeface="Calibri"/>
                <a:cs typeface="Calibri"/>
              </a:rPr>
              <a:t>dan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sistem</a:t>
            </a:r>
            <a:r>
              <a:rPr sz="2800" spc="-10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untuk</a:t>
            </a:r>
            <a:r>
              <a:rPr sz="2800" spc="-1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memudahkan</a:t>
            </a:r>
            <a:r>
              <a:rPr sz="2800" spc="-8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terjalinnya</a:t>
            </a:r>
            <a:r>
              <a:rPr sz="2800" spc="-10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kerjasama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internal</a:t>
            </a:r>
            <a:r>
              <a:rPr sz="2800" spc="-1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dan</a:t>
            </a:r>
            <a:r>
              <a:rPr sz="2800" spc="-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eksternal</a:t>
            </a:r>
            <a:r>
              <a:rPr sz="2800" spc="-10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04040"/>
                </a:solidFill>
                <a:latin typeface="Calibri"/>
                <a:cs typeface="Calibri"/>
              </a:rPr>
              <a:t>serta</a:t>
            </a:r>
            <a:r>
              <a:rPr sz="2800" spc="-8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pertukaran</a:t>
            </a:r>
            <a:r>
              <a:rPr sz="2800" spc="-9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404040"/>
                </a:solidFill>
                <a:latin typeface="Calibri"/>
                <a:cs typeface="Calibri"/>
              </a:rPr>
              <a:t>informasi.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78358" y="1135507"/>
            <a:ext cx="57842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Model</a:t>
            </a:r>
            <a:r>
              <a:rPr b="0" spc="-7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Koordinasi</a:t>
            </a:r>
            <a:r>
              <a:rPr b="0" spc="-6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untuk</a:t>
            </a:r>
            <a:r>
              <a:rPr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Berinovasi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692907" y="2246376"/>
            <a:ext cx="3912235" cy="3759835"/>
            <a:chOff x="2692907" y="2246376"/>
            <a:chExt cx="3912235" cy="37598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92907" y="2246376"/>
              <a:ext cx="3912108" cy="375970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40151" y="2273808"/>
              <a:ext cx="3817620" cy="366521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740151" y="2273808"/>
              <a:ext cx="3817620" cy="3665220"/>
            </a:xfrm>
            <a:custGeom>
              <a:avLst/>
              <a:gdLst/>
              <a:ahLst/>
              <a:cxnLst/>
              <a:rect l="l" t="t" r="r" b="b"/>
              <a:pathLst>
                <a:path w="3817620" h="3665220">
                  <a:moveTo>
                    <a:pt x="0" y="1832609"/>
                  </a:moveTo>
                  <a:lnTo>
                    <a:pt x="623" y="1785312"/>
                  </a:lnTo>
                  <a:lnTo>
                    <a:pt x="2483" y="1738309"/>
                  </a:lnTo>
                  <a:lnTo>
                    <a:pt x="5565" y="1691615"/>
                  </a:lnTo>
                  <a:lnTo>
                    <a:pt x="9854" y="1645246"/>
                  </a:lnTo>
                  <a:lnTo>
                    <a:pt x="15335" y="1599214"/>
                  </a:lnTo>
                  <a:lnTo>
                    <a:pt x="21993" y="1553535"/>
                  </a:lnTo>
                  <a:lnTo>
                    <a:pt x="29812" y="1508223"/>
                  </a:lnTo>
                  <a:lnTo>
                    <a:pt x="38779" y="1463292"/>
                  </a:lnTo>
                  <a:lnTo>
                    <a:pt x="48877" y="1418757"/>
                  </a:lnTo>
                  <a:lnTo>
                    <a:pt x="60093" y="1374632"/>
                  </a:lnTo>
                  <a:lnTo>
                    <a:pt x="72410" y="1330931"/>
                  </a:lnTo>
                  <a:lnTo>
                    <a:pt x="85814" y="1287669"/>
                  </a:lnTo>
                  <a:lnTo>
                    <a:pt x="100290" y="1244861"/>
                  </a:lnTo>
                  <a:lnTo>
                    <a:pt x="115823" y="1202521"/>
                  </a:lnTo>
                  <a:lnTo>
                    <a:pt x="132398" y="1160662"/>
                  </a:lnTo>
                  <a:lnTo>
                    <a:pt x="150000" y="1119300"/>
                  </a:lnTo>
                  <a:lnTo>
                    <a:pt x="168614" y="1078449"/>
                  </a:lnTo>
                  <a:lnTo>
                    <a:pt x="188225" y="1038123"/>
                  </a:lnTo>
                  <a:lnTo>
                    <a:pt x="208818" y="998337"/>
                  </a:lnTo>
                  <a:lnTo>
                    <a:pt x="230378" y="959105"/>
                  </a:lnTo>
                  <a:lnTo>
                    <a:pt x="252891" y="920442"/>
                  </a:lnTo>
                  <a:lnTo>
                    <a:pt x="276340" y="882361"/>
                  </a:lnTo>
                  <a:lnTo>
                    <a:pt x="300711" y="844878"/>
                  </a:lnTo>
                  <a:lnTo>
                    <a:pt x="325989" y="808006"/>
                  </a:lnTo>
                  <a:lnTo>
                    <a:pt x="352159" y="771760"/>
                  </a:lnTo>
                  <a:lnTo>
                    <a:pt x="379206" y="736155"/>
                  </a:lnTo>
                  <a:lnTo>
                    <a:pt x="407116" y="701205"/>
                  </a:lnTo>
                  <a:lnTo>
                    <a:pt x="435872" y="666924"/>
                  </a:lnTo>
                  <a:lnTo>
                    <a:pt x="465461" y="633327"/>
                  </a:lnTo>
                  <a:lnTo>
                    <a:pt x="495867" y="600428"/>
                  </a:lnTo>
                  <a:lnTo>
                    <a:pt x="527074" y="568241"/>
                  </a:lnTo>
                  <a:lnTo>
                    <a:pt x="559069" y="536781"/>
                  </a:lnTo>
                  <a:lnTo>
                    <a:pt x="591836" y="506062"/>
                  </a:lnTo>
                  <a:lnTo>
                    <a:pt x="625361" y="476099"/>
                  </a:lnTo>
                  <a:lnTo>
                    <a:pt x="659627" y="446906"/>
                  </a:lnTo>
                  <a:lnTo>
                    <a:pt x="694621" y="418498"/>
                  </a:lnTo>
                  <a:lnTo>
                    <a:pt x="730326" y="390888"/>
                  </a:lnTo>
                  <a:lnTo>
                    <a:pt x="766729" y="364092"/>
                  </a:lnTo>
                  <a:lnTo>
                    <a:pt x="803814" y="338123"/>
                  </a:lnTo>
                  <a:lnTo>
                    <a:pt x="841567" y="312996"/>
                  </a:lnTo>
                  <a:lnTo>
                    <a:pt x="879971" y="288726"/>
                  </a:lnTo>
                  <a:lnTo>
                    <a:pt x="919013" y="265326"/>
                  </a:lnTo>
                  <a:lnTo>
                    <a:pt x="958677" y="242812"/>
                  </a:lnTo>
                  <a:lnTo>
                    <a:pt x="998948" y="221198"/>
                  </a:lnTo>
                  <a:lnTo>
                    <a:pt x="1039812" y="200497"/>
                  </a:lnTo>
                  <a:lnTo>
                    <a:pt x="1081253" y="180725"/>
                  </a:lnTo>
                  <a:lnTo>
                    <a:pt x="1123256" y="161896"/>
                  </a:lnTo>
                  <a:lnTo>
                    <a:pt x="1165806" y="144023"/>
                  </a:lnTo>
                  <a:lnTo>
                    <a:pt x="1208889" y="127123"/>
                  </a:lnTo>
                  <a:lnTo>
                    <a:pt x="1252488" y="111208"/>
                  </a:lnTo>
                  <a:lnTo>
                    <a:pt x="1296591" y="96294"/>
                  </a:lnTo>
                  <a:lnTo>
                    <a:pt x="1341180" y="82395"/>
                  </a:lnTo>
                  <a:lnTo>
                    <a:pt x="1386242" y="69525"/>
                  </a:lnTo>
                  <a:lnTo>
                    <a:pt x="1431761" y="57699"/>
                  </a:lnTo>
                  <a:lnTo>
                    <a:pt x="1477723" y="46930"/>
                  </a:lnTo>
                  <a:lnTo>
                    <a:pt x="1524112" y="37234"/>
                  </a:lnTo>
                  <a:lnTo>
                    <a:pt x="1570913" y="28625"/>
                  </a:lnTo>
                  <a:lnTo>
                    <a:pt x="1618112" y="21117"/>
                  </a:lnTo>
                  <a:lnTo>
                    <a:pt x="1665693" y="14724"/>
                  </a:lnTo>
                  <a:lnTo>
                    <a:pt x="1713641" y="9462"/>
                  </a:lnTo>
                  <a:lnTo>
                    <a:pt x="1761942" y="5344"/>
                  </a:lnTo>
                  <a:lnTo>
                    <a:pt x="1810581" y="2384"/>
                  </a:lnTo>
                  <a:lnTo>
                    <a:pt x="1859541" y="598"/>
                  </a:lnTo>
                  <a:lnTo>
                    <a:pt x="1908810" y="0"/>
                  </a:lnTo>
                  <a:lnTo>
                    <a:pt x="1958078" y="598"/>
                  </a:lnTo>
                  <a:lnTo>
                    <a:pt x="2007038" y="2384"/>
                  </a:lnTo>
                  <a:lnTo>
                    <a:pt x="2055677" y="5344"/>
                  </a:lnTo>
                  <a:lnTo>
                    <a:pt x="2103978" y="9462"/>
                  </a:lnTo>
                  <a:lnTo>
                    <a:pt x="2151926" y="14724"/>
                  </a:lnTo>
                  <a:lnTo>
                    <a:pt x="2199507" y="21117"/>
                  </a:lnTo>
                  <a:lnTo>
                    <a:pt x="2246706" y="28625"/>
                  </a:lnTo>
                  <a:lnTo>
                    <a:pt x="2293507" y="37234"/>
                  </a:lnTo>
                  <a:lnTo>
                    <a:pt x="2339896" y="46930"/>
                  </a:lnTo>
                  <a:lnTo>
                    <a:pt x="2385858" y="57699"/>
                  </a:lnTo>
                  <a:lnTo>
                    <a:pt x="2431377" y="69525"/>
                  </a:lnTo>
                  <a:lnTo>
                    <a:pt x="2476439" y="82395"/>
                  </a:lnTo>
                  <a:lnTo>
                    <a:pt x="2521028" y="96294"/>
                  </a:lnTo>
                  <a:lnTo>
                    <a:pt x="2565131" y="111208"/>
                  </a:lnTo>
                  <a:lnTo>
                    <a:pt x="2608730" y="127123"/>
                  </a:lnTo>
                  <a:lnTo>
                    <a:pt x="2651813" y="144023"/>
                  </a:lnTo>
                  <a:lnTo>
                    <a:pt x="2694363" y="161896"/>
                  </a:lnTo>
                  <a:lnTo>
                    <a:pt x="2736366" y="180725"/>
                  </a:lnTo>
                  <a:lnTo>
                    <a:pt x="2777807" y="200497"/>
                  </a:lnTo>
                  <a:lnTo>
                    <a:pt x="2818671" y="221198"/>
                  </a:lnTo>
                  <a:lnTo>
                    <a:pt x="2858942" y="242812"/>
                  </a:lnTo>
                  <a:lnTo>
                    <a:pt x="2898606" y="265326"/>
                  </a:lnTo>
                  <a:lnTo>
                    <a:pt x="2937648" y="288726"/>
                  </a:lnTo>
                  <a:lnTo>
                    <a:pt x="2976052" y="312996"/>
                  </a:lnTo>
                  <a:lnTo>
                    <a:pt x="3013805" y="338123"/>
                  </a:lnTo>
                  <a:lnTo>
                    <a:pt x="3050890" y="364092"/>
                  </a:lnTo>
                  <a:lnTo>
                    <a:pt x="3087293" y="390888"/>
                  </a:lnTo>
                  <a:lnTo>
                    <a:pt x="3122998" y="418498"/>
                  </a:lnTo>
                  <a:lnTo>
                    <a:pt x="3157992" y="446906"/>
                  </a:lnTo>
                  <a:lnTo>
                    <a:pt x="3192258" y="476099"/>
                  </a:lnTo>
                  <a:lnTo>
                    <a:pt x="3225783" y="506062"/>
                  </a:lnTo>
                  <a:lnTo>
                    <a:pt x="3258550" y="536781"/>
                  </a:lnTo>
                  <a:lnTo>
                    <a:pt x="3290545" y="568241"/>
                  </a:lnTo>
                  <a:lnTo>
                    <a:pt x="3321752" y="600428"/>
                  </a:lnTo>
                  <a:lnTo>
                    <a:pt x="3352158" y="633327"/>
                  </a:lnTo>
                  <a:lnTo>
                    <a:pt x="3381747" y="666924"/>
                  </a:lnTo>
                  <a:lnTo>
                    <a:pt x="3410503" y="701205"/>
                  </a:lnTo>
                  <a:lnTo>
                    <a:pt x="3438413" y="736155"/>
                  </a:lnTo>
                  <a:lnTo>
                    <a:pt x="3465460" y="771760"/>
                  </a:lnTo>
                  <a:lnTo>
                    <a:pt x="3491630" y="808006"/>
                  </a:lnTo>
                  <a:lnTo>
                    <a:pt x="3516908" y="844878"/>
                  </a:lnTo>
                  <a:lnTo>
                    <a:pt x="3541279" y="882361"/>
                  </a:lnTo>
                  <a:lnTo>
                    <a:pt x="3564728" y="920442"/>
                  </a:lnTo>
                  <a:lnTo>
                    <a:pt x="3587241" y="959105"/>
                  </a:lnTo>
                  <a:lnTo>
                    <a:pt x="3608801" y="998337"/>
                  </a:lnTo>
                  <a:lnTo>
                    <a:pt x="3629394" y="1038123"/>
                  </a:lnTo>
                  <a:lnTo>
                    <a:pt x="3649005" y="1078449"/>
                  </a:lnTo>
                  <a:lnTo>
                    <a:pt x="3667619" y="1119300"/>
                  </a:lnTo>
                  <a:lnTo>
                    <a:pt x="3685221" y="1160662"/>
                  </a:lnTo>
                  <a:lnTo>
                    <a:pt x="3701796" y="1202521"/>
                  </a:lnTo>
                  <a:lnTo>
                    <a:pt x="3717329" y="1244861"/>
                  </a:lnTo>
                  <a:lnTo>
                    <a:pt x="3731805" y="1287669"/>
                  </a:lnTo>
                  <a:lnTo>
                    <a:pt x="3745209" y="1330931"/>
                  </a:lnTo>
                  <a:lnTo>
                    <a:pt x="3757526" y="1374632"/>
                  </a:lnTo>
                  <a:lnTo>
                    <a:pt x="3768742" y="1418757"/>
                  </a:lnTo>
                  <a:lnTo>
                    <a:pt x="3778840" y="1463292"/>
                  </a:lnTo>
                  <a:lnTo>
                    <a:pt x="3787807" y="1508223"/>
                  </a:lnTo>
                  <a:lnTo>
                    <a:pt x="3795626" y="1553535"/>
                  </a:lnTo>
                  <a:lnTo>
                    <a:pt x="3802284" y="1599214"/>
                  </a:lnTo>
                  <a:lnTo>
                    <a:pt x="3807765" y="1645246"/>
                  </a:lnTo>
                  <a:lnTo>
                    <a:pt x="3812054" y="1691615"/>
                  </a:lnTo>
                  <a:lnTo>
                    <a:pt x="3815136" y="1738309"/>
                  </a:lnTo>
                  <a:lnTo>
                    <a:pt x="3816996" y="1785312"/>
                  </a:lnTo>
                  <a:lnTo>
                    <a:pt x="3817620" y="1832609"/>
                  </a:lnTo>
                  <a:lnTo>
                    <a:pt x="3816996" y="1879907"/>
                  </a:lnTo>
                  <a:lnTo>
                    <a:pt x="3815136" y="1926910"/>
                  </a:lnTo>
                  <a:lnTo>
                    <a:pt x="3812054" y="1973604"/>
                  </a:lnTo>
                  <a:lnTo>
                    <a:pt x="3807765" y="2019973"/>
                  </a:lnTo>
                  <a:lnTo>
                    <a:pt x="3802284" y="2066005"/>
                  </a:lnTo>
                  <a:lnTo>
                    <a:pt x="3795626" y="2111684"/>
                  </a:lnTo>
                  <a:lnTo>
                    <a:pt x="3787807" y="2156996"/>
                  </a:lnTo>
                  <a:lnTo>
                    <a:pt x="3778840" y="2201927"/>
                  </a:lnTo>
                  <a:lnTo>
                    <a:pt x="3768742" y="2246462"/>
                  </a:lnTo>
                  <a:lnTo>
                    <a:pt x="3757526" y="2290587"/>
                  </a:lnTo>
                  <a:lnTo>
                    <a:pt x="3745209" y="2334288"/>
                  </a:lnTo>
                  <a:lnTo>
                    <a:pt x="3731805" y="2377550"/>
                  </a:lnTo>
                  <a:lnTo>
                    <a:pt x="3717329" y="2420358"/>
                  </a:lnTo>
                  <a:lnTo>
                    <a:pt x="3701796" y="2462698"/>
                  </a:lnTo>
                  <a:lnTo>
                    <a:pt x="3685221" y="2504557"/>
                  </a:lnTo>
                  <a:lnTo>
                    <a:pt x="3667619" y="2545919"/>
                  </a:lnTo>
                  <a:lnTo>
                    <a:pt x="3649005" y="2586770"/>
                  </a:lnTo>
                  <a:lnTo>
                    <a:pt x="3629394" y="2627096"/>
                  </a:lnTo>
                  <a:lnTo>
                    <a:pt x="3608801" y="2666882"/>
                  </a:lnTo>
                  <a:lnTo>
                    <a:pt x="3587241" y="2706114"/>
                  </a:lnTo>
                  <a:lnTo>
                    <a:pt x="3564728" y="2744777"/>
                  </a:lnTo>
                  <a:lnTo>
                    <a:pt x="3541279" y="2782858"/>
                  </a:lnTo>
                  <a:lnTo>
                    <a:pt x="3516908" y="2820341"/>
                  </a:lnTo>
                  <a:lnTo>
                    <a:pt x="3491630" y="2857213"/>
                  </a:lnTo>
                  <a:lnTo>
                    <a:pt x="3465460" y="2893459"/>
                  </a:lnTo>
                  <a:lnTo>
                    <a:pt x="3438413" y="2929064"/>
                  </a:lnTo>
                  <a:lnTo>
                    <a:pt x="3410503" y="2964014"/>
                  </a:lnTo>
                  <a:lnTo>
                    <a:pt x="3381747" y="2998295"/>
                  </a:lnTo>
                  <a:lnTo>
                    <a:pt x="3352158" y="3031892"/>
                  </a:lnTo>
                  <a:lnTo>
                    <a:pt x="3321752" y="3064791"/>
                  </a:lnTo>
                  <a:lnTo>
                    <a:pt x="3290545" y="3096978"/>
                  </a:lnTo>
                  <a:lnTo>
                    <a:pt x="3258550" y="3128438"/>
                  </a:lnTo>
                  <a:lnTo>
                    <a:pt x="3225783" y="3159157"/>
                  </a:lnTo>
                  <a:lnTo>
                    <a:pt x="3192258" y="3189120"/>
                  </a:lnTo>
                  <a:lnTo>
                    <a:pt x="3157992" y="3218313"/>
                  </a:lnTo>
                  <a:lnTo>
                    <a:pt x="3122998" y="3246721"/>
                  </a:lnTo>
                  <a:lnTo>
                    <a:pt x="3087293" y="3274331"/>
                  </a:lnTo>
                  <a:lnTo>
                    <a:pt x="3050890" y="3301127"/>
                  </a:lnTo>
                  <a:lnTo>
                    <a:pt x="3013805" y="3327096"/>
                  </a:lnTo>
                  <a:lnTo>
                    <a:pt x="2976052" y="3352223"/>
                  </a:lnTo>
                  <a:lnTo>
                    <a:pt x="2937648" y="3376493"/>
                  </a:lnTo>
                  <a:lnTo>
                    <a:pt x="2898606" y="3399893"/>
                  </a:lnTo>
                  <a:lnTo>
                    <a:pt x="2858942" y="3422407"/>
                  </a:lnTo>
                  <a:lnTo>
                    <a:pt x="2818671" y="3444021"/>
                  </a:lnTo>
                  <a:lnTo>
                    <a:pt x="2777807" y="3464722"/>
                  </a:lnTo>
                  <a:lnTo>
                    <a:pt x="2736366" y="3484494"/>
                  </a:lnTo>
                  <a:lnTo>
                    <a:pt x="2694363" y="3503323"/>
                  </a:lnTo>
                  <a:lnTo>
                    <a:pt x="2651813" y="3521196"/>
                  </a:lnTo>
                  <a:lnTo>
                    <a:pt x="2608730" y="3538096"/>
                  </a:lnTo>
                  <a:lnTo>
                    <a:pt x="2565131" y="3554011"/>
                  </a:lnTo>
                  <a:lnTo>
                    <a:pt x="2521028" y="3568925"/>
                  </a:lnTo>
                  <a:lnTo>
                    <a:pt x="2476439" y="3582824"/>
                  </a:lnTo>
                  <a:lnTo>
                    <a:pt x="2431377" y="3595694"/>
                  </a:lnTo>
                  <a:lnTo>
                    <a:pt x="2385858" y="3607520"/>
                  </a:lnTo>
                  <a:lnTo>
                    <a:pt x="2339896" y="3618289"/>
                  </a:lnTo>
                  <a:lnTo>
                    <a:pt x="2293507" y="3627985"/>
                  </a:lnTo>
                  <a:lnTo>
                    <a:pt x="2246706" y="3636594"/>
                  </a:lnTo>
                  <a:lnTo>
                    <a:pt x="2199507" y="3644102"/>
                  </a:lnTo>
                  <a:lnTo>
                    <a:pt x="2151926" y="3650495"/>
                  </a:lnTo>
                  <a:lnTo>
                    <a:pt x="2103978" y="3655757"/>
                  </a:lnTo>
                  <a:lnTo>
                    <a:pt x="2055677" y="3659875"/>
                  </a:lnTo>
                  <a:lnTo>
                    <a:pt x="2007038" y="3662835"/>
                  </a:lnTo>
                  <a:lnTo>
                    <a:pt x="1958078" y="3664621"/>
                  </a:lnTo>
                  <a:lnTo>
                    <a:pt x="1908810" y="3665219"/>
                  </a:lnTo>
                  <a:lnTo>
                    <a:pt x="1859541" y="3664621"/>
                  </a:lnTo>
                  <a:lnTo>
                    <a:pt x="1810581" y="3662835"/>
                  </a:lnTo>
                  <a:lnTo>
                    <a:pt x="1761942" y="3659875"/>
                  </a:lnTo>
                  <a:lnTo>
                    <a:pt x="1713641" y="3655757"/>
                  </a:lnTo>
                  <a:lnTo>
                    <a:pt x="1665693" y="3650495"/>
                  </a:lnTo>
                  <a:lnTo>
                    <a:pt x="1618112" y="3644102"/>
                  </a:lnTo>
                  <a:lnTo>
                    <a:pt x="1570913" y="3636594"/>
                  </a:lnTo>
                  <a:lnTo>
                    <a:pt x="1524112" y="3627985"/>
                  </a:lnTo>
                  <a:lnTo>
                    <a:pt x="1477723" y="3618289"/>
                  </a:lnTo>
                  <a:lnTo>
                    <a:pt x="1431761" y="3607520"/>
                  </a:lnTo>
                  <a:lnTo>
                    <a:pt x="1386242" y="3595694"/>
                  </a:lnTo>
                  <a:lnTo>
                    <a:pt x="1341180" y="3582824"/>
                  </a:lnTo>
                  <a:lnTo>
                    <a:pt x="1296591" y="3568925"/>
                  </a:lnTo>
                  <a:lnTo>
                    <a:pt x="1252488" y="3554011"/>
                  </a:lnTo>
                  <a:lnTo>
                    <a:pt x="1208889" y="3538096"/>
                  </a:lnTo>
                  <a:lnTo>
                    <a:pt x="1165806" y="3521196"/>
                  </a:lnTo>
                  <a:lnTo>
                    <a:pt x="1123256" y="3503323"/>
                  </a:lnTo>
                  <a:lnTo>
                    <a:pt x="1081253" y="3484494"/>
                  </a:lnTo>
                  <a:lnTo>
                    <a:pt x="1039812" y="3464722"/>
                  </a:lnTo>
                  <a:lnTo>
                    <a:pt x="998948" y="3444021"/>
                  </a:lnTo>
                  <a:lnTo>
                    <a:pt x="958677" y="3422407"/>
                  </a:lnTo>
                  <a:lnTo>
                    <a:pt x="919013" y="3399893"/>
                  </a:lnTo>
                  <a:lnTo>
                    <a:pt x="879971" y="3376493"/>
                  </a:lnTo>
                  <a:lnTo>
                    <a:pt x="841567" y="3352223"/>
                  </a:lnTo>
                  <a:lnTo>
                    <a:pt x="803814" y="3327096"/>
                  </a:lnTo>
                  <a:lnTo>
                    <a:pt x="766729" y="3301127"/>
                  </a:lnTo>
                  <a:lnTo>
                    <a:pt x="730326" y="3274331"/>
                  </a:lnTo>
                  <a:lnTo>
                    <a:pt x="694621" y="3246721"/>
                  </a:lnTo>
                  <a:lnTo>
                    <a:pt x="659627" y="3218313"/>
                  </a:lnTo>
                  <a:lnTo>
                    <a:pt x="625361" y="3189120"/>
                  </a:lnTo>
                  <a:lnTo>
                    <a:pt x="591836" y="3159157"/>
                  </a:lnTo>
                  <a:lnTo>
                    <a:pt x="559069" y="3128438"/>
                  </a:lnTo>
                  <a:lnTo>
                    <a:pt x="527074" y="3096978"/>
                  </a:lnTo>
                  <a:lnTo>
                    <a:pt x="495867" y="3064791"/>
                  </a:lnTo>
                  <a:lnTo>
                    <a:pt x="465461" y="3031892"/>
                  </a:lnTo>
                  <a:lnTo>
                    <a:pt x="435872" y="2998295"/>
                  </a:lnTo>
                  <a:lnTo>
                    <a:pt x="407116" y="2964014"/>
                  </a:lnTo>
                  <a:lnTo>
                    <a:pt x="379206" y="2929064"/>
                  </a:lnTo>
                  <a:lnTo>
                    <a:pt x="352159" y="2893459"/>
                  </a:lnTo>
                  <a:lnTo>
                    <a:pt x="325989" y="2857213"/>
                  </a:lnTo>
                  <a:lnTo>
                    <a:pt x="300711" y="2820341"/>
                  </a:lnTo>
                  <a:lnTo>
                    <a:pt x="276340" y="2782858"/>
                  </a:lnTo>
                  <a:lnTo>
                    <a:pt x="252891" y="2744777"/>
                  </a:lnTo>
                  <a:lnTo>
                    <a:pt x="230378" y="2706114"/>
                  </a:lnTo>
                  <a:lnTo>
                    <a:pt x="208818" y="2666882"/>
                  </a:lnTo>
                  <a:lnTo>
                    <a:pt x="188225" y="2627096"/>
                  </a:lnTo>
                  <a:lnTo>
                    <a:pt x="168614" y="2586770"/>
                  </a:lnTo>
                  <a:lnTo>
                    <a:pt x="150000" y="2545919"/>
                  </a:lnTo>
                  <a:lnTo>
                    <a:pt x="132398" y="2504557"/>
                  </a:lnTo>
                  <a:lnTo>
                    <a:pt x="115823" y="2462698"/>
                  </a:lnTo>
                  <a:lnTo>
                    <a:pt x="100290" y="2420358"/>
                  </a:lnTo>
                  <a:lnTo>
                    <a:pt x="85814" y="2377550"/>
                  </a:lnTo>
                  <a:lnTo>
                    <a:pt x="72410" y="2334288"/>
                  </a:lnTo>
                  <a:lnTo>
                    <a:pt x="60093" y="2290587"/>
                  </a:lnTo>
                  <a:lnTo>
                    <a:pt x="48877" y="2246462"/>
                  </a:lnTo>
                  <a:lnTo>
                    <a:pt x="38779" y="2201927"/>
                  </a:lnTo>
                  <a:lnTo>
                    <a:pt x="29812" y="2156996"/>
                  </a:lnTo>
                  <a:lnTo>
                    <a:pt x="21993" y="2111684"/>
                  </a:lnTo>
                  <a:lnTo>
                    <a:pt x="15335" y="2066005"/>
                  </a:lnTo>
                  <a:lnTo>
                    <a:pt x="9854" y="2019973"/>
                  </a:lnTo>
                  <a:lnTo>
                    <a:pt x="5565" y="1973604"/>
                  </a:lnTo>
                  <a:lnTo>
                    <a:pt x="2483" y="1926910"/>
                  </a:lnTo>
                  <a:lnTo>
                    <a:pt x="623" y="1879907"/>
                  </a:lnTo>
                  <a:lnTo>
                    <a:pt x="0" y="183260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580637" y="3239262"/>
              <a:ext cx="2060575" cy="1259205"/>
            </a:xfrm>
            <a:custGeom>
              <a:avLst/>
              <a:gdLst/>
              <a:ahLst/>
              <a:cxnLst/>
              <a:rect l="l" t="t" r="r" b="b"/>
              <a:pathLst>
                <a:path w="2060575" h="1259204">
                  <a:moveTo>
                    <a:pt x="2060448" y="0"/>
                  </a:moveTo>
                  <a:lnTo>
                    <a:pt x="0" y="0"/>
                  </a:lnTo>
                  <a:lnTo>
                    <a:pt x="1073023" y="1258824"/>
                  </a:lnTo>
                  <a:lnTo>
                    <a:pt x="2060448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580637" y="3239262"/>
              <a:ext cx="2060575" cy="1259205"/>
            </a:xfrm>
            <a:custGeom>
              <a:avLst/>
              <a:gdLst/>
              <a:ahLst/>
              <a:cxnLst/>
              <a:rect l="l" t="t" r="r" b="b"/>
              <a:pathLst>
                <a:path w="2060575" h="1259204">
                  <a:moveTo>
                    <a:pt x="0" y="0"/>
                  </a:moveTo>
                  <a:lnTo>
                    <a:pt x="1073023" y="1258824"/>
                  </a:lnTo>
                  <a:lnTo>
                    <a:pt x="2060448" y="0"/>
                  </a:lnTo>
                  <a:lnTo>
                    <a:pt x="0" y="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580637" y="3239262"/>
              <a:ext cx="1755775" cy="1565275"/>
            </a:xfrm>
            <a:custGeom>
              <a:avLst/>
              <a:gdLst/>
              <a:ahLst/>
              <a:cxnLst/>
              <a:rect l="l" t="t" r="r" b="b"/>
              <a:pathLst>
                <a:path w="1755775" h="1565275">
                  <a:moveTo>
                    <a:pt x="0" y="0"/>
                  </a:moveTo>
                  <a:lnTo>
                    <a:pt x="0" y="1565148"/>
                  </a:lnTo>
                  <a:lnTo>
                    <a:pt x="1755648" y="15651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80637" y="3239262"/>
              <a:ext cx="1755775" cy="1565275"/>
            </a:xfrm>
            <a:custGeom>
              <a:avLst/>
              <a:gdLst/>
              <a:ahLst/>
              <a:cxnLst/>
              <a:rect l="l" t="t" r="r" b="b"/>
              <a:pathLst>
                <a:path w="1755775" h="1565275">
                  <a:moveTo>
                    <a:pt x="0" y="1565148"/>
                  </a:moveTo>
                  <a:lnTo>
                    <a:pt x="0" y="0"/>
                  </a:lnTo>
                  <a:lnTo>
                    <a:pt x="1755648" y="1565148"/>
                  </a:lnTo>
                  <a:lnTo>
                    <a:pt x="0" y="1565148"/>
                  </a:lnTo>
                  <a:close/>
                </a:path>
              </a:pathLst>
            </a:custGeom>
            <a:ln w="25907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961637" y="3234690"/>
              <a:ext cx="1679575" cy="1569720"/>
            </a:xfrm>
            <a:custGeom>
              <a:avLst/>
              <a:gdLst/>
              <a:ahLst/>
              <a:cxnLst/>
              <a:rect l="l" t="t" r="r" b="b"/>
              <a:pathLst>
                <a:path w="1679575" h="1569720">
                  <a:moveTo>
                    <a:pt x="1679448" y="0"/>
                  </a:moveTo>
                  <a:lnTo>
                    <a:pt x="0" y="1569720"/>
                  </a:lnTo>
                  <a:lnTo>
                    <a:pt x="1679448" y="1569720"/>
                  </a:lnTo>
                  <a:lnTo>
                    <a:pt x="1679448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961637" y="3234690"/>
              <a:ext cx="1679575" cy="1569720"/>
            </a:xfrm>
            <a:custGeom>
              <a:avLst/>
              <a:gdLst/>
              <a:ahLst/>
              <a:cxnLst/>
              <a:rect l="l" t="t" r="r" b="b"/>
              <a:pathLst>
                <a:path w="1679575" h="1569720">
                  <a:moveTo>
                    <a:pt x="1679448" y="1569720"/>
                  </a:moveTo>
                  <a:lnTo>
                    <a:pt x="0" y="1569720"/>
                  </a:lnTo>
                  <a:lnTo>
                    <a:pt x="1679448" y="0"/>
                  </a:lnTo>
                  <a:lnTo>
                    <a:pt x="1679448" y="1569720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832352" y="3256026"/>
            <a:ext cx="1212215" cy="7753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224154">
              <a:lnSpc>
                <a:spcPct val="100000"/>
              </a:lnSpc>
              <a:spcBef>
                <a:spcPts val="105"/>
              </a:spcBef>
            </a:pP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Dept.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manufaktur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Dept.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69284" y="4005452"/>
            <a:ext cx="7493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penelitian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52517" y="4128642"/>
            <a:ext cx="8280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02565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Dept. pemasaran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89724" y="2261552"/>
            <a:ext cx="4898390" cy="2231390"/>
            <a:chOff x="589724" y="2261552"/>
            <a:chExt cx="4898390" cy="2231390"/>
          </a:xfrm>
        </p:grpSpPr>
        <p:sp>
          <p:nvSpPr>
            <p:cNvPr id="17" name="object 17"/>
            <p:cNvSpPr/>
            <p:nvPr/>
          </p:nvSpPr>
          <p:spPr>
            <a:xfrm>
              <a:off x="602742" y="2274569"/>
              <a:ext cx="4885055" cy="2218690"/>
            </a:xfrm>
            <a:custGeom>
              <a:avLst/>
              <a:gdLst/>
              <a:ahLst/>
              <a:cxnLst/>
              <a:rect l="l" t="t" r="r" b="b"/>
              <a:pathLst>
                <a:path w="4885055" h="2218690">
                  <a:moveTo>
                    <a:pt x="1831848" y="0"/>
                  </a:moveTo>
                  <a:lnTo>
                    <a:pt x="0" y="0"/>
                  </a:lnTo>
                  <a:lnTo>
                    <a:pt x="0" y="960120"/>
                  </a:lnTo>
                  <a:lnTo>
                    <a:pt x="1831848" y="960120"/>
                  </a:lnTo>
                  <a:lnTo>
                    <a:pt x="1831848" y="0"/>
                  </a:lnTo>
                  <a:close/>
                </a:path>
                <a:path w="4885055" h="2218690">
                  <a:moveTo>
                    <a:pt x="3587496" y="1221486"/>
                  </a:moveTo>
                  <a:lnTo>
                    <a:pt x="3503041" y="1233170"/>
                  </a:lnTo>
                  <a:lnTo>
                    <a:pt x="3520973" y="1259293"/>
                  </a:lnTo>
                  <a:lnTo>
                    <a:pt x="3265005" y="1434769"/>
                  </a:lnTo>
                  <a:lnTo>
                    <a:pt x="3247009" y="1408557"/>
                  </a:lnTo>
                  <a:lnTo>
                    <a:pt x="3205734" y="1483106"/>
                  </a:lnTo>
                  <a:lnTo>
                    <a:pt x="3290189" y="1471422"/>
                  </a:lnTo>
                  <a:lnTo>
                    <a:pt x="3277184" y="1452499"/>
                  </a:lnTo>
                  <a:lnTo>
                    <a:pt x="3272244" y="1445310"/>
                  </a:lnTo>
                  <a:lnTo>
                    <a:pt x="3528212" y="1269834"/>
                  </a:lnTo>
                  <a:lnTo>
                    <a:pt x="3546221" y="1296035"/>
                  </a:lnTo>
                  <a:lnTo>
                    <a:pt x="3570541" y="1252093"/>
                  </a:lnTo>
                  <a:lnTo>
                    <a:pt x="3587496" y="1221486"/>
                  </a:lnTo>
                  <a:close/>
                </a:path>
                <a:path w="4885055" h="2218690">
                  <a:moveTo>
                    <a:pt x="3996055" y="2180082"/>
                  </a:moveTo>
                  <a:lnTo>
                    <a:pt x="3983355" y="2173732"/>
                  </a:lnTo>
                  <a:lnTo>
                    <a:pt x="3919855" y="2141982"/>
                  </a:lnTo>
                  <a:lnTo>
                    <a:pt x="3919855" y="2173732"/>
                  </a:lnTo>
                  <a:lnTo>
                    <a:pt x="3614166" y="2173732"/>
                  </a:lnTo>
                  <a:lnTo>
                    <a:pt x="3614166" y="2141982"/>
                  </a:lnTo>
                  <a:lnTo>
                    <a:pt x="3537966" y="2180082"/>
                  </a:lnTo>
                  <a:lnTo>
                    <a:pt x="3614166" y="2218182"/>
                  </a:lnTo>
                  <a:lnTo>
                    <a:pt x="3614166" y="2186432"/>
                  </a:lnTo>
                  <a:lnTo>
                    <a:pt x="3919855" y="2186432"/>
                  </a:lnTo>
                  <a:lnTo>
                    <a:pt x="3919855" y="2218182"/>
                  </a:lnTo>
                  <a:lnTo>
                    <a:pt x="3983355" y="2186432"/>
                  </a:lnTo>
                  <a:lnTo>
                    <a:pt x="3996055" y="2180082"/>
                  </a:lnTo>
                  <a:close/>
                </a:path>
                <a:path w="4885055" h="2218690">
                  <a:moveTo>
                    <a:pt x="4884928" y="1495806"/>
                  </a:moveTo>
                  <a:lnTo>
                    <a:pt x="4867694" y="1466469"/>
                  </a:lnTo>
                  <a:lnTo>
                    <a:pt x="4841748" y="1422273"/>
                  </a:lnTo>
                  <a:lnTo>
                    <a:pt x="4824450" y="1448866"/>
                  </a:lnTo>
                  <a:lnTo>
                    <a:pt x="4530369" y="1257782"/>
                  </a:lnTo>
                  <a:lnTo>
                    <a:pt x="4534903" y="1250823"/>
                  </a:lnTo>
                  <a:lnTo>
                    <a:pt x="4547743" y="1231138"/>
                  </a:lnTo>
                  <a:lnTo>
                    <a:pt x="4463034" y="1221486"/>
                  </a:lnTo>
                  <a:lnTo>
                    <a:pt x="4506087" y="1295019"/>
                  </a:lnTo>
                  <a:lnTo>
                    <a:pt x="4523498" y="1268323"/>
                  </a:lnTo>
                  <a:lnTo>
                    <a:pt x="4817542" y="1459496"/>
                  </a:lnTo>
                  <a:lnTo>
                    <a:pt x="4800219" y="1486154"/>
                  </a:lnTo>
                  <a:lnTo>
                    <a:pt x="4884928" y="14958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02742" y="2274569"/>
              <a:ext cx="1831975" cy="960119"/>
            </a:xfrm>
            <a:custGeom>
              <a:avLst/>
              <a:gdLst/>
              <a:ahLst/>
              <a:cxnLst/>
              <a:rect l="l" t="t" r="r" b="b"/>
              <a:pathLst>
                <a:path w="1831975" h="960119">
                  <a:moveTo>
                    <a:pt x="0" y="960119"/>
                  </a:moveTo>
                  <a:lnTo>
                    <a:pt x="1831848" y="960119"/>
                  </a:lnTo>
                  <a:lnTo>
                    <a:pt x="1831848" y="0"/>
                  </a:lnTo>
                  <a:lnTo>
                    <a:pt x="0" y="0"/>
                  </a:lnTo>
                  <a:lnTo>
                    <a:pt x="0" y="960119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4277359" y="4979289"/>
            <a:ext cx="852169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340" marR="5080" indent="-41275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Calibri"/>
                <a:cs typeface="Calibri"/>
              </a:rPr>
              <a:t>Keterkaitan </a:t>
            </a:r>
            <a:r>
              <a:rPr sz="1400" spc="-10" dirty="0">
                <a:latin typeface="Calibri"/>
                <a:cs typeface="Calibri"/>
              </a:rPr>
              <a:t>Horizontal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172203" y="2720720"/>
            <a:ext cx="9544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Calibri"/>
                <a:cs typeface="Calibri"/>
              </a:rPr>
              <a:t>ORGANISASI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19403" y="2590038"/>
            <a:ext cx="1395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Teknologi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Baru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673544" y="5446712"/>
            <a:ext cx="1859914" cy="986155"/>
            <a:chOff x="673544" y="5446712"/>
            <a:chExt cx="1859914" cy="986155"/>
          </a:xfrm>
        </p:grpSpPr>
        <p:sp>
          <p:nvSpPr>
            <p:cNvPr id="23" name="object 23"/>
            <p:cNvSpPr/>
            <p:nvPr/>
          </p:nvSpPr>
          <p:spPr>
            <a:xfrm>
              <a:off x="686561" y="5459729"/>
              <a:ext cx="1833880" cy="960119"/>
            </a:xfrm>
            <a:custGeom>
              <a:avLst/>
              <a:gdLst/>
              <a:ahLst/>
              <a:cxnLst/>
              <a:rect l="l" t="t" r="r" b="b"/>
              <a:pathLst>
                <a:path w="1833880" h="960120">
                  <a:moveTo>
                    <a:pt x="1833372" y="0"/>
                  </a:moveTo>
                  <a:lnTo>
                    <a:pt x="0" y="0"/>
                  </a:lnTo>
                  <a:lnTo>
                    <a:pt x="0" y="960120"/>
                  </a:lnTo>
                  <a:lnTo>
                    <a:pt x="1833372" y="960120"/>
                  </a:lnTo>
                  <a:lnTo>
                    <a:pt x="183337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86561" y="5459729"/>
              <a:ext cx="1833880" cy="960119"/>
            </a:xfrm>
            <a:custGeom>
              <a:avLst/>
              <a:gdLst/>
              <a:ahLst/>
              <a:cxnLst/>
              <a:rect l="l" t="t" r="r" b="b"/>
              <a:pathLst>
                <a:path w="1833880" h="960120">
                  <a:moveTo>
                    <a:pt x="0" y="960120"/>
                  </a:moveTo>
                  <a:lnTo>
                    <a:pt x="1833372" y="960120"/>
                  </a:lnTo>
                  <a:lnTo>
                    <a:pt x="1833372" y="0"/>
                  </a:lnTo>
                  <a:lnTo>
                    <a:pt x="0" y="0"/>
                  </a:lnTo>
                  <a:lnTo>
                    <a:pt x="0" y="960120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797458" y="5638291"/>
            <a:ext cx="16097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Mitra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resmi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dalam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berinovasi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7021004" y="2261552"/>
            <a:ext cx="1859914" cy="986155"/>
            <a:chOff x="7021004" y="2261552"/>
            <a:chExt cx="1859914" cy="986155"/>
          </a:xfrm>
        </p:grpSpPr>
        <p:sp>
          <p:nvSpPr>
            <p:cNvPr id="27" name="object 27"/>
            <p:cNvSpPr/>
            <p:nvPr/>
          </p:nvSpPr>
          <p:spPr>
            <a:xfrm>
              <a:off x="7034022" y="2274569"/>
              <a:ext cx="1833880" cy="960119"/>
            </a:xfrm>
            <a:custGeom>
              <a:avLst/>
              <a:gdLst/>
              <a:ahLst/>
              <a:cxnLst/>
              <a:rect l="l" t="t" r="r" b="b"/>
              <a:pathLst>
                <a:path w="1833879" h="960119">
                  <a:moveTo>
                    <a:pt x="1833372" y="0"/>
                  </a:moveTo>
                  <a:lnTo>
                    <a:pt x="0" y="0"/>
                  </a:lnTo>
                  <a:lnTo>
                    <a:pt x="0" y="960119"/>
                  </a:lnTo>
                  <a:lnTo>
                    <a:pt x="1833372" y="960119"/>
                  </a:lnTo>
                  <a:lnTo>
                    <a:pt x="183337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034022" y="2274569"/>
              <a:ext cx="1833880" cy="960119"/>
            </a:xfrm>
            <a:custGeom>
              <a:avLst/>
              <a:gdLst/>
              <a:ahLst/>
              <a:cxnLst/>
              <a:rect l="l" t="t" r="r" b="b"/>
              <a:pathLst>
                <a:path w="1833879" h="960119">
                  <a:moveTo>
                    <a:pt x="0" y="960119"/>
                  </a:moveTo>
                  <a:lnTo>
                    <a:pt x="1833372" y="960119"/>
                  </a:lnTo>
                  <a:lnTo>
                    <a:pt x="1833372" y="0"/>
                  </a:lnTo>
                  <a:lnTo>
                    <a:pt x="0" y="0"/>
                  </a:lnTo>
                  <a:lnTo>
                    <a:pt x="0" y="960119"/>
                  </a:lnTo>
                  <a:close/>
                </a:path>
              </a:pathLst>
            </a:custGeom>
            <a:ln w="2590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7046976" y="2452191"/>
            <a:ext cx="1807845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Mekanisme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Inovasi</a:t>
            </a:r>
            <a:r>
              <a:rPr sz="1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Terbuka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6978332" y="5446712"/>
            <a:ext cx="1858010" cy="986155"/>
            <a:chOff x="6978332" y="5446712"/>
            <a:chExt cx="1858010" cy="986155"/>
          </a:xfrm>
        </p:grpSpPr>
        <p:sp>
          <p:nvSpPr>
            <p:cNvPr id="31" name="object 31"/>
            <p:cNvSpPr/>
            <p:nvPr/>
          </p:nvSpPr>
          <p:spPr>
            <a:xfrm>
              <a:off x="6991349" y="5459729"/>
              <a:ext cx="1831975" cy="960119"/>
            </a:xfrm>
            <a:custGeom>
              <a:avLst/>
              <a:gdLst/>
              <a:ahLst/>
              <a:cxnLst/>
              <a:rect l="l" t="t" r="r" b="b"/>
              <a:pathLst>
                <a:path w="1831975" h="960120">
                  <a:moveTo>
                    <a:pt x="1831848" y="0"/>
                  </a:moveTo>
                  <a:lnTo>
                    <a:pt x="0" y="0"/>
                  </a:lnTo>
                  <a:lnTo>
                    <a:pt x="0" y="960120"/>
                  </a:lnTo>
                  <a:lnTo>
                    <a:pt x="1831848" y="960120"/>
                  </a:lnTo>
                  <a:lnTo>
                    <a:pt x="18318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991349" y="5459729"/>
              <a:ext cx="1831975" cy="960119"/>
            </a:xfrm>
            <a:custGeom>
              <a:avLst/>
              <a:gdLst/>
              <a:ahLst/>
              <a:cxnLst/>
              <a:rect l="l" t="t" r="r" b="b"/>
              <a:pathLst>
                <a:path w="1831975" h="960120">
                  <a:moveTo>
                    <a:pt x="0" y="960120"/>
                  </a:moveTo>
                  <a:lnTo>
                    <a:pt x="1831848" y="960120"/>
                  </a:lnTo>
                  <a:lnTo>
                    <a:pt x="1831848" y="0"/>
                  </a:lnTo>
                  <a:lnTo>
                    <a:pt x="0" y="0"/>
                  </a:lnTo>
                  <a:lnTo>
                    <a:pt x="0" y="960120"/>
                  </a:lnTo>
                  <a:close/>
                </a:path>
              </a:pathLst>
            </a:custGeom>
            <a:ln w="2590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7004304" y="5775452"/>
            <a:ext cx="180593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6084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Pelanggan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380488" y="2721990"/>
            <a:ext cx="4627245" cy="3277870"/>
          </a:xfrm>
          <a:custGeom>
            <a:avLst/>
            <a:gdLst/>
            <a:ahLst/>
            <a:cxnLst/>
            <a:rect l="l" t="t" r="r" b="b"/>
            <a:pathLst>
              <a:path w="4627245" h="3277870">
                <a:moveTo>
                  <a:pt x="664591" y="401828"/>
                </a:moveTo>
                <a:lnTo>
                  <a:pt x="647357" y="377317"/>
                </a:lnTo>
                <a:lnTo>
                  <a:pt x="615569" y="332105"/>
                </a:lnTo>
                <a:lnTo>
                  <a:pt x="600468" y="360133"/>
                </a:lnTo>
                <a:lnTo>
                  <a:pt x="6096" y="40005"/>
                </a:lnTo>
                <a:lnTo>
                  <a:pt x="0" y="51181"/>
                </a:lnTo>
                <a:lnTo>
                  <a:pt x="594448" y="371297"/>
                </a:lnTo>
                <a:lnTo>
                  <a:pt x="579374" y="399288"/>
                </a:lnTo>
                <a:lnTo>
                  <a:pt x="664591" y="401828"/>
                </a:lnTo>
                <a:close/>
              </a:path>
              <a:path w="4627245" h="3277870">
                <a:moveTo>
                  <a:pt x="917816" y="2680589"/>
                </a:moveTo>
                <a:lnTo>
                  <a:pt x="833755" y="2694178"/>
                </a:lnTo>
                <a:lnTo>
                  <a:pt x="852297" y="2719997"/>
                </a:lnTo>
                <a:lnTo>
                  <a:pt x="92329" y="3267532"/>
                </a:lnTo>
                <a:lnTo>
                  <a:pt x="99695" y="3277832"/>
                </a:lnTo>
                <a:lnTo>
                  <a:pt x="859688" y="2730271"/>
                </a:lnTo>
                <a:lnTo>
                  <a:pt x="878192" y="2756027"/>
                </a:lnTo>
                <a:lnTo>
                  <a:pt x="901014" y="2712593"/>
                </a:lnTo>
                <a:lnTo>
                  <a:pt x="917816" y="2680589"/>
                </a:lnTo>
                <a:close/>
              </a:path>
              <a:path w="4627245" h="3277870">
                <a:moveTo>
                  <a:pt x="4617212" y="11938"/>
                </a:moveTo>
                <a:lnTo>
                  <a:pt x="4612767" y="0"/>
                </a:lnTo>
                <a:lnTo>
                  <a:pt x="3932555" y="252247"/>
                </a:lnTo>
                <a:lnTo>
                  <a:pt x="3921506" y="222504"/>
                </a:lnTo>
                <a:lnTo>
                  <a:pt x="3863340" y="284734"/>
                </a:lnTo>
                <a:lnTo>
                  <a:pt x="3948049" y="293878"/>
                </a:lnTo>
                <a:lnTo>
                  <a:pt x="3938638" y="268605"/>
                </a:lnTo>
                <a:lnTo>
                  <a:pt x="3937000" y="264185"/>
                </a:lnTo>
                <a:lnTo>
                  <a:pt x="4617212" y="11938"/>
                </a:lnTo>
                <a:close/>
              </a:path>
              <a:path w="4627245" h="3277870">
                <a:moveTo>
                  <a:pt x="4627245" y="3237280"/>
                </a:moveTo>
                <a:lnTo>
                  <a:pt x="3638054" y="2784322"/>
                </a:lnTo>
                <a:lnTo>
                  <a:pt x="3640467" y="2779014"/>
                </a:lnTo>
                <a:lnTo>
                  <a:pt x="3651250" y="2755392"/>
                </a:lnTo>
                <a:lnTo>
                  <a:pt x="3566160" y="2758313"/>
                </a:lnTo>
                <a:lnTo>
                  <a:pt x="3619627" y="2824734"/>
                </a:lnTo>
                <a:lnTo>
                  <a:pt x="3632797" y="2795854"/>
                </a:lnTo>
                <a:lnTo>
                  <a:pt x="4621911" y="3248825"/>
                </a:lnTo>
                <a:lnTo>
                  <a:pt x="4627245" y="32372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8585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604</Words>
  <Application>Microsoft Office PowerPoint</Application>
  <PresentationFormat>On-screen Show (4:3)</PresentationFormat>
  <Paragraphs>98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 MT</vt:lpstr>
      <vt:lpstr>Calibri</vt:lpstr>
      <vt:lpstr>Office Theme</vt:lpstr>
      <vt:lpstr>Mengelola Perubahan dan Inovasi</vt:lpstr>
      <vt:lpstr>Pengantar…</vt:lpstr>
      <vt:lpstr>Inovasi ?</vt:lpstr>
      <vt:lpstr>Inovasi dan kondisi kerja yang berubah-ubah</vt:lpstr>
      <vt:lpstr>Mengubah hal tertentu; Produk dan Teknologi Baru</vt:lpstr>
      <vt:lpstr>Tiga Strategi Inovatif untuk Menciptakan Produk dan Teknologi Baru</vt:lpstr>
      <vt:lpstr>Eksplorasi</vt:lpstr>
      <vt:lpstr>Kerjasama</vt:lpstr>
      <vt:lpstr>Model Koordinasi untuk Berinovasi</vt:lpstr>
      <vt:lpstr>Kewirausahaan</vt:lpstr>
      <vt:lpstr>Kewirausahaan</vt:lpstr>
      <vt:lpstr>Mengubah Orang-orang dan Budaya</vt:lpstr>
      <vt:lpstr>Pelatihan dan Pengembangan</vt:lpstr>
      <vt:lpstr>Pengembangan Organisasi</vt:lpstr>
      <vt:lpstr>Melaksanakan Perubahan</vt:lpstr>
      <vt:lpstr>PowerPoint Presentation</vt:lpstr>
      <vt:lpstr>Taktik-taktik Pelaksanaan</vt:lpstr>
      <vt:lpstr>Dukungan Manajemen Puncak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Anggalia Wibasuri</cp:lastModifiedBy>
  <cp:revision>1</cp:revision>
  <dcterms:created xsi:type="dcterms:W3CDTF">2026-04-14T02:16:28Z</dcterms:created>
  <dcterms:modified xsi:type="dcterms:W3CDTF">2026-04-14T02:20:46Z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2018-04-27T00:00:00Z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2026-04-14T00:00:00Z</vt:filetime>
  </property>
  <property fmtid="{D5CDD505-2E9C-101B-9397-08002B2CF9AE}" pid="5" name="Producer">
    <vt:lpwstr>Microsoft® PowerPoint® 2013</vt:lpwstr>
  </property>
</Properties>
</file>