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Buka materi dengan menekankan bahwa strategi pariwisata bukan sekadar promosi, tetapi proses memilih arah pengembangan destinasi berdasarkan kekuatan, peluang, keterbatasan, dan kebutuhan wisatawan.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Berikan contoh: wisatawan keluarga, komunitas pecinta alam, backpacker, wisatawan edukasi, atau wisatawan premium. Setiap segmen membutuhkan strategi berbeda.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Nilai destinasi harus ringkas dan mudah diingat. Value proposition menjadi dasar bagi produk, narasi promosi, pelayanan, dan indikator keberhasilan.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Gunakan matriks ini untuk menunjukkan bahwa strategi tidak harus selalu menciptakan produk baru. Kadang strategi terbaik adalah memperkuat pasar yang sudah ada atau memperbaiki kualitas layanan.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Jelaskan bahwa program strategis harus operasional. Rumus sederhana: strategi menjawab arah, program menjawab bagaimana, indikator menjawab apakah berhasil.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Gunakan matriks dampak-usaha untuk mengajari mahasiswa menentukan strategi awal. Strategi prioritas bukan hanya yang menarik, tetapi yang berdampak dan realistis dijalankan.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Keberlanjutan harus masuk sejak formulasi, bukan ditambahkan di akhir. Strategi pariwisata yang baik tidak mengorbankan lingkungan dan masyarakat demi angka kunjungan.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Jelaskan perbedaan output, outcome, dan impact. Output menunjukkan kegiatan sudah dilakukan, tetapi outcome dan impact menunjukkan apakah strategi memberi perubahan.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Gunakan slide ini sebagai jembatan menuju latihan. Tekankan bahwa Pahawang dipakai sebagai contoh destinasi bahari; mahasiswa perlu mengisi data lapangan agar strategi tidak hanya asumsi.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Akhiri dengan tugas kelompok. Dorong mahasiswa mempresentasikan strategi yang konkret, berbasis data, dan dapat dievaluasi dengan indikator jelas.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Tekankan tiga kemampuan utama: membaca data destinasi, mengolahnya menjadi isu strategis, lalu mengubah isu tersebut menjadi strategi dan program yang terukur.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Gunakan slide ini untuk membedakan strategi dari kegiatan. Kegiatan dapat banyak, tetapi strategi harus menunjukkan pilihan prioritas dan alasan pemilihannya.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Sampaikan bahwa mahasiswa tidak langsung membuat strategi tanpa diagnosis. Alur ini dapat dipakai sebagai kerangka tugas kelompok atau studi kasus destinasi.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PESTEL membantu mahasiswa membaca faktor luar yang memengaruhi destinasi. Minta contoh lokal: akses jalan, kebijakan tiket, tren wisata keluarga, atau promosi digital.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Kerangka 6A membantu mengukur apakah destinasi siap menerima wisatawan. Tidak cukup memiliki daya tarik; akses, fasilitas, kelembagaan, aktivitas, dan paket juga harus diperhatikan.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Dalam pariwisata, masyarakat bukan objek tetapi aktor. Jelaskan risiko jika strategi hanya dibuat oleh pemerintah atau investor tanpa partisipasi warga.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Minta mahasiswa membedakan faktor internal dan eksternal. Kekuatan dan kelemahan berasal dari dalam destinasi; peluang dan ancaman berasal dari luar destinasi.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Penjelasan dosen:
Jelaskan bahwa TOWS tidak berhenti pada daftar faktor, tetapi menghasilkan kombinasi strategi. Rumusan strategi sebaiknya mengandung tindakan, sasaran, dan arah keunggulan.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36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high_resolution_tropical_coastal_lagoon_la.png"/>
          <p:cNvPicPr>
            <a:picLocks noChangeAspect="1"/>
          </p:cNvPicPr>
          <p:nvPr/>
        </p:nvPicPr>
        <p:blipFill>
          <a:blip r:embed="rId3"/>
          <a:srcRect l="23999" r="23999"/>
          <a:stretch/>
        </p:blipFill>
        <p:spPr>
          <a:xfrm>
            <a:off x="5852160" y="0"/>
            <a:ext cx="633679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1225296"/>
            <a:ext cx="4754880" cy="2194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</a:t>
            </a:r>
            <a:endParaRPr lang="en-US" sz="3900" dirty="0"/>
          </a:p>
          <a:p>
            <a:pPr marL="0" indent="0">
              <a:buNone/>
            </a:pPr>
            <a:r>
              <a:rPr lang="en-US" sz="3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</a:t>
            </a:r>
            <a:endParaRPr lang="en-US" sz="3900" dirty="0"/>
          </a:p>
          <a:p>
            <a:pPr marL="0" indent="0">
              <a:buNone/>
            </a:pPr>
            <a:r>
              <a:rPr lang="en-US" sz="3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PARIWISATA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13232" y="3675888"/>
            <a:ext cx="2377440" cy="0"/>
          </a:xfrm>
          <a:prstGeom prst="line">
            <a:avLst/>
          </a:prstGeom>
          <a:noFill/>
          <a:ln w="50800">
            <a:solidFill>
              <a:srgbClr val="F29F0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13232" y="3950208"/>
            <a:ext cx="4663440" cy="6400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9F7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Dari analisis destinasi menuju pilihan strategi yang realistis, berkelanjutan, dan terukur.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" y="619963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9F4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Perkuliahan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STP: Segmenting, Targeting, Positioning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Menentukan siapa wisatawan utama dan bagaimana destinasi ingin diingat.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3017520" y="3063240"/>
            <a:ext cx="100584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8" name="Shape 6"/>
          <p:cNvSpPr/>
          <p:nvPr/>
        </p:nvSpPr>
        <p:spPr>
          <a:xfrm>
            <a:off x="6400800" y="3063240"/>
            <a:ext cx="100584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777240" y="1874520"/>
            <a:ext cx="29260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874520" y="1993392"/>
            <a:ext cx="731520" cy="731520"/>
          </a:xfrm>
          <a:prstGeom prst="ellipse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874520" y="215798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2788920"/>
            <a:ext cx="237744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Segmenting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97280" y="3154680"/>
            <a:ext cx="2286000" cy="21945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16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Membagi pasar wisatawan</a:t>
            </a:r>
            <a:endParaRPr lang="en-US" sz="1160" dirty="0"/>
          </a:p>
        </p:txBody>
      </p:sp>
      <p:sp>
        <p:nvSpPr>
          <p:cNvPr id="14" name="Text 12"/>
          <p:cNvSpPr/>
          <p:nvPr/>
        </p:nvSpPr>
        <p:spPr>
          <a:xfrm>
            <a:off x="1097280" y="3456432"/>
            <a:ext cx="228600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04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demografi, motivasi, gaya perjalanan, belanja, media yang digunakan</a:t>
            </a:r>
            <a:endParaRPr lang="en-US" sz="1040" dirty="0"/>
          </a:p>
        </p:txBody>
      </p:sp>
      <p:sp>
        <p:nvSpPr>
          <p:cNvPr id="15" name="Shape 13"/>
          <p:cNvSpPr/>
          <p:nvPr/>
        </p:nvSpPr>
        <p:spPr>
          <a:xfrm>
            <a:off x="4434840" y="1874520"/>
            <a:ext cx="29260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532120" y="1993392"/>
            <a:ext cx="731520" cy="731520"/>
          </a:xfrm>
          <a:prstGeom prst="ellipse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532120" y="215798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709160" y="2788920"/>
            <a:ext cx="237744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Targeting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754880" y="3154680"/>
            <a:ext cx="2286000" cy="21945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16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Memilih segmen prioritas</a:t>
            </a:r>
            <a:endParaRPr lang="en-US" sz="1160" dirty="0"/>
          </a:p>
        </p:txBody>
      </p:sp>
      <p:sp>
        <p:nvSpPr>
          <p:cNvPr id="20" name="Text 18"/>
          <p:cNvSpPr/>
          <p:nvPr/>
        </p:nvSpPr>
        <p:spPr>
          <a:xfrm>
            <a:off x="4754880" y="3456432"/>
            <a:ext cx="228600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04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 paling potensial, sesuai kapasitas dan citra destinasi</a:t>
            </a:r>
            <a:endParaRPr lang="en-US" sz="1040" dirty="0"/>
          </a:p>
        </p:txBody>
      </p:sp>
      <p:sp>
        <p:nvSpPr>
          <p:cNvPr id="21" name="Shape 19"/>
          <p:cNvSpPr/>
          <p:nvPr/>
        </p:nvSpPr>
        <p:spPr>
          <a:xfrm>
            <a:off x="8092440" y="1874520"/>
            <a:ext cx="29260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9189720" y="1993392"/>
            <a:ext cx="731520" cy="731520"/>
          </a:xfrm>
          <a:prstGeom prst="ellipse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89720" y="215798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366760" y="2788920"/>
            <a:ext cx="237744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Positioning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412480" y="3154680"/>
            <a:ext cx="2286000" cy="21945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16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Menciptakan posisi unik</a:t>
            </a:r>
            <a:endParaRPr lang="en-US" sz="1160" dirty="0"/>
          </a:p>
        </p:txBody>
      </p:sp>
      <p:sp>
        <p:nvSpPr>
          <p:cNvPr id="26" name="Text 24"/>
          <p:cNvSpPr/>
          <p:nvPr/>
        </p:nvSpPr>
        <p:spPr>
          <a:xfrm>
            <a:off x="8412480" y="3456432"/>
            <a:ext cx="228600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04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alasan utama wisatawan memilih destinasi dibanding alternatif lain</a:t>
            </a:r>
            <a:endParaRPr lang="en-US" sz="1040" dirty="0"/>
          </a:p>
        </p:txBody>
      </p:sp>
      <p:sp>
        <p:nvSpPr>
          <p:cNvPr id="27" name="Shape 25"/>
          <p:cNvSpPr/>
          <p:nvPr/>
        </p:nvSpPr>
        <p:spPr>
          <a:xfrm>
            <a:off x="1188720" y="5074920"/>
            <a:ext cx="9784080" cy="502920"/>
          </a:xfrm>
          <a:prstGeom prst="roundRect">
            <a:avLst>
              <a:gd name="adj" fmla="val 9091"/>
            </a:avLst>
          </a:prstGeom>
          <a:solidFill>
            <a:srgbClr val="D9F4F1"/>
          </a:solidFill>
          <a:ln w="12700">
            <a:solidFill>
              <a:srgbClr val="D9F4F1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325880" y="5230368"/>
            <a:ext cx="95097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4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Positioning yang kuat menjawab: “Destinasi ini paling cocok untuk siapa, menawarkan pengalaman apa, dan berbeda karena apa?”</a:t>
            </a:r>
            <a:endParaRPr lang="en-US" sz="12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 Proposition Destinasi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Merumuskan nilai utama yang dijanjikan kepada wisatawan.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50" dirty="0"/>
          </a:p>
        </p:txBody>
      </p:sp>
      <p:pic>
        <p:nvPicPr>
          <p:cNvPr id="7" name="Image 0" descr="/mnt/data/a_wide_high_resolution_tropical_coastal_lagoon_la.png"/>
          <p:cNvPicPr>
            <a:picLocks noChangeAspect="1"/>
          </p:cNvPicPr>
          <p:nvPr/>
        </p:nvPicPr>
        <p:blipFill>
          <a:blip r:embed="rId3"/>
          <a:srcRect l="22713" r="22713"/>
          <a:stretch/>
        </p:blipFill>
        <p:spPr>
          <a:xfrm>
            <a:off x="6995160" y="1005840"/>
            <a:ext cx="4389120" cy="45262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22960" y="1371600"/>
            <a:ext cx="5440680" cy="365760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097280" y="1737360"/>
            <a:ext cx="329184" cy="292608"/>
          </a:xfrm>
          <a:prstGeom prst="roundRect">
            <a:avLst>
              <a:gd name="adj" fmla="val 18750"/>
            </a:avLst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143000" y="1783080"/>
            <a:ext cx="23774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1600200" y="1746504"/>
            <a:ext cx="16459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 wisatawan</a:t>
            </a:r>
            <a:endParaRPr lang="en-US" sz="1220" dirty="0"/>
          </a:p>
        </p:txBody>
      </p:sp>
      <p:sp>
        <p:nvSpPr>
          <p:cNvPr id="12" name="Text 9"/>
          <p:cNvSpPr/>
          <p:nvPr/>
        </p:nvSpPr>
        <p:spPr>
          <a:xfrm>
            <a:off x="3246120" y="1755648"/>
            <a:ext cx="24231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siapa yang dilayani?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1097280" y="2423160"/>
            <a:ext cx="329184" cy="292608"/>
          </a:xfrm>
          <a:prstGeom prst="roundRect">
            <a:avLst>
              <a:gd name="adj" fmla="val 18750"/>
            </a:avLst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43000" y="2468880"/>
            <a:ext cx="23774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1600200" y="2432304"/>
            <a:ext cx="16459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Manfaat utama</a:t>
            </a:r>
            <a:endParaRPr lang="en-US" sz="1220" dirty="0"/>
          </a:p>
        </p:txBody>
      </p:sp>
      <p:sp>
        <p:nvSpPr>
          <p:cNvPr id="16" name="Text 13"/>
          <p:cNvSpPr/>
          <p:nvPr/>
        </p:nvSpPr>
        <p:spPr>
          <a:xfrm>
            <a:off x="3246120" y="2441448"/>
            <a:ext cx="24231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pengalaman apa yang dirasakan?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1097280" y="3108960"/>
            <a:ext cx="329184" cy="292608"/>
          </a:xfrm>
          <a:prstGeom prst="roundRect">
            <a:avLst>
              <a:gd name="adj" fmla="val 18750"/>
            </a:avLst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143000" y="3154680"/>
            <a:ext cx="23774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1600200" y="3118104"/>
            <a:ext cx="16459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Bukti pembeda</a:t>
            </a:r>
            <a:endParaRPr lang="en-US" sz="1220" dirty="0"/>
          </a:p>
        </p:txBody>
      </p:sp>
      <p:sp>
        <p:nvSpPr>
          <p:cNvPr id="20" name="Text 17"/>
          <p:cNvSpPr/>
          <p:nvPr/>
        </p:nvSpPr>
        <p:spPr>
          <a:xfrm>
            <a:off x="3246120" y="3127248"/>
            <a:ext cx="24231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mengapa destinasi ini kredibel?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1097280" y="3794760"/>
            <a:ext cx="329184" cy="292608"/>
          </a:xfrm>
          <a:prstGeom prst="roundRect">
            <a:avLst>
              <a:gd name="adj" fmla="val 18750"/>
            </a:avLst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143000" y="3840480"/>
            <a:ext cx="23774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1600200" y="3803904"/>
            <a:ext cx="16459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Keberlanjutan</a:t>
            </a:r>
            <a:endParaRPr lang="en-US" sz="1220" dirty="0"/>
          </a:p>
        </p:txBody>
      </p:sp>
      <p:sp>
        <p:nvSpPr>
          <p:cNvPr id="24" name="Text 21"/>
          <p:cNvSpPr/>
          <p:nvPr/>
        </p:nvSpPr>
        <p:spPr>
          <a:xfrm>
            <a:off x="3246120" y="3813048"/>
            <a:ext cx="24231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bagaimana manfaatnya bagi masyarakat dan lingkungan?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822960" y="5285232"/>
            <a:ext cx="5486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kalimat:</a:t>
            </a:r>
            <a:endParaRPr lang="en-US" sz="1320" dirty="0"/>
          </a:p>
          <a:p>
            <a:pPr marL="0" indent="0" algn="ctr">
              <a:buNone/>
            </a:pPr>
            <a:r>
              <a:rPr lang="en-US" sz="13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“Destinasi pesisir yang menghadirkan pengalaman bahari edukatif, aman, dan ramah masyarakat lokal.”</a:t>
            </a:r>
            <a:endParaRPr lang="en-US" sz="13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Alternatif Strategi Produk–Pasar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Mengembangkan strategi berdasarkan produk wisata dan pasar yang dituju.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1280160" y="1691640"/>
            <a:ext cx="8961120" cy="3794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760720" y="1691640"/>
            <a:ext cx="0" cy="3794760"/>
          </a:xfrm>
          <a:prstGeom prst="line">
            <a:avLst/>
          </a:prstGeom>
          <a:noFill/>
          <a:ln w="19050">
            <a:solidFill>
              <a:srgbClr val="DCE6E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280160" y="3703320"/>
            <a:ext cx="8961120" cy="0"/>
          </a:xfrm>
          <a:prstGeom prst="line">
            <a:avLst/>
          </a:prstGeom>
          <a:noFill/>
          <a:ln w="19050">
            <a:solidFill>
              <a:srgbClr val="DCE6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600200" y="2103120"/>
            <a:ext cx="356616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Penetrasi Pasar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600200" y="2450592"/>
            <a:ext cx="356616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 lama – pasar lama</a:t>
            </a:r>
            <a:endParaRPr lang="en-US" sz="1070" dirty="0"/>
          </a:p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Optimalkan kualitas, harga, promosi ulang.</a:t>
            </a:r>
            <a:endParaRPr lang="en-US" sz="1070" dirty="0"/>
          </a:p>
        </p:txBody>
      </p:sp>
      <p:sp>
        <p:nvSpPr>
          <p:cNvPr id="12" name="Text 10"/>
          <p:cNvSpPr/>
          <p:nvPr/>
        </p:nvSpPr>
        <p:spPr>
          <a:xfrm>
            <a:off x="6080760" y="2103120"/>
            <a:ext cx="356616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Pengembangan Pasar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6080760" y="2450592"/>
            <a:ext cx="356616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 lama – pasar baru</a:t>
            </a:r>
            <a:endParaRPr lang="en-US" sz="1070" dirty="0"/>
          </a:p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Masuk segmen atau wilayah promosi baru.</a:t>
            </a:r>
            <a:endParaRPr lang="en-US" sz="1070" dirty="0"/>
          </a:p>
        </p:txBody>
      </p:sp>
      <p:sp>
        <p:nvSpPr>
          <p:cNvPr id="14" name="Text 12"/>
          <p:cNvSpPr/>
          <p:nvPr/>
        </p:nvSpPr>
        <p:spPr>
          <a:xfrm>
            <a:off x="1600200" y="4114800"/>
            <a:ext cx="356616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Pengembangan Produk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600200" y="4462272"/>
            <a:ext cx="356616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 baru – pasar lama</a:t>
            </a:r>
            <a:endParaRPr lang="en-US" sz="1070" dirty="0"/>
          </a:p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Tambah atraksi, paket, dan pengalaman.</a:t>
            </a:r>
            <a:endParaRPr lang="en-US" sz="1070" dirty="0"/>
          </a:p>
        </p:txBody>
      </p:sp>
      <p:sp>
        <p:nvSpPr>
          <p:cNvPr id="16" name="Text 14"/>
          <p:cNvSpPr/>
          <p:nvPr/>
        </p:nvSpPr>
        <p:spPr>
          <a:xfrm>
            <a:off x="6080760" y="4114800"/>
            <a:ext cx="356616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7460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Diversifikasi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080760" y="4462272"/>
            <a:ext cx="356616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 baru – pasar baru</a:t>
            </a:r>
            <a:endParaRPr lang="en-US" sz="1070" dirty="0"/>
          </a:p>
          <a:p>
            <a:pPr marL="0" indent="0" algn="l">
              <a:buNone/>
            </a:pPr>
            <a:r>
              <a:rPr lang="en-US" sz="107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Kembangkan konsep baru dengan risiko lebih tinggi.</a:t>
            </a:r>
            <a:endParaRPr lang="en-US" sz="1070" dirty="0"/>
          </a:p>
        </p:txBody>
      </p:sp>
      <p:sp>
        <p:nvSpPr>
          <p:cNvPr id="18" name="Text 16"/>
          <p:cNvSpPr/>
          <p:nvPr/>
        </p:nvSpPr>
        <p:spPr>
          <a:xfrm>
            <a:off x="5349240" y="1371600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Pasar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 rot="16200000">
            <a:off x="438912" y="3566160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Program Strategis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diturunkan menjadi program agar dapat dijalankan.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731520" y="2011680"/>
            <a:ext cx="1600200" cy="2377440"/>
          </a:xfrm>
          <a:prstGeom prst="rect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41248" y="2148840"/>
            <a:ext cx="1380744" cy="21031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96112" y="2331720"/>
            <a:ext cx="1271016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Produk &amp; pengalaman</a:t>
            </a:r>
            <a:endParaRPr lang="en-US" sz="1220" dirty="0"/>
          </a:p>
        </p:txBody>
      </p:sp>
      <p:sp>
        <p:nvSpPr>
          <p:cNvPr id="10" name="Text 8"/>
          <p:cNvSpPr/>
          <p:nvPr/>
        </p:nvSpPr>
        <p:spPr>
          <a:xfrm>
            <a:off x="896112" y="3154680"/>
            <a:ext cx="1271016" cy="594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F1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paket wisata, interpretasi, event, amenitas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3017520" y="2011680"/>
            <a:ext cx="1600200" cy="2377440"/>
          </a:xfrm>
          <a:prstGeom prst="rect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127248" y="2148840"/>
            <a:ext cx="1380744" cy="21031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82112" y="2331720"/>
            <a:ext cx="1271016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Pasar &amp; promosi</a:t>
            </a:r>
            <a:endParaRPr lang="en-US" sz="1220" dirty="0"/>
          </a:p>
        </p:txBody>
      </p:sp>
      <p:sp>
        <p:nvSpPr>
          <p:cNvPr id="14" name="Text 12"/>
          <p:cNvSpPr/>
          <p:nvPr/>
        </p:nvSpPr>
        <p:spPr>
          <a:xfrm>
            <a:off x="3182112" y="3154680"/>
            <a:ext cx="1271016" cy="594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F1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branding, konten digital, kerja sama agen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5303520" y="2011680"/>
            <a:ext cx="1600200" cy="2377440"/>
          </a:xfrm>
          <a:prstGeom prst="rect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13248" y="2148840"/>
            <a:ext cx="1380744" cy="21031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68112" y="2331720"/>
            <a:ext cx="1271016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SDM &amp; kelembagaan</a:t>
            </a:r>
            <a:endParaRPr lang="en-US" sz="1220" dirty="0"/>
          </a:p>
        </p:txBody>
      </p:sp>
      <p:sp>
        <p:nvSpPr>
          <p:cNvPr id="18" name="Text 16"/>
          <p:cNvSpPr/>
          <p:nvPr/>
        </p:nvSpPr>
        <p:spPr>
          <a:xfrm>
            <a:off x="5468112" y="3154680"/>
            <a:ext cx="1271016" cy="594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F1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pelatihan layanan, SOP, forum kolaborasi</a:t>
            </a:r>
            <a:endParaRPr lang="en-US" sz="880" dirty="0"/>
          </a:p>
        </p:txBody>
      </p:sp>
      <p:sp>
        <p:nvSpPr>
          <p:cNvPr id="19" name="Shape 17"/>
          <p:cNvSpPr/>
          <p:nvPr/>
        </p:nvSpPr>
        <p:spPr>
          <a:xfrm>
            <a:off x="7589520" y="2011680"/>
            <a:ext cx="1600200" cy="2377440"/>
          </a:xfrm>
          <a:prstGeom prst="rect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699248" y="2148840"/>
            <a:ext cx="1380744" cy="21031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754112" y="2331720"/>
            <a:ext cx="1271016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Keberlanjutan</a:t>
            </a:r>
            <a:endParaRPr lang="en-US" sz="1220" dirty="0"/>
          </a:p>
        </p:txBody>
      </p:sp>
      <p:sp>
        <p:nvSpPr>
          <p:cNvPr id="22" name="Text 20"/>
          <p:cNvSpPr/>
          <p:nvPr/>
        </p:nvSpPr>
        <p:spPr>
          <a:xfrm>
            <a:off x="7754112" y="3154680"/>
            <a:ext cx="1271016" cy="594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F1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dukung, konservasi, pengelolaan sampah</a:t>
            </a:r>
            <a:endParaRPr lang="en-US" sz="880" dirty="0"/>
          </a:p>
        </p:txBody>
      </p:sp>
      <p:sp>
        <p:nvSpPr>
          <p:cNvPr id="23" name="Shape 21"/>
          <p:cNvSpPr/>
          <p:nvPr/>
        </p:nvSpPr>
        <p:spPr>
          <a:xfrm>
            <a:off x="9875520" y="2011680"/>
            <a:ext cx="1600200" cy="2377440"/>
          </a:xfrm>
          <a:prstGeom prst="rect">
            <a:avLst/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9985248" y="2148840"/>
            <a:ext cx="1380744" cy="210312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040112" y="2331720"/>
            <a:ext cx="1271016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Infrastruktur &amp; akses</a:t>
            </a:r>
            <a:endParaRPr lang="en-US" sz="1220" dirty="0"/>
          </a:p>
        </p:txBody>
      </p:sp>
      <p:sp>
        <p:nvSpPr>
          <p:cNvPr id="26" name="Text 24"/>
          <p:cNvSpPr/>
          <p:nvPr/>
        </p:nvSpPr>
        <p:spPr>
          <a:xfrm>
            <a:off x="10040112" y="3154680"/>
            <a:ext cx="1271016" cy="594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F1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transportasi, signage, informasi, keselamatan</a:t>
            </a:r>
            <a:endParaRPr lang="en-US" sz="880" dirty="0"/>
          </a:p>
        </p:txBody>
      </p:sp>
      <p:sp>
        <p:nvSpPr>
          <p:cNvPr id="27" name="Text 25"/>
          <p:cNvSpPr/>
          <p:nvPr/>
        </p:nvSpPr>
        <p:spPr>
          <a:xfrm>
            <a:off x="1051560" y="5074920"/>
            <a:ext cx="1005840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yang baik memiliki: tujuan, sasaran, penanggung jawab, jadwal, anggaran, indikator, dan risiko.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Prioritas Strategi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Tidak semua strategi dapat dilakukan sekaligus; perlu pemilihan prioritas.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868680" y="1627632"/>
            <a:ext cx="4754880" cy="4087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246120" y="1627632"/>
            <a:ext cx="0" cy="4087368"/>
          </a:xfrm>
          <a:prstGeom prst="line">
            <a:avLst/>
          </a:prstGeom>
          <a:noFill/>
          <a:ln w="15240">
            <a:solidFill>
              <a:srgbClr val="DCE6E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68680" y="3776472"/>
            <a:ext cx="4754880" cy="0"/>
          </a:xfrm>
          <a:prstGeom prst="line">
            <a:avLst/>
          </a:prstGeom>
          <a:noFill/>
          <a:ln w="15240">
            <a:solidFill>
              <a:srgbClr val="DCE6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280160" y="2130552"/>
            <a:ext cx="14630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 wins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657600" y="2130552"/>
            <a:ext cx="15544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Major projects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417320" y="4279392"/>
            <a:ext cx="128016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82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Fill-ins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703320" y="4279392"/>
            <a:ext cx="14630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C75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Reconsider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606040" y="1307592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Dampak tinggi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 rot="16200000">
            <a:off x="64008" y="3547872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Usaha rendah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6446520" y="1508760"/>
            <a:ext cx="4572000" cy="3749040"/>
          </a:xfrm>
          <a:prstGeom prst="roundRect">
            <a:avLst>
              <a:gd name="adj" fmla="val 1463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20840" y="1828800"/>
            <a:ext cx="39319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Kriteria penilaian strategi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812280" y="2359152"/>
            <a:ext cx="320040" cy="256032"/>
          </a:xfrm>
          <a:prstGeom prst="roundRect">
            <a:avLst>
              <a:gd name="adj" fmla="val 21429"/>
            </a:avLst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858000" y="2404872"/>
            <a:ext cx="228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7242048" y="2386584"/>
            <a:ext cx="310896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4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Kesesuaian dengan visi destinasi</a:t>
            </a:r>
            <a:endParaRPr lang="en-US" sz="1040" dirty="0"/>
          </a:p>
        </p:txBody>
      </p:sp>
      <p:sp>
        <p:nvSpPr>
          <p:cNvPr id="21" name="Shape 19"/>
          <p:cNvSpPr/>
          <p:nvPr/>
        </p:nvSpPr>
        <p:spPr>
          <a:xfrm>
            <a:off x="6812280" y="2798064"/>
            <a:ext cx="320040" cy="256032"/>
          </a:xfrm>
          <a:prstGeom prst="roundRect">
            <a:avLst>
              <a:gd name="adj" fmla="val 21429"/>
            </a:avLst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858000" y="2843784"/>
            <a:ext cx="228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7242048" y="2825496"/>
            <a:ext cx="310896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4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Dampak ekonomi dan sosial</a:t>
            </a:r>
            <a:endParaRPr lang="en-US" sz="1040" dirty="0"/>
          </a:p>
        </p:txBody>
      </p:sp>
      <p:sp>
        <p:nvSpPr>
          <p:cNvPr id="24" name="Shape 22"/>
          <p:cNvSpPr/>
          <p:nvPr/>
        </p:nvSpPr>
        <p:spPr>
          <a:xfrm>
            <a:off x="6812280" y="3236976"/>
            <a:ext cx="320040" cy="256032"/>
          </a:xfrm>
          <a:prstGeom prst="roundRect">
            <a:avLst>
              <a:gd name="adj" fmla="val 21429"/>
            </a:avLst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58000" y="3282696"/>
            <a:ext cx="228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7242048" y="3264408"/>
            <a:ext cx="310896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4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Biaya dan ketersediaan sumber daya</a:t>
            </a:r>
            <a:endParaRPr lang="en-US" sz="1040" dirty="0"/>
          </a:p>
        </p:txBody>
      </p:sp>
      <p:sp>
        <p:nvSpPr>
          <p:cNvPr id="27" name="Shape 25"/>
          <p:cNvSpPr/>
          <p:nvPr/>
        </p:nvSpPr>
        <p:spPr>
          <a:xfrm>
            <a:off x="6812280" y="3675888"/>
            <a:ext cx="320040" cy="256032"/>
          </a:xfrm>
          <a:prstGeom prst="roundRect">
            <a:avLst>
              <a:gd name="adj" fmla="val 21429"/>
            </a:avLst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858000" y="3721608"/>
            <a:ext cx="228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7242048" y="3703320"/>
            <a:ext cx="310896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4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Risiko lingkungan dan operasional</a:t>
            </a:r>
            <a:endParaRPr lang="en-US" sz="1040" dirty="0"/>
          </a:p>
        </p:txBody>
      </p:sp>
      <p:sp>
        <p:nvSpPr>
          <p:cNvPr id="30" name="Shape 28"/>
          <p:cNvSpPr/>
          <p:nvPr/>
        </p:nvSpPr>
        <p:spPr>
          <a:xfrm>
            <a:off x="6812280" y="4114800"/>
            <a:ext cx="320040" cy="256032"/>
          </a:xfrm>
          <a:prstGeom prst="roundRect">
            <a:avLst>
              <a:gd name="adj" fmla="val 21429"/>
            </a:avLst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858000" y="4160520"/>
            <a:ext cx="228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7242048" y="4142232"/>
            <a:ext cx="310896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4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Kemudahan implementasi</a:t>
            </a:r>
            <a:endParaRPr lang="en-US" sz="10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Keberlanjutan dan Risiko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pariwisata harus menjaga keseimbangan ekonomi, sosial, dan lingkungan.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960120" y="1874520"/>
            <a:ext cx="2011680" cy="2011680"/>
          </a:xfrm>
          <a:prstGeom prst="ellipse">
            <a:avLst/>
          </a:prstGeom>
          <a:solidFill>
            <a:srgbClr val="6FAF45">
              <a:alpha val="82000"/>
            </a:srgbClr>
          </a:solidFill>
          <a:ln w="19050">
            <a:solidFill>
              <a:srgbClr val="6FAF4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88720" y="2377440"/>
            <a:ext cx="155448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Lingkungan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280160" y="2880360"/>
            <a:ext cx="137160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dukung, konservasi, sampah</a:t>
            </a:r>
            <a:endParaRPr lang="en-US" sz="880" dirty="0"/>
          </a:p>
        </p:txBody>
      </p:sp>
      <p:sp>
        <p:nvSpPr>
          <p:cNvPr id="10" name="Shape 8"/>
          <p:cNvSpPr/>
          <p:nvPr/>
        </p:nvSpPr>
        <p:spPr>
          <a:xfrm>
            <a:off x="3794760" y="1874520"/>
            <a:ext cx="2011680" cy="2011680"/>
          </a:xfrm>
          <a:prstGeom prst="ellipse">
            <a:avLst/>
          </a:prstGeom>
          <a:solidFill>
            <a:srgbClr val="F29F05">
              <a:alpha val="82000"/>
            </a:srgbClr>
          </a:solidFill>
          <a:ln w="19050">
            <a:solidFill>
              <a:srgbClr val="F29F0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023360" y="2377440"/>
            <a:ext cx="155448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Ekonomi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114800" y="2880360"/>
            <a:ext cx="137160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pendapatan, investasi, UMKM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6629400" y="1874520"/>
            <a:ext cx="2011680" cy="2011680"/>
          </a:xfrm>
          <a:prstGeom prst="ellipse">
            <a:avLst/>
          </a:prstGeom>
          <a:solidFill>
            <a:srgbClr val="3E82B8">
              <a:alpha val="82000"/>
            </a:srgbClr>
          </a:solidFill>
          <a:ln w="19050">
            <a:solidFill>
              <a:srgbClr val="3E82B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858000" y="2377440"/>
            <a:ext cx="155448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Sosial Budaya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949440" y="2880360"/>
            <a:ext cx="137160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partisipasi, nilai lokal, keadilan manfaat</a:t>
            </a:r>
            <a:endParaRPr lang="en-US" sz="880" dirty="0"/>
          </a:p>
        </p:txBody>
      </p:sp>
      <p:sp>
        <p:nvSpPr>
          <p:cNvPr id="16" name="Shape 14"/>
          <p:cNvSpPr/>
          <p:nvPr/>
        </p:nvSpPr>
        <p:spPr>
          <a:xfrm>
            <a:off x="4206240" y="4315968"/>
            <a:ext cx="2514600" cy="384048"/>
          </a:xfrm>
          <a:prstGeom prst="roundRect">
            <a:avLst>
              <a:gd name="adj" fmla="val 14286"/>
            </a:avLst>
          </a:prstGeom>
          <a:solidFill>
            <a:srgbClr val="18364B"/>
          </a:solidFill>
          <a:ln w="12700">
            <a:solidFill>
              <a:srgbClr val="18364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251960" y="4361688"/>
            <a:ext cx="2423160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Prinsip keseimbangan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9098280" y="1645920"/>
            <a:ext cx="2240280" cy="416052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326880" y="1965960"/>
            <a:ext cx="17830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Mitigasi risiko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9326880" y="2468880"/>
            <a:ext cx="160020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C75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Overtourism</a:t>
            </a:r>
            <a:endParaRPr lang="en-US" sz="980" dirty="0"/>
          </a:p>
        </p:txBody>
      </p:sp>
      <p:sp>
        <p:nvSpPr>
          <p:cNvPr id="21" name="Text 19"/>
          <p:cNvSpPr/>
          <p:nvPr/>
        </p:nvSpPr>
        <p:spPr>
          <a:xfrm>
            <a:off x="9281160" y="2697480"/>
            <a:ext cx="169164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78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melebihi daya dukung destinasi</a:t>
            </a:r>
            <a:endParaRPr lang="en-US" sz="780" dirty="0"/>
          </a:p>
        </p:txBody>
      </p:sp>
      <p:sp>
        <p:nvSpPr>
          <p:cNvPr id="22" name="Text 20"/>
          <p:cNvSpPr/>
          <p:nvPr/>
        </p:nvSpPr>
        <p:spPr>
          <a:xfrm>
            <a:off x="9326880" y="3154680"/>
            <a:ext cx="160020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Konflik sosial</a:t>
            </a:r>
            <a:endParaRPr lang="en-US" sz="980" dirty="0"/>
          </a:p>
        </p:txBody>
      </p:sp>
      <p:sp>
        <p:nvSpPr>
          <p:cNvPr id="23" name="Text 21"/>
          <p:cNvSpPr/>
          <p:nvPr/>
        </p:nvSpPr>
        <p:spPr>
          <a:xfrm>
            <a:off x="9281160" y="3383280"/>
            <a:ext cx="169164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78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manfaat tidak merata atau budaya dikomersialkan</a:t>
            </a:r>
            <a:endParaRPr lang="en-US" sz="780" dirty="0"/>
          </a:p>
        </p:txBody>
      </p:sp>
      <p:sp>
        <p:nvSpPr>
          <p:cNvPr id="24" name="Text 22"/>
          <p:cNvSpPr/>
          <p:nvPr/>
        </p:nvSpPr>
        <p:spPr>
          <a:xfrm>
            <a:off x="9326880" y="3840480"/>
            <a:ext cx="160020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Kerusakan lingkungan</a:t>
            </a:r>
            <a:endParaRPr lang="en-US" sz="980" dirty="0"/>
          </a:p>
        </p:txBody>
      </p:sp>
      <p:sp>
        <p:nvSpPr>
          <p:cNvPr id="25" name="Text 23"/>
          <p:cNvSpPr/>
          <p:nvPr/>
        </p:nvSpPr>
        <p:spPr>
          <a:xfrm>
            <a:off x="9281160" y="4069080"/>
            <a:ext cx="169164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78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sampah, ekosistem rusak, emisi perjalanan</a:t>
            </a:r>
            <a:endParaRPr lang="en-US" sz="780" dirty="0"/>
          </a:p>
        </p:txBody>
      </p:sp>
      <p:sp>
        <p:nvSpPr>
          <p:cNvPr id="26" name="Text 24"/>
          <p:cNvSpPr/>
          <p:nvPr/>
        </p:nvSpPr>
        <p:spPr>
          <a:xfrm>
            <a:off x="9326880" y="4526280"/>
            <a:ext cx="160020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3E82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Keselamatan</a:t>
            </a:r>
            <a:endParaRPr lang="en-US" sz="980" dirty="0"/>
          </a:p>
        </p:txBody>
      </p:sp>
      <p:sp>
        <p:nvSpPr>
          <p:cNvPr id="27" name="Text 25"/>
          <p:cNvSpPr/>
          <p:nvPr/>
        </p:nvSpPr>
        <p:spPr>
          <a:xfrm>
            <a:off x="9281160" y="4754880"/>
            <a:ext cx="169164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78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risiko transportasi, cuaca, aktivitas wisata</a:t>
            </a:r>
            <a:endParaRPr lang="en-US" sz="780" dirty="0"/>
          </a:p>
        </p:txBody>
      </p:sp>
      <p:sp>
        <p:nvSpPr>
          <p:cNvPr id="28" name="Text 26"/>
          <p:cNvSpPr/>
          <p:nvPr/>
        </p:nvSpPr>
        <p:spPr>
          <a:xfrm>
            <a:off x="1005840" y="5806440"/>
            <a:ext cx="1024128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Keberlanjutan bukan tambahan, melainkan dasar formulasi strategi sejak awal.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Indikator dan Evaluasi Strategi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harus dilengkapi indikator agar kemajuan dapat dipantau.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2212848" y="2514600"/>
            <a:ext cx="86868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8" name="Shape 6"/>
          <p:cNvSpPr/>
          <p:nvPr/>
        </p:nvSpPr>
        <p:spPr>
          <a:xfrm>
            <a:off x="4361688" y="2514600"/>
            <a:ext cx="86868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6510528" y="2514600"/>
            <a:ext cx="86868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8659368" y="2514600"/>
            <a:ext cx="86868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640080" y="2011680"/>
            <a:ext cx="1600200" cy="1024128"/>
          </a:xfrm>
          <a:prstGeom prst="roundRect">
            <a:avLst>
              <a:gd name="adj" fmla="val 4464"/>
            </a:avLst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3152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49808" y="2542032"/>
            <a:ext cx="1389888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3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anggaran, SDM, sarana</a:t>
            </a:r>
            <a:endParaRPr lang="en-US" sz="860" dirty="0"/>
          </a:p>
        </p:txBody>
      </p:sp>
      <p:sp>
        <p:nvSpPr>
          <p:cNvPr id="14" name="Shape 12"/>
          <p:cNvSpPr/>
          <p:nvPr/>
        </p:nvSpPr>
        <p:spPr>
          <a:xfrm>
            <a:off x="2880360" y="2011680"/>
            <a:ext cx="1600200" cy="1024128"/>
          </a:xfrm>
          <a:prstGeom prst="roundRect">
            <a:avLst>
              <a:gd name="adj" fmla="val 4464"/>
            </a:avLst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97180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Aktivitas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990088" y="2542032"/>
            <a:ext cx="1389888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3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pelatihan, promosi, event</a:t>
            </a:r>
            <a:endParaRPr lang="en-US" sz="860" dirty="0"/>
          </a:p>
        </p:txBody>
      </p:sp>
      <p:sp>
        <p:nvSpPr>
          <p:cNvPr id="17" name="Shape 15"/>
          <p:cNvSpPr/>
          <p:nvPr/>
        </p:nvSpPr>
        <p:spPr>
          <a:xfrm>
            <a:off x="5120640" y="2011680"/>
            <a:ext cx="1600200" cy="1024128"/>
          </a:xfrm>
          <a:prstGeom prst="roundRect">
            <a:avLst>
              <a:gd name="adj" fmla="val 4464"/>
            </a:avLst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1208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230368" y="2542032"/>
            <a:ext cx="1389888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3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jumlah paket, konten, peserta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7360920" y="2011680"/>
            <a:ext cx="1600200" cy="1024128"/>
          </a:xfrm>
          <a:prstGeom prst="roundRect">
            <a:avLst>
              <a:gd name="adj" fmla="val 4464"/>
            </a:avLst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5236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Outcome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7470648" y="2542032"/>
            <a:ext cx="1389888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3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kunjungan, pendapatan, kepuasan</a:t>
            </a:r>
            <a:endParaRPr lang="en-US" sz="860" dirty="0"/>
          </a:p>
        </p:txBody>
      </p:sp>
      <p:sp>
        <p:nvSpPr>
          <p:cNvPr id="23" name="Shape 21"/>
          <p:cNvSpPr/>
          <p:nvPr/>
        </p:nvSpPr>
        <p:spPr>
          <a:xfrm>
            <a:off x="9601200" y="2011680"/>
            <a:ext cx="1600200" cy="1024128"/>
          </a:xfrm>
          <a:prstGeom prst="roundRect">
            <a:avLst>
              <a:gd name="adj" fmla="val 4464"/>
            </a:avLst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69264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9710928" y="2542032"/>
            <a:ext cx="1389888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3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kesejahteraan, konservasi, reputasi</a:t>
            </a:r>
            <a:endParaRPr lang="en-US" sz="860" dirty="0"/>
          </a:p>
        </p:txBody>
      </p:sp>
      <p:sp>
        <p:nvSpPr>
          <p:cNvPr id="26" name="Shape 24"/>
          <p:cNvSpPr/>
          <p:nvPr/>
        </p:nvSpPr>
        <p:spPr>
          <a:xfrm>
            <a:off x="1188720" y="4114800"/>
            <a:ext cx="9784080" cy="914400"/>
          </a:xfrm>
          <a:prstGeom prst="roundRect">
            <a:avLst>
              <a:gd name="adj" fmla="val 4000"/>
            </a:avLst>
          </a:prstGeom>
          <a:solidFill>
            <a:srgbClr val="EEF3F4"/>
          </a:solidFill>
          <a:ln w="12700">
            <a:solidFill>
              <a:srgbClr val="EEF3F4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417320" y="4370832"/>
            <a:ext cx="9326880" cy="29260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KPI: jumlah kunjungan berkualitas • lama tinggal • belanja wisatawan • tingkat kepuasan • pendapatan masyarakat • kondisi lingkungan</a:t>
            </a:r>
            <a:endParaRPr lang="en-US" sz="1220" dirty="0"/>
          </a:p>
        </p:txBody>
      </p:sp>
      <p:sp>
        <p:nvSpPr>
          <p:cNvPr id="28" name="Text 26"/>
          <p:cNvSpPr/>
          <p:nvPr/>
        </p:nvSpPr>
        <p:spPr>
          <a:xfrm>
            <a:off x="1005840" y="5440680"/>
            <a:ext cx="1024128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Metode evaluasi: survei wisatawan, observasi lapangan, data transaksi, analitik media sosial, dan forum evaluasi stakeholder.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 Studi Kasus: Destinasi Bahari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arah formulasi strategi untuk Pulau Pahawang/Lampung sebagai latihan.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50" dirty="0"/>
          </a:p>
        </p:txBody>
      </p:sp>
      <p:pic>
        <p:nvPicPr>
          <p:cNvPr id="7" name="Image 0" descr="/mnt/data/a_wide_high_resolution_tropical_coastal_lagoon_la.png"/>
          <p:cNvPicPr>
            <a:picLocks noChangeAspect="1"/>
          </p:cNvPicPr>
          <p:nvPr/>
        </p:nvPicPr>
        <p:blipFill>
          <a:blip r:embed="rId3"/>
          <a:srcRect l="23870" r="23870"/>
          <a:stretch/>
        </p:blipFill>
        <p:spPr>
          <a:xfrm>
            <a:off x="731520" y="1280160"/>
            <a:ext cx="4160520" cy="448056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31520" y="1280160"/>
            <a:ext cx="4160520" cy="44805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257800" y="1325880"/>
            <a:ext cx="608076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257800" y="1325880"/>
            <a:ext cx="146304" cy="749808"/>
          </a:xfrm>
          <a:prstGeom prst="rect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577840" y="1435608"/>
            <a:ext cx="15087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Isu strategis</a:t>
            </a:r>
            <a:endParaRPr lang="en-US" sz="1180" dirty="0"/>
          </a:p>
        </p:txBody>
      </p:sp>
      <p:sp>
        <p:nvSpPr>
          <p:cNvPr id="12" name="Text 9"/>
          <p:cNvSpPr/>
          <p:nvPr/>
        </p:nvSpPr>
        <p:spPr>
          <a:xfrm>
            <a:off x="7086600" y="1417320"/>
            <a:ext cx="384048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96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kunjungan musiman, daya dukung ekosistem, kualitas layanan, dan koordinasi pelaku wisata</a:t>
            </a:r>
            <a:endParaRPr lang="en-US" sz="960" dirty="0"/>
          </a:p>
        </p:txBody>
      </p:sp>
      <p:sp>
        <p:nvSpPr>
          <p:cNvPr id="13" name="Shape 10"/>
          <p:cNvSpPr/>
          <p:nvPr/>
        </p:nvSpPr>
        <p:spPr>
          <a:xfrm>
            <a:off x="5257800" y="2304288"/>
            <a:ext cx="608076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257800" y="2304288"/>
            <a:ext cx="146304" cy="749808"/>
          </a:xfrm>
          <a:prstGeom prst="rect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577840" y="2414016"/>
            <a:ext cx="15087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utama</a:t>
            </a:r>
            <a:endParaRPr lang="en-US" sz="1180" dirty="0"/>
          </a:p>
        </p:txBody>
      </p:sp>
      <p:sp>
        <p:nvSpPr>
          <p:cNvPr id="16" name="Text 13"/>
          <p:cNvSpPr/>
          <p:nvPr/>
        </p:nvSpPr>
        <p:spPr>
          <a:xfrm>
            <a:off x="7086600" y="2395728"/>
            <a:ext cx="384048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96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wisata bahari berbasis konservasi, paket edukasi, peningkatan SOP layanan, dan promosi digital tersegmentasi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5257800" y="3282696"/>
            <a:ext cx="608076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5257800" y="3282696"/>
            <a:ext cx="146304" cy="749808"/>
          </a:xfrm>
          <a:prstGeom prst="rect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577840" y="3392424"/>
            <a:ext cx="15087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awal</a:t>
            </a:r>
            <a:endParaRPr lang="en-US" sz="1180" dirty="0"/>
          </a:p>
        </p:txBody>
      </p:sp>
      <p:sp>
        <p:nvSpPr>
          <p:cNvPr id="20" name="Text 17"/>
          <p:cNvSpPr/>
          <p:nvPr/>
        </p:nvSpPr>
        <p:spPr>
          <a:xfrm>
            <a:off x="7086600" y="3374136"/>
            <a:ext cx="384048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96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pelatihan pemandu, standar keselamatan snorkeling, kalender konten, pengelolaan sampah, dan kemitraan UMKM</a:t>
            </a:r>
            <a:endParaRPr lang="en-US" sz="960" dirty="0"/>
          </a:p>
        </p:txBody>
      </p:sp>
      <p:sp>
        <p:nvSpPr>
          <p:cNvPr id="21" name="Shape 18"/>
          <p:cNvSpPr/>
          <p:nvPr/>
        </p:nvSpPr>
        <p:spPr>
          <a:xfrm>
            <a:off x="5257800" y="4261104"/>
            <a:ext cx="608076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5257800" y="4261104"/>
            <a:ext cx="146304" cy="749808"/>
          </a:xfrm>
          <a:prstGeom prst="rect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577840" y="4370832"/>
            <a:ext cx="1508760" cy="1828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8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Indikator</a:t>
            </a:r>
            <a:endParaRPr lang="en-US" sz="1180" dirty="0"/>
          </a:p>
        </p:txBody>
      </p:sp>
      <p:sp>
        <p:nvSpPr>
          <p:cNvPr id="24" name="Text 21"/>
          <p:cNvSpPr/>
          <p:nvPr/>
        </p:nvSpPr>
        <p:spPr>
          <a:xfrm>
            <a:off x="7086600" y="4352544"/>
            <a:ext cx="384048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96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kepuasan wisatawan, pendapatan lokal, jumlah paket berkualitas, kepatuhan SOP, dan kualitas lingkungan</a:t>
            </a:r>
            <a:endParaRPr lang="en-US" sz="960" dirty="0"/>
          </a:p>
        </p:txBody>
      </p:sp>
      <p:sp>
        <p:nvSpPr>
          <p:cNvPr id="25" name="Text 22"/>
          <p:cNvSpPr/>
          <p:nvPr/>
        </p:nvSpPr>
        <p:spPr>
          <a:xfrm>
            <a:off x="914400" y="5925312"/>
            <a:ext cx="102412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Catatan: contoh ini dapat disesuaikan dengan data lapangan, kebijakan daerah, dan hasil observasi mahasiswa.</a:t>
            </a:r>
            <a:endParaRPr lang="en-US" sz="11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Diskusi dan Tugas Kelompok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kerangka formulasi untuk satu destinasi wisata pilihan.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914400" y="1325880"/>
            <a:ext cx="502920" cy="502920"/>
          </a:xfrm>
          <a:prstGeom prst="ellipse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14400" y="1426464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1353312"/>
            <a:ext cx="8961120" cy="29260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42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Pilih satu destinasi dan rumuskan 3 isu strategis paling penting.</a:t>
            </a:r>
            <a:endParaRPr lang="en-US" sz="1420" dirty="0"/>
          </a:p>
        </p:txBody>
      </p:sp>
      <p:sp>
        <p:nvSpPr>
          <p:cNvPr id="10" name="Shape 8"/>
          <p:cNvSpPr/>
          <p:nvPr/>
        </p:nvSpPr>
        <p:spPr>
          <a:xfrm>
            <a:off x="914400" y="2194560"/>
            <a:ext cx="502920" cy="502920"/>
          </a:xfrm>
          <a:prstGeom prst="ellipse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4400" y="2295144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600200" y="2221992"/>
            <a:ext cx="8961120" cy="29260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Buat SWOT dan ubah menjadi minimal 4 alternatif strategi TOWS.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914400" y="3063240"/>
            <a:ext cx="502920" cy="502920"/>
          </a:xfrm>
          <a:prstGeom prst="ellipse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14400" y="3163824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600200" y="3090672"/>
            <a:ext cx="8961120" cy="29260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Pilih 1 strategi prioritas, lalu susun program, indikator, dan metode evaluasinya.</a:t>
            </a:r>
            <a:endParaRPr lang="en-US" sz="1420" dirty="0"/>
          </a:p>
        </p:txBody>
      </p:sp>
      <p:sp>
        <p:nvSpPr>
          <p:cNvPr id="16" name="Shape 14"/>
          <p:cNvSpPr/>
          <p:nvPr/>
        </p:nvSpPr>
        <p:spPr>
          <a:xfrm>
            <a:off x="914400" y="4279392"/>
            <a:ext cx="10378440" cy="1051560"/>
          </a:xfrm>
          <a:prstGeom prst="roundRect">
            <a:avLst>
              <a:gd name="adj" fmla="val 4348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34440" y="4498848"/>
            <a:ext cx="132588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2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Referensi ringkas</a:t>
            </a:r>
            <a:endParaRPr lang="en-US" sz="1220" dirty="0"/>
          </a:p>
        </p:txBody>
      </p:sp>
      <p:sp>
        <p:nvSpPr>
          <p:cNvPr id="18" name="Text 16"/>
          <p:cNvSpPr/>
          <p:nvPr/>
        </p:nvSpPr>
        <p:spPr>
          <a:xfrm>
            <a:off x="3154680" y="4489704"/>
            <a:ext cx="7726680" cy="43891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92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UNWTO. Tourism and Sustainable Development; Porter. Competitive Strategy; Kotler &amp; Keller. Marketing Management; Ritchie &amp; Crouch. The Competitive Destination; Dwyer &amp; Kim. Destination Competitiveness.</a:t>
            </a:r>
            <a:endParaRPr lang="en-US" sz="9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Capaian Pembelajaran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Setelah mengikuti materi ini, mahasiswa mampu: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750" dirty="0"/>
          </a:p>
        </p:txBody>
      </p:sp>
      <p:pic>
        <p:nvPicPr>
          <p:cNvPr id="7" name="Image 0" descr="/mnt/data/a_high_resolution_well_lit_travel_planning_worksp_batch_1.png"/>
          <p:cNvPicPr>
            <a:picLocks noChangeAspect="1"/>
          </p:cNvPicPr>
          <p:nvPr/>
        </p:nvPicPr>
        <p:blipFill>
          <a:blip r:embed="rId3"/>
          <a:srcRect l="24350" r="24350"/>
          <a:stretch/>
        </p:blipFill>
        <p:spPr>
          <a:xfrm>
            <a:off x="6858000" y="914400"/>
            <a:ext cx="4709160" cy="516636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858000" y="914400"/>
            <a:ext cx="4709160" cy="51663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77240" y="1417320"/>
            <a:ext cx="530352" cy="530352"/>
          </a:xfrm>
          <a:prstGeom prst="ellipse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77240" y="1523390"/>
            <a:ext cx="530352" cy="21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481328" y="1399032"/>
            <a:ext cx="4754880" cy="56692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Menganalisis kondisi destinasi dari aspek internal dan eksternal.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77240" y="2743200"/>
            <a:ext cx="530352" cy="530352"/>
          </a:xfrm>
          <a:prstGeom prst="ellipse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77240" y="2849270"/>
            <a:ext cx="530352" cy="21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481328" y="2724912"/>
            <a:ext cx="4754880" cy="56692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Menyusun isu strategis menggunakan SWOT, TOWS, STP, dan value proposition.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77240" y="4069080"/>
            <a:ext cx="530352" cy="530352"/>
          </a:xfrm>
          <a:prstGeom prst="ellipse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4175150"/>
            <a:ext cx="530352" cy="21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481328" y="4050792"/>
            <a:ext cx="4754880" cy="56692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Merumuskan strategi, program, indikator, dan evaluasi yang dapat dijalankan.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77240" y="5468112"/>
            <a:ext cx="5394960" cy="402336"/>
          </a:xfrm>
          <a:prstGeom prst="roundRect">
            <a:avLst>
              <a:gd name="adj" fmla="val 13636"/>
            </a:avLst>
          </a:prstGeom>
          <a:solidFill>
            <a:srgbClr val="18364B"/>
          </a:solidFill>
          <a:ln w="12700">
            <a:solidFill>
              <a:srgbClr val="18364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22960" y="5513832"/>
            <a:ext cx="5303520" cy="31089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akhir: rancangan strategi destinasi wisata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Konsep Dasar Strategi Pariwisata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adalah pilihan arah, bukan daftar kegiatan sebanyak-banyaknya.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822960" y="1600200"/>
            <a:ext cx="4800600" cy="987552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0E6E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22960" y="1600200"/>
            <a:ext cx="164592" cy="987552"/>
          </a:xfrm>
          <a:prstGeom prst="rect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70432" y="1737360"/>
            <a:ext cx="15544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Tujuan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70432" y="2039112"/>
            <a:ext cx="402336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 perubahan utama yang ingin dicapai destinasi?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6217920" y="1600200"/>
            <a:ext cx="4800600" cy="987552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0E6E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217920" y="1600200"/>
            <a:ext cx="164592" cy="987552"/>
          </a:xfrm>
          <a:prstGeom prst="rect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565392" y="1737360"/>
            <a:ext cx="15544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Pilihan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65392" y="2039112"/>
            <a:ext cx="402336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Segmen, produk, pasar, dan keunggulan apa yang dipilih?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822960" y="3108960"/>
            <a:ext cx="4800600" cy="987552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0E6E7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22960" y="3108960"/>
            <a:ext cx="164592" cy="987552"/>
          </a:xfrm>
          <a:prstGeom prst="rect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170432" y="3246120"/>
            <a:ext cx="15544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Sumber Daya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70432" y="3547872"/>
            <a:ext cx="402336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Aset, dana, SDM, jejaring, dan teknologi apa yang tersedia?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6217920" y="3108960"/>
            <a:ext cx="4800600" cy="987552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0E6E7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217920" y="3108960"/>
            <a:ext cx="164592" cy="987552"/>
          </a:xfrm>
          <a:prstGeom prst="rect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565392" y="3246120"/>
            <a:ext cx="155448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E82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Keberlanjutan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65392" y="3547872"/>
            <a:ext cx="4023360" cy="3200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Bagaimana manfaat ekonomi selaras dengan sosial-budaya dan lingkungan?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960120" y="5230368"/>
            <a:ext cx="1024128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Inti formulasi strategi: memilih cara terbaik agar destinasi bernilai bagi wisatawan, masyarakat, pelaku usaha, dan lingkungan.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Alur Formulasi Strategi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dilakukan secara bertahap agar pilihan strategi berbasis data.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2011680" y="2971800"/>
            <a:ext cx="105156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headEnd type="none"/>
            <a:tailEnd type="triangle"/>
          </a:ln>
        </p:spPr>
      </p:sp>
      <p:sp>
        <p:nvSpPr>
          <p:cNvPr id="8" name="Shape 6"/>
          <p:cNvSpPr/>
          <p:nvPr/>
        </p:nvSpPr>
        <p:spPr>
          <a:xfrm>
            <a:off x="4160520" y="2971800"/>
            <a:ext cx="105156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6309360" y="2971800"/>
            <a:ext cx="105156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8458200" y="2971800"/>
            <a:ext cx="1051560" cy="0"/>
          </a:xfrm>
          <a:prstGeom prst="line">
            <a:avLst/>
          </a:prstGeom>
          <a:noFill/>
          <a:ln w="25400">
            <a:solidFill>
              <a:srgbClr val="A5B8BA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1188720" y="2487168"/>
            <a:ext cx="658368" cy="658368"/>
          </a:xfrm>
          <a:prstGeom prst="ellipse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88720" y="2618842"/>
            <a:ext cx="658368" cy="263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85800" y="3337560"/>
            <a:ext cx="169164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Diagnosis destinasi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612648" y="3703320"/>
            <a:ext cx="187452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Mengumpulkan data kondisi awal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3429000" y="2487168"/>
            <a:ext cx="658368" cy="658368"/>
          </a:xfrm>
          <a:prstGeom prst="ellipse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429000" y="2618842"/>
            <a:ext cx="658368" cy="263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926080" y="3337560"/>
            <a:ext cx="169164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situasi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2852928" y="3703320"/>
            <a:ext cx="187452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Internal, eksternal, stakeholder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5669280" y="2487168"/>
            <a:ext cx="658368" cy="658368"/>
          </a:xfrm>
          <a:prstGeom prst="ellipse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669280" y="2618842"/>
            <a:ext cx="658368" cy="263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166360" y="3337560"/>
            <a:ext cx="169164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Isu strategis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093208" y="3703320"/>
            <a:ext cx="187452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Masalah dan peluang prioritas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7909560" y="2487168"/>
            <a:ext cx="658368" cy="658368"/>
          </a:xfrm>
          <a:prstGeom prst="ellipse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909560" y="2618842"/>
            <a:ext cx="658368" cy="263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406640" y="3337560"/>
            <a:ext cx="169164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Alternatif strategi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7333488" y="3703320"/>
            <a:ext cx="187452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SWOT/TOWS, STP, branding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10149840" y="2487168"/>
            <a:ext cx="658368" cy="658368"/>
          </a:xfrm>
          <a:prstGeom prst="ellipse">
            <a:avLst/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149840" y="2618842"/>
            <a:ext cx="658368" cy="263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646920" y="3337560"/>
            <a:ext cx="1691640" cy="31089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Pilihan strategi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9573768" y="3703320"/>
            <a:ext cx="187452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9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Prioritas, program, indikator</a:t>
            </a:r>
            <a:endParaRPr lang="en-US" sz="950" dirty="0"/>
          </a:p>
        </p:txBody>
      </p:sp>
      <p:sp>
        <p:nvSpPr>
          <p:cNvPr id="31" name="Shape 29"/>
          <p:cNvSpPr/>
          <p:nvPr/>
        </p:nvSpPr>
        <p:spPr>
          <a:xfrm>
            <a:off x="1097280" y="5212080"/>
            <a:ext cx="9875520" cy="502920"/>
          </a:xfrm>
          <a:prstGeom prst="roundRect">
            <a:avLst>
              <a:gd name="adj" fmla="val 10909"/>
            </a:avLst>
          </a:prstGeom>
          <a:solidFill>
            <a:srgbClr val="D9F4F1"/>
          </a:solidFill>
          <a:ln w="12700">
            <a:solidFill>
              <a:srgbClr val="D9F4F1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234440" y="5358384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Prinsip: semakin baik diagnosis awal, semakin tepat pilihan strategi yang dibuat.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Lingkungan Eksternal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Membaca peluang dan ancaman di luar kendali langsung pengelola destinasi.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75488" cy="475488"/>
          </a:xfrm>
          <a:prstGeom prst="ellipse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85800" y="151241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25880" y="143560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Politik &amp; kebijakan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325880" y="172821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perizinan, tata ruang, prioritas pemerintah</a:t>
            </a:r>
            <a:endParaRPr lang="en-US" sz="1060" dirty="0"/>
          </a:p>
        </p:txBody>
      </p:sp>
      <p:sp>
        <p:nvSpPr>
          <p:cNvPr id="11" name="Shape 9"/>
          <p:cNvSpPr/>
          <p:nvPr/>
        </p:nvSpPr>
        <p:spPr>
          <a:xfrm>
            <a:off x="4434840" y="1417320"/>
            <a:ext cx="475488" cy="475488"/>
          </a:xfrm>
          <a:prstGeom prst="ellipse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434840" y="151241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074920" y="143560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Ekonomi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074920" y="172821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beli, investasi, harga transportasi</a:t>
            </a:r>
            <a:endParaRPr lang="en-US" sz="1060" dirty="0"/>
          </a:p>
        </p:txBody>
      </p:sp>
      <p:sp>
        <p:nvSpPr>
          <p:cNvPr id="15" name="Shape 13"/>
          <p:cNvSpPr/>
          <p:nvPr/>
        </p:nvSpPr>
        <p:spPr>
          <a:xfrm>
            <a:off x="8183880" y="1417320"/>
            <a:ext cx="475488" cy="475488"/>
          </a:xfrm>
          <a:prstGeom prst="ellipse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183880" y="151241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823960" y="143560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Sosial-budaya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823960" y="172821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tren wisata, perilaku wisatawan, nilai lokal</a:t>
            </a:r>
            <a:endParaRPr lang="en-US" sz="1060" dirty="0"/>
          </a:p>
        </p:txBody>
      </p:sp>
      <p:sp>
        <p:nvSpPr>
          <p:cNvPr id="19" name="Shape 17"/>
          <p:cNvSpPr/>
          <p:nvPr/>
        </p:nvSpPr>
        <p:spPr>
          <a:xfrm>
            <a:off x="685800" y="2971800"/>
            <a:ext cx="475488" cy="475488"/>
          </a:xfrm>
          <a:prstGeom prst="ellipse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85800" y="306689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25880" y="299008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Teknologi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325880" y="328269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platform digital, data, pembayaran non-tunai</a:t>
            </a:r>
            <a:endParaRPr lang="en-US" sz="1060" dirty="0"/>
          </a:p>
        </p:txBody>
      </p:sp>
      <p:sp>
        <p:nvSpPr>
          <p:cNvPr id="23" name="Shape 21"/>
          <p:cNvSpPr/>
          <p:nvPr/>
        </p:nvSpPr>
        <p:spPr>
          <a:xfrm>
            <a:off x="4434840" y="2971800"/>
            <a:ext cx="475488" cy="475488"/>
          </a:xfrm>
          <a:prstGeom prst="ellipse">
            <a:avLst/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434840" y="306689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74920" y="299008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Ekologi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5074920" y="328269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dukung, cuaca, konservasi, sampah</a:t>
            </a:r>
            <a:endParaRPr lang="en-US" sz="1060" dirty="0"/>
          </a:p>
        </p:txBody>
      </p:sp>
      <p:sp>
        <p:nvSpPr>
          <p:cNvPr id="27" name="Shape 25"/>
          <p:cNvSpPr/>
          <p:nvPr/>
        </p:nvSpPr>
        <p:spPr>
          <a:xfrm>
            <a:off x="8183880" y="2971800"/>
            <a:ext cx="475488" cy="475488"/>
          </a:xfrm>
          <a:prstGeom prst="ellipse">
            <a:avLst/>
          </a:prstGeom>
          <a:solidFill>
            <a:srgbClr val="C7532E"/>
          </a:solidFill>
          <a:ln w="12700">
            <a:solidFill>
              <a:srgbClr val="C7532E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183880" y="3066898"/>
            <a:ext cx="475488" cy="19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823960" y="2990088"/>
            <a:ext cx="25146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Legal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8823960" y="3282696"/>
            <a:ext cx="2834640" cy="3657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6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aturan usaha, keselamatan, perlindungan konsumen</a:t>
            </a:r>
            <a:endParaRPr lang="en-US" sz="1060" dirty="0"/>
          </a:p>
        </p:txBody>
      </p:sp>
      <p:sp>
        <p:nvSpPr>
          <p:cNvPr id="31" name="Shape 29"/>
          <p:cNvSpPr/>
          <p:nvPr/>
        </p:nvSpPr>
        <p:spPr>
          <a:xfrm>
            <a:off x="914400" y="4983480"/>
            <a:ext cx="10332720" cy="621792"/>
          </a:xfrm>
          <a:prstGeom prst="roundRect">
            <a:avLst>
              <a:gd name="adj" fmla="val 7353"/>
            </a:avLst>
          </a:prstGeom>
          <a:solidFill>
            <a:srgbClr val="18364B"/>
          </a:solidFill>
          <a:ln w="12700">
            <a:solidFill>
              <a:srgbClr val="18364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143000" y="5157216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Pertanyaan kunci: faktor eksternal mana yang paling memengaruhi kunjungan, belanja wisatawan, dan keberlanjutan destinasi?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Internal Destinasi: Kerangka 6A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Menilai kesiapan destinasi dari sisi produk dan pengelolaan.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5074920" y="2926080"/>
            <a:ext cx="2011680" cy="1005840"/>
          </a:xfrm>
          <a:prstGeom prst="ellipse">
            <a:avLst/>
          </a:prstGeom>
          <a:solidFill>
            <a:srgbClr val="18364B"/>
          </a:solidFill>
          <a:ln w="12700">
            <a:solidFill>
              <a:srgbClr val="18364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239512" y="3108960"/>
            <a:ext cx="16916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Kesiapan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Destinasi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822960" y="150876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508760"/>
            <a:ext cx="137160" cy="749808"/>
          </a:xfrm>
          <a:prstGeom prst="rect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78992" y="160020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Attractions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1078992" y="183794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Daya tarik alam, budaya, buatan</a:t>
            </a:r>
            <a:endParaRPr lang="en-US" sz="870" dirty="0"/>
          </a:p>
        </p:txBody>
      </p:sp>
      <p:sp>
        <p:nvSpPr>
          <p:cNvPr id="13" name="Shape 11"/>
          <p:cNvSpPr/>
          <p:nvPr/>
        </p:nvSpPr>
        <p:spPr>
          <a:xfrm>
            <a:off x="8686800" y="150876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686800" y="1508760"/>
            <a:ext cx="137160" cy="749808"/>
          </a:xfrm>
          <a:prstGeom prst="rect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942832" y="160020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Accessibility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8942832" y="183794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Akses transportasi dan informasi</a:t>
            </a:r>
            <a:endParaRPr lang="en-US" sz="870" dirty="0"/>
          </a:p>
        </p:txBody>
      </p:sp>
      <p:sp>
        <p:nvSpPr>
          <p:cNvPr id="17" name="Shape 15"/>
          <p:cNvSpPr/>
          <p:nvPr/>
        </p:nvSpPr>
        <p:spPr>
          <a:xfrm>
            <a:off x="822960" y="338328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22960" y="3383280"/>
            <a:ext cx="137160" cy="749808"/>
          </a:xfrm>
          <a:prstGeom prst="rect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78992" y="347472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Amenities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1078992" y="371246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Akomodasi, toilet, kuliner, parkir</a:t>
            </a:r>
            <a:endParaRPr lang="en-US" sz="870" dirty="0"/>
          </a:p>
        </p:txBody>
      </p:sp>
      <p:sp>
        <p:nvSpPr>
          <p:cNvPr id="21" name="Shape 19"/>
          <p:cNvSpPr/>
          <p:nvPr/>
        </p:nvSpPr>
        <p:spPr>
          <a:xfrm>
            <a:off x="8686800" y="338328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686800" y="3383280"/>
            <a:ext cx="137160" cy="749808"/>
          </a:xfrm>
          <a:prstGeom prst="rect">
            <a:avLst/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942832" y="347472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E82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Ancillary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8942832" y="371246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Kelembagaan, keamanan, layanan kesehatan</a:t>
            </a:r>
            <a:endParaRPr lang="en-US" sz="870" dirty="0"/>
          </a:p>
        </p:txBody>
      </p:sp>
      <p:sp>
        <p:nvSpPr>
          <p:cNvPr id="25" name="Shape 23"/>
          <p:cNvSpPr/>
          <p:nvPr/>
        </p:nvSpPr>
        <p:spPr>
          <a:xfrm>
            <a:off x="3474720" y="470916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474720" y="4709160"/>
            <a:ext cx="137160" cy="749808"/>
          </a:xfrm>
          <a:prstGeom prst="rect">
            <a:avLst/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730752" y="480060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7460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Activities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3730752" y="503834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Aktivitas wisata dan pengalaman</a:t>
            </a:r>
            <a:endParaRPr lang="en-US" sz="870" dirty="0"/>
          </a:p>
        </p:txBody>
      </p:sp>
      <p:sp>
        <p:nvSpPr>
          <p:cNvPr id="29" name="Shape 27"/>
          <p:cNvSpPr/>
          <p:nvPr/>
        </p:nvSpPr>
        <p:spPr>
          <a:xfrm>
            <a:off x="6400800" y="4709160"/>
            <a:ext cx="233172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2700">
            <a:solidFill>
              <a:srgbClr val="DFE8E9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400800" y="4709160"/>
            <a:ext cx="137160" cy="749808"/>
          </a:xfrm>
          <a:prstGeom prst="rect">
            <a:avLst/>
          </a:prstGeom>
          <a:solidFill>
            <a:srgbClr val="C7532E"/>
          </a:solidFill>
          <a:ln w="12700">
            <a:solidFill>
              <a:srgbClr val="C7532E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656832" y="4800600"/>
            <a:ext cx="1920240" cy="16459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C75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 Packages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6656832" y="5038344"/>
            <a:ext cx="192024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87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Paket dan rute perjalanan</a:t>
            </a:r>
            <a:endParaRPr lang="en-US" sz="8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Stakeholder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pariwisata akan berhasil jika aktor kunci bergerak dalam arah yang sama.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750" dirty="0"/>
          </a:p>
        </p:txBody>
      </p:sp>
      <p:pic>
        <p:nvPicPr>
          <p:cNvPr id="7" name="Image 0" descr="/mnt/data/a_wide_warm_outdoor_market_like_scene_under_a_tha_batch_3.png"/>
          <p:cNvPicPr>
            <a:picLocks noChangeAspect="1"/>
          </p:cNvPicPr>
          <p:nvPr/>
        </p:nvPicPr>
        <p:blipFill>
          <a:blip r:embed="rId3"/>
          <a:srcRect l="19249" r="19249"/>
          <a:stretch/>
        </p:blipFill>
        <p:spPr>
          <a:xfrm>
            <a:off x="6583680" y="1051560"/>
            <a:ext cx="4846320" cy="443484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583680" y="1051560"/>
            <a:ext cx="4846320" cy="443484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31520" y="1234440"/>
            <a:ext cx="1417320" cy="310896"/>
          </a:xfrm>
          <a:prstGeom prst="roundRect">
            <a:avLst>
              <a:gd name="adj" fmla="val 17647"/>
            </a:avLst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77240" y="1280160"/>
            <a:ext cx="1325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Pemerintah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2331720" y="1271016"/>
            <a:ext cx="37033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regulasi, infrastruktur, promosi daerah</a:t>
            </a:r>
            <a:endParaRPr lang="en-US" sz="1080" dirty="0"/>
          </a:p>
        </p:txBody>
      </p:sp>
      <p:sp>
        <p:nvSpPr>
          <p:cNvPr id="12" name="Shape 9"/>
          <p:cNvSpPr/>
          <p:nvPr/>
        </p:nvSpPr>
        <p:spPr>
          <a:xfrm>
            <a:off x="731520" y="2039112"/>
            <a:ext cx="1417320" cy="310896"/>
          </a:xfrm>
          <a:prstGeom prst="roundRect">
            <a:avLst>
              <a:gd name="adj" fmla="val 17647"/>
            </a:avLst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77240" y="2084832"/>
            <a:ext cx="1325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Masyarakat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2331720" y="2075688"/>
            <a:ext cx="37033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hospitality, budaya lokal, pengawasan sosial</a:t>
            </a:r>
            <a:endParaRPr lang="en-US" sz="1080" dirty="0"/>
          </a:p>
        </p:txBody>
      </p:sp>
      <p:sp>
        <p:nvSpPr>
          <p:cNvPr id="15" name="Shape 12"/>
          <p:cNvSpPr/>
          <p:nvPr/>
        </p:nvSpPr>
        <p:spPr>
          <a:xfrm>
            <a:off x="731520" y="2843784"/>
            <a:ext cx="1417320" cy="310896"/>
          </a:xfrm>
          <a:prstGeom prst="roundRect">
            <a:avLst>
              <a:gd name="adj" fmla="val 17647"/>
            </a:avLst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2889504"/>
            <a:ext cx="1325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Pelaku usaha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2331720" y="2880360"/>
            <a:ext cx="37033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investasi, paket wisata, kualitas layanan</a:t>
            </a:r>
            <a:endParaRPr lang="en-US" sz="1080" dirty="0"/>
          </a:p>
        </p:txBody>
      </p:sp>
      <p:sp>
        <p:nvSpPr>
          <p:cNvPr id="18" name="Shape 15"/>
          <p:cNvSpPr/>
          <p:nvPr/>
        </p:nvSpPr>
        <p:spPr>
          <a:xfrm>
            <a:off x="731520" y="3648456"/>
            <a:ext cx="1417320" cy="310896"/>
          </a:xfrm>
          <a:prstGeom prst="roundRect">
            <a:avLst>
              <a:gd name="adj" fmla="val 17647"/>
            </a:avLst>
          </a:prstGeom>
          <a:solidFill>
            <a:srgbClr val="3E82B8"/>
          </a:solidFill>
          <a:ln w="12700">
            <a:solidFill>
              <a:srgbClr val="3E82B8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77240" y="3694176"/>
            <a:ext cx="1325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Akademisi/komunitas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2331720" y="3685032"/>
            <a:ext cx="37033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riset, pelatihan, pendampingan</a:t>
            </a:r>
            <a:endParaRPr lang="en-US" sz="1080" dirty="0"/>
          </a:p>
        </p:txBody>
      </p:sp>
      <p:sp>
        <p:nvSpPr>
          <p:cNvPr id="21" name="Shape 18"/>
          <p:cNvSpPr/>
          <p:nvPr/>
        </p:nvSpPr>
        <p:spPr>
          <a:xfrm>
            <a:off x="731520" y="4453128"/>
            <a:ext cx="1417320" cy="310896"/>
          </a:xfrm>
          <a:prstGeom prst="roundRect">
            <a:avLst>
              <a:gd name="adj" fmla="val 17647"/>
            </a:avLst>
          </a:prstGeom>
          <a:solidFill>
            <a:srgbClr val="7460A8"/>
          </a:solidFill>
          <a:ln w="12700">
            <a:solidFill>
              <a:srgbClr val="7460A8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77240" y="4498848"/>
            <a:ext cx="1325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Wisatawan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2331720" y="4489704"/>
            <a:ext cx="370332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08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umpan balik, pengalaman, reputasi digital</a:t>
            </a:r>
            <a:endParaRPr lang="en-US" sz="1080" dirty="0"/>
          </a:p>
        </p:txBody>
      </p:sp>
      <p:sp>
        <p:nvSpPr>
          <p:cNvPr id="24" name="Text 21"/>
          <p:cNvSpPr/>
          <p:nvPr/>
        </p:nvSpPr>
        <p:spPr>
          <a:xfrm>
            <a:off x="804672" y="5650992"/>
            <a:ext cx="10424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Kunci formulasi: petakan kepentingan, pengaruh, kontribusi, dan potensi konflik setiap aktor.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SWOT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Mengidentifikasi kekuatan, kelemahan, peluang, dan ancaman destinasi.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868680" y="1463040"/>
            <a:ext cx="4617720" cy="1353312"/>
          </a:xfrm>
          <a:prstGeom prst="roundRect">
            <a:avLst>
              <a:gd name="adj" fmla="val 4054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68680" y="1463040"/>
            <a:ext cx="228600" cy="1353312"/>
          </a:xfrm>
          <a:prstGeom prst="rect">
            <a:avLst/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280160" y="1627632"/>
            <a:ext cx="32004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80160" y="1965960"/>
            <a:ext cx="388620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Keunggulan internal</a:t>
            </a:r>
            <a:endParaRPr lang="en-US" sz="1150" dirty="0"/>
          </a:p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Contoh: daya tarik unik, budaya lokal, lokasi strategis.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6126480" y="1463040"/>
            <a:ext cx="4617720" cy="1353312"/>
          </a:xfrm>
          <a:prstGeom prst="roundRect">
            <a:avLst>
              <a:gd name="adj" fmla="val 4054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126480" y="1463040"/>
            <a:ext cx="228600" cy="1353312"/>
          </a:xfrm>
          <a:prstGeom prst="rect">
            <a:avLst/>
          </a:prstGeom>
          <a:solidFill>
            <a:srgbClr val="C7532E"/>
          </a:solidFill>
          <a:ln w="12700">
            <a:solidFill>
              <a:srgbClr val="C7532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537960" y="1627632"/>
            <a:ext cx="32004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C75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Weaknesses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37960" y="1965960"/>
            <a:ext cx="388620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Keterbatasan internal</a:t>
            </a:r>
            <a:endParaRPr lang="en-US" sz="1150" dirty="0"/>
          </a:p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Contoh: fasilitas minim, SDM belum terlatih, akses sulit.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868680" y="3401568"/>
            <a:ext cx="4617720" cy="1353312"/>
          </a:xfrm>
          <a:prstGeom prst="roundRect">
            <a:avLst>
              <a:gd name="adj" fmla="val 4054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68680" y="3401568"/>
            <a:ext cx="228600" cy="1353312"/>
          </a:xfrm>
          <a:prstGeom prst="rect">
            <a:avLst/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80160" y="3566160"/>
            <a:ext cx="32004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6FAF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Opportunities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80160" y="3904488"/>
            <a:ext cx="388620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Peluang eksternal</a:t>
            </a:r>
            <a:endParaRPr lang="en-US" sz="1150" dirty="0"/>
          </a:p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Contoh: tren wisata alam, dukungan pemerintah, pasar digital.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6126480" y="3401568"/>
            <a:ext cx="4617720" cy="1353312"/>
          </a:xfrm>
          <a:prstGeom prst="roundRect">
            <a:avLst>
              <a:gd name="adj" fmla="val 4054"/>
            </a:avLst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126480" y="3401568"/>
            <a:ext cx="228600" cy="1353312"/>
          </a:xfrm>
          <a:prstGeom prst="rect">
            <a:avLst/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537960" y="3566160"/>
            <a:ext cx="3200400" cy="228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29F0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Threats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37960" y="3904488"/>
            <a:ext cx="388620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Ancaman eksternal</a:t>
            </a:r>
            <a:endParaRPr lang="en-US" sz="1150" dirty="0"/>
          </a:p>
          <a:p>
            <a:pPr marL="0" indent="0" algn="l">
              <a:buNone/>
            </a:pPr>
            <a:r>
              <a:rPr lang="en-US" sz="115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Contoh: kerusakan lingkungan, pesaing, cuaca ekstrem.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1097280" y="5623560"/>
            <a:ext cx="9966960" cy="274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Catatan: SWOT yang baik harus spesifik, berbasis data, dan tidak berisi pernyataan umum.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58064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Dari SWOT ke TOWS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932688"/>
            <a:ext cx="57150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memetakan situasi; TOWS mengubahnya menjadi alternatif strategi.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502920" y="6510528"/>
            <a:ext cx="11155680" cy="0"/>
          </a:xfrm>
          <a:prstGeom prst="line">
            <a:avLst/>
          </a:prstGeom>
          <a:noFill/>
          <a:ln w="12700">
            <a:solidFill>
              <a:srgbClr val="D6E0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6565392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Formulasi Strategi Pariwisata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92840" y="6565392"/>
            <a:ext cx="457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B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960120" y="1325880"/>
            <a:ext cx="102412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840480" y="1490472"/>
            <a:ext cx="3108960" cy="365760"/>
          </a:xfrm>
          <a:prstGeom prst="roundRect">
            <a:avLst>
              <a:gd name="adj" fmla="val 15000"/>
            </a:avLst>
          </a:prstGeom>
          <a:solidFill>
            <a:srgbClr val="6FAF45"/>
          </a:solidFill>
          <a:ln w="12700">
            <a:solidFill>
              <a:srgbClr val="6FAF4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886200" y="1536192"/>
            <a:ext cx="301752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Peluang (O)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7498080" y="1490472"/>
            <a:ext cx="3108960" cy="365760"/>
          </a:xfrm>
          <a:prstGeom prst="roundRect">
            <a:avLst>
              <a:gd name="adj" fmla="val 15000"/>
            </a:avLst>
          </a:prstGeom>
          <a:solidFill>
            <a:srgbClr val="F29F05"/>
          </a:solidFill>
          <a:ln w="12700">
            <a:solidFill>
              <a:srgbClr val="F29F0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543800" y="1536192"/>
            <a:ext cx="301752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Ancaman (T)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1124712" y="2331720"/>
            <a:ext cx="2240280" cy="365760"/>
          </a:xfrm>
          <a:prstGeom prst="roundRect">
            <a:avLst>
              <a:gd name="adj" fmla="val 15000"/>
            </a:avLst>
          </a:prstGeom>
          <a:solidFill>
            <a:srgbClr val="0E8C85"/>
          </a:solidFill>
          <a:ln w="12700">
            <a:solidFill>
              <a:srgbClr val="0E8C8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70432" y="2377440"/>
            <a:ext cx="214884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Kekuatan (S)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1124712" y="4023360"/>
            <a:ext cx="2240280" cy="365760"/>
          </a:xfrm>
          <a:prstGeom prst="roundRect">
            <a:avLst>
              <a:gd name="adj" fmla="val 15000"/>
            </a:avLst>
          </a:prstGeom>
          <a:solidFill>
            <a:srgbClr val="C7532E"/>
          </a:solidFill>
          <a:ln w="12700">
            <a:solidFill>
              <a:srgbClr val="C7532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70432" y="4069080"/>
            <a:ext cx="214884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Kelemahan (W)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3749040" y="2148840"/>
            <a:ext cx="3246120" cy="1005840"/>
          </a:xfrm>
          <a:prstGeom prst="roundRect">
            <a:avLst>
              <a:gd name="adj" fmla="val 3636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86200" y="2331720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E8C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80560" y="2313432"/>
            <a:ext cx="23317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kekuatan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untuk mengambil peluang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406640" y="2148840"/>
            <a:ext cx="3246120" cy="1005840"/>
          </a:xfrm>
          <a:prstGeom prst="roundRect">
            <a:avLst>
              <a:gd name="adj" fmla="val 3636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543800" y="2331720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E82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138160" y="2313432"/>
            <a:ext cx="23317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kekuatan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untuk mengurangi ancaman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3749040" y="3840480"/>
            <a:ext cx="3246120" cy="1005840"/>
          </a:xfrm>
          <a:prstGeom prst="roundRect">
            <a:avLst>
              <a:gd name="adj" fmla="val 3636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886200" y="4023360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7460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480560" y="4005072"/>
            <a:ext cx="23317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perbaiki kelemahan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agar peluang bisa diraih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7406640" y="3840480"/>
            <a:ext cx="3246120" cy="1005840"/>
          </a:xfrm>
          <a:prstGeom prst="roundRect">
            <a:avLst>
              <a:gd name="adj" fmla="val 3636"/>
            </a:avLst>
          </a:prstGeom>
          <a:solidFill>
            <a:srgbClr val="F5F9F9"/>
          </a:solidFill>
          <a:ln w="12700">
            <a:solidFill>
              <a:srgbClr val="DCE6E8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543800" y="4023360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C75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138160" y="4005072"/>
            <a:ext cx="23317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kurangi kelemahan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032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 hindari ancaman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1051560" y="5806440"/>
            <a:ext cx="10058400" cy="25603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1836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rumusan: “Mengembangkan paket wisata edukatif berbasis konservasi dengan promosi digital kepada segmen keluarga dan komunitas.”</a:t>
            </a:r>
            <a:endParaRPr lang="en-US" sz="12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Microsoft Office PowerPoint</Application>
  <PresentationFormat>Widescreen</PresentationFormat>
  <Paragraphs>330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Formulasi Strategi Pariwisata</dc:title>
  <dc:subject>Formulasi Strategi Pariwisata</dc:subject>
  <dc:creator>Anggalia Wibasuri</dc:creator>
  <cp:lastModifiedBy>Anggalia Wibasuri</cp:lastModifiedBy>
  <cp:revision>1</cp:revision>
  <dcterms:created xsi:type="dcterms:W3CDTF">2026-05-19T04:34:20Z</dcterms:created>
  <dcterms:modified xsi:type="dcterms:W3CDTF">2026-05-19T04:37:28Z</dcterms:modified>
</cp:coreProperties>
</file>