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61" r:id="rId2"/>
    <p:sldId id="290" r:id="rId3"/>
    <p:sldId id="292" r:id="rId4"/>
    <p:sldId id="307" r:id="rId5"/>
    <p:sldId id="332" r:id="rId6"/>
    <p:sldId id="333" r:id="rId7"/>
    <p:sldId id="334" r:id="rId8"/>
    <p:sldId id="335" r:id="rId9"/>
    <p:sldId id="336" r:id="rId10"/>
    <p:sldId id="337" r:id="rId11"/>
    <p:sldId id="338" r:id="rId12"/>
    <p:sldId id="339" r:id="rId13"/>
    <p:sldId id="340" r:id="rId14"/>
    <p:sldId id="288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3" autoAdjust="0"/>
    <p:restoredTop sz="94855"/>
  </p:normalViewPr>
  <p:slideViewPr>
    <p:cSldViewPr snapToGrid="0">
      <p:cViewPr varScale="1">
        <p:scale>
          <a:sx n="91" d="100"/>
          <a:sy n="91" d="100"/>
        </p:scale>
        <p:origin x="39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AFE23AA-D198-4B62-A4EC-D6B63DF606FD}" type="doc">
      <dgm:prSet loTypeId="urn:microsoft.com/office/officeart/2005/8/layout/hProcess9" loCatId="process" qsTypeId="urn:microsoft.com/office/officeart/2005/8/quickstyle/simple1" qsCatId="simple" csTypeId="urn:microsoft.com/office/officeart/2005/8/colors/colorful2" csCatId="colorful" phldr="1"/>
      <dgm:spPr/>
    </dgm:pt>
    <dgm:pt modelId="{85005E2E-ED8D-41A3-B828-7A6D678A78E6}">
      <dgm:prSet phldrT="[Text]"/>
      <dgm:spPr/>
      <dgm:t>
        <a:bodyPr/>
        <a:lstStyle/>
        <a:p>
          <a:r>
            <a:rPr lang="id-ID" dirty="0" smtClean="0">
              <a:latin typeface="Candara" panose="020E0502030303020204" pitchFamily="34" charset="0"/>
            </a:rPr>
            <a:t>Trend</a:t>
          </a:r>
          <a:endParaRPr lang="en-US" dirty="0">
            <a:latin typeface="Candara" panose="020E0502030303020204" pitchFamily="34" charset="0"/>
          </a:endParaRPr>
        </a:p>
      </dgm:t>
    </dgm:pt>
    <dgm:pt modelId="{7BC6099C-0C72-4AEF-98D6-BD00487A775F}" type="parTrans" cxnId="{A2B01C79-D6D8-4531-8ADE-1C4D1D0404B9}">
      <dgm:prSet/>
      <dgm:spPr/>
      <dgm:t>
        <a:bodyPr/>
        <a:lstStyle/>
        <a:p>
          <a:endParaRPr lang="en-US"/>
        </a:p>
      </dgm:t>
    </dgm:pt>
    <dgm:pt modelId="{5F816961-BD73-41C5-83E4-91382A78C7AF}" type="sibTrans" cxnId="{A2B01C79-D6D8-4531-8ADE-1C4D1D0404B9}">
      <dgm:prSet/>
      <dgm:spPr/>
      <dgm:t>
        <a:bodyPr/>
        <a:lstStyle/>
        <a:p>
          <a:endParaRPr lang="en-US"/>
        </a:p>
      </dgm:t>
    </dgm:pt>
    <dgm:pt modelId="{FCF4847C-598A-49AF-8FAF-14B83E8C9EA4}">
      <dgm:prSet phldrT="[Text]"/>
      <dgm:spPr/>
      <dgm:t>
        <a:bodyPr/>
        <a:lstStyle/>
        <a:p>
          <a:r>
            <a:rPr lang="id-ID" dirty="0" smtClean="0">
              <a:latin typeface="Candara" panose="020E0502030303020204" pitchFamily="34" charset="0"/>
            </a:rPr>
            <a:t>Seasonality (Musiman)</a:t>
          </a:r>
          <a:endParaRPr lang="en-US" dirty="0">
            <a:latin typeface="Candara" panose="020E0502030303020204" pitchFamily="34" charset="0"/>
          </a:endParaRPr>
        </a:p>
      </dgm:t>
    </dgm:pt>
    <dgm:pt modelId="{A78F8A1F-F933-4D42-8265-45D13CC885CF}" type="parTrans" cxnId="{03621824-7E86-4192-A90E-75043BD9DCB1}">
      <dgm:prSet/>
      <dgm:spPr/>
      <dgm:t>
        <a:bodyPr/>
        <a:lstStyle/>
        <a:p>
          <a:endParaRPr lang="en-US"/>
        </a:p>
      </dgm:t>
    </dgm:pt>
    <dgm:pt modelId="{775383BC-0617-4246-8490-91660F29BC10}" type="sibTrans" cxnId="{03621824-7E86-4192-A90E-75043BD9DCB1}">
      <dgm:prSet/>
      <dgm:spPr/>
      <dgm:t>
        <a:bodyPr/>
        <a:lstStyle/>
        <a:p>
          <a:endParaRPr lang="en-US"/>
        </a:p>
      </dgm:t>
    </dgm:pt>
    <dgm:pt modelId="{3F01B290-1A8B-462F-B591-C9EEF83EAC1C}">
      <dgm:prSet phldrT="[Text]"/>
      <dgm:spPr/>
      <dgm:t>
        <a:bodyPr/>
        <a:lstStyle/>
        <a:p>
          <a:r>
            <a:rPr lang="id-ID" dirty="0" smtClean="0">
              <a:latin typeface="Candara" panose="020E0502030303020204" pitchFamily="34" charset="0"/>
            </a:rPr>
            <a:t>Musiman </a:t>
          </a:r>
          <a:endParaRPr lang="en-US" dirty="0">
            <a:latin typeface="Candara" panose="020E0502030303020204" pitchFamily="34" charset="0"/>
          </a:endParaRPr>
        </a:p>
      </dgm:t>
    </dgm:pt>
    <dgm:pt modelId="{0AD5014F-2C36-4F44-ABF7-4889A9130DE1}" type="parTrans" cxnId="{00EF7F2E-0094-434B-BADC-7EB8291B368C}">
      <dgm:prSet/>
      <dgm:spPr/>
      <dgm:t>
        <a:bodyPr/>
        <a:lstStyle/>
        <a:p>
          <a:endParaRPr lang="en-US"/>
        </a:p>
      </dgm:t>
    </dgm:pt>
    <dgm:pt modelId="{F7DB6FA3-2DBA-46A5-8596-A36B5A578AD3}" type="sibTrans" cxnId="{00EF7F2E-0094-434B-BADC-7EB8291B368C}">
      <dgm:prSet/>
      <dgm:spPr/>
      <dgm:t>
        <a:bodyPr/>
        <a:lstStyle/>
        <a:p>
          <a:endParaRPr lang="en-US"/>
        </a:p>
      </dgm:t>
    </dgm:pt>
    <dgm:pt modelId="{20CFE953-BCE0-41F3-B1C0-788E8AA88F76}">
      <dgm:prSet phldrT="[Text]"/>
      <dgm:spPr/>
      <dgm:t>
        <a:bodyPr/>
        <a:lstStyle/>
        <a:p>
          <a:r>
            <a:rPr lang="id-ID" dirty="0" smtClean="0">
              <a:latin typeface="Candara" panose="020E0502030303020204" pitchFamily="34" charset="0"/>
            </a:rPr>
            <a:t>Cyclic Patterns</a:t>
          </a:r>
          <a:endParaRPr lang="en-US" dirty="0">
            <a:latin typeface="Candara" panose="020E0502030303020204" pitchFamily="34" charset="0"/>
          </a:endParaRPr>
        </a:p>
      </dgm:t>
    </dgm:pt>
    <dgm:pt modelId="{6F9A51AF-83FB-427A-B933-D5C3AD811E75}" type="parTrans" cxnId="{0614073D-D8B5-453D-9B2D-77054A96699A}">
      <dgm:prSet/>
      <dgm:spPr/>
      <dgm:t>
        <a:bodyPr/>
        <a:lstStyle/>
        <a:p>
          <a:endParaRPr lang="en-US"/>
        </a:p>
      </dgm:t>
    </dgm:pt>
    <dgm:pt modelId="{B010483B-CF2E-4651-929F-09EE0ED1FADA}" type="sibTrans" cxnId="{0614073D-D8B5-453D-9B2D-77054A96699A}">
      <dgm:prSet/>
      <dgm:spPr/>
      <dgm:t>
        <a:bodyPr/>
        <a:lstStyle/>
        <a:p>
          <a:endParaRPr lang="en-US"/>
        </a:p>
      </dgm:t>
    </dgm:pt>
    <dgm:pt modelId="{20E9AFD4-FFB9-4766-8356-437B1A08850E}" type="pres">
      <dgm:prSet presAssocID="{1AFE23AA-D198-4B62-A4EC-D6B63DF606FD}" presName="CompostProcess" presStyleCnt="0">
        <dgm:presLayoutVars>
          <dgm:dir/>
          <dgm:resizeHandles val="exact"/>
        </dgm:presLayoutVars>
      </dgm:prSet>
      <dgm:spPr/>
    </dgm:pt>
    <dgm:pt modelId="{90B72718-88E5-4BDD-BD5A-11CABAA4FFDD}" type="pres">
      <dgm:prSet presAssocID="{1AFE23AA-D198-4B62-A4EC-D6B63DF606FD}" presName="arrow" presStyleLbl="bgShp" presStyleIdx="0" presStyleCnt="1"/>
      <dgm:spPr/>
    </dgm:pt>
    <dgm:pt modelId="{DB613960-9F8D-4E28-A894-0118F570580A}" type="pres">
      <dgm:prSet presAssocID="{1AFE23AA-D198-4B62-A4EC-D6B63DF606FD}" presName="linearProcess" presStyleCnt="0"/>
      <dgm:spPr/>
    </dgm:pt>
    <dgm:pt modelId="{B98F2184-8B41-4768-9317-4111A4E8EF25}" type="pres">
      <dgm:prSet presAssocID="{85005E2E-ED8D-41A3-B828-7A6D678A78E6}" presName="textNode" presStyleLbl="node1" presStyleIdx="0" presStyleCnt="4" custLinFactX="-8700" custLinFactNeighborX="-100000" custLinFactNeighborY="523">
        <dgm:presLayoutVars>
          <dgm:bulletEnabled val="1"/>
        </dgm:presLayoutVars>
      </dgm:prSet>
      <dgm:spPr/>
    </dgm:pt>
    <dgm:pt modelId="{3F4CA952-6B59-4E0B-9BF0-792082BC5F2F}" type="pres">
      <dgm:prSet presAssocID="{5F816961-BD73-41C5-83E4-91382A78C7AF}" presName="sibTrans" presStyleCnt="0"/>
      <dgm:spPr/>
    </dgm:pt>
    <dgm:pt modelId="{151DE9D0-410D-4A2D-9B70-B29465241A91}" type="pres">
      <dgm:prSet presAssocID="{FCF4847C-598A-49AF-8FAF-14B83E8C9EA4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24CD83-F91A-418B-B88B-E075E53F47A2}" type="pres">
      <dgm:prSet presAssocID="{775383BC-0617-4246-8490-91660F29BC10}" presName="sibTrans" presStyleCnt="0"/>
      <dgm:spPr/>
    </dgm:pt>
    <dgm:pt modelId="{4B6D8217-B0B7-454B-921B-4E6BDE71A231}" type="pres">
      <dgm:prSet presAssocID="{3F01B290-1A8B-462F-B591-C9EEF83EAC1C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23E175-4673-4132-80CA-63F9374510BC}" type="pres">
      <dgm:prSet presAssocID="{F7DB6FA3-2DBA-46A5-8596-A36B5A578AD3}" presName="sibTrans" presStyleCnt="0"/>
      <dgm:spPr/>
    </dgm:pt>
    <dgm:pt modelId="{89CDBAE8-DFEA-47C0-B04E-4F5C3BEB1924}" type="pres">
      <dgm:prSet presAssocID="{20CFE953-BCE0-41F3-B1C0-788E8AA88F76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739DBE1-32C9-4568-9D58-8AEA5E736FDC}" type="presOf" srcId="{1AFE23AA-D198-4B62-A4EC-D6B63DF606FD}" destId="{20E9AFD4-FFB9-4766-8356-437B1A08850E}" srcOrd="0" destOrd="0" presId="urn:microsoft.com/office/officeart/2005/8/layout/hProcess9"/>
    <dgm:cxn modelId="{966071D5-CF3B-468D-9343-A65EE4A541CD}" type="presOf" srcId="{FCF4847C-598A-49AF-8FAF-14B83E8C9EA4}" destId="{151DE9D0-410D-4A2D-9B70-B29465241A91}" srcOrd="0" destOrd="0" presId="urn:microsoft.com/office/officeart/2005/8/layout/hProcess9"/>
    <dgm:cxn modelId="{0614073D-D8B5-453D-9B2D-77054A96699A}" srcId="{1AFE23AA-D198-4B62-A4EC-D6B63DF606FD}" destId="{20CFE953-BCE0-41F3-B1C0-788E8AA88F76}" srcOrd="3" destOrd="0" parTransId="{6F9A51AF-83FB-427A-B933-D5C3AD811E75}" sibTransId="{B010483B-CF2E-4651-929F-09EE0ED1FADA}"/>
    <dgm:cxn modelId="{241EE935-B6E3-4009-AF46-BDF59A768F5C}" type="presOf" srcId="{20CFE953-BCE0-41F3-B1C0-788E8AA88F76}" destId="{89CDBAE8-DFEA-47C0-B04E-4F5C3BEB1924}" srcOrd="0" destOrd="0" presId="urn:microsoft.com/office/officeart/2005/8/layout/hProcess9"/>
    <dgm:cxn modelId="{D4D5950E-B5F9-4511-ACB7-F4CC063B8A45}" type="presOf" srcId="{3F01B290-1A8B-462F-B591-C9EEF83EAC1C}" destId="{4B6D8217-B0B7-454B-921B-4E6BDE71A231}" srcOrd="0" destOrd="0" presId="urn:microsoft.com/office/officeart/2005/8/layout/hProcess9"/>
    <dgm:cxn modelId="{03621824-7E86-4192-A90E-75043BD9DCB1}" srcId="{1AFE23AA-D198-4B62-A4EC-D6B63DF606FD}" destId="{FCF4847C-598A-49AF-8FAF-14B83E8C9EA4}" srcOrd="1" destOrd="0" parTransId="{A78F8A1F-F933-4D42-8265-45D13CC885CF}" sibTransId="{775383BC-0617-4246-8490-91660F29BC10}"/>
    <dgm:cxn modelId="{00EF7F2E-0094-434B-BADC-7EB8291B368C}" srcId="{1AFE23AA-D198-4B62-A4EC-D6B63DF606FD}" destId="{3F01B290-1A8B-462F-B591-C9EEF83EAC1C}" srcOrd="2" destOrd="0" parTransId="{0AD5014F-2C36-4F44-ABF7-4889A9130DE1}" sibTransId="{F7DB6FA3-2DBA-46A5-8596-A36B5A578AD3}"/>
    <dgm:cxn modelId="{44C24F41-84F1-425D-87D9-70E5722A1A5E}" type="presOf" srcId="{85005E2E-ED8D-41A3-B828-7A6D678A78E6}" destId="{B98F2184-8B41-4768-9317-4111A4E8EF25}" srcOrd="0" destOrd="0" presId="urn:microsoft.com/office/officeart/2005/8/layout/hProcess9"/>
    <dgm:cxn modelId="{A2B01C79-D6D8-4531-8ADE-1C4D1D0404B9}" srcId="{1AFE23AA-D198-4B62-A4EC-D6B63DF606FD}" destId="{85005E2E-ED8D-41A3-B828-7A6D678A78E6}" srcOrd="0" destOrd="0" parTransId="{7BC6099C-0C72-4AEF-98D6-BD00487A775F}" sibTransId="{5F816961-BD73-41C5-83E4-91382A78C7AF}"/>
    <dgm:cxn modelId="{C10807AF-CECC-4242-B769-CC1144A6A16D}" type="presParOf" srcId="{20E9AFD4-FFB9-4766-8356-437B1A08850E}" destId="{90B72718-88E5-4BDD-BD5A-11CABAA4FFDD}" srcOrd="0" destOrd="0" presId="urn:microsoft.com/office/officeart/2005/8/layout/hProcess9"/>
    <dgm:cxn modelId="{FD54E2EC-0699-4653-BAD4-967A74C57EE7}" type="presParOf" srcId="{20E9AFD4-FFB9-4766-8356-437B1A08850E}" destId="{DB613960-9F8D-4E28-A894-0118F570580A}" srcOrd="1" destOrd="0" presId="urn:microsoft.com/office/officeart/2005/8/layout/hProcess9"/>
    <dgm:cxn modelId="{647CD7A2-2A6B-4503-9D59-CD016A407211}" type="presParOf" srcId="{DB613960-9F8D-4E28-A894-0118F570580A}" destId="{B98F2184-8B41-4768-9317-4111A4E8EF25}" srcOrd="0" destOrd="0" presId="urn:microsoft.com/office/officeart/2005/8/layout/hProcess9"/>
    <dgm:cxn modelId="{E9E1EC7C-BE3B-4251-B713-FFA2C4C8DABE}" type="presParOf" srcId="{DB613960-9F8D-4E28-A894-0118F570580A}" destId="{3F4CA952-6B59-4E0B-9BF0-792082BC5F2F}" srcOrd="1" destOrd="0" presId="urn:microsoft.com/office/officeart/2005/8/layout/hProcess9"/>
    <dgm:cxn modelId="{5E6FCC70-7E94-4FDB-9D55-58A1244CC8D8}" type="presParOf" srcId="{DB613960-9F8D-4E28-A894-0118F570580A}" destId="{151DE9D0-410D-4A2D-9B70-B29465241A91}" srcOrd="2" destOrd="0" presId="urn:microsoft.com/office/officeart/2005/8/layout/hProcess9"/>
    <dgm:cxn modelId="{E6E574F7-C506-44AA-B02A-4FA397B96851}" type="presParOf" srcId="{DB613960-9F8D-4E28-A894-0118F570580A}" destId="{E424CD83-F91A-418B-B88B-E075E53F47A2}" srcOrd="3" destOrd="0" presId="urn:microsoft.com/office/officeart/2005/8/layout/hProcess9"/>
    <dgm:cxn modelId="{10D9891C-E0EF-48A6-BE50-7C1B78E11772}" type="presParOf" srcId="{DB613960-9F8D-4E28-A894-0118F570580A}" destId="{4B6D8217-B0B7-454B-921B-4E6BDE71A231}" srcOrd="4" destOrd="0" presId="urn:microsoft.com/office/officeart/2005/8/layout/hProcess9"/>
    <dgm:cxn modelId="{03DB7A66-2A5D-45D8-98BC-28D0EB5523F4}" type="presParOf" srcId="{DB613960-9F8D-4E28-A894-0118F570580A}" destId="{1823E175-4673-4132-80CA-63F9374510BC}" srcOrd="5" destOrd="0" presId="urn:microsoft.com/office/officeart/2005/8/layout/hProcess9"/>
    <dgm:cxn modelId="{D868069E-DE13-4101-9275-428FB9F62DEF}" type="presParOf" srcId="{DB613960-9F8D-4E28-A894-0118F570580A}" destId="{89CDBAE8-DFEA-47C0-B04E-4F5C3BEB1924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B72718-88E5-4BDD-BD5A-11CABAA4FFDD}">
      <dsp:nvSpPr>
        <dsp:cNvPr id="0" name=""/>
        <dsp:cNvSpPr/>
      </dsp:nvSpPr>
      <dsp:spPr>
        <a:xfrm>
          <a:off x="358529" y="0"/>
          <a:ext cx="4063338" cy="2819947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8F2184-8B41-4768-9317-4111A4E8EF25}">
      <dsp:nvSpPr>
        <dsp:cNvPr id="0" name=""/>
        <dsp:cNvSpPr/>
      </dsp:nvSpPr>
      <dsp:spPr>
        <a:xfrm>
          <a:off x="0" y="851883"/>
          <a:ext cx="1150750" cy="112797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500" kern="1200" dirty="0" smtClean="0">
              <a:latin typeface="Candara" panose="020E0502030303020204" pitchFamily="34" charset="0"/>
            </a:rPr>
            <a:t>Trend</a:t>
          </a:r>
          <a:endParaRPr lang="en-US" sz="1500" kern="1200" dirty="0">
            <a:latin typeface="Candara" panose="020E0502030303020204" pitchFamily="34" charset="0"/>
          </a:endParaRPr>
        </a:p>
      </dsp:txBody>
      <dsp:txXfrm>
        <a:off x="55063" y="906946"/>
        <a:ext cx="1040624" cy="1017852"/>
      </dsp:txXfrm>
    </dsp:sp>
    <dsp:sp modelId="{151DE9D0-410D-4A2D-9B70-B29465241A91}">
      <dsp:nvSpPr>
        <dsp:cNvPr id="0" name=""/>
        <dsp:cNvSpPr/>
      </dsp:nvSpPr>
      <dsp:spPr>
        <a:xfrm>
          <a:off x="1210680" y="845984"/>
          <a:ext cx="1150750" cy="1127978"/>
        </a:xfrm>
        <a:prstGeom prst="roundRect">
          <a:avLst/>
        </a:prstGeom>
        <a:solidFill>
          <a:schemeClr val="accent2">
            <a:hueOff val="2147871"/>
            <a:satOff val="-6164"/>
            <a:lumOff val="-987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500" kern="1200" dirty="0" smtClean="0">
              <a:latin typeface="Candara" panose="020E0502030303020204" pitchFamily="34" charset="0"/>
            </a:rPr>
            <a:t>Seasonality (Musiman)</a:t>
          </a:r>
          <a:endParaRPr lang="en-US" sz="1500" kern="1200" dirty="0">
            <a:latin typeface="Candara" panose="020E0502030303020204" pitchFamily="34" charset="0"/>
          </a:endParaRPr>
        </a:p>
      </dsp:txBody>
      <dsp:txXfrm>
        <a:off x="1265743" y="901047"/>
        <a:ext cx="1040624" cy="1017852"/>
      </dsp:txXfrm>
    </dsp:sp>
    <dsp:sp modelId="{4B6D8217-B0B7-454B-921B-4E6BDE71A231}">
      <dsp:nvSpPr>
        <dsp:cNvPr id="0" name=""/>
        <dsp:cNvSpPr/>
      </dsp:nvSpPr>
      <dsp:spPr>
        <a:xfrm>
          <a:off x="2418967" y="845984"/>
          <a:ext cx="1150750" cy="1127978"/>
        </a:xfrm>
        <a:prstGeom prst="roundRect">
          <a:avLst/>
        </a:prstGeom>
        <a:solidFill>
          <a:schemeClr val="accent2">
            <a:hueOff val="4295743"/>
            <a:satOff val="-12329"/>
            <a:lumOff val="-1973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500" kern="1200" dirty="0" smtClean="0">
              <a:latin typeface="Candara" panose="020E0502030303020204" pitchFamily="34" charset="0"/>
            </a:rPr>
            <a:t>Musiman </a:t>
          </a:r>
          <a:endParaRPr lang="en-US" sz="1500" kern="1200" dirty="0">
            <a:latin typeface="Candara" panose="020E0502030303020204" pitchFamily="34" charset="0"/>
          </a:endParaRPr>
        </a:p>
      </dsp:txBody>
      <dsp:txXfrm>
        <a:off x="2474030" y="901047"/>
        <a:ext cx="1040624" cy="1017852"/>
      </dsp:txXfrm>
    </dsp:sp>
    <dsp:sp modelId="{89CDBAE8-DFEA-47C0-B04E-4F5C3BEB1924}">
      <dsp:nvSpPr>
        <dsp:cNvPr id="0" name=""/>
        <dsp:cNvSpPr/>
      </dsp:nvSpPr>
      <dsp:spPr>
        <a:xfrm>
          <a:off x="3627255" y="845984"/>
          <a:ext cx="1150750" cy="1127978"/>
        </a:xfrm>
        <a:prstGeom prst="round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500" kern="1200" dirty="0" smtClean="0">
              <a:latin typeface="Candara" panose="020E0502030303020204" pitchFamily="34" charset="0"/>
            </a:rPr>
            <a:t>Cyclic Patterns</a:t>
          </a:r>
          <a:endParaRPr lang="en-US" sz="1500" kern="1200" dirty="0">
            <a:latin typeface="Candara" panose="020E0502030303020204" pitchFamily="34" charset="0"/>
          </a:endParaRPr>
        </a:p>
      </dsp:txBody>
      <dsp:txXfrm>
        <a:off x="3682318" y="901047"/>
        <a:ext cx="1040624" cy="10178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E722AB-8177-AC47-9E0E-EF50CBFF24EE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CA8CCB-6417-DE4D-9343-EC1E5FBD6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007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2EAFDC-7CA6-4CF5-ECB1-AF9C85C8C1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10D4341A-4620-4470-C8CA-ADF83DF39AE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A64652A7-BA46-CAC0-991C-2AFF9B70B21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BFFE2437-636D-99D4-8E55-8AB10D8C7F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3759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4743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8172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4386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39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527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9313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5147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80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4280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8537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2737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99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098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B2063-615F-B467-72E0-0BBAFF815E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EEF12A-6133-5868-E927-A10D3BA3AD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39A80C-710B-BAC5-9860-C4FA9FD97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08179C-310C-75CE-B7F2-4AE92CC17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E95153-60C9-73FA-33BC-4EF7F440A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949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5A6C1-E9B5-B85C-7518-A5D6BCC0D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E1A3F9-6872-EA97-6EF3-ECA223CAA2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9EACA4-6E70-06AD-A811-DF950ADBF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C3F097-DF4D-7AA0-8ECA-DE31EE712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FF68FF-B0E2-7266-931F-8DBC069A9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738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CAD40F-C13D-9E7C-B3C1-8D0527AD64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1E5485-FEF9-E6A3-B5E9-AB2EF9C334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BF9ABE-0717-DFD1-E0E6-85A16ABE0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DABFD2-E803-074D-29B8-A9556E1E4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2D3F3C-B59E-A76B-898F-0FD44EDF9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653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DBDB1-BF41-19D4-F16A-024BEA310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421A7-AF8E-1027-269A-7C57FDD087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ED0326-19C7-BAF1-58A0-8883152E8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B0BF99-CB50-5C56-B3C4-86F4DCA27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62FCB3-C03A-7907-42C3-E194415F0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658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C8D17-3BEC-2138-D307-2E1195E9B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F270D8-F2C6-2675-3186-ADF88F9066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5713D4-3FFB-611A-C4B0-1C444BB44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5CF250-51FF-C374-9B53-4970F93B9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ACC9-F07F-D33B-738D-0AF6CAAE7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439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E81B7-60F6-4CDE-7F5B-9932A39CD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FC35FB-2A8F-A6F8-C73D-A16296DF46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D4798F-D85A-6B90-605E-8EFE6D66F1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34D679-FABD-0593-2502-A17F16E39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FAB108-D015-D79A-638C-7E1B156CA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FB4AA0-B13A-D04A-CD28-C3BB2A61A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514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B6A23-EBA1-2F16-2CB5-29954284D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D48E64-AFE2-A97A-F818-3B6A4BA754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86E71D-790C-612D-060F-D832E8B18C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982E89-FA28-0840-10F1-3D9BF5581F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1ED128-925A-2E64-B178-B62B5EE143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717551-7AC5-3D73-3A54-E01D06B02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C0B6D3-A723-1064-43E1-3204EDF2E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DB53E0-C97A-C7E6-0364-8C6B4EA22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412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2C51D-2D82-80E3-6B4A-04B94947D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4FC5B4-AA73-EE31-B7EB-EFB41EEAC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3495ED-83F6-B60D-FE1C-7B976C9A0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236E02-AE03-0811-C51E-2106B1E8E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712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01FBA4-5B04-9878-694C-2F5E165D1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8713E8-CF9E-D0A5-D1B7-3B7DBA062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C0E1F1-E789-0980-9676-79AD56983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399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CF8E4-8B0D-88B7-DA4B-78D1891D6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400568-2FCD-6A9D-A40C-3CC8AF7C9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0D6936-CCD3-1A44-F5B7-96B05D1BFB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FE97F4-FF0E-42B0-BE53-D8752E9F8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D2958B-7DBF-34F3-A495-ED1312612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5FDDE6-51A1-4855-A12A-38D9E619C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211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BB340-EFF8-18C8-D5C4-E89FE0052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A91BA7-0691-8484-092F-5B3F0DFE7C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4A968B-AA9D-CE04-3B1A-19DF0F6F0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E045B6-B5CB-7F2B-197A-4C9DC6B51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517303-5CD4-9F2A-0C2B-749207342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C475E6-6EA3-51F6-0F50-BD477C323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527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0947D2-C079-044F-B1EF-F8B455145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6CC6DF-1499-0E03-E553-BB3C0FE7CB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78C98-8140-B14C-024F-1E2A30A9BB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C0A8C0-D6FB-1649-8F3A-AE8F8235BA79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B89B1E-2D18-0341-122A-923F2E2995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27432C-E288-FB00-5895-DC7A990413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735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2.png"/><Relationship Id="rId9" Type="http://schemas.microsoft.com/office/2007/relationships/diagramDrawing" Target="../diagrams/drawin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D54B82-50B3-87AF-F317-E6F956C213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573C4B13-DE44-1B01-59FC-2E97F7077C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BE73E22B-753D-6431-EC28-113DF2660F3B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A65E9BB-1702-E37A-51FE-31D2246D37D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0D296B-FA48-CAC9-2FD5-F4AC69743715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1AF5DD9-2D71-726E-61C0-EFDE019721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 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6C8C45E-65FB-A514-4C2B-12AEE1EA1D7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C155003-D59F-4BCD-81B4-6E98FE8EC258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57912365-5F20-D304-03E4-F2B3BD9DE7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772" y="2377440"/>
            <a:ext cx="11519209" cy="2854588"/>
          </a:xfrm>
        </p:spPr>
        <p:txBody>
          <a:bodyPr>
            <a:normAutofit/>
          </a:bodyPr>
          <a:lstStyle/>
          <a:p>
            <a:r>
              <a:rPr lang="id-ID" sz="3200" i="1" dirty="0">
                <a:latin typeface="Candara" panose="020E0502030303020204" pitchFamily="34" charset="0"/>
              </a:rPr>
              <a:t>Visualisasi Data dan Informasi</a:t>
            </a:r>
            <a:r>
              <a:rPr lang="en-US" sz="3100" b="1" i="1" dirty="0">
                <a:latin typeface="Candara" panose="020E0502030303020204" pitchFamily="34" charset="0"/>
              </a:rPr>
              <a:t/>
            </a:r>
            <a:br>
              <a:rPr lang="en-US" sz="3100" b="1" i="1" dirty="0">
                <a:latin typeface="Candara" panose="020E0502030303020204" pitchFamily="34" charset="0"/>
              </a:rPr>
            </a:br>
            <a:r>
              <a:rPr lang="id-ID" sz="3100" b="1" i="1" dirty="0" smtClean="0">
                <a:latin typeface="Candara" panose="020E0502030303020204" pitchFamily="34" charset="0"/>
              </a:rPr>
              <a:t/>
            </a:r>
            <a:br>
              <a:rPr lang="id-ID" sz="3100" b="1" i="1" dirty="0" smtClean="0">
                <a:latin typeface="Candara" panose="020E0502030303020204" pitchFamily="34" charset="0"/>
              </a:rPr>
            </a:br>
            <a:r>
              <a:rPr lang="en-US" sz="3100" b="1" dirty="0">
                <a:latin typeface="Candara" panose="020E0502030303020204" pitchFamily="34" charset="0"/>
              </a:rPr>
              <a:t/>
            </a:r>
            <a:br>
              <a:rPr lang="en-US" sz="3100" b="1" dirty="0">
                <a:latin typeface="Candara" panose="020E0502030303020204" pitchFamily="34" charset="0"/>
              </a:rPr>
            </a:br>
            <a:r>
              <a:rPr lang="en-US" sz="3100" b="1" dirty="0" smtClean="0">
                <a:latin typeface="Candara" panose="020E0502030303020204" pitchFamily="34" charset="0"/>
              </a:rPr>
              <a:t>B</a:t>
            </a:r>
            <a:r>
              <a:rPr lang="id-ID" sz="3100" b="1" dirty="0" smtClean="0">
                <a:latin typeface="Candara" panose="020E0502030303020204" pitchFamily="34" charset="0"/>
              </a:rPr>
              <a:t>ab 6</a:t>
            </a:r>
            <a:r>
              <a:rPr lang="en-US" sz="3100" b="1" dirty="0">
                <a:latin typeface="Candara" panose="020E0502030303020204" pitchFamily="34" charset="0"/>
              </a:rPr>
              <a:t/>
            </a:r>
            <a:br>
              <a:rPr lang="en-US" sz="3100" b="1" dirty="0">
                <a:latin typeface="Candara" panose="020E0502030303020204" pitchFamily="34" charset="0"/>
              </a:rPr>
            </a:br>
            <a:r>
              <a:rPr lang="id-ID" sz="3200" dirty="0">
                <a:latin typeface="Candara" panose="020E0502030303020204" pitchFamily="34" charset="0"/>
              </a:rPr>
              <a:t>Time Series Analysis &amp; Clustering</a:t>
            </a:r>
            <a:endParaRPr lang="en-US" dirty="0">
              <a:latin typeface="Candara" panose="020E0502030303020204" pitchFamily="34" charset="0"/>
            </a:endParaRPr>
          </a:p>
        </p:txBody>
      </p:sp>
      <p:sp>
        <p:nvSpPr>
          <p:cNvPr id="14" name="Subtitle 13">
            <a:extLst>
              <a:ext uri="{FF2B5EF4-FFF2-40B4-BE49-F238E27FC236}">
                <a16:creationId xmlns:a16="http://schemas.microsoft.com/office/drawing/2014/main" id="{52CCD15A-F8E4-5072-3A7D-C3F1245D36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41852" y="5699786"/>
            <a:ext cx="9144000" cy="1655762"/>
          </a:xfrm>
        </p:spPr>
        <p:txBody>
          <a:bodyPr/>
          <a:lstStyle/>
          <a:p>
            <a:r>
              <a:rPr lang="en-US" dirty="0" err="1">
                <a:latin typeface="Candara" panose="020E0502030303020204" pitchFamily="34" charset="0"/>
              </a:rPr>
              <a:t>Yuni</a:t>
            </a:r>
            <a:r>
              <a:rPr lang="en-US" dirty="0">
                <a:latin typeface="Candara" panose="020E0502030303020204" pitchFamily="34" charset="0"/>
              </a:rPr>
              <a:t> </a:t>
            </a:r>
            <a:r>
              <a:rPr lang="en-US" dirty="0" err="1">
                <a:latin typeface="Candara" panose="020E0502030303020204" pitchFamily="34" charset="0"/>
              </a:rPr>
              <a:t>Puspita</a:t>
            </a:r>
            <a:r>
              <a:rPr lang="en-US" dirty="0">
                <a:latin typeface="Candara" panose="020E0502030303020204" pitchFamily="34" charset="0"/>
              </a:rPr>
              <a:t> Sari, MTI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581086"/>
      </p:ext>
    </p:extLst>
  </p:cSld>
  <p:clrMapOvr>
    <a:masterClrMapping/>
  </p:clrMapOvr>
  <p:transition spd="slow">
    <p:push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sz="3200" dirty="0" smtClean="0">
                <a:latin typeface="Candara" panose="020E0502030303020204" pitchFamily="34" charset="0"/>
              </a:rPr>
              <a:t>Penerapan K-clustering Pada Segmentasi Pelanggan</a:t>
            </a:r>
            <a:endParaRPr lang="id-ID" sz="3200" dirty="0">
              <a:latin typeface="Candara" panose="020E0502030303020204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38200" y="2226734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sz="2000" b="1" dirty="0">
                <a:latin typeface="Candara" panose="020E0502030303020204" pitchFamily="34" charset="0"/>
              </a:rPr>
              <a:t>Langkah-langkah</a:t>
            </a:r>
            <a:r>
              <a:rPr lang="id-ID" sz="2000" dirty="0" smtClean="0">
                <a:latin typeface="Candara" panose="020E0502030303020204" pitchFamily="34" charset="0"/>
              </a:rPr>
              <a:t>:</a:t>
            </a:r>
          </a:p>
          <a:p>
            <a:pPr marL="457200" indent="-457200">
              <a:buAutoNum type="arabicPeriod"/>
            </a:pPr>
            <a:r>
              <a:rPr lang="id-ID" sz="2000" b="1" dirty="0" smtClean="0">
                <a:latin typeface="Candara" panose="020E0502030303020204" pitchFamily="34" charset="0"/>
              </a:rPr>
              <a:t>Normalisasi</a:t>
            </a:r>
            <a:r>
              <a:rPr lang="id-ID" sz="2000" dirty="0" smtClean="0">
                <a:latin typeface="Candara" panose="020E0502030303020204" pitchFamily="34" charset="0"/>
              </a:rPr>
              <a:t> </a:t>
            </a:r>
            <a:r>
              <a:rPr lang="id-ID" sz="2000" dirty="0">
                <a:latin typeface="Candara" panose="020E0502030303020204" pitchFamily="34" charset="0"/>
              </a:rPr>
              <a:t>data pelanggan (misalnya, </a:t>
            </a:r>
            <a:r>
              <a:rPr lang="id-ID" sz="2000" b="1" dirty="0">
                <a:latin typeface="Candara" panose="020E0502030303020204" pitchFamily="34" charset="0"/>
              </a:rPr>
              <a:t>total transaksi</a:t>
            </a:r>
            <a:r>
              <a:rPr lang="id-ID" sz="2000" dirty="0">
                <a:latin typeface="Candara" panose="020E0502030303020204" pitchFamily="34" charset="0"/>
              </a:rPr>
              <a:t> dan </a:t>
            </a:r>
            <a:r>
              <a:rPr lang="id-ID" sz="2000" b="1" dirty="0">
                <a:latin typeface="Candara" panose="020E0502030303020204" pitchFamily="34" charset="0"/>
              </a:rPr>
              <a:t>total belanja</a:t>
            </a:r>
            <a:r>
              <a:rPr lang="id-ID" sz="2000" dirty="0" smtClean="0">
                <a:latin typeface="Candara" panose="020E0502030303020204" pitchFamily="34" charset="0"/>
              </a:rPr>
              <a:t>).</a:t>
            </a:r>
          </a:p>
          <a:p>
            <a:pPr marL="457200" indent="-457200">
              <a:buAutoNum type="arabicPeriod"/>
            </a:pPr>
            <a:r>
              <a:rPr lang="id-ID" sz="2000" dirty="0">
                <a:latin typeface="Candara" panose="020E0502030303020204" pitchFamily="34" charset="0"/>
              </a:rPr>
              <a:t>Terapkan </a:t>
            </a:r>
            <a:r>
              <a:rPr lang="id-ID" sz="2000" b="1" dirty="0">
                <a:latin typeface="Candara" panose="020E0502030303020204" pitchFamily="34" charset="0"/>
              </a:rPr>
              <a:t>K-Means Clustering</a:t>
            </a:r>
            <a:r>
              <a:rPr lang="id-ID" sz="2000" dirty="0">
                <a:latin typeface="Candara" panose="020E0502030303020204" pitchFamily="34" charset="0"/>
              </a:rPr>
              <a:t> untuk </a:t>
            </a:r>
            <a:r>
              <a:rPr lang="id-ID" sz="2000" b="1" dirty="0">
                <a:latin typeface="Candara" panose="020E0502030303020204" pitchFamily="34" charset="0"/>
              </a:rPr>
              <a:t>mengelompokkan pelanggan</a:t>
            </a:r>
            <a:r>
              <a:rPr lang="id-ID" sz="2000" dirty="0" smtClean="0">
                <a:latin typeface="Candara" panose="020E0502030303020204" pitchFamily="34" charset="0"/>
              </a:rPr>
              <a:t>.</a:t>
            </a:r>
          </a:p>
          <a:p>
            <a:pPr marL="457200" indent="-457200">
              <a:buAutoNum type="arabicPeriod"/>
            </a:pPr>
            <a:r>
              <a:rPr lang="id-ID" sz="2000" dirty="0">
                <a:latin typeface="Candara" panose="020E0502030303020204" pitchFamily="34" charset="0"/>
              </a:rPr>
              <a:t>Gunakan </a:t>
            </a:r>
            <a:r>
              <a:rPr lang="id-ID" sz="2000" b="1" dirty="0">
                <a:latin typeface="Candara" panose="020E0502030303020204" pitchFamily="34" charset="0"/>
              </a:rPr>
              <a:t>Silhouette Score</a:t>
            </a:r>
            <a:r>
              <a:rPr lang="id-ID" sz="2000" dirty="0">
                <a:latin typeface="Candara" panose="020E0502030303020204" pitchFamily="34" charset="0"/>
              </a:rPr>
              <a:t> untuk </a:t>
            </a:r>
            <a:r>
              <a:rPr lang="id-ID" sz="2000" b="1" dirty="0">
                <a:latin typeface="Candara" panose="020E0502030303020204" pitchFamily="34" charset="0"/>
              </a:rPr>
              <a:t>menilai kualitas clustering</a:t>
            </a:r>
            <a:r>
              <a:rPr lang="id-ID" sz="2000" dirty="0" smtClean="0">
                <a:latin typeface="Candara" panose="020E0502030303020204" pitchFamily="34" charset="0"/>
              </a:rPr>
              <a:t>.</a:t>
            </a:r>
          </a:p>
          <a:p>
            <a:pPr marL="0" indent="0">
              <a:buNone/>
            </a:pPr>
            <a:endParaRPr lang="id-ID" sz="2000" dirty="0"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id-ID" sz="2000" b="1" dirty="0">
                <a:latin typeface="Candara" panose="020E0502030303020204" pitchFamily="34" charset="0"/>
              </a:rPr>
              <a:t>Visualisasi</a:t>
            </a:r>
            <a:r>
              <a:rPr lang="id-ID" sz="2000" dirty="0" smtClean="0">
                <a:latin typeface="Candara" panose="020E0502030303020204" pitchFamily="34" charset="0"/>
              </a:rPr>
              <a:t>:</a:t>
            </a:r>
          </a:p>
          <a:p>
            <a:pPr marL="0" indent="0">
              <a:buNone/>
            </a:pPr>
            <a:r>
              <a:rPr lang="id-ID" sz="2000" dirty="0">
                <a:latin typeface="Candara" panose="020E0502030303020204" pitchFamily="34" charset="0"/>
              </a:rPr>
              <a:t>Plot hasil </a:t>
            </a:r>
            <a:r>
              <a:rPr lang="id-ID" sz="2000" b="1" dirty="0">
                <a:latin typeface="Candara" panose="020E0502030303020204" pitchFamily="34" charset="0"/>
              </a:rPr>
              <a:t>segmen pelanggan</a:t>
            </a:r>
            <a:r>
              <a:rPr lang="id-ID" sz="2000" dirty="0">
                <a:latin typeface="Candara" panose="020E0502030303020204" pitchFamily="34" charset="0"/>
              </a:rPr>
              <a:t> berdasarkan dua fitur utama.</a:t>
            </a:r>
          </a:p>
          <a:p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153735008"/>
      </p:ext>
    </p:extLst>
  </p:cSld>
  <p:clrMapOvr>
    <a:masterClrMapping/>
  </p:clrMapOvr>
  <p:transition spd="slow">
    <p:push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en-US" sz="4000" dirty="0" smtClean="0">
                <a:latin typeface="Candara" panose="020E0502030303020204" pitchFamily="34" charset="0"/>
              </a:rPr>
              <a:t>Time Series Analysis Vs Clustering</a:t>
            </a:r>
            <a:endParaRPr lang="id-ID" sz="4000" b="1" dirty="0">
              <a:latin typeface="Candara" panose="020E0502030303020204" pitchFamily="34" charset="0"/>
            </a:endParaRP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1352120"/>
              </p:ext>
            </p:extLst>
          </p:nvPr>
        </p:nvGraphicFramePr>
        <p:xfrm>
          <a:off x="1416268" y="2489254"/>
          <a:ext cx="9451428" cy="2103120"/>
        </p:xfrm>
        <a:graphic>
          <a:graphicData uri="http://schemas.openxmlformats.org/drawingml/2006/table">
            <a:tbl>
              <a:tblPr firstRow="1" bandRow="1">
                <a:tableStyleId>{91EBBBCC-DAD2-459C-BE2E-F6DE35CF9A28}</a:tableStyleId>
              </a:tblPr>
              <a:tblGrid>
                <a:gridCol w="1873470">
                  <a:extLst>
                    <a:ext uri="{9D8B030D-6E8A-4147-A177-3AD203B41FA5}">
                      <a16:colId xmlns:a16="http://schemas.microsoft.com/office/drawing/2014/main" val="1198227779"/>
                    </a:ext>
                  </a:extLst>
                </a:gridCol>
                <a:gridCol w="3531476">
                  <a:extLst>
                    <a:ext uri="{9D8B030D-6E8A-4147-A177-3AD203B41FA5}">
                      <a16:colId xmlns:a16="http://schemas.microsoft.com/office/drawing/2014/main" val="294073766"/>
                    </a:ext>
                  </a:extLst>
                </a:gridCol>
                <a:gridCol w="4046482">
                  <a:extLst>
                    <a:ext uri="{9D8B030D-6E8A-4147-A177-3AD203B41FA5}">
                      <a16:colId xmlns:a16="http://schemas.microsoft.com/office/drawing/2014/main" val="820625973"/>
                    </a:ext>
                  </a:extLst>
                </a:gridCol>
              </a:tblGrid>
              <a:tr h="352919">
                <a:tc>
                  <a:txBody>
                    <a:bodyPr/>
                    <a:lstStyle/>
                    <a:p>
                      <a:r>
                        <a:rPr lang="id-ID" dirty="0">
                          <a:latin typeface="Candara" panose="020E0502030303020204" pitchFamily="34" charset="0"/>
                        </a:rPr>
                        <a:t>Analisis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d-ID" dirty="0" smtClean="0">
                          <a:latin typeface="Candara" panose="020E0502030303020204" pitchFamily="34" charset="0"/>
                        </a:rPr>
                        <a:t>Time Series</a:t>
                      </a:r>
                      <a:endParaRPr lang="id-ID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>
                          <a:latin typeface="Candara" panose="020E0502030303020204" pitchFamily="34" charset="0"/>
                        </a:rPr>
                        <a:t>Clustering</a:t>
                      </a:r>
                      <a:endParaRPr lang="id-ID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6807309"/>
                  </a:ext>
                </a:extLst>
              </a:tr>
              <a:tr h="352919">
                <a:tc>
                  <a:txBody>
                    <a:bodyPr/>
                    <a:lstStyle/>
                    <a:p>
                      <a:r>
                        <a:rPr lang="id-ID" dirty="0" smtClean="0">
                          <a:latin typeface="Candara" panose="020E0502030303020204" pitchFamily="34" charset="0"/>
                        </a:rPr>
                        <a:t>Tujuan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>
                          <a:latin typeface="Candara" panose="020E0502030303020204" pitchFamily="34" charset="0"/>
                        </a:rPr>
                        <a:t>Prediksi nilai masa depan</a:t>
                      </a:r>
                      <a:endParaRPr lang="id-ID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>
                          <a:latin typeface="Candara" panose="020E0502030303020204" pitchFamily="34" charset="0"/>
                        </a:rPr>
                        <a:t>Mengelompokkan data dengan kesamaan</a:t>
                      </a:r>
                      <a:endParaRPr lang="id-ID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5421315"/>
                  </a:ext>
                </a:extLst>
              </a:tr>
              <a:tr h="352919">
                <a:tc>
                  <a:txBody>
                    <a:bodyPr/>
                    <a:lstStyle/>
                    <a:p>
                      <a:r>
                        <a:rPr lang="id-ID" dirty="0" smtClean="0">
                          <a:latin typeface="Candara" panose="020E0502030303020204" pitchFamily="34" charset="0"/>
                        </a:rPr>
                        <a:t>Tipe Data</a:t>
                      </a:r>
                      <a:endParaRPr lang="id-ID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>
                          <a:latin typeface="Candara" panose="020E0502030303020204" pitchFamily="34" charset="0"/>
                        </a:rPr>
                        <a:t>Data deret waktu</a:t>
                      </a:r>
                      <a:endParaRPr lang="id-ID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>
                          <a:latin typeface="Candara" panose="020E0502030303020204" pitchFamily="34" charset="0"/>
                        </a:rPr>
                        <a:t>Data yang tidak terlabel</a:t>
                      </a:r>
                      <a:endParaRPr lang="id-ID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1588115"/>
                  </a:ext>
                </a:extLst>
              </a:tr>
              <a:tr h="352919">
                <a:tc>
                  <a:txBody>
                    <a:bodyPr/>
                    <a:lstStyle/>
                    <a:p>
                      <a:r>
                        <a:rPr lang="id-ID" dirty="0" smtClean="0">
                          <a:latin typeface="Candara" panose="020E0502030303020204" pitchFamily="34" charset="0"/>
                        </a:rPr>
                        <a:t>Model</a:t>
                      </a:r>
                      <a:endParaRPr lang="id-ID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>
                          <a:latin typeface="Candara" panose="020E0502030303020204" pitchFamily="34" charset="0"/>
                        </a:rPr>
                        <a:t>Moving Average, ARIMA</a:t>
                      </a:r>
                      <a:endParaRPr lang="id-ID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>
                          <a:latin typeface="Candara" panose="020E0502030303020204" pitchFamily="34" charset="0"/>
                        </a:rPr>
                        <a:t>K-Means</a:t>
                      </a:r>
                      <a:endParaRPr lang="id-ID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6136703"/>
                  </a:ext>
                </a:extLst>
              </a:tr>
              <a:tr h="352919">
                <a:tc>
                  <a:txBody>
                    <a:bodyPr/>
                    <a:lstStyle/>
                    <a:p>
                      <a:r>
                        <a:rPr lang="id-ID" dirty="0" smtClean="0">
                          <a:latin typeface="Candara" panose="020E0502030303020204" pitchFamily="34" charset="0"/>
                        </a:rPr>
                        <a:t>Contoh</a:t>
                      </a:r>
                      <a:endParaRPr lang="id-ID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>
                          <a:latin typeface="Candara" panose="020E0502030303020204" pitchFamily="34" charset="0"/>
                        </a:rPr>
                        <a:t>Prediksi penjualan</a:t>
                      </a:r>
                      <a:endParaRPr lang="id-ID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>
                          <a:latin typeface="Candara" panose="020E0502030303020204" pitchFamily="34" charset="0"/>
                        </a:rPr>
                        <a:t>Segmentasi pelanggan</a:t>
                      </a:r>
                      <a:endParaRPr lang="id-ID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85233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5863885"/>
      </p:ext>
    </p:extLst>
  </p:cSld>
  <p:clrMapOvr>
    <a:masterClrMapping/>
  </p:clrMapOvr>
  <p:transition spd="slow">
    <p:push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sz="3200" dirty="0" smtClean="0">
                <a:latin typeface="Candara" panose="020E0502030303020204" pitchFamily="34" charset="0"/>
              </a:rPr>
              <a:t>Contoh Penggunaan Time Series Dan Clustering</a:t>
            </a:r>
            <a:endParaRPr lang="id-ID" sz="3200" dirty="0">
              <a:latin typeface="Candara" panose="020E0502030303020204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38200" y="2625488"/>
            <a:ext cx="10515600" cy="28812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sz="2000" dirty="0">
                <a:latin typeface="Candara" panose="020E0502030303020204" pitchFamily="34" charset="0"/>
              </a:rPr>
              <a:t>Contoh Kasus</a:t>
            </a:r>
            <a:r>
              <a:rPr lang="id-ID" sz="2000" dirty="0" smtClean="0">
                <a:latin typeface="Candara" panose="020E0502030303020204" pitchFamily="34" charset="0"/>
              </a:rPr>
              <a:t>:</a:t>
            </a:r>
          </a:p>
          <a:p>
            <a:pPr marL="457200" indent="-457200">
              <a:buAutoNum type="arabicPeriod"/>
            </a:pPr>
            <a:r>
              <a:rPr lang="id-ID" sz="2000" dirty="0" smtClean="0">
                <a:latin typeface="Candara" panose="020E0502030303020204" pitchFamily="34" charset="0"/>
              </a:rPr>
              <a:t>Time Series:  </a:t>
            </a:r>
            <a:r>
              <a:rPr lang="id-ID" sz="2000" dirty="0">
                <a:latin typeface="Candara" panose="020E0502030303020204" pitchFamily="34" charset="0"/>
              </a:rPr>
              <a:t>Perusahaan retail ingin memprediksi penjualan bulan depan dengan menggunakan Moving Average atau ARIMA</a:t>
            </a:r>
            <a:r>
              <a:rPr lang="id-ID" sz="2000" dirty="0" smtClean="0">
                <a:latin typeface="Candara" panose="020E0502030303020204" pitchFamily="34" charset="0"/>
              </a:rPr>
              <a:t>.</a:t>
            </a:r>
          </a:p>
          <a:p>
            <a:pPr marL="457200" indent="-457200">
              <a:buAutoNum type="arabicPeriod"/>
            </a:pPr>
            <a:r>
              <a:rPr lang="id-ID" sz="2000" dirty="0">
                <a:latin typeface="Candara" panose="020E0502030303020204" pitchFamily="34" charset="0"/>
              </a:rPr>
              <a:t>Clustering: Segmentasi pelanggan berdasarkan jumlah transaksi dan total belanja untuk menyesuaikan strategi pemasaran.</a:t>
            </a:r>
          </a:p>
        </p:txBody>
      </p:sp>
    </p:spTree>
    <p:extLst>
      <p:ext uri="{BB962C8B-B14F-4D97-AF65-F5344CB8AC3E}">
        <p14:creationId xmlns:p14="http://schemas.microsoft.com/office/powerpoint/2010/main" val="178738145"/>
      </p:ext>
    </p:extLst>
  </p:cSld>
  <p:clrMapOvr>
    <a:masterClrMapping/>
  </p:clrMapOvr>
  <p:transition spd="slow">
    <p:push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sz="3200" dirty="0" smtClean="0">
                <a:latin typeface="Candara" panose="020E0502030303020204" pitchFamily="34" charset="0"/>
              </a:rPr>
              <a:t>Penutup</a:t>
            </a:r>
            <a:endParaRPr lang="id-ID" sz="3200" dirty="0">
              <a:latin typeface="Candara" panose="020E0502030303020204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38200" y="2625488"/>
            <a:ext cx="10515600" cy="28812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sz="2000" dirty="0">
                <a:latin typeface="Candara" panose="020E0502030303020204" pitchFamily="34" charset="0"/>
              </a:rPr>
              <a:t>Time Series Analysis membantu dalam memprediksi masa depan berdasarkan data historis, sedangkan Clustering berguna untuk segmentasi data dan menemukan pola dalam data</a:t>
            </a:r>
            <a:r>
              <a:rPr lang="id-ID" sz="2000" dirty="0" smtClean="0">
                <a:latin typeface="Candara" panose="020E0502030303020204" pitchFamily="34" charset="0"/>
              </a:rPr>
              <a:t>.</a:t>
            </a:r>
          </a:p>
          <a:p>
            <a:pPr marL="0" indent="0">
              <a:buNone/>
            </a:pPr>
            <a:endParaRPr lang="id-ID" sz="2000" dirty="0">
              <a:latin typeface="Candara" panose="020E0502030303020204" pitchFamily="34" charset="0"/>
            </a:endParaRPr>
          </a:p>
          <a:p>
            <a:pPr>
              <a:buFontTx/>
              <a:buChar char="-"/>
            </a:pPr>
            <a:r>
              <a:rPr lang="id-ID" sz="2000" dirty="0" smtClean="0">
                <a:latin typeface="Candara" panose="020E0502030303020204" pitchFamily="34" charset="0"/>
              </a:rPr>
              <a:t>Moving </a:t>
            </a:r>
            <a:r>
              <a:rPr lang="id-ID" sz="2000" dirty="0">
                <a:latin typeface="Candara" panose="020E0502030303020204" pitchFamily="34" charset="0"/>
              </a:rPr>
              <a:t>Average dan ARIMA untuk analisis deret waktu</a:t>
            </a:r>
            <a:r>
              <a:rPr lang="id-ID" sz="2000" dirty="0" smtClean="0">
                <a:latin typeface="Candara" panose="020E0502030303020204" pitchFamily="34" charset="0"/>
              </a:rPr>
              <a:t>.</a:t>
            </a:r>
          </a:p>
          <a:p>
            <a:pPr>
              <a:buFontTx/>
              <a:buChar char="-"/>
            </a:pPr>
            <a:r>
              <a:rPr lang="id-ID" sz="2000" dirty="0">
                <a:latin typeface="Candara" panose="020E0502030303020204" pitchFamily="34" charset="0"/>
              </a:rPr>
              <a:t>K-Means Clustering untuk segmentasi dan analisis pola data pelanggan.</a:t>
            </a:r>
          </a:p>
        </p:txBody>
      </p:sp>
    </p:spTree>
    <p:extLst>
      <p:ext uri="{BB962C8B-B14F-4D97-AF65-F5344CB8AC3E}">
        <p14:creationId xmlns:p14="http://schemas.microsoft.com/office/powerpoint/2010/main" val="1311953109"/>
      </p:ext>
    </p:extLst>
  </p:cSld>
  <p:clrMapOvr>
    <a:masterClrMapping/>
  </p:clrMapOvr>
  <p:transition spd="slow">
    <p:push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10082873" cy="1325563"/>
          </a:xfrm>
        </p:spPr>
        <p:txBody>
          <a:bodyPr>
            <a:normAutofit/>
          </a:bodyPr>
          <a:lstStyle/>
          <a:p>
            <a:endParaRPr lang="en-US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83306"/>
            <a:ext cx="9838765" cy="364633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es-ES" sz="4400" dirty="0" err="1">
                <a:latin typeface="+mj-lt"/>
                <a:ea typeface="+mj-ea"/>
                <a:cs typeface="+mj-cs"/>
              </a:rPr>
              <a:t>Terimakasih</a:t>
            </a:r>
            <a:r>
              <a:rPr lang="es-ES" sz="4400" dirty="0">
                <a:latin typeface="+mj-lt"/>
                <a:ea typeface="+mj-ea"/>
                <a:cs typeface="+mj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95362976"/>
      </p:ext>
    </p:extLst>
  </p:cSld>
  <p:clrMapOvr>
    <a:masterClrMapping/>
  </p:clrMapOvr>
  <p:transition spd="slow">
    <p:push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</a:pPr>
            <a:r>
              <a:rPr lang="en-US" sz="3600" dirty="0" err="1">
                <a:latin typeface="Candara" panose="020E0502030303020204" pitchFamily="34" charset="0"/>
                <a:ea typeface="+mn-ea"/>
                <a:cs typeface="+mn-cs"/>
              </a:rPr>
              <a:t>Apa</a:t>
            </a:r>
            <a:r>
              <a:rPr lang="en-US" sz="3600" dirty="0">
                <a:latin typeface="Candara" panose="020E0502030303020204" pitchFamily="34" charset="0"/>
                <a:ea typeface="+mn-ea"/>
                <a:cs typeface="+mn-cs"/>
              </a:rPr>
              <a:t> </a:t>
            </a:r>
            <a:r>
              <a:rPr lang="en-US" sz="3600" dirty="0" err="1">
                <a:latin typeface="Candara" panose="020E0502030303020204" pitchFamily="34" charset="0"/>
                <a:ea typeface="+mn-ea"/>
                <a:cs typeface="+mn-cs"/>
              </a:rPr>
              <a:t>Itu</a:t>
            </a:r>
            <a:r>
              <a:rPr lang="en-US" sz="3600" dirty="0">
                <a:latin typeface="Candara" panose="020E0502030303020204" pitchFamily="34" charset="0"/>
                <a:ea typeface="+mn-ea"/>
                <a:cs typeface="+mn-cs"/>
              </a:rPr>
              <a:t> Time Series Analysis?</a:t>
            </a:r>
            <a:endParaRPr lang="en-US" sz="3600" dirty="0"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d-ID" sz="2400" dirty="0" smtClean="0">
                <a:latin typeface="Candara" panose="020E0502030303020204" pitchFamily="34" charset="0"/>
              </a:rPr>
              <a:t> </a:t>
            </a:r>
            <a:r>
              <a:rPr lang="id-ID" sz="2400" b="1" dirty="0">
                <a:latin typeface="Candara" panose="020E0502030303020204" pitchFamily="34" charset="0"/>
              </a:rPr>
              <a:t>Time Series Analysis</a:t>
            </a:r>
            <a:r>
              <a:rPr lang="id-ID" sz="2400" dirty="0">
                <a:latin typeface="Candara" panose="020E0502030303020204" pitchFamily="34" charset="0"/>
              </a:rPr>
              <a:t> </a:t>
            </a:r>
            <a:r>
              <a:rPr lang="id-ID" sz="2400" dirty="0" smtClean="0">
                <a:latin typeface="Candara" panose="020E0502030303020204" pitchFamily="34" charset="0"/>
              </a:rPr>
              <a:t>adalah:T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>
                <a:latin typeface="Candara" panose="020E0502030303020204" pitchFamily="34" charset="0"/>
              </a:rPr>
              <a:t>	</a:t>
            </a:r>
            <a:r>
              <a:rPr lang="id-ID" sz="2400" dirty="0" smtClean="0">
                <a:latin typeface="Candara" panose="020E0502030303020204" pitchFamily="34" charset="0"/>
              </a:rPr>
              <a:t>Teknik </a:t>
            </a:r>
            <a:r>
              <a:rPr lang="id-ID" sz="2400" dirty="0">
                <a:latin typeface="Candara" panose="020E0502030303020204" pitchFamily="34" charset="0"/>
              </a:rPr>
              <a:t>analisis data yang mengamati </a:t>
            </a:r>
            <a:r>
              <a:rPr lang="id-ID" sz="2400" b="1" dirty="0">
                <a:latin typeface="Candara" panose="020E0502030303020204" pitchFamily="34" charset="0"/>
              </a:rPr>
              <a:t>nilai-nilai </a:t>
            </a:r>
            <a:r>
              <a:rPr lang="id-ID" sz="2400" b="1" dirty="0" smtClean="0">
                <a:latin typeface="Candara" panose="020E0502030303020204" pitchFamily="34" charset="0"/>
              </a:rPr>
              <a:t>	yang 	diukur </a:t>
            </a:r>
            <a:r>
              <a:rPr lang="id-ID" sz="2400" b="1" dirty="0">
                <a:latin typeface="Candara" panose="020E0502030303020204" pitchFamily="34" charset="0"/>
              </a:rPr>
              <a:t>dalam </a:t>
            </a:r>
            <a:r>
              <a:rPr lang="id-ID" sz="2400" b="1" dirty="0" smtClean="0">
                <a:latin typeface="Candara" panose="020E0502030303020204" pitchFamily="34" charset="0"/>
              </a:rPr>
              <a:t>	urutan </a:t>
            </a:r>
            <a:r>
              <a:rPr lang="id-ID" sz="2400" b="1" dirty="0">
                <a:latin typeface="Candara" panose="020E0502030303020204" pitchFamily="34" charset="0"/>
              </a:rPr>
              <a:t>waktu</a:t>
            </a:r>
            <a:r>
              <a:rPr lang="id-ID" sz="2400" dirty="0">
                <a:latin typeface="Candara" panose="020E0502030303020204" pitchFamily="34" charset="0"/>
              </a:rPr>
              <a:t> dengan tujuan untuk </a:t>
            </a:r>
            <a:r>
              <a:rPr lang="id-ID" sz="2400" dirty="0" smtClean="0">
                <a:latin typeface="Candara" panose="020E0502030303020204" pitchFamily="34" charset="0"/>
              </a:rPr>
              <a:t>	</a:t>
            </a:r>
            <a:r>
              <a:rPr lang="id-ID" sz="2400" b="1" dirty="0" smtClean="0">
                <a:latin typeface="Candara" panose="020E0502030303020204" pitchFamily="34" charset="0"/>
              </a:rPr>
              <a:t>memahami </a:t>
            </a:r>
            <a:r>
              <a:rPr lang="id-ID" sz="2400" b="1" dirty="0">
                <a:latin typeface="Candara" panose="020E0502030303020204" pitchFamily="34" charset="0"/>
              </a:rPr>
              <a:t>pola</a:t>
            </a:r>
            <a:r>
              <a:rPr lang="id-ID" sz="2400" dirty="0">
                <a:latin typeface="Candara" panose="020E0502030303020204" pitchFamily="34" charset="0"/>
              </a:rPr>
              <a:t> dan </a:t>
            </a:r>
            <a:r>
              <a:rPr lang="id-ID" sz="2400" b="1" dirty="0">
                <a:latin typeface="Candara" panose="020E0502030303020204" pitchFamily="34" charset="0"/>
              </a:rPr>
              <a:t>memprediksi </a:t>
            </a:r>
            <a:r>
              <a:rPr lang="id-ID" sz="2400" b="1" dirty="0" smtClean="0">
                <a:latin typeface="Candara" panose="020E0502030303020204" pitchFamily="34" charset="0"/>
              </a:rPr>
              <a:t>	masa </a:t>
            </a:r>
            <a:r>
              <a:rPr lang="id-ID" sz="2400" b="1" dirty="0">
                <a:latin typeface="Candara" panose="020E0502030303020204" pitchFamily="34" charset="0"/>
              </a:rPr>
              <a:t>depan</a:t>
            </a:r>
            <a:r>
              <a:rPr lang="id-ID" sz="2400" dirty="0" smtClean="0">
                <a:latin typeface="Candara" panose="020E0502030303020204" pitchFamily="34" charset="0"/>
              </a:rPr>
              <a:t>.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b="1" dirty="0" smtClean="0">
              <a:latin typeface="Candara" panose="020E050203030302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>
                <a:latin typeface="Candara" panose="020E0502030303020204" pitchFamily="34" charset="0"/>
              </a:rPr>
              <a:t>Ciri-ciri Time Series:</a:t>
            </a:r>
            <a:r>
              <a:rPr lang="id-ID" sz="2400" dirty="0" smtClean="0">
                <a:latin typeface="Candara" panose="020E0502030303020204" pitchFamily="34" charset="0"/>
              </a:rPr>
              <a:t>:</a:t>
            </a:r>
            <a:endParaRPr lang="id-ID" sz="2400" dirty="0" smtClean="0">
              <a:latin typeface="Candara" panose="020E0502030303020204" pitchFamily="34" charset="0"/>
            </a:endParaRP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>
                <a:latin typeface="Candara" panose="020E0502030303020204" pitchFamily="34" charset="0"/>
              </a:rPr>
              <a:t>Data yang dikumpulkan atau diukur dalam urutan waktu (misalnya, harian, bulanan, tahunan</a:t>
            </a:r>
            <a:r>
              <a:rPr lang="id-ID" sz="2400" dirty="0" smtClean="0">
                <a:latin typeface="Candara" panose="020E0502030303020204" pitchFamily="34" charset="0"/>
              </a:rPr>
              <a:t>).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>
                <a:latin typeface="Candara" panose="020E0502030303020204" pitchFamily="34" charset="0"/>
              </a:rPr>
              <a:t>Memprediksi nilai masa depan berdasarkan data historis</a:t>
            </a:r>
            <a:r>
              <a:rPr lang="id-ID" sz="24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94212911"/>
      </p:ext>
    </p:extLst>
  </p:cSld>
  <p:clrMapOvr>
    <a:masterClrMapping/>
  </p:clrMapOvr>
  <p:transition spd="slow">
    <p:push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1525" y="1222177"/>
            <a:ext cx="9580033" cy="1325563"/>
          </a:xfrm>
        </p:spPr>
        <p:txBody>
          <a:bodyPr>
            <a:normAutofit/>
          </a:bodyPr>
          <a:lstStyle/>
          <a:p>
            <a:r>
              <a:rPr lang="id-ID" dirty="0" smtClean="0"/>
              <a:t>Komposisi Time Series</a:t>
            </a:r>
            <a:endParaRPr lang="id-ID" b="1" dirty="0"/>
          </a:p>
        </p:txBody>
      </p:sp>
      <p:sp>
        <p:nvSpPr>
          <p:cNvPr id="6" name="Rectangle 5"/>
          <p:cNvSpPr/>
          <p:nvPr/>
        </p:nvSpPr>
        <p:spPr>
          <a:xfrm>
            <a:off x="6621541" y="2816857"/>
            <a:ext cx="506016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id-ID" dirty="0">
                <a:latin typeface="Candara" panose="020E0502030303020204" pitchFamily="34" charset="0"/>
              </a:rPr>
              <a:t>Trend: Arah jangka panjang data (misalnya, peningkatan penjualan).</a:t>
            </a:r>
          </a:p>
          <a:p>
            <a:pPr marL="342900" indent="-342900">
              <a:buAutoNum type="arabicPeriod"/>
            </a:pPr>
            <a:r>
              <a:rPr lang="id-ID" dirty="0">
                <a:latin typeface="Candara" panose="020E0502030303020204" pitchFamily="34" charset="0"/>
              </a:rPr>
              <a:t>Seasonality (Musiman): Pola yang terjadi secara periodik, misalnya penjualan meningkat menjelang akhir tahun.</a:t>
            </a:r>
          </a:p>
          <a:p>
            <a:pPr marL="342900" indent="-342900">
              <a:buAutoNum type="arabicPeriod"/>
            </a:pPr>
            <a:r>
              <a:rPr lang="id-ID" dirty="0">
                <a:latin typeface="Candara" panose="020E0502030303020204" pitchFamily="34" charset="0"/>
              </a:rPr>
              <a:t>Noise: Fluktuasi acak dalam data yang tidak dapat diprediksi atau diukur.</a:t>
            </a:r>
          </a:p>
          <a:p>
            <a:pPr marL="342900" indent="-342900">
              <a:buAutoNum type="arabicPeriod"/>
            </a:pPr>
            <a:r>
              <a:rPr lang="id-ID" dirty="0">
                <a:latin typeface="Candara" panose="020E0502030303020204" pitchFamily="34" charset="0"/>
              </a:rPr>
              <a:t>Cyclic Patterns: Pola yang lebih panjang dari seasonality, biasanya dipengaruhi oleh faktor eksternal seperti ekonomi.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6647552"/>
              </p:ext>
            </p:extLst>
          </p:nvPr>
        </p:nvGraphicFramePr>
        <p:xfrm>
          <a:off x="1247776" y="2797282"/>
          <a:ext cx="4780398" cy="28199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Rectangle 10"/>
          <p:cNvSpPr/>
          <p:nvPr/>
        </p:nvSpPr>
        <p:spPr>
          <a:xfrm>
            <a:off x="399417" y="5335220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d-ID" dirty="0">
                <a:latin typeface="Candara" panose="020E0502030303020204" pitchFamily="34" charset="0"/>
              </a:rPr>
              <a:t>Contoh : </a:t>
            </a:r>
          </a:p>
          <a:p>
            <a:pPr marL="342900" indent="-342900">
              <a:buAutoNum type="arabicPeriod"/>
            </a:pPr>
            <a:r>
              <a:rPr lang="id-ID" dirty="0">
                <a:latin typeface="Candara" panose="020E0502030303020204" pitchFamily="34" charset="0"/>
              </a:rPr>
              <a:t>Penjualan </a:t>
            </a:r>
            <a:r>
              <a:rPr lang="id-ID" dirty="0">
                <a:latin typeface="Candara" panose="020E0502030303020204" pitchFamily="34" charset="0"/>
              </a:rPr>
              <a:t>musiman: Penjualan naik menjelang hari raya atau liburan.</a:t>
            </a:r>
          </a:p>
        </p:txBody>
      </p:sp>
    </p:spTree>
    <p:extLst>
      <p:ext uri="{BB962C8B-B14F-4D97-AF65-F5344CB8AC3E}">
        <p14:creationId xmlns:p14="http://schemas.microsoft.com/office/powerpoint/2010/main" val="1348261055"/>
      </p:ext>
    </p:extLst>
  </p:cSld>
  <p:clrMapOvr>
    <a:masterClrMapping/>
  </p:clrMapOvr>
  <p:transition spd="slow">
    <p:push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pPr algn="just"/>
            <a:r>
              <a:rPr lang="id-ID" sz="3600" b="1" dirty="0">
                <a:latin typeface="Candara" panose="020E0502030303020204" pitchFamily="34" charset="0"/>
                <a:ea typeface="+mn-ea"/>
                <a:cs typeface="+mn-cs"/>
              </a:rPr>
              <a:t>Metode Analisis Time Series</a:t>
            </a:r>
            <a:endParaRPr lang="id-ID" sz="3600" b="1" dirty="0"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83307"/>
            <a:ext cx="10515600" cy="3820376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ct val="0"/>
              </a:spcBef>
              <a:buNone/>
            </a:pPr>
            <a:r>
              <a:rPr lang="id-ID" sz="2400" dirty="0">
                <a:latin typeface="Candara" panose="020E0502030303020204" pitchFamily="34" charset="0"/>
              </a:rPr>
              <a:t>Metode analisis data deret waktu yang umum digunakan</a:t>
            </a:r>
            <a:r>
              <a:rPr lang="id-ID" sz="2400" dirty="0" smtClean="0">
                <a:latin typeface="Candara" panose="020E0502030303020204" pitchFamily="34" charset="0"/>
              </a:rPr>
              <a:t>:</a:t>
            </a:r>
          </a:p>
          <a:p>
            <a:pPr marL="0" indent="0" algn="just">
              <a:lnSpc>
                <a:spcPct val="120000"/>
              </a:lnSpc>
              <a:spcBef>
                <a:spcPct val="0"/>
              </a:spcBef>
              <a:buNone/>
            </a:pPr>
            <a:endParaRPr lang="id-ID" sz="2400" dirty="0" smtClean="0">
              <a:latin typeface="Candara" panose="020E0502030303020204" pitchFamily="34" charset="0"/>
            </a:endParaRPr>
          </a:p>
          <a:p>
            <a:pPr marL="457200" indent="-457200" algn="just">
              <a:lnSpc>
                <a:spcPct val="120000"/>
              </a:lnSpc>
              <a:spcBef>
                <a:spcPct val="0"/>
              </a:spcBef>
              <a:buAutoNum type="arabicPeriod"/>
            </a:pPr>
            <a:r>
              <a:rPr lang="id-ID" sz="2300" b="1" dirty="0" smtClean="0">
                <a:latin typeface="Candara" panose="020E0502030303020204" pitchFamily="34" charset="0"/>
              </a:rPr>
              <a:t>Moving </a:t>
            </a:r>
            <a:r>
              <a:rPr lang="id-ID" sz="2300" b="1" dirty="0">
                <a:latin typeface="Candara" panose="020E0502030303020204" pitchFamily="34" charset="0"/>
              </a:rPr>
              <a:t>Average (MA</a:t>
            </a:r>
            <a:r>
              <a:rPr lang="id-ID" sz="2300" b="1" dirty="0" smtClean="0">
                <a:latin typeface="Candara" panose="020E0502030303020204" pitchFamily="34" charset="0"/>
              </a:rPr>
              <a:t>)</a:t>
            </a:r>
            <a:r>
              <a:rPr lang="id-ID" sz="2300" dirty="0" smtClean="0">
                <a:latin typeface="Candara" panose="020E0502030303020204" pitchFamily="34" charset="0"/>
              </a:rPr>
              <a:t>:</a:t>
            </a:r>
          </a:p>
          <a:p>
            <a:pPr lvl="1" algn="just">
              <a:lnSpc>
                <a:spcPct val="120000"/>
              </a:lnSpc>
              <a:spcBef>
                <a:spcPct val="0"/>
              </a:spcBef>
              <a:buFontTx/>
              <a:buChar char="-"/>
            </a:pPr>
            <a:r>
              <a:rPr lang="id-ID" sz="2300" dirty="0" smtClean="0">
                <a:latin typeface="Candara" panose="020E0502030303020204" pitchFamily="34" charset="0"/>
              </a:rPr>
              <a:t>Digunakan </a:t>
            </a:r>
            <a:r>
              <a:rPr lang="id-ID" sz="2300" dirty="0">
                <a:latin typeface="Candara" panose="020E0502030303020204" pitchFamily="34" charset="0"/>
              </a:rPr>
              <a:t>untuk </a:t>
            </a:r>
            <a:r>
              <a:rPr lang="id-ID" sz="2300" b="1" dirty="0">
                <a:latin typeface="Candara" panose="020E0502030303020204" pitchFamily="34" charset="0"/>
              </a:rPr>
              <a:t>memperhalus fluktuasi</a:t>
            </a:r>
            <a:r>
              <a:rPr lang="id-ID" sz="2300" dirty="0">
                <a:latin typeface="Candara" panose="020E0502030303020204" pitchFamily="34" charset="0"/>
              </a:rPr>
              <a:t> data dan untuk </a:t>
            </a:r>
            <a:r>
              <a:rPr lang="id-ID" sz="2300" b="1" dirty="0">
                <a:latin typeface="Candara" panose="020E0502030303020204" pitchFamily="34" charset="0"/>
              </a:rPr>
              <a:t>menyaring noise</a:t>
            </a:r>
            <a:r>
              <a:rPr lang="id-ID" sz="2300" dirty="0">
                <a:latin typeface="Candara" panose="020E0502030303020204" pitchFamily="34" charset="0"/>
              </a:rPr>
              <a:t> dalam data</a:t>
            </a:r>
            <a:r>
              <a:rPr lang="id-ID" sz="2300" dirty="0" smtClean="0">
                <a:latin typeface="Candara" panose="020E0502030303020204" pitchFamily="34" charset="0"/>
              </a:rPr>
              <a:t>.\</a:t>
            </a:r>
          </a:p>
          <a:p>
            <a:pPr lvl="1" algn="just">
              <a:lnSpc>
                <a:spcPct val="120000"/>
              </a:lnSpc>
              <a:spcBef>
                <a:spcPct val="0"/>
              </a:spcBef>
              <a:buFontTx/>
              <a:buChar char="-"/>
            </a:pPr>
            <a:r>
              <a:rPr lang="it-IT" sz="2300" b="1" dirty="0">
                <a:latin typeface="Candara" panose="020E0502030303020204" pitchFamily="34" charset="0"/>
              </a:rPr>
              <a:t>Simple Moving Average (SMA)</a:t>
            </a:r>
            <a:r>
              <a:rPr lang="it-IT" sz="2300" dirty="0">
                <a:latin typeface="Candara" panose="020E0502030303020204" pitchFamily="34" charset="0"/>
              </a:rPr>
              <a:t>: Menghitung rata-rata dari periode tertentu</a:t>
            </a:r>
            <a:r>
              <a:rPr lang="it-IT" sz="2300" dirty="0" smtClean="0">
                <a:latin typeface="Candara" panose="020E0502030303020204" pitchFamily="34" charset="0"/>
              </a:rPr>
              <a:t>.</a:t>
            </a:r>
            <a:endParaRPr lang="id-ID" sz="2300" dirty="0" smtClean="0">
              <a:latin typeface="Candara" panose="020E0502030303020204" pitchFamily="34" charset="0"/>
            </a:endParaRPr>
          </a:p>
          <a:p>
            <a:pPr lvl="1" algn="just">
              <a:lnSpc>
                <a:spcPct val="120000"/>
              </a:lnSpc>
              <a:spcBef>
                <a:spcPct val="0"/>
              </a:spcBef>
              <a:buFontTx/>
              <a:buChar char="-"/>
            </a:pPr>
            <a:r>
              <a:rPr lang="id-ID" sz="2300" b="1" dirty="0">
                <a:latin typeface="Candara" panose="020E0502030303020204" pitchFamily="34" charset="0"/>
              </a:rPr>
              <a:t>Exponential Moving Average (EMA)</a:t>
            </a:r>
            <a:r>
              <a:rPr lang="id-ID" sz="2300" dirty="0">
                <a:latin typeface="Candara" panose="020E0502030303020204" pitchFamily="34" charset="0"/>
              </a:rPr>
              <a:t>: Memberikan bobot lebih besar pada data yang lebih baru.</a:t>
            </a:r>
          </a:p>
          <a:p>
            <a:pPr marL="0" indent="0" algn="just">
              <a:lnSpc>
                <a:spcPct val="120000"/>
              </a:lnSpc>
              <a:spcBef>
                <a:spcPct val="0"/>
              </a:spcBef>
              <a:buNone/>
            </a:pPr>
            <a:endParaRPr lang="id-ID" sz="2300" dirty="0" smtClean="0">
              <a:latin typeface="Candara" panose="020E0502030303020204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ct val="0"/>
              </a:spcBef>
              <a:buNone/>
            </a:pPr>
            <a:r>
              <a:rPr lang="id-ID" sz="2300" b="1" dirty="0" smtClean="0">
                <a:latin typeface="Candara" panose="020E0502030303020204" pitchFamily="34" charset="0"/>
              </a:rPr>
              <a:t>2. Autoregressive </a:t>
            </a:r>
            <a:r>
              <a:rPr lang="id-ID" sz="2300" b="1" dirty="0">
                <a:latin typeface="Candara" panose="020E0502030303020204" pitchFamily="34" charset="0"/>
              </a:rPr>
              <a:t>Integrated Moving Average (ARIMA</a:t>
            </a:r>
            <a:r>
              <a:rPr lang="id-ID" sz="2300" b="1" dirty="0" smtClean="0">
                <a:latin typeface="Candara" panose="020E0502030303020204" pitchFamily="34" charset="0"/>
              </a:rPr>
              <a:t>)</a:t>
            </a:r>
            <a:r>
              <a:rPr lang="id-ID" sz="2300" dirty="0" smtClean="0">
                <a:latin typeface="Candara" panose="020E0502030303020204" pitchFamily="34" charset="0"/>
              </a:rPr>
              <a:t>:</a:t>
            </a:r>
          </a:p>
          <a:p>
            <a:pPr marL="0" indent="0" algn="just">
              <a:lnSpc>
                <a:spcPct val="120000"/>
              </a:lnSpc>
              <a:spcBef>
                <a:spcPct val="0"/>
              </a:spcBef>
              <a:buNone/>
            </a:pPr>
            <a:r>
              <a:rPr lang="id-ID" sz="2300" dirty="0" smtClean="0">
                <a:latin typeface="Candara" panose="020E0502030303020204" pitchFamily="34" charset="0"/>
              </a:rPr>
              <a:t>	Model </a:t>
            </a:r>
            <a:r>
              <a:rPr lang="id-ID" sz="2300" dirty="0">
                <a:latin typeface="Candara" panose="020E0502030303020204" pitchFamily="34" charset="0"/>
              </a:rPr>
              <a:t>ini lebih kompleks dan digunakan untuk memprediksi  </a:t>
            </a:r>
            <a:r>
              <a:rPr lang="id-ID" sz="2300" dirty="0" smtClean="0">
                <a:latin typeface="Candara" panose="020E0502030303020204" pitchFamily="34" charset="0"/>
              </a:rPr>
              <a:t>jangka panjang </a:t>
            </a:r>
            <a:r>
              <a:rPr lang="id-ID" sz="2300" dirty="0">
                <a:latin typeface="Candara" panose="020E0502030303020204" pitchFamily="34" charset="0"/>
              </a:rPr>
              <a:t> </a:t>
            </a:r>
            <a:r>
              <a:rPr lang="id-ID" sz="2300" dirty="0" smtClean="0">
                <a:latin typeface="Candara" panose="020E0502030303020204" pitchFamily="34" charset="0"/>
              </a:rPr>
              <a:t>dengan 	memperhitungkan auto-	correlation dalam </a:t>
            </a:r>
            <a:r>
              <a:rPr lang="id-ID" sz="2300" dirty="0">
                <a:latin typeface="Candara" panose="020E0502030303020204" pitchFamily="34" charset="0"/>
              </a:rPr>
              <a:t>data</a:t>
            </a:r>
            <a:r>
              <a:rPr lang="id-ID" sz="2300" dirty="0" smtClean="0">
                <a:latin typeface="Candara" panose="020E0502030303020204" pitchFamily="34" charset="0"/>
              </a:rPr>
              <a:t>.</a:t>
            </a:r>
          </a:p>
          <a:p>
            <a:pPr marL="0" indent="0" algn="just">
              <a:lnSpc>
                <a:spcPct val="120000"/>
              </a:lnSpc>
              <a:spcBef>
                <a:spcPct val="0"/>
              </a:spcBef>
              <a:buNone/>
            </a:pPr>
            <a:endParaRPr lang="id-ID" sz="2300" dirty="0" smtClean="0">
              <a:latin typeface="Candara" panose="020E0502030303020204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ct val="0"/>
              </a:spcBef>
              <a:buNone/>
            </a:pPr>
            <a:r>
              <a:rPr lang="id-ID" sz="2300" b="1" dirty="0" smtClean="0">
                <a:latin typeface="Candara" panose="020E0502030303020204" pitchFamily="34" charset="0"/>
              </a:rPr>
              <a:t>3. Exponential </a:t>
            </a:r>
            <a:r>
              <a:rPr lang="id-ID" sz="2300" b="1" dirty="0">
                <a:latin typeface="Candara" panose="020E0502030303020204" pitchFamily="34" charset="0"/>
              </a:rPr>
              <a:t>Smoothing</a:t>
            </a:r>
            <a:r>
              <a:rPr lang="id-ID" sz="2300" dirty="0" smtClean="0">
                <a:latin typeface="Candara" panose="020E0502030303020204" pitchFamily="34" charset="0"/>
              </a:rPr>
              <a:t>:</a:t>
            </a:r>
          </a:p>
          <a:p>
            <a:pPr marL="0" indent="0" algn="just">
              <a:lnSpc>
                <a:spcPct val="120000"/>
              </a:lnSpc>
              <a:spcBef>
                <a:spcPct val="0"/>
              </a:spcBef>
              <a:buNone/>
            </a:pPr>
            <a:r>
              <a:rPr lang="id-ID" sz="2300" dirty="0">
                <a:latin typeface="Candara" panose="020E0502030303020204" pitchFamily="34" charset="0"/>
              </a:rPr>
              <a:t>	</a:t>
            </a:r>
            <a:r>
              <a:rPr lang="id-ID" sz="2300" dirty="0">
                <a:latin typeface="Candara" panose="020E0502030303020204" pitchFamily="34" charset="0"/>
              </a:rPr>
              <a:t>Memberikan bobot lebih besar pada data terbaru untuk </a:t>
            </a:r>
            <a:r>
              <a:rPr lang="id-ID" sz="2300" dirty="0" smtClean="0">
                <a:latin typeface="Candara" panose="020E0502030303020204" pitchFamily="34" charset="0"/>
              </a:rPr>
              <a:t>memperkirakan nilai </a:t>
            </a:r>
            <a:r>
              <a:rPr lang="id-ID" sz="2300" dirty="0">
                <a:latin typeface="Candara" panose="020E0502030303020204" pitchFamily="34" charset="0"/>
              </a:rPr>
              <a:t>yang lebih terkini.</a:t>
            </a:r>
            <a:endParaRPr lang="id-ID" sz="23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6312066"/>
      </p:ext>
    </p:extLst>
  </p:cSld>
  <p:clrMapOvr>
    <a:masterClrMapping/>
  </p:clrMapOvr>
  <p:transition spd="slow">
    <p:push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  <a:buFont typeface="Arial" panose="020B0604020202020204" pitchFamily="34" charset="0"/>
            </a:pPr>
            <a:r>
              <a:rPr lang="id-ID" b="1" dirty="0">
                <a:latin typeface="Candara" panose="020E0502030303020204" pitchFamily="34" charset="0"/>
                <a:ea typeface="+mn-ea"/>
                <a:cs typeface="+mn-cs"/>
              </a:rPr>
              <a:t>Moving Average (Ma)</a:t>
            </a:r>
            <a:endParaRPr lang="id-ID" b="1" dirty="0"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b="1" dirty="0">
                <a:latin typeface="Candara" panose="020E0502030303020204" pitchFamily="34" charset="0"/>
              </a:rPr>
              <a:t>Contoh Kasus</a:t>
            </a:r>
            <a:r>
              <a:rPr lang="id-ID" sz="2400" b="1" dirty="0" smtClean="0">
                <a:latin typeface="Candara" panose="020E0502030303020204" pitchFamily="34" charset="0"/>
              </a:rPr>
              <a:t>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 smtClean="0">
                <a:latin typeface="Candara" panose="020E0502030303020204" pitchFamily="34" charset="0"/>
              </a:rPr>
              <a:t>Data </a:t>
            </a:r>
            <a:r>
              <a:rPr lang="id-ID" sz="2400" dirty="0">
                <a:latin typeface="Candara" panose="020E0502030303020204" pitchFamily="34" charset="0"/>
              </a:rPr>
              <a:t>Penjualan </a:t>
            </a:r>
            <a:r>
              <a:rPr lang="id-ID" sz="2400" dirty="0" smtClean="0">
                <a:latin typeface="Candara" panose="020E0502030303020204" pitchFamily="34" charset="0"/>
              </a:rPr>
              <a:t>Bulanan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>
                <a:latin typeface="Candara" panose="020E0502030303020204" pitchFamily="34" charset="0"/>
              </a:rPr>
              <a:t>Prediksi penjualan bulan berikutnya menggunakan Moving Average</a:t>
            </a:r>
            <a:r>
              <a:rPr lang="id-ID" sz="2400" dirty="0" smtClean="0">
                <a:latin typeface="Candara" panose="020E0502030303020204" pitchFamily="34" charset="0"/>
              </a:rPr>
              <a:t>.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 smtClean="0">
              <a:latin typeface="Candara" panose="020E050203030302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b="1" dirty="0">
                <a:latin typeface="Candara" panose="020E0502030303020204" pitchFamily="34" charset="0"/>
              </a:rPr>
              <a:t>Langkah-langkah</a:t>
            </a:r>
            <a:r>
              <a:rPr lang="id-ID" sz="2400" dirty="0" smtClean="0">
                <a:latin typeface="Candara" panose="020E0502030303020204" pitchFamily="34" charset="0"/>
              </a:rPr>
              <a:t>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en-US" sz="2400" dirty="0" err="1" smtClean="0">
                <a:latin typeface="Candara" panose="020E0502030303020204" pitchFamily="34" charset="0"/>
              </a:rPr>
              <a:t>Tentukan</a:t>
            </a:r>
            <a:r>
              <a:rPr lang="en-US" sz="2400" dirty="0" smtClean="0">
                <a:latin typeface="Candara" panose="020E0502030303020204" pitchFamily="34" charset="0"/>
              </a:rPr>
              <a:t> </a:t>
            </a:r>
            <a:r>
              <a:rPr lang="en-US" sz="2400" dirty="0" err="1">
                <a:latin typeface="Candara" panose="020E0502030303020204" pitchFamily="34" charset="0"/>
              </a:rPr>
              <a:t>periode</a:t>
            </a:r>
            <a:r>
              <a:rPr lang="en-US" sz="2400" dirty="0">
                <a:latin typeface="Candara" panose="020E0502030303020204" pitchFamily="34" charset="0"/>
              </a:rPr>
              <a:t> (window) Moving Average, </a:t>
            </a:r>
            <a:r>
              <a:rPr lang="en-US" sz="2400" dirty="0" err="1">
                <a:latin typeface="Candara" panose="020E0502030303020204" pitchFamily="34" charset="0"/>
              </a:rPr>
              <a:t>misalnya</a:t>
            </a:r>
            <a:r>
              <a:rPr lang="en-US" sz="2400" dirty="0">
                <a:latin typeface="Candara" panose="020E0502030303020204" pitchFamily="34" charset="0"/>
              </a:rPr>
              <a:t> 3 </a:t>
            </a:r>
            <a:r>
              <a:rPr lang="en-US" sz="2400" dirty="0" err="1">
                <a:latin typeface="Candara" panose="020E0502030303020204" pitchFamily="34" charset="0"/>
              </a:rPr>
              <a:t>bulan</a:t>
            </a:r>
            <a:r>
              <a:rPr lang="en-US" sz="2400" dirty="0" smtClean="0">
                <a:latin typeface="Candara" panose="020E0502030303020204" pitchFamily="34" charset="0"/>
              </a:rPr>
              <a:t>.</a:t>
            </a:r>
            <a:endParaRPr lang="id-ID" sz="2400" dirty="0" smtClean="0">
              <a:latin typeface="Candara" panose="020E0502030303020204" pitchFamily="34" charset="0"/>
            </a:endParaRP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>
                <a:latin typeface="Candara" panose="020E0502030303020204" pitchFamily="34" charset="0"/>
              </a:rPr>
              <a:t>Hitung </a:t>
            </a:r>
            <a:r>
              <a:rPr lang="id-ID" sz="2400" b="1" dirty="0">
                <a:latin typeface="Candara" panose="020E0502030303020204" pitchFamily="34" charset="0"/>
              </a:rPr>
              <a:t>rata-rata bergerak</a:t>
            </a:r>
            <a:r>
              <a:rPr lang="id-ID" sz="2400" dirty="0">
                <a:latin typeface="Candara" panose="020E0502030303020204" pitchFamily="34" charset="0"/>
              </a:rPr>
              <a:t> untuk setiap titik dalam data</a:t>
            </a:r>
            <a:r>
              <a:rPr lang="id-ID" sz="2400" dirty="0" smtClean="0">
                <a:latin typeface="Candara" panose="020E0502030303020204" pitchFamily="34" charset="0"/>
              </a:rPr>
              <a:t>.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>
                <a:latin typeface="Candara" panose="020E0502030303020204" pitchFamily="34" charset="0"/>
              </a:rPr>
              <a:t>Gunakan hasil </a:t>
            </a:r>
            <a:r>
              <a:rPr lang="id-ID" sz="2400" b="1" dirty="0">
                <a:latin typeface="Candara" panose="020E0502030303020204" pitchFamily="34" charset="0"/>
              </a:rPr>
              <a:t>Moving Average</a:t>
            </a:r>
            <a:r>
              <a:rPr lang="id-ID" sz="2400" dirty="0">
                <a:latin typeface="Candara" panose="020E0502030303020204" pitchFamily="34" charset="0"/>
              </a:rPr>
              <a:t> untuk memprediksi </a:t>
            </a:r>
            <a:r>
              <a:rPr lang="id-ID" sz="2400" b="1" dirty="0">
                <a:latin typeface="Candara" panose="020E0502030303020204" pitchFamily="34" charset="0"/>
              </a:rPr>
              <a:t>penjualan bulan berikutnya</a:t>
            </a:r>
            <a:r>
              <a:rPr lang="id-ID" sz="2400" dirty="0"/>
              <a:t>.</a:t>
            </a: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1978817121"/>
      </p:ext>
    </p:extLst>
  </p:cSld>
  <p:clrMapOvr>
    <a:masterClrMapping/>
  </p:clrMapOvr>
  <p:transition spd="slow">
    <p:push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en-US" dirty="0" err="1" smtClean="0">
                <a:latin typeface="Candara" panose="020E0502030303020204" pitchFamily="34" charset="0"/>
              </a:rPr>
              <a:t>Penggunaan</a:t>
            </a:r>
            <a:r>
              <a:rPr lang="en-US" dirty="0" smtClean="0">
                <a:latin typeface="Candara" panose="020E0502030303020204" pitchFamily="34" charset="0"/>
              </a:rPr>
              <a:t> Time Series </a:t>
            </a:r>
            <a:r>
              <a:rPr lang="en-US" dirty="0" err="1" smtClean="0">
                <a:latin typeface="Candara" panose="020E0502030303020204" pitchFamily="34" charset="0"/>
              </a:rPr>
              <a:t>Untuk</a:t>
            </a:r>
            <a:r>
              <a:rPr lang="en-US" dirty="0" smtClean="0">
                <a:latin typeface="Candara" panose="020E0502030303020204" pitchFamily="34" charset="0"/>
              </a:rPr>
              <a:t> </a:t>
            </a:r>
            <a:r>
              <a:rPr lang="en-US" dirty="0" err="1" smtClean="0">
                <a:latin typeface="Candara" panose="020E0502030303020204" pitchFamily="34" charset="0"/>
              </a:rPr>
              <a:t>Prediksi</a:t>
            </a:r>
            <a:endParaRPr lang="id-ID" b="1" dirty="0">
              <a:latin typeface="Candara" panose="020E0502030303020204" pitchFamily="34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95764"/>
            <a:ext cx="10515600" cy="364633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b="1" dirty="0">
                <a:latin typeface="Candara" panose="020E0502030303020204" pitchFamily="34" charset="0"/>
              </a:rPr>
              <a:t>Contoh Penggunaan</a:t>
            </a:r>
            <a:r>
              <a:rPr lang="id-ID" sz="2400" dirty="0" smtClean="0">
                <a:latin typeface="Candara" panose="020E0502030303020204" pitchFamily="34" charset="0"/>
              </a:rPr>
              <a:t>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sv-SE" sz="2400" b="1" dirty="0" smtClean="0">
                <a:latin typeface="Candara" panose="020E0502030303020204" pitchFamily="34" charset="0"/>
              </a:rPr>
              <a:t>Prediksi </a:t>
            </a:r>
            <a:r>
              <a:rPr lang="sv-SE" sz="2400" b="1" dirty="0">
                <a:latin typeface="Candara" panose="020E0502030303020204" pitchFamily="34" charset="0"/>
              </a:rPr>
              <a:t>permintaan produk</a:t>
            </a:r>
            <a:r>
              <a:rPr lang="sv-SE" sz="2400" dirty="0">
                <a:latin typeface="Candara" panose="020E0502030303020204" pitchFamily="34" charset="0"/>
              </a:rPr>
              <a:t> di masa depan berdasarkan </a:t>
            </a:r>
            <a:r>
              <a:rPr lang="sv-SE" sz="2400" b="1" dirty="0">
                <a:latin typeface="Candara" panose="020E0502030303020204" pitchFamily="34" charset="0"/>
              </a:rPr>
              <a:t>penjualan historis</a:t>
            </a:r>
            <a:r>
              <a:rPr lang="sv-SE" sz="2400" dirty="0" smtClean="0">
                <a:latin typeface="Candara" panose="020E0502030303020204" pitchFamily="34" charset="0"/>
              </a:rPr>
              <a:t>.</a:t>
            </a:r>
            <a:endParaRPr lang="id-ID" sz="2400" dirty="0" smtClean="0">
              <a:latin typeface="Candara" panose="020E0502030303020204" pitchFamily="34" charset="0"/>
            </a:endParaRP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b="1" dirty="0">
                <a:latin typeface="Candara" panose="020E0502030303020204" pitchFamily="34" charset="0"/>
              </a:rPr>
              <a:t>Peramalan penjualan</a:t>
            </a:r>
            <a:r>
              <a:rPr lang="id-ID" sz="2400" dirty="0">
                <a:latin typeface="Candara" panose="020E0502030303020204" pitchFamily="34" charset="0"/>
              </a:rPr>
              <a:t> menggunakan </a:t>
            </a:r>
            <a:r>
              <a:rPr lang="id-ID" sz="2400" b="1" dirty="0">
                <a:latin typeface="Candara" panose="020E0502030303020204" pitchFamily="34" charset="0"/>
              </a:rPr>
              <a:t>Moving Average</a:t>
            </a:r>
            <a:r>
              <a:rPr lang="id-ID" sz="2400" dirty="0">
                <a:latin typeface="Candara" panose="020E0502030303020204" pitchFamily="34" charset="0"/>
              </a:rPr>
              <a:t> atau </a:t>
            </a:r>
            <a:r>
              <a:rPr lang="id-ID" sz="2400" b="1" dirty="0">
                <a:latin typeface="Candara" panose="020E0502030303020204" pitchFamily="34" charset="0"/>
              </a:rPr>
              <a:t>ARIMA</a:t>
            </a:r>
            <a:r>
              <a:rPr lang="id-ID" sz="2400" dirty="0">
                <a:latin typeface="Candara" panose="020E0502030303020204" pitchFamily="34" charset="0"/>
              </a:rPr>
              <a:t> untuk mengidentifikasi tren dan </a:t>
            </a:r>
            <a:r>
              <a:rPr lang="id-ID" sz="2400" b="1" dirty="0">
                <a:latin typeface="Candara" panose="020E0502030303020204" pitchFamily="34" charset="0"/>
              </a:rPr>
              <a:t>seasonality</a:t>
            </a:r>
            <a:r>
              <a:rPr lang="id-ID" sz="2400" dirty="0" smtClean="0">
                <a:latin typeface="Candara" panose="020E0502030303020204" pitchFamily="34" charset="0"/>
              </a:rPr>
              <a:t>.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endParaRPr lang="id-ID" sz="2400" dirty="0">
              <a:latin typeface="Candara" panose="020E050203030302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b="1" dirty="0">
                <a:latin typeface="Candara" panose="020E0502030303020204" pitchFamily="34" charset="0"/>
              </a:rPr>
              <a:t>Evaluasi Model</a:t>
            </a:r>
            <a:r>
              <a:rPr lang="id-ID" sz="2400" dirty="0" smtClean="0">
                <a:latin typeface="Candara" panose="020E0502030303020204" pitchFamily="34" charset="0"/>
              </a:rPr>
              <a:t>: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nb-NO" sz="2400" dirty="0">
                <a:latin typeface="Candara" panose="020E0502030303020204" pitchFamily="34" charset="0"/>
              </a:rPr>
              <a:t>Gunakan </a:t>
            </a:r>
            <a:r>
              <a:rPr lang="nb-NO" sz="2400" b="1" dirty="0">
                <a:latin typeface="Candara" panose="020E0502030303020204" pitchFamily="34" charset="0"/>
              </a:rPr>
              <a:t>MSE</a:t>
            </a:r>
            <a:r>
              <a:rPr lang="nb-NO" sz="2400" dirty="0">
                <a:latin typeface="Candara" panose="020E0502030303020204" pitchFamily="34" charset="0"/>
              </a:rPr>
              <a:t> (Mean Squared Error) untuk mengevaluasi akurasi model prediksi.</a:t>
            </a:r>
            <a:endParaRPr lang="id-ID" sz="24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2548914"/>
      </p:ext>
    </p:extLst>
  </p:cSld>
  <p:clrMapOvr>
    <a:masterClrMapping/>
  </p:clrMapOvr>
  <p:transition spd="slow">
    <p:push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dirty="0">
                <a:latin typeface="Candara" panose="020E0502030303020204" pitchFamily="34" charset="0"/>
              </a:rPr>
              <a:t>K-MEANS CLUSTERING</a:t>
            </a:r>
            <a:endParaRPr lang="id-ID" b="1" dirty="0">
              <a:latin typeface="Candara" panose="020E0502030303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45930" y="2300818"/>
            <a:ext cx="10089931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dirty="0">
                <a:latin typeface="Candara" panose="020E0502030303020204" pitchFamily="34" charset="0"/>
              </a:rPr>
              <a:t>Clustering adalah teknik unsupervised learning yang digunakan untuk mengelompokkan data yang memiliki kesamaan berdasarkan fitur-fitur tertentu</a:t>
            </a:r>
            <a:r>
              <a:rPr lang="id-ID" dirty="0" smtClean="0">
                <a:latin typeface="Candara" panose="020E0502030303020204" pitchFamily="34" charset="0"/>
              </a:rPr>
              <a:t>.</a:t>
            </a:r>
          </a:p>
          <a:p>
            <a:endParaRPr lang="id-ID" dirty="0">
              <a:latin typeface="Candara" panose="020E0502030303020204" pitchFamily="34" charset="0"/>
            </a:endParaRPr>
          </a:p>
          <a:p>
            <a:r>
              <a:rPr lang="id-ID" dirty="0">
                <a:latin typeface="Candara" panose="020E0502030303020204" pitchFamily="34" charset="0"/>
              </a:rPr>
              <a:t>K-Means Clustering</a:t>
            </a:r>
            <a:r>
              <a:rPr lang="id-ID" dirty="0" smtClean="0">
                <a:latin typeface="Candara" panose="020E0502030303020204" pitchFamily="34" charset="0"/>
              </a:rPr>
              <a:t>:</a:t>
            </a:r>
          </a:p>
          <a:p>
            <a:pPr marL="342900" indent="-342900">
              <a:buAutoNum type="arabicPeriod"/>
            </a:pPr>
            <a:r>
              <a:rPr lang="id-ID" dirty="0" smtClean="0">
                <a:latin typeface="Candara" panose="020E0502030303020204" pitchFamily="34" charset="0"/>
              </a:rPr>
              <a:t>Tentukan </a:t>
            </a:r>
            <a:r>
              <a:rPr lang="id-ID" dirty="0">
                <a:latin typeface="Candara" panose="020E0502030303020204" pitchFamily="34" charset="0"/>
              </a:rPr>
              <a:t>jumlah klaster (k</a:t>
            </a:r>
            <a:r>
              <a:rPr lang="id-ID" dirty="0" smtClean="0">
                <a:latin typeface="Candara" panose="020E0502030303020204" pitchFamily="34" charset="0"/>
              </a:rPr>
              <a:t>).</a:t>
            </a:r>
          </a:p>
          <a:p>
            <a:pPr marL="342900" indent="-342900">
              <a:buAutoNum type="arabicPeriod"/>
            </a:pPr>
            <a:r>
              <a:rPr lang="id-ID" dirty="0">
                <a:latin typeface="Candara" panose="020E0502030303020204" pitchFamily="34" charset="0"/>
              </a:rPr>
              <a:t>Pilih centroid (pusat klaster) awal secara acak</a:t>
            </a:r>
            <a:r>
              <a:rPr lang="id-ID" dirty="0" smtClean="0">
                <a:latin typeface="Candara" panose="020E0502030303020204" pitchFamily="34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id-ID" dirty="0">
                <a:latin typeface="Candara" panose="020E0502030303020204" pitchFamily="34" charset="0"/>
              </a:rPr>
              <a:t>Tentukan klaster berdasarkan kedekatan data ke centroid</a:t>
            </a:r>
            <a:r>
              <a:rPr lang="id-ID" dirty="0" smtClean="0">
                <a:latin typeface="Candara" panose="020E0502030303020204" pitchFamily="34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id-ID" dirty="0">
                <a:latin typeface="Candara" panose="020E0502030303020204" pitchFamily="34" charset="0"/>
              </a:rPr>
              <a:t>Perbarui centroid berdasarkan rata-rata data dalam klaster</a:t>
            </a:r>
            <a:r>
              <a:rPr lang="id-ID" dirty="0" smtClean="0">
                <a:latin typeface="Candara" panose="020E0502030303020204" pitchFamily="34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id-ID" dirty="0">
                <a:latin typeface="Candara" panose="020E0502030303020204" pitchFamily="34" charset="0"/>
              </a:rPr>
              <a:t>Ulangi langkah 3 dan 4 sampai centroid tidak berubah lagi (konvergen</a:t>
            </a:r>
            <a:r>
              <a:rPr lang="id-ID" dirty="0" smtClean="0">
                <a:latin typeface="Candara" panose="020E0502030303020204" pitchFamily="34" charset="0"/>
              </a:rPr>
              <a:t>).</a:t>
            </a:r>
          </a:p>
          <a:p>
            <a:pPr marL="342900" indent="-342900">
              <a:buAutoNum type="arabicPeriod"/>
            </a:pPr>
            <a:endParaRPr lang="id-ID" dirty="0">
              <a:latin typeface="Candara" panose="020E0502030303020204" pitchFamily="34" charset="0"/>
            </a:endParaRPr>
          </a:p>
          <a:p>
            <a:r>
              <a:rPr lang="id-ID" dirty="0">
                <a:latin typeface="Candara" panose="020E0502030303020204" pitchFamily="34" charset="0"/>
              </a:rPr>
              <a:t>Tujuan: Mengelompokkan data yang serupa, misalnya, segmentasi pelanggan.</a:t>
            </a:r>
          </a:p>
        </p:txBody>
      </p:sp>
    </p:spTree>
    <p:extLst>
      <p:ext uri="{BB962C8B-B14F-4D97-AF65-F5344CB8AC3E}">
        <p14:creationId xmlns:p14="http://schemas.microsoft.com/office/powerpoint/2010/main" val="856664168"/>
      </p:ext>
    </p:extLst>
  </p:cSld>
  <p:clrMapOvr>
    <a:masterClrMapping/>
  </p:clrMapOvr>
  <p:transition spd="slow">
    <p:push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dirty="0" smtClean="0">
                <a:latin typeface="Candara" panose="020E0502030303020204" pitchFamily="34" charset="0"/>
              </a:rPr>
              <a:t>Penerapan K-means Clustering</a:t>
            </a:r>
            <a:endParaRPr lang="id-ID" b="1" dirty="0">
              <a:latin typeface="Candara" panose="020E0502030303020204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38200" y="2300818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sz="2000" dirty="0">
                <a:latin typeface="Candara" panose="020E0502030303020204" pitchFamily="34" charset="0"/>
              </a:rPr>
              <a:t>Contoh Kasus: Segmentasi </a:t>
            </a:r>
            <a:r>
              <a:rPr lang="id-ID" sz="2000" dirty="0" smtClean="0">
                <a:latin typeface="Candara" panose="020E0502030303020204" pitchFamily="34" charset="0"/>
              </a:rPr>
              <a:t>Pelanggan</a:t>
            </a:r>
          </a:p>
          <a:p>
            <a:pPr marL="0" indent="0">
              <a:buNone/>
            </a:pPr>
            <a:r>
              <a:rPr lang="sv-SE" sz="2000" dirty="0">
                <a:latin typeface="Candara" panose="020E0502030303020204" pitchFamily="34" charset="0"/>
              </a:rPr>
              <a:t>Mengelompokkan pelanggan berdasarkan </a:t>
            </a:r>
            <a:r>
              <a:rPr lang="sv-SE" sz="2000" b="1" dirty="0">
                <a:latin typeface="Candara" panose="020E0502030303020204" pitchFamily="34" charset="0"/>
              </a:rPr>
              <a:t>jumlah transaksi</a:t>
            </a:r>
            <a:r>
              <a:rPr lang="sv-SE" sz="2000" dirty="0">
                <a:latin typeface="Candara" panose="020E0502030303020204" pitchFamily="34" charset="0"/>
              </a:rPr>
              <a:t> dan </a:t>
            </a:r>
            <a:r>
              <a:rPr lang="sv-SE" sz="2000" b="1" dirty="0">
                <a:latin typeface="Candara" panose="020E0502030303020204" pitchFamily="34" charset="0"/>
              </a:rPr>
              <a:t>total belanja</a:t>
            </a:r>
            <a:r>
              <a:rPr lang="sv-SE" sz="2000" dirty="0">
                <a:latin typeface="Candara" panose="020E0502030303020204" pitchFamily="34" charset="0"/>
              </a:rPr>
              <a:t> untuk menyesuaikan </a:t>
            </a:r>
            <a:r>
              <a:rPr lang="sv-SE" sz="2000" b="1" dirty="0">
                <a:latin typeface="Candara" panose="020E0502030303020204" pitchFamily="34" charset="0"/>
              </a:rPr>
              <a:t>strategi pemasaran</a:t>
            </a:r>
            <a:r>
              <a:rPr lang="sv-SE" sz="2000" dirty="0" smtClean="0">
                <a:latin typeface="Candara" panose="020E0502030303020204" pitchFamily="34" charset="0"/>
              </a:rPr>
              <a:t>.</a:t>
            </a:r>
            <a:endParaRPr lang="id-ID" sz="2000" dirty="0" smtClean="0">
              <a:latin typeface="Candara" panose="020E0502030303020204" pitchFamily="34" charset="0"/>
            </a:endParaRPr>
          </a:p>
          <a:p>
            <a:pPr marL="0" indent="0">
              <a:buNone/>
            </a:pPr>
            <a:endParaRPr lang="id-ID" sz="2000" dirty="0"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id-ID" sz="2000" b="1" dirty="0">
                <a:latin typeface="Candara" panose="020E0502030303020204" pitchFamily="34" charset="0"/>
              </a:rPr>
              <a:t>Langkah-langkah</a:t>
            </a:r>
            <a:r>
              <a:rPr lang="id-ID" sz="2000" dirty="0" smtClean="0">
                <a:latin typeface="Candara" panose="020E0502030303020204" pitchFamily="34" charset="0"/>
              </a:rPr>
              <a:t>:</a:t>
            </a:r>
          </a:p>
          <a:p>
            <a:pPr marL="457200" indent="-457200">
              <a:buAutoNum type="arabicPeriod"/>
            </a:pPr>
            <a:r>
              <a:rPr lang="sv-SE" sz="2000" dirty="0" smtClean="0">
                <a:latin typeface="Candara" panose="020E0502030303020204" pitchFamily="34" charset="0"/>
              </a:rPr>
              <a:t>Tentukan </a:t>
            </a:r>
            <a:r>
              <a:rPr lang="sv-SE" sz="2000" dirty="0">
                <a:latin typeface="Candara" panose="020E0502030303020204" pitchFamily="34" charset="0"/>
              </a:rPr>
              <a:t>jumlah klaster, misalnya </a:t>
            </a:r>
            <a:r>
              <a:rPr lang="sv-SE" sz="2000" b="1" dirty="0">
                <a:latin typeface="Candara" panose="020E0502030303020204" pitchFamily="34" charset="0"/>
              </a:rPr>
              <a:t>3 klaster</a:t>
            </a:r>
            <a:r>
              <a:rPr lang="sv-SE" sz="2000" dirty="0" smtClean="0">
                <a:latin typeface="Candara" panose="020E0502030303020204" pitchFamily="34" charset="0"/>
              </a:rPr>
              <a:t>.</a:t>
            </a:r>
            <a:endParaRPr lang="id-ID" sz="2000" dirty="0" smtClean="0">
              <a:latin typeface="Candara" panose="020E0502030303020204" pitchFamily="34" charset="0"/>
            </a:endParaRPr>
          </a:p>
          <a:p>
            <a:pPr marL="457200" indent="-457200">
              <a:buAutoNum type="arabicPeriod"/>
            </a:pPr>
            <a:r>
              <a:rPr lang="id-ID" sz="2000" dirty="0">
                <a:latin typeface="Candara" panose="020E0502030303020204" pitchFamily="34" charset="0"/>
              </a:rPr>
              <a:t>Terapkan </a:t>
            </a:r>
            <a:r>
              <a:rPr lang="id-ID" sz="2000" b="1" dirty="0">
                <a:latin typeface="Candara" panose="020E0502030303020204" pitchFamily="34" charset="0"/>
              </a:rPr>
              <a:t>K-Means Clustering</a:t>
            </a:r>
            <a:r>
              <a:rPr lang="id-ID" sz="2000" dirty="0">
                <a:latin typeface="Candara" panose="020E0502030303020204" pitchFamily="34" charset="0"/>
              </a:rPr>
              <a:t> pada data pelanggan</a:t>
            </a:r>
            <a:r>
              <a:rPr lang="id-ID" sz="2000" dirty="0" smtClean="0">
                <a:latin typeface="Candara" panose="020E0502030303020204" pitchFamily="34" charset="0"/>
              </a:rPr>
              <a:t>.</a:t>
            </a:r>
          </a:p>
          <a:p>
            <a:pPr marL="457200" indent="-457200">
              <a:buAutoNum type="arabicPeriod"/>
            </a:pPr>
            <a:r>
              <a:rPr lang="id-ID" sz="2000" dirty="0">
                <a:latin typeface="Candara" panose="020E0502030303020204" pitchFamily="34" charset="0"/>
              </a:rPr>
              <a:t>Evaluasi hasil klastering menggunakan </a:t>
            </a:r>
            <a:r>
              <a:rPr lang="id-ID" sz="2000" b="1" dirty="0">
                <a:latin typeface="Candara" panose="020E0502030303020204" pitchFamily="34" charset="0"/>
              </a:rPr>
              <a:t>Silhouette Score</a:t>
            </a:r>
            <a:r>
              <a:rPr lang="id-ID" sz="2000" dirty="0">
                <a:latin typeface="Candara" panose="020E0502030303020204" pitchFamily="34" charset="0"/>
              </a:rPr>
              <a:t>.</a:t>
            </a:r>
            <a:endParaRPr lang="id-ID" sz="2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9014470"/>
      </p:ext>
    </p:extLst>
  </p:cSld>
  <p:clrMapOvr>
    <a:masterClrMapping/>
  </p:clrMapOvr>
  <p:transition spd="slow">
    <p:push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sz="4000" dirty="0" smtClean="0">
                <a:latin typeface="Candara" panose="020E0502030303020204" pitchFamily="34" charset="0"/>
              </a:rPr>
              <a:t>Evaluasi Kinerja Clustering: Silhouette Score</a:t>
            </a:r>
            <a:endParaRPr lang="id-ID" sz="4000" b="1" dirty="0">
              <a:latin typeface="Candara" panose="020E0502030303020204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38200" y="2226734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sz="1800" b="1" dirty="0">
                <a:latin typeface="Candara" panose="020E0502030303020204" pitchFamily="34" charset="0"/>
              </a:rPr>
              <a:t>Silhouette Score</a:t>
            </a:r>
            <a:r>
              <a:rPr lang="id-ID" sz="1800" dirty="0">
                <a:latin typeface="Candara" panose="020E0502030303020204" pitchFamily="34" charset="0"/>
              </a:rPr>
              <a:t> digunakan untuk mengukur kualitas klaster yang terbentuk</a:t>
            </a:r>
            <a:r>
              <a:rPr lang="id-ID" sz="1800" dirty="0" smtClean="0">
                <a:latin typeface="Candara" panose="020E0502030303020204" pitchFamily="34" charset="0"/>
              </a:rPr>
              <a:t>.</a:t>
            </a:r>
          </a:p>
          <a:p>
            <a:pPr marL="0" indent="0">
              <a:buNone/>
            </a:pPr>
            <a:endParaRPr lang="id-ID" sz="1800" dirty="0"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id-ID" sz="1800" b="1" dirty="0">
                <a:latin typeface="Candara" panose="020E0502030303020204" pitchFamily="34" charset="0"/>
              </a:rPr>
              <a:t>Silhouette Score</a:t>
            </a:r>
            <a:r>
              <a:rPr lang="id-ID" sz="1800" dirty="0" smtClean="0">
                <a:latin typeface="Candara" panose="020E0502030303020204" pitchFamily="34" charset="0"/>
              </a:rPr>
              <a:t>:</a:t>
            </a:r>
          </a:p>
          <a:p>
            <a:pPr marL="457200" indent="-457200">
              <a:buAutoNum type="arabicPeriod"/>
            </a:pPr>
            <a:r>
              <a:rPr lang="id-ID" sz="1800" b="1" dirty="0" smtClean="0">
                <a:latin typeface="Candara" panose="020E0502030303020204" pitchFamily="34" charset="0"/>
              </a:rPr>
              <a:t>Nilai </a:t>
            </a:r>
            <a:r>
              <a:rPr lang="id-ID" sz="1800" b="1" dirty="0">
                <a:latin typeface="Candara" panose="020E0502030303020204" pitchFamily="34" charset="0"/>
              </a:rPr>
              <a:t>mendekati +1</a:t>
            </a:r>
            <a:r>
              <a:rPr lang="id-ID" sz="1800" dirty="0">
                <a:latin typeface="Candara" panose="020E0502030303020204" pitchFamily="34" charset="0"/>
              </a:rPr>
              <a:t>: Klaster sangat baik</a:t>
            </a:r>
            <a:r>
              <a:rPr lang="id-ID" sz="1800" dirty="0" smtClean="0">
                <a:latin typeface="Candara" panose="020E0502030303020204" pitchFamily="34" charset="0"/>
              </a:rPr>
              <a:t>.</a:t>
            </a:r>
          </a:p>
          <a:p>
            <a:pPr marL="457200" indent="-457200">
              <a:buAutoNum type="arabicPeriod"/>
            </a:pPr>
            <a:r>
              <a:rPr lang="id-ID" sz="1800" b="1" dirty="0" smtClean="0">
                <a:latin typeface="Candara" panose="020E0502030303020204" pitchFamily="34" charset="0"/>
              </a:rPr>
              <a:t>Nilai </a:t>
            </a:r>
            <a:r>
              <a:rPr lang="id-ID" sz="1800" b="1" dirty="0">
                <a:latin typeface="Candara" panose="020E0502030303020204" pitchFamily="34" charset="0"/>
              </a:rPr>
              <a:t>mendekati 0</a:t>
            </a:r>
            <a:r>
              <a:rPr lang="id-ID" sz="1800" dirty="0">
                <a:latin typeface="Candara" panose="020E0502030303020204" pitchFamily="34" charset="0"/>
              </a:rPr>
              <a:t>: Clustering buruk atau data tumpang tindih</a:t>
            </a:r>
            <a:r>
              <a:rPr lang="id-ID" sz="1800" dirty="0" smtClean="0">
                <a:latin typeface="Candara" panose="020E0502030303020204" pitchFamily="34" charset="0"/>
              </a:rPr>
              <a:t>.</a:t>
            </a:r>
          </a:p>
          <a:p>
            <a:pPr marL="457200" indent="-457200">
              <a:buAutoNum type="arabicPeriod"/>
            </a:pPr>
            <a:r>
              <a:rPr lang="id-ID" sz="1800" b="1" dirty="0">
                <a:latin typeface="Candara" panose="020E0502030303020204" pitchFamily="34" charset="0"/>
              </a:rPr>
              <a:t>Nilai negatif</a:t>
            </a:r>
            <a:r>
              <a:rPr lang="id-ID" sz="1800" dirty="0">
                <a:latin typeface="Candara" panose="020E0502030303020204" pitchFamily="34" charset="0"/>
              </a:rPr>
              <a:t>: Data tidak cocok dalam klaster tersebut</a:t>
            </a:r>
            <a:r>
              <a:rPr lang="id-ID" sz="1800" dirty="0" smtClean="0">
                <a:latin typeface="Candara" panose="020E0502030303020204" pitchFamily="34" charset="0"/>
              </a:rPr>
              <a:t>.</a:t>
            </a:r>
          </a:p>
          <a:p>
            <a:pPr marL="457200" indent="-457200">
              <a:buAutoNum type="arabicPeriod"/>
            </a:pPr>
            <a:endParaRPr lang="id-ID" sz="1800" dirty="0"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id-ID" sz="1800" dirty="0">
                <a:latin typeface="Candara" panose="020E0502030303020204" pitchFamily="34" charset="0"/>
              </a:rPr>
              <a:t>Formula</a:t>
            </a:r>
            <a:r>
              <a:rPr lang="id-ID" sz="1800" dirty="0">
                <a:latin typeface="Candara" panose="020E0502030303020204" pitchFamily="34" charset="0"/>
              </a:rPr>
              <a:t>:</a:t>
            </a:r>
          </a:p>
          <a:p>
            <a:pPr marL="0" indent="0">
              <a:buNone/>
            </a:pPr>
            <a:endParaRPr lang="id-ID" sz="1800" dirty="0" smtClean="0"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id-ID" sz="1800" dirty="0">
                <a:latin typeface="Candara" panose="020E0502030303020204" pitchFamily="34" charset="0"/>
              </a:rPr>
              <a:t>a = rata-rata jarak objek ke anggota klasternya</a:t>
            </a:r>
            <a:r>
              <a:rPr lang="id-ID" sz="1800" dirty="0">
                <a:latin typeface="Candara" panose="020E0502030303020204" pitchFamily="34" charset="0"/>
              </a:rPr>
              <a:t>.</a:t>
            </a:r>
          </a:p>
          <a:p>
            <a:pPr marL="0" indent="0">
              <a:buNone/>
            </a:pPr>
            <a:r>
              <a:rPr lang="id-ID" sz="1800" dirty="0">
                <a:latin typeface="Candara" panose="020E0502030303020204" pitchFamily="34" charset="0"/>
              </a:rPr>
              <a:t>b = rata-rata jarak objek ke klaster terdekat.</a:t>
            </a:r>
          </a:p>
          <a:p>
            <a:pPr marL="457200" indent="-457200">
              <a:buAutoNum type="arabicPeriod"/>
            </a:pPr>
            <a:endParaRPr lang="id-ID" sz="2000" dirty="0" smtClean="0"/>
          </a:p>
          <a:p>
            <a:pPr marL="457200" indent="-457200">
              <a:buAutoNum type="arabicPeriod"/>
            </a:pPr>
            <a:endParaRPr lang="id-ID" sz="2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5"/>
          <a:srcRect l="54149" t="56342" r="37303" b="35861"/>
          <a:stretch/>
        </p:blipFill>
        <p:spPr>
          <a:xfrm>
            <a:off x="2020863" y="4697465"/>
            <a:ext cx="1355463" cy="695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8283399"/>
      </p:ext>
    </p:extLst>
  </p:cSld>
  <p:clrMapOvr>
    <a:masterClrMapping/>
  </p:clrMapOvr>
  <p:transition spd="slow">
    <p:push dir="d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4620</TotalTime>
  <Words>759</Words>
  <Application>Microsoft Office PowerPoint</Application>
  <PresentationFormat>Widescreen</PresentationFormat>
  <Paragraphs>156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Aptos</vt:lpstr>
      <vt:lpstr>Aptos Display</vt:lpstr>
      <vt:lpstr>Arial</vt:lpstr>
      <vt:lpstr>Calibri</vt:lpstr>
      <vt:lpstr>Candara</vt:lpstr>
      <vt:lpstr>Cascadia Mono</vt:lpstr>
      <vt:lpstr>Century Gothic</vt:lpstr>
      <vt:lpstr>Times New Roman</vt:lpstr>
      <vt:lpstr>Wingdings</vt:lpstr>
      <vt:lpstr>Office Theme</vt:lpstr>
      <vt:lpstr>Visualisasi Data dan Informasi   Bab 6 Time Series Analysis &amp; Clustering</vt:lpstr>
      <vt:lpstr>Apa Itu Time Series Analysis?</vt:lpstr>
      <vt:lpstr>Komposisi Time Series</vt:lpstr>
      <vt:lpstr>Metode Analisis Time Series</vt:lpstr>
      <vt:lpstr>Moving Average (Ma)</vt:lpstr>
      <vt:lpstr>Penggunaan Time Series Untuk Prediksi</vt:lpstr>
      <vt:lpstr>K-MEANS CLUSTERING</vt:lpstr>
      <vt:lpstr>Penerapan K-means Clustering</vt:lpstr>
      <vt:lpstr>Evaluasi Kinerja Clustering: Silhouette Score</vt:lpstr>
      <vt:lpstr>Penerapan K-clustering Pada Segmentasi Pelanggan</vt:lpstr>
      <vt:lpstr>Time Series Analysis Vs Clustering</vt:lpstr>
      <vt:lpstr>Contoh Penggunaan Time Series Dan Clustering</vt:lpstr>
      <vt:lpstr>Penutup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Optimalisasi Efisiensi e-Government melalui Sistem Informasi Terpadu SIRENA Dengan Metode Prototype: Studi Kasus Polda Lampung</dc:title>
  <dc:creator>Muhammad Said Hasibuan</dc:creator>
  <cp:lastModifiedBy>Windows User</cp:lastModifiedBy>
  <cp:revision>77</cp:revision>
  <dcterms:created xsi:type="dcterms:W3CDTF">2025-03-16T09:42:29Z</dcterms:created>
  <dcterms:modified xsi:type="dcterms:W3CDTF">2026-05-19T04:58:07Z</dcterms:modified>
</cp:coreProperties>
</file>