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2" r:id="rId3"/>
    <p:sldId id="343" r:id="rId4"/>
    <p:sldId id="345" r:id="rId5"/>
    <p:sldId id="346" r:id="rId6"/>
    <p:sldId id="344" r:id="rId7"/>
    <p:sldId id="347" r:id="rId8"/>
    <p:sldId id="349" r:id="rId9"/>
    <p:sldId id="348" r:id="rId10"/>
    <p:sldId id="313" r:id="rId11"/>
  </p:sldIdLst>
  <p:sldSz cx="9144000" cy="6858000" type="screen4x3"/>
  <p:notesSz cx="7077075" cy="90043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63" d="100"/>
          <a:sy n="63" d="100"/>
        </p:scale>
        <p:origin x="15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F0A99F1-0094-4225-AE42-47C1BA6AE6DC}" type="datetimeFigureOut">
              <a:rPr lang="en-US"/>
              <a:pPr>
                <a:defRPr/>
              </a:pPr>
              <a:t>12/2/2023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4B479A-E263-4921-80BB-CEE661A3C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49283-E4E1-4D94-A360-D6B372EA141E}" type="datetimeFigureOut">
              <a:rPr lang="en-US"/>
              <a:pPr>
                <a:defRPr/>
              </a:pPr>
              <a:t>12/2/2023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C7257A90-2492-402F-9619-AF13CB77C9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392F67-7B97-4381-A066-D64B0886886B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A53E4-4413-4412-A4C3-9F25693C1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679432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691D7-178E-441A-A62A-AAC035766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332474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66ED5-488C-434E-938F-7391944D85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7780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11881-7D3F-4203-9007-BF4ED1821D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065094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DE2DE-3B3B-4EC1-9207-FBDA5166DB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616041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1EE6B-A885-42E4-BB82-4CC2425604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534869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44300-0DAE-4CA9-9017-F206871F10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31507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3ABB4-6358-4CC0-A491-4843C4C85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586141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C0687-611C-41AC-82F0-1167ECBCD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948493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282CB-6444-46AC-A040-CBFEE22604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521891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B9CBA-7B32-41B4-92A9-7808B6A45A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69432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A3AFA84-1D73-4DB3-A878-F3EB6A80D1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ctrTitle"/>
          </p:nvPr>
        </p:nvSpPr>
        <p:spPr>
          <a:xfrm>
            <a:off x="30762" y="3933056"/>
            <a:ext cx="8686800" cy="1643063"/>
          </a:xfrm>
        </p:spPr>
        <p:txBody>
          <a:bodyPr/>
          <a:lstStyle/>
          <a:p>
            <a:r>
              <a:rPr lang="en-US" altLang="en-US" sz="36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+mn-lt"/>
              </a:rPr>
              <a:t>Kode</a:t>
            </a:r>
            <a:r>
              <a:rPr lang="en-US" altLang="en-US" sz="3600" dirty="0">
                <a:latin typeface="+mn-lt"/>
              </a:rPr>
              <a:t> MK/SKS : /3</a:t>
            </a:r>
            <a:endParaRPr lang="en-US" altLang="en-US" sz="3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763" y="1844824"/>
            <a:ext cx="91440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cs typeface="Arial" pitchFamily="34" charset="0"/>
              </a:rPr>
              <a:t>SISTEM PENUNJANG KEPUTUSAN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cs typeface="Arial" pitchFamily="34" charset="0"/>
              </a:rPr>
              <a:t>(Decision Support System/DSS)</a:t>
            </a:r>
          </a:p>
        </p:txBody>
      </p:sp>
      <p:sp>
        <p:nvSpPr>
          <p:cNvPr id="2053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B36A8-FEBF-4E1E-A686-5A9988D9FEE1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/>
              <a:t>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2055" name="Picture 8" descr="Logo Darmajaya_Vertical 0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4" t="6795" r="12306" b="27747"/>
          <a:stretch>
            <a:fillRect/>
          </a:stretch>
        </p:blipFill>
        <p:spPr bwMode="auto">
          <a:xfrm>
            <a:off x="7620000" y="115888"/>
            <a:ext cx="1344613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2195736" y="1988840"/>
            <a:ext cx="4980979" cy="1754326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SEMOGA </a:t>
            </a:r>
          </a:p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BERMANFAAT</a:t>
            </a:r>
          </a:p>
        </p:txBody>
      </p:sp>
    </p:spTree>
    <p:extLst>
      <p:ext uri="{BB962C8B-B14F-4D97-AF65-F5344CB8AC3E}">
        <p14:creationId xmlns:p14="http://schemas.microsoft.com/office/powerpoint/2010/main" val="4400650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18D93A-73E5-2FE4-D7B4-FE27FEE7A36F}"/>
              </a:ext>
            </a:extLst>
          </p:cNvPr>
          <p:cNvSpPr txBox="1"/>
          <p:nvPr/>
        </p:nvSpPr>
        <p:spPr>
          <a:xfrm>
            <a:off x="484352" y="2204864"/>
            <a:ext cx="820891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Multi Criteria Decision Making </a:t>
            </a:r>
          </a:p>
          <a:p>
            <a:pPr algn="ctr"/>
            <a:r>
              <a:rPr lang="en-US" sz="4400" b="1" dirty="0"/>
              <a:t>(MCDM)</a:t>
            </a:r>
          </a:p>
        </p:txBody>
      </p:sp>
    </p:spTree>
    <p:extLst>
      <p:ext uri="{BB962C8B-B14F-4D97-AF65-F5344CB8AC3E}">
        <p14:creationId xmlns:p14="http://schemas.microsoft.com/office/powerpoint/2010/main" val="166542739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1952F-9DBE-2DEE-8449-E537E9C5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Multi Criteria Decision Making </a:t>
            </a:r>
            <a:br>
              <a:rPr lang="en-US" sz="4400" b="1" dirty="0"/>
            </a:br>
            <a:r>
              <a:rPr lang="en-US" sz="4400" b="1" dirty="0"/>
              <a:t>(MCDM)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3CDFF-C71C-EEBE-1D43-1DC2C65BD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464" y="1830387"/>
            <a:ext cx="8229600" cy="4525963"/>
          </a:xfrm>
        </p:spPr>
        <p:txBody>
          <a:bodyPr/>
          <a:lstStyle/>
          <a:p>
            <a:pPr algn="just"/>
            <a:r>
              <a:rPr lang="en-US" dirty="0"/>
              <a:t>Multi Criteria Decision Making (MCDM)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ukuran-ukuran</a:t>
            </a:r>
            <a:r>
              <a:rPr lang="en-US" dirty="0"/>
              <a:t>,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A64D2-7FB0-5AD7-1183-954EF778F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58264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B32AA-C97E-7162-3961-CDD95FF7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Multi Criteria Decision Making </a:t>
            </a:r>
            <a:br>
              <a:rPr lang="en-US" sz="4400" b="1" dirty="0"/>
            </a:br>
            <a:r>
              <a:rPr lang="en-US" sz="4400" b="1" dirty="0"/>
              <a:t>(MCDM)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141DB-40CC-EE11-10BD-6B33C625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026" name="Picture 2" descr="Multi-criteria decision making (MCDM) Tree. | Download Scientific Diagram">
            <a:extLst>
              <a:ext uri="{FF2B5EF4-FFF2-40B4-BE49-F238E27FC236}">
                <a16:creationId xmlns:a16="http://schemas.microsoft.com/office/drawing/2014/main" id="{80A9A3DC-7659-3EAA-C836-92C2FBC67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16832"/>
            <a:ext cx="8332992" cy="343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8523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85D6-8FB2-AECC-83EA-7910697F5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andale mono"/>
              </a:rPr>
              <a:t>Fitur </a:t>
            </a:r>
            <a:r>
              <a:rPr lang="en-US" b="1" i="0" dirty="0" err="1">
                <a:effectLst/>
                <a:latin typeface="andale mono"/>
              </a:rPr>
              <a:t>umum</a:t>
            </a:r>
            <a:r>
              <a:rPr lang="en-US" b="1" i="0" dirty="0">
                <a:effectLst/>
                <a:latin typeface="andale mono"/>
              </a:rPr>
              <a:t> yang </a:t>
            </a:r>
            <a:r>
              <a:rPr lang="en-US" b="1" i="0" dirty="0" err="1">
                <a:effectLst/>
                <a:latin typeface="andale mono"/>
              </a:rPr>
              <a:t>digunakan</a:t>
            </a:r>
            <a:r>
              <a:rPr lang="en-US" b="1" i="0" dirty="0">
                <a:effectLst/>
                <a:latin typeface="andale mono"/>
              </a:rPr>
              <a:t> </a:t>
            </a:r>
            <a:r>
              <a:rPr lang="en-US" b="1" i="0" dirty="0" err="1">
                <a:effectLst/>
                <a:latin typeface="andale mono"/>
              </a:rPr>
              <a:t>dalam</a:t>
            </a:r>
            <a:r>
              <a:rPr lang="en-US" b="1" i="0" dirty="0">
                <a:effectLst/>
                <a:latin typeface="andale mono"/>
              </a:rPr>
              <a:t> MCDM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AFD24-A887-E5FB-77B9-1F2D73F0D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/>
          <a:lstStyle/>
          <a:p>
            <a:pPr algn="just"/>
            <a:r>
              <a:rPr lang="en-US" sz="2400" dirty="0" err="1"/>
              <a:t>Alternatif</a:t>
            </a:r>
            <a:r>
              <a:rPr lang="en-US" sz="2400" dirty="0"/>
              <a:t>,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obyek-obyek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dan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kesempatan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oleh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Atribut</a:t>
            </a:r>
            <a:r>
              <a:rPr lang="en-US" sz="2400" dirty="0"/>
              <a:t>, </a:t>
            </a:r>
            <a:r>
              <a:rPr lang="en-US" sz="2400" dirty="0" err="1"/>
              <a:t>atribut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juga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,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yang </a:t>
            </a:r>
            <a:r>
              <a:rPr lang="en-US" sz="2400" dirty="0" err="1"/>
              <a:t>lainnya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,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relatif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,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yang </a:t>
            </a:r>
            <a:r>
              <a:rPr lang="en-US" sz="2400" dirty="0" err="1"/>
              <a:t>berukuran</a:t>
            </a:r>
            <a:r>
              <a:rPr lang="en-US" sz="2400" dirty="0"/>
              <a:t> x,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elemen-elemen</a:t>
            </a:r>
            <a:r>
              <a:rPr lang="en-US" sz="2400" dirty="0"/>
              <a:t> yang </a:t>
            </a:r>
            <a:r>
              <a:rPr lang="en-US" sz="2400" dirty="0" err="1"/>
              <a:t>merepresentasikan</a:t>
            </a:r>
            <a:r>
              <a:rPr lang="en-US" sz="2400" dirty="0"/>
              <a:t> rating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,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6838A-B1C9-F478-73BA-B88F3D38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6221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B8F41-DC33-ECC1-7511-E01514AB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Fungsi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66067-14DC-1B45-4D7A-76FB934F6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5190"/>
            <a:ext cx="8229600" cy="4921160"/>
          </a:xfrm>
        </p:spPr>
        <p:txBody>
          <a:bodyPr/>
          <a:lstStyle/>
          <a:p>
            <a:pPr algn="just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Memvasilitasi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holistic.</a:t>
            </a:r>
          </a:p>
          <a:p>
            <a:pPr algn="just"/>
            <a:r>
              <a:rPr lang="en-US" dirty="0" err="1"/>
              <a:t>Mengurangi</a:t>
            </a:r>
            <a:r>
              <a:rPr lang="en-US" dirty="0"/>
              <a:t> bias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optimal.</a:t>
            </a:r>
          </a:p>
          <a:p>
            <a:pPr algn="just"/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dan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96A64-D3EE-B24E-3C7F-5E767737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6208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2195-443A-88CE-D0F7-DA39791C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Pengumpulan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E5F0C-649D-64CD-1689-1B3939AAC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Wawancara</a:t>
            </a:r>
            <a:endParaRPr lang="en-US" dirty="0"/>
          </a:p>
          <a:p>
            <a:r>
              <a:rPr lang="en-US" dirty="0" err="1"/>
              <a:t>Kuisioner</a:t>
            </a:r>
            <a:endParaRPr lang="en-US" dirty="0"/>
          </a:p>
          <a:p>
            <a:r>
              <a:rPr lang="en-US" dirty="0"/>
              <a:t>Focus Group </a:t>
            </a:r>
            <a:r>
              <a:rPr lang="en-US" dirty="0" err="1"/>
              <a:t>Discusion</a:t>
            </a:r>
            <a:r>
              <a:rPr lang="en-US" dirty="0"/>
              <a:t> (FGD)</a:t>
            </a:r>
          </a:p>
          <a:p>
            <a:r>
              <a:rPr lang="en-US" dirty="0" err="1"/>
              <a:t>Observasi</a:t>
            </a:r>
            <a:endParaRPr lang="en-US" dirty="0"/>
          </a:p>
          <a:p>
            <a:r>
              <a:rPr lang="en-US" dirty="0"/>
              <a:t>Study </a:t>
            </a:r>
            <a:r>
              <a:rPr lang="en-US" dirty="0" err="1"/>
              <a:t>Literatur</a:t>
            </a:r>
            <a:endParaRPr lang="en-US" dirty="0"/>
          </a:p>
          <a:p>
            <a:r>
              <a:rPr lang="en-US" dirty="0" err="1"/>
              <a:t>Dll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2B071-5402-D25B-4AF9-9A087F1E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06983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41BA3-9B0D-EF06-CDB7-B4DC46D46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693"/>
            <a:ext cx="8229600" cy="1143000"/>
          </a:xfrm>
        </p:spPr>
        <p:txBody>
          <a:bodyPr/>
          <a:lstStyle/>
          <a:p>
            <a:r>
              <a:rPr lang="en-US" b="1" dirty="0"/>
              <a:t>Langkah-Langkah </a:t>
            </a:r>
            <a:r>
              <a:rPr lang="en-US" b="1" dirty="0" err="1"/>
              <a:t>Penerapan</a:t>
            </a:r>
            <a:r>
              <a:rPr lang="en-US" b="1" dirty="0"/>
              <a:t> MCDM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0A90B-DFA9-97B5-C1CB-D1D9A8D73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alternative.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pada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64D43-E313-6DD5-BE19-FDC562A6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38198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85D6-8FB2-AECC-83EA-7910697F5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/>
              <a:t>Beberapa</a:t>
            </a:r>
            <a:r>
              <a:rPr lang="en-US" sz="3600" b="1" dirty="0"/>
              <a:t> </a:t>
            </a:r>
            <a:r>
              <a:rPr lang="en-US" sz="3600" b="1" dirty="0" err="1"/>
              <a:t>metode</a:t>
            </a:r>
            <a:r>
              <a:rPr lang="en-US" sz="3600" b="1" dirty="0"/>
              <a:t> yang </a:t>
            </a:r>
            <a:r>
              <a:rPr lang="en-US" sz="3600" b="1" dirty="0" err="1"/>
              <a:t>dapat</a:t>
            </a:r>
            <a:r>
              <a:rPr lang="en-US" sz="3600" b="1" dirty="0"/>
              <a:t> </a:t>
            </a:r>
            <a:r>
              <a:rPr lang="en-US" sz="3600" b="1" dirty="0" err="1"/>
              <a:t>digunakan</a:t>
            </a:r>
            <a:r>
              <a:rPr lang="en-US" sz="3600" b="1" dirty="0"/>
              <a:t> </a:t>
            </a:r>
            <a:r>
              <a:rPr lang="en-US" sz="3600" b="1" dirty="0" err="1"/>
              <a:t>untuk</a:t>
            </a:r>
            <a:r>
              <a:rPr lang="en-US" sz="3600" b="1" dirty="0"/>
              <a:t> </a:t>
            </a:r>
            <a:r>
              <a:rPr lang="en-US" sz="3600" b="1" dirty="0" err="1"/>
              <a:t>menyelesaikan</a:t>
            </a:r>
            <a:r>
              <a:rPr lang="en-US" sz="3600" b="1" dirty="0"/>
              <a:t> </a:t>
            </a:r>
            <a:r>
              <a:rPr lang="en-US" sz="3600" b="1" dirty="0" err="1"/>
              <a:t>masalah</a:t>
            </a:r>
            <a:r>
              <a:rPr lang="en-US" sz="3600" b="1" dirty="0"/>
              <a:t> MCDM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AFD24-A887-E5FB-77B9-1F2D73F0D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en-US" dirty="0"/>
              <a:t>Simple Additive Weighting Method (SAW)</a:t>
            </a:r>
          </a:p>
          <a:p>
            <a:r>
              <a:rPr lang="en-US" dirty="0"/>
              <a:t>Weighted Product Model (WPM)</a:t>
            </a:r>
          </a:p>
          <a:p>
            <a:r>
              <a:rPr lang="en-US" dirty="0"/>
              <a:t>Technique for Order Preference by Similarity to Ideal Solution (TOPSIS)</a:t>
            </a:r>
          </a:p>
          <a:p>
            <a:r>
              <a:rPr lang="en-US" dirty="0"/>
              <a:t>Analytic Hierarchy Process (AHP)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6838A-B1C9-F478-73BA-B88F3D38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1881-7D3F-4203-9007-BF4ED1821D3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75632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4965</TotalTime>
  <Words>318</Words>
  <Application>Microsoft Office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andale mono</vt:lpstr>
      <vt:lpstr>Arial</vt:lpstr>
      <vt:lpstr>Calibri</vt:lpstr>
      <vt:lpstr>Office Theme</vt:lpstr>
      <vt:lpstr> Kode MK/SKS : /3</vt:lpstr>
      <vt:lpstr>PowerPoint Presentation</vt:lpstr>
      <vt:lpstr>Multi Criteria Decision Making  (MCDM)</vt:lpstr>
      <vt:lpstr>Multi Criteria Decision Making  (MCDM)</vt:lpstr>
      <vt:lpstr>Fitur umum yang digunakan dalam MCDM</vt:lpstr>
      <vt:lpstr>Fungsi</vt:lpstr>
      <vt:lpstr>Teknik Pengumpulan Data</vt:lpstr>
      <vt:lpstr>Langkah-Langkah Penerapan MCDM</vt:lpstr>
      <vt:lpstr>Beberapa metode yang dapat digunakan untuk menyelesaikan masalah MCDM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Kapsel_I_1</dc:title>
  <dc:creator>septilia</dc:creator>
  <cp:lastModifiedBy>sri lestari</cp:lastModifiedBy>
  <cp:revision>325</cp:revision>
  <dcterms:created xsi:type="dcterms:W3CDTF">2010-04-18T12:06:30Z</dcterms:created>
  <dcterms:modified xsi:type="dcterms:W3CDTF">2023-12-02T04:44:33Z</dcterms:modified>
</cp:coreProperties>
</file>