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C11CE-6EE4-B910-41A2-F7B7CD7515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8741" y="802298"/>
            <a:ext cx="9706112" cy="2541431"/>
          </a:xfrm>
        </p:spPr>
        <p:txBody>
          <a:bodyPr/>
          <a:lstStyle/>
          <a:p>
            <a:r>
              <a:rPr lang="en-US" dirty="0" err="1"/>
              <a:t>Psikologi</a:t>
            </a:r>
            <a:r>
              <a:rPr lang="en-US" dirty="0"/>
              <a:t> Pendidikan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54F460-5609-F242-9FFA-6CAB29E60C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dua </a:t>
            </a:r>
            <a:r>
              <a:rPr lang="en-US" dirty="0" err="1"/>
              <a:t>belas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56849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93D49-8B4C-4165-5C30-AF891600E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MOTIVASI BELAJAR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B205A-7A9A-33E3-E2D8-3D3FA0B99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47153"/>
            <a:ext cx="9603275" cy="2624848"/>
          </a:xfrm>
        </p:spPr>
        <p:txBody>
          <a:bodyPr>
            <a:normAutofit/>
          </a:bodyPr>
          <a:lstStyle/>
          <a:p>
            <a:pPr algn="just"/>
            <a:r>
              <a:rPr lang="en-ID" sz="2400" dirty="0" err="1"/>
              <a:t>Dorongan</a:t>
            </a:r>
            <a:r>
              <a:rPr lang="en-ID" sz="2400" dirty="0"/>
              <a:t> internal dan </a:t>
            </a:r>
            <a:r>
              <a:rPr lang="en-ID" sz="2400" dirty="0" err="1"/>
              <a:t>eksternal</a:t>
            </a:r>
            <a:r>
              <a:rPr lang="en-ID" sz="2400" dirty="0"/>
              <a:t> yang </a:t>
            </a:r>
            <a:r>
              <a:rPr lang="en-ID" sz="2400" dirty="0" err="1"/>
              <a:t>menggerakkan</a:t>
            </a:r>
            <a:r>
              <a:rPr lang="en-ID" sz="2400" dirty="0"/>
              <a:t>, </a:t>
            </a:r>
            <a:r>
              <a:rPr lang="en-ID" sz="2400" dirty="0" err="1"/>
              <a:t>mengarahkan</a:t>
            </a:r>
            <a:r>
              <a:rPr lang="en-ID" sz="2400" dirty="0"/>
              <a:t>, dan </a:t>
            </a:r>
            <a:r>
              <a:rPr lang="en-ID" sz="2400" dirty="0" err="1"/>
              <a:t>mempertahankan</a:t>
            </a:r>
            <a:r>
              <a:rPr lang="en-ID" sz="2400" dirty="0"/>
              <a:t> </a:t>
            </a:r>
            <a:r>
              <a:rPr lang="en-ID" sz="2400" dirty="0" err="1"/>
              <a:t>perilaku</a:t>
            </a:r>
            <a:r>
              <a:rPr lang="en-ID" sz="2400" dirty="0"/>
              <a:t> </a:t>
            </a:r>
            <a:r>
              <a:rPr lang="en-ID" sz="2400" dirty="0" err="1"/>
              <a:t>seseorang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mencapai</a:t>
            </a:r>
            <a:r>
              <a:rPr lang="en-ID" sz="2400" dirty="0"/>
              <a:t> </a:t>
            </a:r>
            <a:r>
              <a:rPr lang="en-ID" sz="2400" dirty="0" err="1"/>
              <a:t>tujuan</a:t>
            </a:r>
            <a:r>
              <a:rPr lang="en-ID" sz="2400" dirty="0"/>
              <a:t> </a:t>
            </a:r>
            <a:r>
              <a:rPr lang="en-ID" sz="2400" dirty="0" err="1"/>
              <a:t>pembelajaran</a:t>
            </a:r>
            <a:r>
              <a:rPr lang="en-ID" sz="2400" dirty="0"/>
              <a:t>. Hal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kunci</a:t>
            </a:r>
            <a:r>
              <a:rPr lang="en-ID" sz="2400" dirty="0"/>
              <a:t> </a:t>
            </a:r>
            <a:r>
              <a:rPr lang="en-ID" sz="2400" dirty="0" err="1"/>
              <a:t>utama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menentukan</a:t>
            </a:r>
            <a:r>
              <a:rPr lang="en-ID" sz="2400" dirty="0"/>
              <a:t> </a:t>
            </a:r>
            <a:r>
              <a:rPr lang="en-ID" sz="2400" dirty="0" err="1"/>
              <a:t>keberhasilan</a:t>
            </a:r>
            <a:r>
              <a:rPr lang="en-ID" sz="2400" dirty="0"/>
              <a:t> </a:t>
            </a:r>
            <a:r>
              <a:rPr lang="en-ID" sz="2400" dirty="0" err="1"/>
              <a:t>akademik</a:t>
            </a:r>
            <a:r>
              <a:rPr lang="en-ID" sz="2400" dirty="0"/>
              <a:t>, </a:t>
            </a:r>
            <a:r>
              <a:rPr lang="en-ID" sz="2400" dirty="0" err="1"/>
              <a:t>baik</a:t>
            </a:r>
            <a:r>
              <a:rPr lang="en-ID" sz="2400" dirty="0"/>
              <a:t> </a:t>
            </a:r>
            <a:r>
              <a:rPr lang="en-ID" sz="2400" dirty="0" err="1"/>
              <a:t>melalui</a:t>
            </a:r>
            <a:r>
              <a:rPr lang="en-ID" sz="2400" dirty="0"/>
              <a:t> </a:t>
            </a:r>
            <a:r>
              <a:rPr lang="en-ID" sz="2400" dirty="0" err="1"/>
              <a:t>peningkatan</a:t>
            </a:r>
            <a:r>
              <a:rPr lang="en-ID" sz="2400" dirty="0"/>
              <a:t> </a:t>
            </a:r>
            <a:r>
              <a:rPr lang="en-ID" sz="2400" dirty="0" err="1"/>
              <a:t>pemahaman</a:t>
            </a:r>
            <a:r>
              <a:rPr lang="en-ID" sz="2400" dirty="0"/>
              <a:t>, </a:t>
            </a:r>
            <a:r>
              <a:rPr lang="en-ID" sz="2400" dirty="0" err="1"/>
              <a:t>penyelesaian</a:t>
            </a:r>
            <a:r>
              <a:rPr lang="en-ID" sz="2400" dirty="0"/>
              <a:t> </a:t>
            </a:r>
            <a:r>
              <a:rPr lang="en-ID" sz="2400" dirty="0" err="1"/>
              <a:t>tugas</a:t>
            </a:r>
            <a:r>
              <a:rPr lang="en-ID" sz="2400" dirty="0"/>
              <a:t>, </a:t>
            </a:r>
            <a:r>
              <a:rPr lang="en-ID" sz="2400" dirty="0" err="1"/>
              <a:t>maupun</a:t>
            </a:r>
            <a:r>
              <a:rPr lang="en-ID" sz="2400" dirty="0"/>
              <a:t> </a:t>
            </a:r>
            <a:r>
              <a:rPr lang="en-ID" sz="2400" dirty="0" err="1"/>
              <a:t>pencapaian</a:t>
            </a:r>
            <a:r>
              <a:rPr lang="en-ID" sz="2400" dirty="0"/>
              <a:t> </a:t>
            </a:r>
            <a:r>
              <a:rPr lang="en-ID" sz="2400" dirty="0" err="1"/>
              <a:t>prestasi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603631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55C63-07D8-112E-8910-7E7805207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b="1" dirty="0"/>
              <a:t>1. Jenis-Jenis </a:t>
            </a:r>
            <a:r>
              <a:rPr lang="en-ID" b="1" dirty="0" err="1"/>
              <a:t>Motivasi</a:t>
            </a:r>
            <a:br>
              <a:rPr lang="en-ID" b="1" dirty="0"/>
            </a:b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8F48B-F33B-CEC1-26C4-9D285A4BE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v-SE" sz="2400" b="1" dirty="0"/>
              <a:t>Motivasi Intrinsik:</a:t>
            </a:r>
            <a:r>
              <a:rPr lang="sv-SE" sz="2400" dirty="0"/>
              <a:t> Dorongan yang berasal dari dalam diri individu, seperti rasa ingin tahu, keinginan untuk memahami konsep baru, dan kesadaran akan kebutuhan pribadi</a:t>
            </a:r>
          </a:p>
          <a:p>
            <a:pPr algn="just"/>
            <a:r>
              <a:rPr lang="en-ID" sz="2400" b="1" dirty="0" err="1"/>
              <a:t>Motivasi</a:t>
            </a:r>
            <a:r>
              <a:rPr lang="en-ID" sz="2400" b="1" dirty="0"/>
              <a:t> </a:t>
            </a:r>
            <a:r>
              <a:rPr lang="en-ID" sz="2400" b="1" dirty="0" err="1"/>
              <a:t>Ekstrinsik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  <a:r>
              <a:rPr lang="en-ID" sz="2400" dirty="0" err="1"/>
              <a:t>Dorongan</a:t>
            </a:r>
            <a:r>
              <a:rPr lang="en-ID" sz="2400" dirty="0"/>
              <a:t> yang </a:t>
            </a:r>
            <a:r>
              <a:rPr lang="en-ID" sz="2400" dirty="0" err="1"/>
              <a:t>berasal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luar</a:t>
            </a:r>
            <a:r>
              <a:rPr lang="en-ID" sz="2400" dirty="0"/>
              <a:t> </a:t>
            </a:r>
            <a:r>
              <a:rPr lang="en-ID" sz="2400" dirty="0" err="1"/>
              <a:t>diri</a:t>
            </a:r>
            <a:r>
              <a:rPr lang="en-ID" sz="2400" dirty="0"/>
              <a:t> </a:t>
            </a:r>
            <a:r>
              <a:rPr lang="en-ID" sz="2400" dirty="0" err="1"/>
              <a:t>mahasiswa</a:t>
            </a:r>
            <a:r>
              <a:rPr lang="en-ID" sz="2400" dirty="0"/>
              <a:t>, 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nilai</a:t>
            </a:r>
            <a:r>
              <a:rPr lang="en-ID" sz="2400" dirty="0"/>
              <a:t>/</a:t>
            </a:r>
            <a:r>
              <a:rPr lang="en-ID" sz="2400" dirty="0" err="1"/>
              <a:t>angka</a:t>
            </a:r>
            <a:r>
              <a:rPr lang="en-ID" sz="2400" dirty="0"/>
              <a:t> yang </a:t>
            </a:r>
            <a:r>
              <a:rPr lang="en-ID" sz="2400" dirty="0" err="1"/>
              <a:t>tinggi</a:t>
            </a:r>
            <a:r>
              <a:rPr lang="en-ID" sz="2400" dirty="0"/>
              <a:t>, </a:t>
            </a:r>
            <a:r>
              <a:rPr lang="en-ID" sz="2400" dirty="0" err="1"/>
              <a:t>pujian</a:t>
            </a:r>
            <a:r>
              <a:rPr lang="en-ID" sz="2400" dirty="0"/>
              <a:t>, </a:t>
            </a:r>
            <a:r>
              <a:rPr lang="en-ID" sz="2400" dirty="0" err="1"/>
              <a:t>hadiah</a:t>
            </a:r>
            <a:r>
              <a:rPr lang="en-ID" sz="2400" dirty="0"/>
              <a:t>, </a:t>
            </a:r>
            <a:r>
              <a:rPr lang="en-ID" sz="2400" dirty="0" err="1"/>
              <a:t>penghargaan</a:t>
            </a:r>
            <a:r>
              <a:rPr lang="en-ID" sz="2400" dirty="0"/>
              <a:t> (reward),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tekanan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lingkungan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515704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E8C8D-6F8C-4BFD-4071-FE1260C7A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2. </a:t>
            </a:r>
            <a:r>
              <a:rPr lang="en-ID" b="1" dirty="0" err="1"/>
              <a:t>Fungsi</a:t>
            </a:r>
            <a:r>
              <a:rPr lang="en-ID" b="1" dirty="0"/>
              <a:t> </a:t>
            </a:r>
            <a:r>
              <a:rPr lang="en-ID" b="1" dirty="0" err="1"/>
              <a:t>Motivasi</a:t>
            </a:r>
            <a:r>
              <a:rPr lang="en-ID" b="1" dirty="0"/>
              <a:t> </a:t>
            </a:r>
            <a:r>
              <a:rPr lang="en-ID" b="1" dirty="0" err="1"/>
              <a:t>Belajar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E50A0-6C02-503D-0854-1AA4857F8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sz="2400" b="1" dirty="0" err="1"/>
              <a:t>Mendorong</a:t>
            </a:r>
            <a:r>
              <a:rPr lang="en-ID" sz="2400" b="1" dirty="0"/>
              <a:t> </a:t>
            </a:r>
            <a:r>
              <a:rPr lang="en-ID" sz="2400" b="1" dirty="0" err="1"/>
              <a:t>perilaku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  <a:r>
              <a:rPr lang="en-ID" sz="2400" dirty="0" err="1"/>
              <a:t>Menjadi</a:t>
            </a:r>
            <a:r>
              <a:rPr lang="en-ID" sz="2400" dirty="0"/>
              <a:t> motor </a:t>
            </a:r>
            <a:r>
              <a:rPr lang="en-ID" sz="2400" dirty="0" err="1"/>
              <a:t>penggerak</a:t>
            </a:r>
            <a:r>
              <a:rPr lang="en-ID" sz="2400" dirty="0"/>
              <a:t> </a:t>
            </a:r>
            <a:r>
              <a:rPr lang="en-ID" sz="2400" dirty="0" err="1"/>
              <a:t>bagi</a:t>
            </a:r>
            <a:r>
              <a:rPr lang="en-ID" sz="2400" dirty="0"/>
              <a:t> </a:t>
            </a:r>
            <a:r>
              <a:rPr lang="en-ID" sz="2400" dirty="0" err="1"/>
              <a:t>mahasiswa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memulai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aktivitas</a:t>
            </a:r>
            <a:r>
              <a:rPr lang="en-ID" sz="2400" dirty="0"/>
              <a:t> </a:t>
            </a:r>
            <a:r>
              <a:rPr lang="en-ID" sz="2400" dirty="0" err="1"/>
              <a:t>belajar</a:t>
            </a:r>
            <a:r>
              <a:rPr lang="en-ID" sz="2400" dirty="0"/>
              <a:t>.</a:t>
            </a:r>
          </a:p>
          <a:p>
            <a:pPr algn="just"/>
            <a:r>
              <a:rPr lang="en-ID" sz="2400" b="1" dirty="0" err="1"/>
              <a:t>Menentukan</a:t>
            </a:r>
            <a:r>
              <a:rPr lang="en-ID" sz="2400" b="1" dirty="0"/>
              <a:t> </a:t>
            </a:r>
            <a:r>
              <a:rPr lang="en-ID" sz="2400" b="1" dirty="0" err="1"/>
              <a:t>arah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  <a:r>
              <a:rPr lang="en-ID" sz="2400" dirty="0" err="1"/>
              <a:t>Membantu</a:t>
            </a:r>
            <a:r>
              <a:rPr lang="en-ID" sz="2400" dirty="0"/>
              <a:t> </a:t>
            </a:r>
            <a:r>
              <a:rPr lang="en-ID" sz="2400" dirty="0" err="1"/>
              <a:t>individu</a:t>
            </a:r>
            <a:r>
              <a:rPr lang="en-ID" sz="2400" dirty="0"/>
              <a:t> </a:t>
            </a:r>
            <a:r>
              <a:rPr lang="en-ID" sz="2400" dirty="0" err="1"/>
              <a:t>menetapkan</a:t>
            </a:r>
            <a:r>
              <a:rPr lang="en-ID" sz="2400" dirty="0"/>
              <a:t> </a:t>
            </a:r>
            <a:r>
              <a:rPr lang="en-ID" sz="2400" dirty="0" err="1"/>
              <a:t>tujuan</a:t>
            </a:r>
            <a:r>
              <a:rPr lang="en-ID" sz="2400" dirty="0"/>
              <a:t> (</a:t>
            </a:r>
            <a:r>
              <a:rPr lang="en-ID" sz="2400" dirty="0" err="1"/>
              <a:t>misalnya</a:t>
            </a:r>
            <a:r>
              <a:rPr lang="en-ID" sz="2400" dirty="0"/>
              <a:t>: lulus </a:t>
            </a:r>
            <a:r>
              <a:rPr lang="en-ID" sz="2400" dirty="0" err="1"/>
              <a:t>tepat</a:t>
            </a:r>
            <a:r>
              <a:rPr lang="en-ID" sz="2400" dirty="0"/>
              <a:t> </a:t>
            </a:r>
            <a:r>
              <a:rPr lang="en-ID" sz="2400" dirty="0" err="1"/>
              <a:t>waktu</a:t>
            </a:r>
            <a:r>
              <a:rPr lang="en-ID" sz="2400" dirty="0"/>
              <a:t>, </a:t>
            </a:r>
            <a:r>
              <a:rPr lang="en-ID" sz="2400" dirty="0" err="1"/>
              <a:t>menguasai</a:t>
            </a:r>
            <a:r>
              <a:rPr lang="en-ID" sz="2400" dirty="0"/>
              <a:t> </a:t>
            </a:r>
            <a:r>
              <a:rPr lang="en-ID" sz="2400" dirty="0" err="1"/>
              <a:t>keterampilan</a:t>
            </a:r>
            <a:r>
              <a:rPr lang="en-ID" sz="2400" dirty="0"/>
              <a:t> </a:t>
            </a:r>
            <a:r>
              <a:rPr lang="en-ID" sz="2400" dirty="0" err="1"/>
              <a:t>tertentu</a:t>
            </a:r>
            <a:r>
              <a:rPr lang="en-ID" sz="2400" dirty="0"/>
              <a:t>) </a:t>
            </a:r>
            <a:r>
              <a:rPr lang="en-ID" sz="2400" dirty="0" err="1"/>
              <a:t>sehingga</a:t>
            </a:r>
            <a:r>
              <a:rPr lang="en-ID" sz="2400" dirty="0"/>
              <a:t> </a:t>
            </a:r>
            <a:r>
              <a:rPr lang="en-ID" sz="2400" dirty="0" err="1"/>
              <a:t>tindakan</a:t>
            </a:r>
            <a:r>
              <a:rPr lang="en-ID" sz="2400" dirty="0"/>
              <a:t> </a:t>
            </a:r>
            <a:r>
              <a:rPr lang="en-ID" sz="2400" dirty="0" err="1"/>
              <a:t>belajarnya</a:t>
            </a:r>
            <a:r>
              <a:rPr lang="en-ID" sz="2400" dirty="0"/>
              <a:t>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terfokus</a:t>
            </a:r>
            <a:r>
              <a:rPr lang="en-ID" sz="2400" dirty="0"/>
              <a:t>.</a:t>
            </a:r>
          </a:p>
          <a:p>
            <a:pPr algn="just"/>
            <a:r>
              <a:rPr lang="en-ID" sz="2400" b="1" dirty="0" err="1"/>
              <a:t>Menyeleksi</a:t>
            </a:r>
            <a:r>
              <a:rPr lang="en-ID" sz="2400" b="1" dirty="0"/>
              <a:t> </a:t>
            </a:r>
            <a:r>
              <a:rPr lang="en-ID" sz="2400" b="1" dirty="0" err="1"/>
              <a:t>perbuatan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  <a:r>
              <a:rPr lang="en-ID" sz="2400" dirty="0" err="1"/>
              <a:t>Membantu</a:t>
            </a:r>
            <a:r>
              <a:rPr lang="en-ID" sz="2400" dirty="0"/>
              <a:t> </a:t>
            </a:r>
            <a:r>
              <a:rPr lang="en-ID" sz="2400" dirty="0" err="1"/>
              <a:t>mahasiswa</a:t>
            </a:r>
            <a:r>
              <a:rPr lang="en-ID" sz="2400" dirty="0"/>
              <a:t> </a:t>
            </a:r>
            <a:r>
              <a:rPr lang="en-ID" sz="2400" dirty="0" err="1"/>
              <a:t>menentukan</a:t>
            </a:r>
            <a:r>
              <a:rPr lang="en-ID" sz="2400" dirty="0"/>
              <a:t> </a:t>
            </a:r>
            <a:r>
              <a:rPr lang="en-ID" sz="2400" dirty="0" err="1"/>
              <a:t>prioritas</a:t>
            </a:r>
            <a:r>
              <a:rPr lang="en-ID" sz="2400" dirty="0"/>
              <a:t> </a:t>
            </a:r>
            <a:r>
              <a:rPr lang="en-ID" sz="2400" dirty="0" err="1"/>
              <a:t>tindakan</a:t>
            </a:r>
            <a:r>
              <a:rPr lang="en-ID" sz="2400" dirty="0"/>
              <a:t> yang </a:t>
            </a:r>
            <a:r>
              <a:rPr lang="en-ID" sz="2400" dirty="0" err="1"/>
              <a:t>perlu</a:t>
            </a:r>
            <a:r>
              <a:rPr lang="en-ID" sz="2400" dirty="0"/>
              <a:t> </a:t>
            </a:r>
            <a:r>
              <a:rPr lang="en-ID" sz="2400" dirty="0" err="1"/>
              <a:t>dilakukan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mencapai</a:t>
            </a:r>
            <a:r>
              <a:rPr lang="en-ID" sz="2400" dirty="0"/>
              <a:t> </a:t>
            </a:r>
            <a:r>
              <a:rPr lang="en-ID" sz="2400" dirty="0" err="1"/>
              <a:t>tujuan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588799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535BC-8961-2184-B2BE-8F4BF754D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3. Faktor yang </a:t>
            </a:r>
            <a:r>
              <a:rPr lang="en-ID" b="1" dirty="0" err="1"/>
              <a:t>Mempengaruhi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CA17C-58DC-4EC1-E596-B9352E66F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D" sz="2400" b="1" dirty="0"/>
              <a:t>Minat dan </a:t>
            </a:r>
            <a:r>
              <a:rPr lang="en-ID" sz="2400" b="1" dirty="0" err="1"/>
              <a:t>Kebutuhan</a:t>
            </a:r>
            <a:r>
              <a:rPr lang="en-ID" sz="2400" b="1" dirty="0"/>
              <a:t>:</a:t>
            </a:r>
            <a:r>
              <a:rPr lang="en-ID" sz="2400" dirty="0"/>
              <a:t> Rasa </a:t>
            </a:r>
            <a:r>
              <a:rPr lang="en-ID" sz="2400" dirty="0" err="1"/>
              <a:t>butuh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ilmu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masa </a:t>
            </a:r>
            <a:r>
              <a:rPr lang="en-ID" sz="2400" dirty="0" err="1"/>
              <a:t>depan</a:t>
            </a:r>
            <a:r>
              <a:rPr lang="en-ID" sz="2400" dirty="0"/>
              <a:t>.</a:t>
            </a:r>
          </a:p>
          <a:p>
            <a:r>
              <a:rPr lang="en-ID" sz="2400" b="1" dirty="0"/>
              <a:t>Cita-Cita:</a:t>
            </a:r>
            <a:r>
              <a:rPr lang="en-ID" sz="2400" dirty="0"/>
              <a:t> Harapan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karier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kehidupan</a:t>
            </a:r>
            <a:r>
              <a:rPr lang="en-ID" sz="2400" dirty="0"/>
              <a:t> yang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baik</a:t>
            </a:r>
            <a:r>
              <a:rPr lang="en-ID" sz="2400" dirty="0"/>
              <a:t> di masa </a:t>
            </a:r>
            <a:r>
              <a:rPr lang="en-ID" sz="2400" dirty="0" err="1"/>
              <a:t>depan</a:t>
            </a:r>
            <a:r>
              <a:rPr lang="en-ID" sz="2400" dirty="0"/>
              <a:t>.</a:t>
            </a:r>
          </a:p>
          <a:p>
            <a:r>
              <a:rPr lang="en-ID" sz="2400" b="1" dirty="0" err="1"/>
              <a:t>Lingkungan</a:t>
            </a:r>
            <a:r>
              <a:rPr lang="en-ID" sz="2400" b="1" dirty="0"/>
              <a:t> </a:t>
            </a:r>
            <a:r>
              <a:rPr lang="en-ID" sz="2400" b="1" dirty="0" err="1"/>
              <a:t>Belajar</a:t>
            </a:r>
            <a:r>
              <a:rPr lang="en-ID" sz="2400" b="1" dirty="0"/>
              <a:t>:</a:t>
            </a:r>
            <a:r>
              <a:rPr lang="en-ID" sz="2400" dirty="0"/>
              <a:t> </a:t>
            </a:r>
            <a:r>
              <a:rPr lang="en-ID" sz="2400" dirty="0" err="1"/>
              <a:t>Suasana</a:t>
            </a:r>
            <a:r>
              <a:rPr lang="en-ID" sz="2400" dirty="0"/>
              <a:t> </a:t>
            </a:r>
            <a:r>
              <a:rPr lang="en-ID" sz="2400" dirty="0" err="1"/>
              <a:t>kelas</a:t>
            </a:r>
            <a:r>
              <a:rPr lang="en-ID" sz="2400" dirty="0"/>
              <a:t>, </a:t>
            </a:r>
            <a:r>
              <a:rPr lang="en-ID" sz="2400" dirty="0" err="1"/>
              <a:t>dukungan</a:t>
            </a:r>
            <a:r>
              <a:rPr lang="en-ID" sz="2400" dirty="0"/>
              <a:t> </a:t>
            </a:r>
            <a:r>
              <a:rPr lang="en-ID" sz="2400" dirty="0" err="1"/>
              <a:t>dosen</a:t>
            </a:r>
            <a:r>
              <a:rPr lang="en-ID" sz="2400" dirty="0"/>
              <a:t>, </a:t>
            </a:r>
            <a:r>
              <a:rPr lang="en-ID" sz="2400" dirty="0" err="1"/>
              <a:t>sarana</a:t>
            </a:r>
            <a:r>
              <a:rPr lang="en-ID" sz="2400" dirty="0"/>
              <a:t> </a:t>
            </a:r>
            <a:r>
              <a:rPr lang="en-ID" sz="2400" dirty="0" err="1"/>
              <a:t>prasarana</a:t>
            </a:r>
            <a:r>
              <a:rPr lang="en-ID" sz="2400" dirty="0"/>
              <a:t>, dan </a:t>
            </a:r>
            <a:r>
              <a:rPr lang="en-ID" sz="2400" dirty="0" err="1"/>
              <a:t>interaksi</a:t>
            </a:r>
            <a:r>
              <a:rPr lang="en-ID" sz="2400" dirty="0"/>
              <a:t> </a:t>
            </a:r>
            <a:r>
              <a:rPr lang="en-ID" sz="2400" dirty="0" err="1"/>
              <a:t>sosial</a:t>
            </a:r>
            <a:r>
              <a:rPr lang="en-ID" sz="2400" dirty="0"/>
              <a:t>.</a:t>
            </a:r>
          </a:p>
          <a:p>
            <a:r>
              <a:rPr lang="en-ID" sz="2400" b="1" dirty="0" err="1"/>
              <a:t>Sistem</a:t>
            </a:r>
            <a:r>
              <a:rPr lang="en-ID" sz="2400" b="1" dirty="0"/>
              <a:t> </a:t>
            </a:r>
            <a:r>
              <a:rPr lang="en-ID" sz="2400" b="1" dirty="0" err="1"/>
              <a:t>Penghargaan</a:t>
            </a:r>
            <a:r>
              <a:rPr lang="en-ID" sz="2400" b="1" dirty="0"/>
              <a:t>:</a:t>
            </a:r>
            <a:r>
              <a:rPr lang="en-ID" sz="2400" dirty="0"/>
              <a:t> Nilai, </a:t>
            </a:r>
            <a:r>
              <a:rPr lang="en-ID" sz="2400" dirty="0" err="1"/>
              <a:t>beasiswa</a:t>
            </a:r>
            <a:r>
              <a:rPr lang="en-ID" sz="2400" dirty="0"/>
              <a:t>,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apresiasi</a:t>
            </a:r>
            <a:r>
              <a:rPr lang="en-ID" sz="2400" dirty="0"/>
              <a:t> </a:t>
            </a:r>
            <a:r>
              <a:rPr lang="en-ID" sz="2400" dirty="0" err="1"/>
              <a:t>atas</a:t>
            </a:r>
            <a:r>
              <a:rPr lang="en-ID" sz="2400" dirty="0"/>
              <a:t> </a:t>
            </a:r>
            <a:r>
              <a:rPr lang="en-ID" sz="2400" dirty="0" err="1"/>
              <a:t>prestasi</a:t>
            </a:r>
            <a:r>
              <a:rPr lang="en-ID" sz="2400" dirty="0"/>
              <a:t> yang </a:t>
            </a:r>
            <a:r>
              <a:rPr lang="en-ID" sz="2400" dirty="0" err="1"/>
              <a:t>dicapai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973426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A3C27-3611-820C-1AA8-184C0C1F2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4. Strategi </a:t>
            </a:r>
            <a:r>
              <a:rPr lang="en-ID" b="1" dirty="0" err="1"/>
              <a:t>Meningkatkan</a:t>
            </a:r>
            <a:r>
              <a:rPr lang="en-ID" b="1" dirty="0"/>
              <a:t> </a:t>
            </a:r>
            <a:r>
              <a:rPr lang="en-ID" b="1" dirty="0" err="1"/>
              <a:t>Motivasi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E252F-644F-B558-9E49-9152A16D6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Menetapkan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yang </a:t>
            </a:r>
            <a:r>
              <a:rPr lang="en-ID" dirty="0" err="1"/>
              <a:t>spesifik</a:t>
            </a:r>
            <a:r>
              <a:rPr lang="en-ID" dirty="0"/>
              <a:t> dan </a:t>
            </a:r>
            <a:r>
              <a:rPr lang="en-ID" dirty="0" err="1"/>
              <a:t>terukur</a:t>
            </a:r>
            <a:r>
              <a:rPr lang="en-ID" dirty="0"/>
              <a:t> (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SMART).</a:t>
            </a:r>
          </a:p>
          <a:p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jadwal</a:t>
            </a:r>
            <a:r>
              <a:rPr lang="en-ID" dirty="0"/>
              <a:t> dan </a:t>
            </a:r>
            <a:r>
              <a:rPr lang="en-ID" dirty="0" err="1"/>
              <a:t>rutinitas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yang </a:t>
            </a:r>
            <a:r>
              <a:rPr lang="en-ID" dirty="0" err="1"/>
              <a:t>teratur</a:t>
            </a:r>
            <a:r>
              <a:rPr lang="en-ID" dirty="0"/>
              <a:t> agar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menumpuk</a:t>
            </a:r>
            <a:r>
              <a:rPr lang="en-ID" dirty="0"/>
              <a:t>.</a:t>
            </a:r>
          </a:p>
          <a:p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area </a:t>
            </a:r>
            <a:r>
              <a:rPr lang="en-ID" dirty="0" err="1"/>
              <a:t>belajar</a:t>
            </a:r>
            <a:r>
              <a:rPr lang="en-ID" dirty="0"/>
              <a:t> yang </a:t>
            </a:r>
            <a:r>
              <a:rPr lang="en-ID" dirty="0" err="1"/>
              <a:t>kondusif</a:t>
            </a:r>
            <a:r>
              <a:rPr lang="en-ID" dirty="0"/>
              <a:t> dan </a:t>
            </a:r>
            <a:r>
              <a:rPr lang="en-ID" dirty="0" err="1"/>
              <a:t>nyaman</a:t>
            </a:r>
            <a:r>
              <a:rPr lang="en-ID" dirty="0"/>
              <a:t>.</a:t>
            </a:r>
          </a:p>
          <a:p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penghargaan</a:t>
            </a:r>
            <a:r>
              <a:rPr lang="en-ID" dirty="0"/>
              <a:t> pada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(</a:t>
            </a:r>
            <a:r>
              <a:rPr lang="en-ID" i="1" dirty="0"/>
              <a:t>self-reward</a:t>
            </a:r>
            <a:r>
              <a:rPr lang="en-ID" dirty="0"/>
              <a:t>)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menyelesaikan</a:t>
            </a:r>
            <a:r>
              <a:rPr lang="en-ID" dirty="0"/>
              <a:t> target </a:t>
            </a:r>
            <a:r>
              <a:rPr lang="en-ID" dirty="0" err="1"/>
              <a:t>tertentu</a:t>
            </a:r>
            <a:r>
              <a:rPr lang="en-ID" dirty="0"/>
              <a:t>.</a:t>
            </a:r>
          </a:p>
          <a:p>
            <a:r>
              <a:rPr lang="en-ID" dirty="0"/>
              <a:t>Membuat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diskusi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bersama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ritme</a:t>
            </a:r>
            <a:r>
              <a:rPr lang="en-ID" dirty="0"/>
              <a:t> dan </a:t>
            </a:r>
            <a:r>
              <a:rPr lang="en-ID" dirty="0" err="1"/>
              <a:t>semangat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41319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2DFC8-721D-189D-95D2-BC72959F0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09" y="2747619"/>
            <a:ext cx="9603275" cy="1049235"/>
          </a:xfrm>
        </p:spPr>
        <p:txBody>
          <a:bodyPr/>
          <a:lstStyle/>
          <a:p>
            <a:pPr algn="ctr"/>
            <a:r>
              <a:rPr lang="en-US" dirty="0"/>
              <a:t>TERIMA KASIH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8167812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{63D8A886-4736-4DFA-9EF1-2FA71A779760}TFc986dd65-aaf0-4d5c-bef9-9c391ee05f7b738e0fce-4a319d133af4</Template>
  <TotalTime>8</TotalTime>
  <Words>292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Gallery</vt:lpstr>
      <vt:lpstr>Psikologi Pendidikan</vt:lpstr>
      <vt:lpstr>MOTIVASI BELAJAR</vt:lpstr>
      <vt:lpstr>1. Jenis-Jenis Motivasi  </vt:lpstr>
      <vt:lpstr>2. Fungsi Motivasi Belajar</vt:lpstr>
      <vt:lpstr>3. Faktor yang Mempengaruhi</vt:lpstr>
      <vt:lpstr>4. Strategi Meningkatkan Motivasi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1</cp:revision>
  <dcterms:created xsi:type="dcterms:W3CDTF">2026-05-21T00:56:40Z</dcterms:created>
  <dcterms:modified xsi:type="dcterms:W3CDTF">2026-05-21T01:04:58Z</dcterms:modified>
</cp:coreProperties>
</file>