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79" r:id="rId3"/>
    <p:sldId id="262" r:id="rId4"/>
    <p:sldId id="263" r:id="rId5"/>
    <p:sldId id="264" r:id="rId6"/>
    <p:sldId id="265" r:id="rId7"/>
    <p:sldId id="266" r:id="rId8"/>
    <p:sldId id="270" r:id="rId9"/>
    <p:sldId id="271" r:id="rId10"/>
    <p:sldId id="275" r:id="rId11"/>
    <p:sldId id="274" r:id="rId12"/>
    <p:sldId id="268" r:id="rId13"/>
    <p:sldId id="269" r:id="rId14"/>
    <p:sldId id="272" r:id="rId15"/>
    <p:sldId id="273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5/23/2026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5/23/2026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STRATEGI BAURAN PEMASARAN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PERTEMUAN 8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DR. VIOLA DE YUSA, SE, MM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52" t="21936" r="17644" b="30204"/>
          <a:stretch/>
        </p:blipFill>
        <p:spPr>
          <a:xfrm>
            <a:off x="1066800" y="642593"/>
            <a:ext cx="10058400" cy="54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34" t="26191" r="26215" b="31268"/>
          <a:stretch/>
        </p:blipFill>
        <p:spPr>
          <a:xfrm>
            <a:off x="1066798" y="369639"/>
            <a:ext cx="9946943" cy="418871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9337" t="27254" r="24820" b="56084"/>
          <a:stretch/>
        </p:blipFill>
        <p:spPr>
          <a:xfrm>
            <a:off x="1066797" y="4558352"/>
            <a:ext cx="9946943" cy="1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: </a:t>
            </a:r>
            <a:r>
              <a:rPr lang="en-US" dirty="0" err="1"/>
              <a:t>menitik</a:t>
            </a:r>
            <a:r>
              <a:rPr lang="en-US" dirty="0"/>
              <a:t> </a:t>
            </a:r>
            <a:r>
              <a:rPr lang="en-US" dirty="0" err="1"/>
              <a:t>beratkan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/>
              <a:t>referensi</a:t>
            </a:r>
            <a:r>
              <a:rPr lang="en-US" dirty="0"/>
              <a:t>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(reference price)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diteliti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internal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“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eceran</a:t>
            </a:r>
            <a:r>
              <a:rPr lang="en-US" dirty="0"/>
              <a:t> regular” yang </a:t>
            </a:r>
            <a:r>
              <a:rPr lang="en-US" dirty="0" err="1"/>
              <a:t>terpasang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harga-kualitas</a:t>
            </a:r>
            <a:r>
              <a:rPr lang="en-US" dirty="0"/>
              <a:t>  :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.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pencitraan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parfum</a:t>
            </a:r>
            <a:r>
              <a:rPr lang="en-US" dirty="0"/>
              <a:t>,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Prestige </a:t>
            </a:r>
            <a:r>
              <a:rPr lang="en-US" dirty="0" smtClean="0"/>
              <a:t>Pricing.</a:t>
            </a:r>
          </a:p>
          <a:p>
            <a:pPr marL="342900" indent="-342900">
              <a:buAutoNum type="arabicPeriod"/>
            </a:pPr>
            <a:r>
              <a:rPr lang="en-US" dirty="0" err="1"/>
              <a:t>Akhiran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 : </a:t>
            </a:r>
            <a:r>
              <a:rPr lang="en-US" dirty="0" err="1"/>
              <a:t>Akhiran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odd price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. Odd Price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akhir</a:t>
            </a:r>
            <a:r>
              <a:rPr lang="en-US" dirty="0"/>
              <a:t> yang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dirasa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diingat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memikirkan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99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odd price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mengira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tadinya</a:t>
            </a:r>
            <a:r>
              <a:rPr lang="en-US" dirty="0"/>
              <a:t> </a:t>
            </a:r>
            <a:r>
              <a:rPr lang="en-US" dirty="0" err="1"/>
              <a:t>dihargai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100.000,-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99.990,- di mana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99.990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100.000.-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/>
              <a:t> :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: customary pricing, above, at, or below market pricing, loss leader pricing, sealed bid pricing. </a:t>
            </a:r>
          </a:p>
        </p:txBody>
      </p:sp>
    </p:spTree>
    <p:extLst>
      <p:ext uri="{BB962C8B-B14F-4D97-AF65-F5344CB8AC3E}">
        <p14:creationId xmlns:p14="http://schemas.microsoft.com/office/powerpoint/2010/main" val="35655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Diskriminasi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46" t="34699" r="25418" b="27722"/>
          <a:stretch/>
        </p:blipFill>
        <p:spPr>
          <a:xfrm>
            <a:off x="1066800" y="2014194"/>
            <a:ext cx="10058400" cy="43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36" t="49234" r="25019" b="23468"/>
          <a:stretch/>
        </p:blipFill>
        <p:spPr>
          <a:xfrm>
            <a:off x="1066800" y="2014193"/>
            <a:ext cx="10058400" cy="42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Bundel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65" t="15201" r="12262" b="40130"/>
          <a:stretch/>
        </p:blipFill>
        <p:spPr>
          <a:xfrm>
            <a:off x="1066800" y="2014194"/>
            <a:ext cx="10058400" cy="43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35" t="20519" r="18641" b="28786"/>
          <a:stretch/>
        </p:blipFill>
        <p:spPr>
          <a:xfrm>
            <a:off x="1066800" y="642593"/>
            <a:ext cx="10058400" cy="56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 DISTRIBUSI DAN SALURAN PEMASARAN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menyebarkan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diproduksi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proses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pabrik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Ataukah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pengecer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dijual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93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0381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82891"/>
            <a:ext cx="10058400" cy="466985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Menurut</a:t>
            </a:r>
            <a:r>
              <a:rPr lang="en-US" dirty="0"/>
              <a:t> William J. </a:t>
            </a:r>
            <a:r>
              <a:rPr lang="en-US" dirty="0" smtClean="0"/>
              <a:t>Stanton</a:t>
            </a:r>
          </a:p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.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konsumen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Produsen-pengecer-konsumen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Produsen-pedagang</a:t>
            </a:r>
            <a:r>
              <a:rPr lang="en-US" dirty="0" smtClean="0"/>
              <a:t> </a:t>
            </a:r>
            <a:r>
              <a:rPr lang="en-US" dirty="0" err="1"/>
              <a:t>besar-pengecer-konsumen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Produsen-agen-pengecer-konsumen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Produsen-agen-pedagang</a:t>
            </a:r>
            <a:r>
              <a:rPr lang="en-US" dirty="0" smtClean="0"/>
              <a:t> </a:t>
            </a:r>
            <a:r>
              <a:rPr lang="en-US" dirty="0" err="1"/>
              <a:t>besar-pengecer-konsumen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Produsen-pemakai</a:t>
            </a:r>
            <a:r>
              <a:rPr lang="en-US" dirty="0" smtClean="0"/>
              <a:t> 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Produsen</a:t>
            </a:r>
            <a:r>
              <a:rPr lang="en-US" dirty="0" smtClean="0"/>
              <a:t>-distributor </a:t>
            </a:r>
            <a:r>
              <a:rPr lang="en-US" dirty="0" err="1"/>
              <a:t>industri-pemakai</a:t>
            </a:r>
            <a:r>
              <a:rPr lang="en-US" dirty="0"/>
              <a:t> 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Produsen-agen-pemakai</a:t>
            </a:r>
            <a:r>
              <a:rPr lang="en-US" dirty="0" smtClean="0"/>
              <a:t> 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Produsen</a:t>
            </a:r>
            <a:r>
              <a:rPr lang="en-US" dirty="0" smtClean="0"/>
              <a:t>-</a:t>
            </a:r>
            <a:r>
              <a:rPr lang="en-US" dirty="0" err="1" smtClean="0"/>
              <a:t>agen</a:t>
            </a:r>
            <a:r>
              <a:rPr lang="en-US" dirty="0" smtClean="0"/>
              <a:t>-distributor </a:t>
            </a:r>
            <a:r>
              <a:rPr lang="en-US" dirty="0" err="1"/>
              <a:t>industri-pemakai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Produsen-konsumen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Produsen-agen-konsumen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96" t="18745" r="20634" b="24177"/>
          <a:stretch/>
        </p:blipFill>
        <p:spPr>
          <a:xfrm>
            <a:off x="1066800" y="642594"/>
            <a:ext cx="10058400" cy="57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Indriyo</a:t>
            </a:r>
            <a:r>
              <a:rPr lang="en-US" dirty="0"/>
              <a:t> </a:t>
            </a:r>
            <a:r>
              <a:rPr lang="en-US" dirty="0" err="1"/>
              <a:t>Gitosudarmo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intensif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dipasarkan</a:t>
            </a:r>
            <a:r>
              <a:rPr lang="en-US" dirty="0"/>
              <a:t> </a:t>
            </a:r>
            <a:r>
              <a:rPr lang="en-US" dirty="0" err="1"/>
              <a:t>diusahakan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seluas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intensif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penyalur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sehigga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menyalurkan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didistribusikan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soft drink.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pom</a:t>
            </a:r>
            <a:r>
              <a:rPr lang="en-US" dirty="0"/>
              <a:t> </a:t>
            </a:r>
            <a:r>
              <a:rPr lang="en-US" dirty="0" err="1"/>
              <a:t>bensin</a:t>
            </a:r>
            <a:r>
              <a:rPr lang="en-US" dirty="0"/>
              <a:t>,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kelontong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minimarket. </a:t>
            </a:r>
            <a:endParaRPr lang="en-US" dirty="0" smtClean="0"/>
          </a:p>
          <a:p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selektif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di mana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disalurkan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penyalur</a:t>
            </a:r>
            <a:r>
              <a:rPr lang="en-US" dirty="0"/>
              <a:t> yang </a:t>
            </a:r>
            <a:r>
              <a:rPr lang="en-US" dirty="0" err="1"/>
              <a:t>terpilih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selektif</a:t>
            </a:r>
            <a:r>
              <a:rPr lang="en-US" dirty="0"/>
              <a:t>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selektif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Gucci,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mendistribusikan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toko-toko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mal </a:t>
            </a:r>
            <a:r>
              <a:rPr lang="en-US" dirty="0" err="1"/>
              <a:t>atau</a:t>
            </a:r>
            <a:r>
              <a:rPr lang="en-US" dirty="0"/>
              <a:t> department store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di </a:t>
            </a:r>
            <a:r>
              <a:rPr lang="en-US" dirty="0" err="1"/>
              <a:t>sana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eksklusif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penyaluran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penyalurannya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penyalur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penyalur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, PT. </a:t>
            </a:r>
            <a:r>
              <a:rPr lang="en-US" dirty="0" err="1"/>
              <a:t>Buku</a:t>
            </a:r>
            <a:r>
              <a:rPr lang="en-US" dirty="0"/>
              <a:t> Kita. </a:t>
            </a:r>
          </a:p>
        </p:txBody>
      </p:sp>
    </p:spTree>
    <p:extLst>
      <p:ext uri="{BB962C8B-B14F-4D97-AF65-F5344CB8AC3E}">
        <p14:creationId xmlns:p14="http://schemas.microsoft.com/office/powerpoint/2010/main" val="30666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err="1" smtClean="0"/>
              <a:t>Mementukan</a:t>
            </a:r>
            <a:r>
              <a:rPr lang="en-US" dirty="0" smtClean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dipasarkan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manfaatnya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luasnya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Meninjau</a:t>
            </a:r>
            <a:r>
              <a:rPr lang="en-US" dirty="0" smtClean="0"/>
              <a:t> </a:t>
            </a:r>
            <a:r>
              <a:rPr lang="en-US" dirty="0" err="1"/>
              <a:t>saluran-saluran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volume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 </a:t>
            </a:r>
            <a:r>
              <a:rPr lang="en-US" dirty="0" err="1"/>
              <a:t>wajar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/>
              <a:t>market survey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pendapat-pendapat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perantara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para </a:t>
            </a:r>
            <a:r>
              <a:rPr lang="en-US" dirty="0" err="1"/>
              <a:t>pesaing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luasnya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manufaktur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saluran-saluran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/>
              <a:t>bantuan-bantuan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manufaktur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para </a:t>
            </a:r>
            <a:r>
              <a:rPr lang="en-US" dirty="0" err="1"/>
              <a:t>penyalur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54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Fungsi-fungsi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Basu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/>
              <a:t> :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Pertukaran</a:t>
            </a:r>
            <a:r>
              <a:rPr lang="en-US" dirty="0"/>
              <a:t> : </a:t>
            </a:r>
            <a:r>
              <a:rPr lang="en-US" dirty="0" err="1"/>
              <a:t>pembelian</a:t>
            </a:r>
            <a:r>
              <a:rPr lang="en-US" dirty="0"/>
              <a:t>,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.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: </a:t>
            </a:r>
            <a:r>
              <a:rPr lang="en-US" dirty="0" err="1"/>
              <a:t>pengumpulan</a:t>
            </a:r>
            <a:r>
              <a:rPr lang="en-US" dirty="0"/>
              <a:t>, </a:t>
            </a:r>
            <a:r>
              <a:rPr lang="en-US" dirty="0" err="1"/>
              <a:t>penyimpanan</a:t>
            </a:r>
            <a:r>
              <a:rPr lang="en-US" dirty="0"/>
              <a:t>, </a:t>
            </a:r>
            <a:r>
              <a:rPr lang="en-US" dirty="0" err="1"/>
              <a:t>pemilihan</a:t>
            </a:r>
            <a:r>
              <a:rPr lang="en-US" dirty="0"/>
              <a:t>, </a:t>
            </a:r>
            <a:r>
              <a:rPr lang="en-US" dirty="0" err="1"/>
              <a:t>pengangkutan</a:t>
            </a:r>
            <a:r>
              <a:rPr lang="en-US" dirty="0"/>
              <a:t>. 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Penunjang</a:t>
            </a:r>
            <a:r>
              <a:rPr lang="en-US" dirty="0"/>
              <a:t> :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, </a:t>
            </a:r>
            <a:r>
              <a:rPr lang="en-US" dirty="0" err="1"/>
              <a:t>pembelanjaan</a:t>
            </a:r>
            <a:r>
              <a:rPr lang="en-US" dirty="0"/>
              <a:t>,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Tjiptono</a:t>
            </a:r>
            <a:r>
              <a:rPr lang="en-US" dirty="0" smtClean="0"/>
              <a:t> (2015) :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kegunaan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Memperlancar</a:t>
            </a:r>
            <a:r>
              <a:rPr lang="en-US" dirty="0" smtClean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non </a:t>
            </a:r>
            <a:r>
              <a:rPr lang="en-US" dirty="0" err="1"/>
              <a:t>fisik</a:t>
            </a:r>
            <a:r>
              <a:rPr lang="en-US" dirty="0"/>
              <a:t>, yang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perantara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53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60" t="16264" r="14057" b="12832"/>
          <a:stretch/>
        </p:blipFill>
        <p:spPr>
          <a:xfrm>
            <a:off x="1066800" y="649417"/>
            <a:ext cx="10058400" cy="55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85" t="18745" r="14057" b="17796"/>
          <a:stretch/>
        </p:blipFill>
        <p:spPr>
          <a:xfrm>
            <a:off x="1066800" y="649418"/>
            <a:ext cx="10058400" cy="57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Strategi Promosi Digital yang Efektif untuk Bisnis Modern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Promosi</a:t>
            </a:r>
            <a:r>
              <a:rPr lang="en-US" sz="2400" dirty="0"/>
              <a:t> digital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channel </a:t>
            </a:r>
            <a:r>
              <a:rPr lang="en-US" sz="2400" dirty="0" err="1"/>
              <a:t>dan</a:t>
            </a:r>
            <a:r>
              <a:rPr lang="en-US" sz="2400" dirty="0"/>
              <a:t> platform digital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mempromosikan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, </a:t>
            </a:r>
            <a:r>
              <a:rPr lang="en-US" sz="2400" dirty="0" err="1"/>
              <a:t>layanan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merek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calon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.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pemasaran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, </a:t>
            </a:r>
            <a:r>
              <a:rPr lang="en-US" sz="2400" dirty="0" err="1"/>
              <a:t>promosi</a:t>
            </a:r>
            <a:r>
              <a:rPr lang="en-US" sz="2400" dirty="0"/>
              <a:t> digital </a:t>
            </a:r>
            <a:r>
              <a:rPr lang="en-US" sz="2400" dirty="0" err="1"/>
              <a:t>menawarkan</a:t>
            </a:r>
            <a:r>
              <a:rPr lang="en-US" sz="2400" dirty="0"/>
              <a:t> </a:t>
            </a:r>
            <a:r>
              <a:rPr lang="en-US" sz="2400" dirty="0" err="1"/>
              <a:t>jangkauan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, target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7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993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Jenis-Jenis Promosi Digital: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502462"/>
              </p:ext>
            </p:extLst>
          </p:nvPr>
        </p:nvGraphicFramePr>
        <p:xfrm>
          <a:off x="1066800" y="1380106"/>
          <a:ext cx="100584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34969373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67234488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21552911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58644041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60339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 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Media 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 Engine Marketing (SEM)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Influencer Marketing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3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fontAlgn="base">
                        <a:buAutoNum type="alphaLcPeriod"/>
                      </a:pP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Blog dan artikel informatif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E-book dan whitepaper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Infografis dan visual content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endParaRPr lang="nl-NL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Keunggulan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Membangun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authority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kepercayaan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>
                        <a:buNone/>
                      </a:pPr>
                      <a:endParaRPr lang="nl-NL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 &amp; Instagram Ads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TikTok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Marketing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LinkedIn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B2B</a:t>
                      </a: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Keunggulan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Engagement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target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spesifik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SEO (Search Engine Optimization)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 (Pay-Per-Click)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SEO</a:t>
                      </a: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Keunggulan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Menjangkau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calon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pelanggan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mencari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Newsletter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berkala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diskon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Automated email sequence</a:t>
                      </a: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Keunggulan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ROI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personalisasi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Kolaborasi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content creator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 ambassador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Micro-influencer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niche market</a:t>
                      </a: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Keunggulan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Jangkauan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terpercaya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2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8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993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Strategi Promosi Digital Terpadu: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709350"/>
              </p:ext>
            </p:extLst>
          </p:nvPr>
        </p:nvGraphicFramePr>
        <p:xfrm>
          <a:off x="1066800" y="1380106"/>
          <a:ext cx="100584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34969373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67234488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21552911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58644041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60339619"/>
                    </a:ext>
                  </a:extLst>
                </a:gridCol>
              </a:tblGrid>
              <a:tr h="629293">
                <a:tc>
                  <a:txBody>
                    <a:bodyPr/>
                    <a:lstStyle/>
                    <a:p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Kenali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Audiens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Tentukan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SMART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Pilih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Platform yang </a:t>
                      </a: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Buat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Konten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Bernilai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Optimasi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Mobile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33183"/>
                  </a:ext>
                </a:extLst>
              </a:tr>
              <a:tr h="4405049">
                <a:tc>
                  <a:txBody>
                    <a:bodyPr/>
                    <a:lstStyle/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Buat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buyer persona yang detail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Pahami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pain points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kebutuhan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perilaku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Specific: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jelas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Measurable: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diukur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Achievable: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dicapai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Relevant: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Relevan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bisnis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Time-bound: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Berbatas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>
                        <a:buNone/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B2B: LinkedIn, Twitter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B2C: Instagram,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TikTok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Facebook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products: Pinterest, Instagram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services: LinkedIn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base">
                        <a:buAutoNum type="alphaLcPeriod"/>
                      </a:pPr>
                      <a:r>
                        <a:rPr lang="sv-S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Edukasi, hiburan, atau inspirasi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sv-S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 dengan kebutuhan audiens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sv-S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Konsisten dalam publishing</a:t>
                      </a:r>
                      <a:endParaRPr lang="sv-S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Website mobile-friendly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Konten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mudah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diakses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via smartphone</a:t>
                      </a:r>
                    </a:p>
                    <a:p>
                      <a:pPr marL="342900" indent="-342900" fontAlgn="base">
                        <a:buAutoNum type="alphaL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Loading time yang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cepat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2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Contoh Tren Promosi Digital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1. AI-Powered Marketing</a:t>
            </a:r>
            <a:endParaRPr lang="en-US" dirty="0"/>
          </a:p>
          <a:p>
            <a:pPr fontAlgn="base"/>
            <a:r>
              <a:rPr lang="en-US" dirty="0" err="1"/>
              <a:t>Chatbot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customer service</a:t>
            </a:r>
          </a:p>
          <a:p>
            <a:pPr fontAlgn="base"/>
            <a:r>
              <a:rPr lang="en-US" dirty="0" err="1"/>
              <a:t>Personalisasi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machine learning</a:t>
            </a:r>
          </a:p>
          <a:p>
            <a:pPr fontAlgn="base"/>
            <a:r>
              <a:rPr lang="en-US" dirty="0"/>
              <a:t>Predictive analytics</a:t>
            </a:r>
          </a:p>
          <a:p>
            <a:pPr marL="0" indent="0" fontAlgn="base">
              <a:buNone/>
            </a:pPr>
            <a:r>
              <a:rPr lang="en-US" b="1" dirty="0"/>
              <a:t>2. Video Content Dominance</a:t>
            </a:r>
            <a:endParaRPr lang="en-US" dirty="0"/>
          </a:p>
          <a:p>
            <a:pPr fontAlgn="base"/>
            <a:r>
              <a:rPr lang="en-US" dirty="0"/>
              <a:t>Short-form video (</a:t>
            </a:r>
            <a:r>
              <a:rPr lang="en-US" dirty="0" err="1"/>
              <a:t>TikTok</a:t>
            </a:r>
            <a:r>
              <a:rPr lang="en-US" dirty="0"/>
              <a:t>, Reels)</a:t>
            </a:r>
          </a:p>
          <a:p>
            <a:pPr fontAlgn="base"/>
            <a:r>
              <a:rPr lang="en-US" dirty="0"/>
              <a:t>Live streaming commerce</a:t>
            </a:r>
          </a:p>
          <a:p>
            <a:pPr fontAlgn="base"/>
            <a:r>
              <a:rPr lang="en-US" dirty="0"/>
              <a:t>Interactive video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3. Voice Search Optimization</a:t>
            </a:r>
            <a:endParaRPr lang="en-US" dirty="0"/>
          </a:p>
          <a:p>
            <a:pPr fontAlgn="base"/>
            <a:r>
              <a:rPr lang="en-US" dirty="0" err="1"/>
              <a:t>Optimasi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smart speakers</a:t>
            </a:r>
          </a:p>
          <a:p>
            <a:pPr fontAlgn="base"/>
            <a:r>
              <a:rPr lang="en-US" dirty="0"/>
              <a:t>Content </a:t>
            </a:r>
            <a:r>
              <a:rPr lang="en-US" dirty="0" err="1"/>
              <a:t>berbasis</a:t>
            </a:r>
            <a:r>
              <a:rPr lang="en-US" dirty="0"/>
              <a:t> conversational keywords</a:t>
            </a:r>
          </a:p>
          <a:p>
            <a:pPr marL="0" indent="0" fontAlgn="base">
              <a:buNone/>
            </a:pPr>
            <a:r>
              <a:rPr lang="en-US" b="1" dirty="0"/>
              <a:t>4. Sustainability Marketing</a:t>
            </a:r>
            <a:endParaRPr lang="en-US" dirty="0"/>
          </a:p>
          <a:p>
            <a:pPr fontAlgn="base"/>
            <a:r>
              <a:rPr lang="en-US" dirty="0"/>
              <a:t>Brand yang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 fontAlgn="base"/>
            <a:r>
              <a:rPr lang="en-US" dirty="0" err="1"/>
              <a:t>Cerita</a:t>
            </a:r>
            <a:r>
              <a:rPr lang="en-US" dirty="0"/>
              <a:t> </a:t>
            </a:r>
            <a:r>
              <a:rPr lang="en-US" dirty="0" err="1"/>
              <a:t>autentik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Kesalahan yang Sering Terjadi: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Konsisten</a:t>
            </a:r>
            <a:endParaRPr lang="en-US" dirty="0"/>
          </a:p>
          <a:p>
            <a:pPr lvl="1" fontAlgn="base"/>
            <a:r>
              <a:rPr lang="en-US" dirty="0"/>
              <a:t>Posting </a:t>
            </a:r>
            <a:r>
              <a:rPr lang="en-US" dirty="0" err="1"/>
              <a:t>sporadis</a:t>
            </a:r>
            <a:endParaRPr lang="en-US" dirty="0"/>
          </a:p>
          <a:p>
            <a:pPr lvl="1" fontAlgn="base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konten</a:t>
            </a:r>
            <a:endParaRPr lang="en-US" dirty="0"/>
          </a:p>
          <a:p>
            <a:pPr fontAlgn="base"/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Fokus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Sales</a:t>
            </a:r>
            <a:endParaRPr lang="en-US" dirty="0"/>
          </a:p>
          <a:p>
            <a:pPr lvl="1" fontAlgn="base"/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hard selling</a:t>
            </a:r>
          </a:p>
          <a:p>
            <a:pPr lvl="1" fontAlgn="base"/>
            <a:r>
              <a:rPr lang="en-US" dirty="0" err="1"/>
              <a:t>Lupa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relationship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n-US" b="1" dirty="0" err="1"/>
              <a:t>Mengabaikan</a:t>
            </a:r>
            <a:r>
              <a:rPr lang="en-US" b="1" dirty="0"/>
              <a:t> Data</a:t>
            </a:r>
            <a:endParaRPr lang="en-US" dirty="0"/>
          </a:p>
          <a:p>
            <a:pPr lvl="1" fontAlgn="base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metrics</a:t>
            </a:r>
          </a:p>
          <a:p>
            <a:pPr lvl="1" fontAlgn="base"/>
            <a:r>
              <a:rPr lang="en-US" dirty="0"/>
              <a:t>Decision </a:t>
            </a:r>
            <a:r>
              <a:rPr lang="en-US" dirty="0" err="1"/>
              <a:t>tanpa</a:t>
            </a:r>
            <a:r>
              <a:rPr lang="en-US" dirty="0"/>
              <a:t> data</a:t>
            </a:r>
          </a:p>
          <a:p>
            <a:pPr fontAlgn="base"/>
            <a:r>
              <a:rPr lang="en-US" b="1" dirty="0" err="1"/>
              <a:t>Tidak</a:t>
            </a:r>
            <a:r>
              <a:rPr lang="en-US" b="1" dirty="0"/>
              <a:t> Mobile-Friendly</a:t>
            </a:r>
            <a:endParaRPr lang="en-US" dirty="0"/>
          </a:p>
          <a:p>
            <a:pPr lvl="1" fontAlgn="base"/>
            <a:r>
              <a:rPr lang="en-US" dirty="0"/>
              <a:t>Website </a:t>
            </a:r>
            <a:r>
              <a:rPr lang="en-US" dirty="0" err="1"/>
              <a:t>lambat</a:t>
            </a:r>
            <a:r>
              <a:rPr lang="en-US" dirty="0"/>
              <a:t> di mobile</a:t>
            </a:r>
          </a:p>
          <a:p>
            <a:pPr lvl="1" fontAlgn="base"/>
            <a:r>
              <a:rPr lang="en-US" dirty="0"/>
              <a:t>UX yang </a:t>
            </a:r>
            <a:r>
              <a:rPr lang="en-US" dirty="0" err="1"/>
              <a:t>buruk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PENETAPAN HARGA DAN STRATEGI PENETAPAN HARGA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/>
              <a:t>Kotler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dasarnya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r>
              <a:rPr lang="en-US" sz="2000" dirty="0"/>
              <a:t>,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yang lain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pengusaha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ditinjau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segi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,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pengorbanan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dikeluarkan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yang </a:t>
            </a:r>
            <a:r>
              <a:rPr lang="en-US" sz="2000" dirty="0" err="1"/>
              <a:t>diinginkan</a:t>
            </a:r>
            <a:r>
              <a:rPr lang="en-US" sz="2000" dirty="0"/>
              <a:t>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(</a:t>
            </a:r>
            <a:r>
              <a:rPr lang="en-US" sz="2000" dirty="0" err="1"/>
              <a:t>Oktaviani</a:t>
            </a:r>
            <a:r>
              <a:rPr lang="en-US" sz="2000" dirty="0"/>
              <a:t> &amp; </a:t>
            </a:r>
            <a:r>
              <a:rPr lang="en-US" sz="2000" dirty="0" err="1"/>
              <a:t>Winda</a:t>
            </a:r>
            <a:r>
              <a:rPr lang="en-US" sz="2000" dirty="0"/>
              <a:t>, 2022). </a:t>
            </a:r>
          </a:p>
        </p:txBody>
      </p:sp>
    </p:spTree>
    <p:extLst>
      <p:ext uri="{BB962C8B-B14F-4D97-AF65-F5344CB8AC3E}">
        <p14:creationId xmlns:p14="http://schemas.microsoft.com/office/powerpoint/2010/main" val="13937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22" t="23354" r="29005" b="37649"/>
          <a:stretch/>
        </p:blipFill>
        <p:spPr>
          <a:xfrm>
            <a:off x="1066800" y="642593"/>
            <a:ext cx="10058400" cy="57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Laba</a:t>
            </a:r>
            <a:r>
              <a:rPr lang="en-US" sz="2000" dirty="0"/>
              <a:t> </a:t>
            </a:r>
            <a:r>
              <a:rPr lang="en-US" sz="2000" dirty="0" err="1" smtClean="0"/>
              <a:t>Maksimal</a:t>
            </a:r>
            <a:endParaRPr lang="en-US" sz="2000" dirty="0" smtClean="0"/>
          </a:p>
          <a:p>
            <a:r>
              <a:rPr lang="en-US" sz="2000" dirty="0" err="1"/>
              <a:t>Promosi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 smtClean="0"/>
              <a:t>Penjualan</a:t>
            </a:r>
            <a:endParaRPr lang="en-US" sz="2000" dirty="0" smtClean="0"/>
          </a:p>
          <a:p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/>
              <a:t>target </a:t>
            </a:r>
            <a:r>
              <a:rPr lang="en-US" sz="2000" dirty="0" err="1"/>
              <a:t>pengembalian</a:t>
            </a:r>
            <a:r>
              <a:rPr lang="en-US" sz="2000" dirty="0"/>
              <a:t> </a:t>
            </a:r>
            <a:r>
              <a:rPr lang="en-US" sz="2000" dirty="0" err="1" smtClean="0"/>
              <a:t>investasi</a:t>
            </a:r>
            <a:endParaRPr lang="en-US" sz="2000" dirty="0"/>
          </a:p>
          <a:p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 smtClean="0"/>
              <a:t>saing</a:t>
            </a:r>
            <a:endParaRPr lang="en-US" sz="2000" dirty="0" smtClean="0"/>
          </a:p>
          <a:p>
            <a:r>
              <a:rPr lang="en-US" sz="2000" dirty="0" err="1"/>
              <a:t>Stabilitas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fi-FI" sz="2000" dirty="0"/>
              <a:t>Mempertahankan dan memperbaiki market </a:t>
            </a:r>
            <a:r>
              <a:rPr lang="fi-FI" sz="2000" dirty="0" smtClean="0"/>
              <a:t>share</a:t>
            </a:r>
          </a:p>
          <a:p>
            <a:r>
              <a:rPr lang="en-US" sz="2000" dirty="0" err="1"/>
              <a:t>Prestis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2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sasaran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/>
              <a:t>Menetukan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/>
              <a:t>Memperkirakan</a:t>
            </a:r>
            <a:r>
              <a:rPr lang="en-US" sz="2400" dirty="0"/>
              <a:t> </a:t>
            </a:r>
            <a:r>
              <a:rPr lang="en-US" sz="2400" dirty="0" err="1" smtClean="0"/>
              <a:t>biaya</a:t>
            </a:r>
            <a:endParaRPr lang="en-US" sz="2400" dirty="0" smtClean="0"/>
          </a:p>
          <a:p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 smtClean="0"/>
              <a:t>pesaing</a:t>
            </a:r>
            <a:endParaRPr lang="en-US" sz="2400" dirty="0" smtClean="0"/>
          </a:p>
          <a:p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74209"/>
            <a:ext cx="10058400" cy="4178535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sudut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pandang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seringkali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bilamana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dihubungkan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dirasakan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(value)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didefinisikan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rasio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dirasakan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dirasakan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meningkat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nilainya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meningkat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pula.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pembeli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alokasi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alokasi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pembeli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memutuskan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utilitas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membelinya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pembeli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memutuskan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mengalokasikan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membelinya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Pembeli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membandingkan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tersedia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memutuskan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alokasi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dana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dikehendaki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mendidik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Hal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terutama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bermanfaat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mana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pembeli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mengalami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kesulitan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menilai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manfaatnya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Persepsi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mahal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mencerminkan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Secapramana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2001). </a:t>
            </a:r>
          </a:p>
        </p:txBody>
      </p:sp>
    </p:spTree>
    <p:extLst>
      <p:ext uri="{BB962C8B-B14F-4D97-AF65-F5344CB8AC3E}">
        <p14:creationId xmlns:p14="http://schemas.microsoft.com/office/powerpoint/2010/main" val="26309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Orientasi</a:t>
            </a:r>
            <a:r>
              <a:rPr lang="en-US" sz="2000" dirty="0"/>
              <a:t> demand (</a:t>
            </a:r>
            <a:r>
              <a:rPr lang="en-US" sz="2000" dirty="0" err="1"/>
              <a:t>permintaan</a:t>
            </a:r>
            <a:r>
              <a:rPr lang="en-US" sz="2000" dirty="0"/>
              <a:t>) : </a:t>
            </a: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dipilih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/>
              <a:t>Orientasi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 : </a:t>
            </a: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menambah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(HPP) per </a:t>
            </a:r>
            <a:r>
              <a:rPr lang="en-US" sz="2000" dirty="0" err="1"/>
              <a:t>unitnya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operasional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besaran</a:t>
            </a:r>
            <a:r>
              <a:rPr lang="en-US" sz="2000" dirty="0"/>
              <a:t> </a:t>
            </a:r>
            <a:r>
              <a:rPr lang="en-US" sz="2000" dirty="0" err="1"/>
              <a:t>laba</a:t>
            </a:r>
            <a:r>
              <a:rPr lang="en-US" sz="2000" dirty="0"/>
              <a:t> yang </a:t>
            </a:r>
            <a:r>
              <a:rPr lang="en-US" sz="2000" dirty="0" err="1"/>
              <a:t>dinginkan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Orientasi</a:t>
            </a:r>
            <a:r>
              <a:rPr lang="en-US" sz="2000" dirty="0"/>
              <a:t> </a:t>
            </a:r>
            <a:r>
              <a:rPr lang="en-US" sz="2000" dirty="0" err="1"/>
              <a:t>persaingan</a:t>
            </a:r>
            <a:r>
              <a:rPr lang="en-US" sz="2000" dirty="0"/>
              <a:t> : </a:t>
            </a: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ditetapkan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pesaing</a:t>
            </a:r>
            <a:r>
              <a:rPr lang="en-US" sz="2000" dirty="0"/>
              <a:t>.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tergesa-gesa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pesaing</a:t>
            </a:r>
            <a:r>
              <a:rPr lang="en-US" sz="2000" dirty="0"/>
              <a:t> yang </a:t>
            </a:r>
            <a:r>
              <a:rPr lang="en-US" sz="2000" dirty="0" err="1"/>
              <a:t>dijadikan</a:t>
            </a:r>
            <a:r>
              <a:rPr lang="en-US" sz="2000" dirty="0"/>
              <a:t> benchmark (</a:t>
            </a:r>
            <a:r>
              <a:rPr lang="en-US" sz="2000" dirty="0" err="1"/>
              <a:t>patokan</a:t>
            </a:r>
            <a:r>
              <a:rPr lang="en-US" sz="2000" dirty="0"/>
              <a:t>)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jualnya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8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18" t="15813" r="25945" b="52844"/>
          <a:stretch/>
        </p:blipFill>
        <p:spPr>
          <a:xfrm>
            <a:off x="1066799" y="642594"/>
            <a:ext cx="10058401" cy="56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08" t="38953" r="32393" b="21696"/>
          <a:stretch/>
        </p:blipFill>
        <p:spPr>
          <a:xfrm>
            <a:off x="2030104" y="642594"/>
            <a:ext cx="8131792" cy="56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1619</Words>
  <Application>Microsoft Office PowerPoint</Application>
  <PresentationFormat>Widescreen</PresentationFormat>
  <Paragraphs>171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Garamond</vt:lpstr>
      <vt:lpstr>Times New Roman</vt:lpstr>
      <vt:lpstr>SavonVTI</vt:lpstr>
      <vt:lpstr>STRATEGI BAURAN PEMASARAN</vt:lpstr>
      <vt:lpstr>PowerPoint Presentation</vt:lpstr>
      <vt:lpstr>PENETAPAN HARGA DAN STRATEGI PENETAPAN HARGA </vt:lpstr>
      <vt:lpstr>Tujuan Penetapan Harga</vt:lpstr>
      <vt:lpstr>Langkah Penetapan Harga</vt:lpstr>
      <vt:lpstr>Strategi Penetapan Harga </vt:lpstr>
      <vt:lpstr>Orientasi Strategi Penetapan Harga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 Penetapan Harga Diskriminasi</vt:lpstr>
      <vt:lpstr>Strategi Penetapan Harga Promosi</vt:lpstr>
      <vt:lpstr>Strategi Penetapan Harga Bundel</vt:lpstr>
      <vt:lpstr>PowerPoint Presentation</vt:lpstr>
      <vt:lpstr>STRATEGI DISTRIBUSI DAN SALURAN PEMASARAN </vt:lpstr>
      <vt:lpstr>Jenis-jenis Saluran Distribusi </vt:lpstr>
      <vt:lpstr>Saluran Distribusi Menurut Indriyo Gitosudarmo</vt:lpstr>
      <vt:lpstr>Strategi Memilih Saluran Distribusi </vt:lpstr>
      <vt:lpstr>Fungsi-fungsi Saluran Distribusi </vt:lpstr>
      <vt:lpstr>PowerPoint Presentation</vt:lpstr>
      <vt:lpstr>PowerPoint Presentation</vt:lpstr>
      <vt:lpstr>Strategi Promosi Digital yang Efektif untuk Bisnis Modern </vt:lpstr>
      <vt:lpstr>Jenis-Jenis Promosi Digital:</vt:lpstr>
      <vt:lpstr>Strategi Promosi Digital Terpadu:</vt:lpstr>
      <vt:lpstr>Contoh Tren Promosi Digital</vt:lpstr>
      <vt:lpstr>Kesalahan yang Sering Terjadi: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2026-05-21T06:12:19Z</dcterms:created>
  <dcterms:modified xsi:type="dcterms:W3CDTF">2026-05-23T02:16:21Z</dcterms:modified>
</cp:coreProperties>
</file>