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7"/>
  </p:notesMasterIdLst>
  <p:sldIdLst>
    <p:sldId id="275" r:id="rId2"/>
    <p:sldId id="258" r:id="rId3"/>
    <p:sldId id="259" r:id="rId4"/>
    <p:sldId id="263" r:id="rId5"/>
    <p:sldId id="265" r:id="rId6"/>
    <p:sldId id="266" r:id="rId7"/>
    <p:sldId id="267" r:id="rId8"/>
    <p:sldId id="268" r:id="rId9"/>
    <p:sldId id="310" r:id="rId10"/>
    <p:sldId id="313" r:id="rId11"/>
    <p:sldId id="314" r:id="rId12"/>
    <p:sldId id="315" r:id="rId13"/>
    <p:sldId id="316" r:id="rId14"/>
    <p:sldId id="317" r:id="rId15"/>
    <p:sldId id="312" r:id="rId16"/>
  </p:sldIdLst>
  <p:sldSz cx="9144000" cy="6858000" type="screen4x3"/>
  <p:notesSz cx="6794500" cy="9931400"/>
  <p:custDataLst>
    <p:tags r:id="rId18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838">
          <p15:clr>
            <a:srgbClr val="A4A3A4"/>
          </p15:clr>
        </p15:guide>
        <p15:guide id="3" orient="horz" pos="4110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210">
          <p15:clr>
            <a:srgbClr val="A4A3A4"/>
          </p15:clr>
        </p15:guide>
        <p15:guide id="6" orient="horz" pos="567">
          <p15:clr>
            <a:srgbClr val="A4A3A4"/>
          </p15:clr>
        </p15:guide>
        <p15:guide id="7" orient="horz" pos="799">
          <p15:clr>
            <a:srgbClr val="A4A3A4"/>
          </p15:clr>
        </p15:guide>
        <p15:guide id="8" orient="horz" pos="1093">
          <p15:clr>
            <a:srgbClr val="A4A3A4"/>
          </p15:clr>
        </p15:guide>
        <p15:guide id="9" pos="2880">
          <p15:clr>
            <a:srgbClr val="A4A3A4"/>
          </p15:clr>
        </p15:guide>
        <p15:guide id="10" pos="22">
          <p15:clr>
            <a:srgbClr val="A4A3A4"/>
          </p15:clr>
        </p15:guide>
        <p15:guide id="11" pos="5520">
          <p15:clr>
            <a:srgbClr val="A4A3A4"/>
          </p15:clr>
        </p15:guide>
        <p15:guide id="12" pos="249">
          <p15:clr>
            <a:srgbClr val="A4A3A4"/>
          </p15:clr>
        </p15:guide>
        <p15:guide id="13" pos="541">
          <p15:clr>
            <a:srgbClr val="A4A3A4"/>
          </p15:clr>
        </p15:guide>
        <p15:guide id="14" pos="358">
          <p15:clr>
            <a:srgbClr val="A4A3A4"/>
          </p15:clr>
        </p15:guide>
        <p15:guide id="15" pos="7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3399"/>
    <a:srgbClr val="FAF0D2"/>
    <a:srgbClr val="0099FF"/>
    <a:srgbClr val="FFFF00"/>
    <a:srgbClr val="33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55" autoAdjust="0"/>
    <p:restoredTop sz="94737" autoAdjust="0"/>
  </p:normalViewPr>
  <p:slideViewPr>
    <p:cSldViewPr>
      <p:cViewPr varScale="1">
        <p:scale>
          <a:sx n="79" d="100"/>
          <a:sy n="79" d="100"/>
        </p:scale>
        <p:origin x="465" y="39"/>
      </p:cViewPr>
      <p:guideLst>
        <p:guide orient="horz" pos="2160"/>
        <p:guide orient="horz" pos="3838"/>
        <p:guide orient="horz" pos="4110"/>
        <p:guide orient="horz"/>
        <p:guide orient="horz" pos="210"/>
        <p:guide orient="horz" pos="567"/>
        <p:guide orient="horz" pos="799"/>
        <p:guide orient="horz" pos="1093"/>
        <p:guide pos="2880"/>
        <p:guide pos="22"/>
        <p:guide pos="5520"/>
        <p:guide pos="249"/>
        <p:guide pos="541"/>
        <p:guide pos="358"/>
        <p:guide pos="7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1026">
            <a:extLst>
              <a:ext uri="{FF2B5EF4-FFF2-40B4-BE49-F238E27FC236}">
                <a16:creationId xmlns:a16="http://schemas.microsoft.com/office/drawing/2014/main" id="{48F84A85-21C5-EE21-5F8B-05FE594A02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3" name="Rectangle 1027">
            <a:extLst>
              <a:ext uri="{FF2B5EF4-FFF2-40B4-BE49-F238E27FC236}">
                <a16:creationId xmlns:a16="http://schemas.microsoft.com/office/drawing/2014/main" id="{C88F1C1E-394D-DAA2-0568-959642E28B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1028">
            <a:extLst>
              <a:ext uri="{FF2B5EF4-FFF2-40B4-BE49-F238E27FC236}">
                <a16:creationId xmlns:a16="http://schemas.microsoft.com/office/drawing/2014/main" id="{C6697386-FC73-CF6D-5102-5CCFEC1891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25" name="Rectangle 1029">
            <a:extLst>
              <a:ext uri="{FF2B5EF4-FFF2-40B4-BE49-F238E27FC236}">
                <a16:creationId xmlns:a16="http://schemas.microsoft.com/office/drawing/2014/main" id="{D8E2A10D-EB53-9661-7022-5D3A00ABB4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26" name="Rectangle 1030">
            <a:extLst>
              <a:ext uri="{FF2B5EF4-FFF2-40B4-BE49-F238E27FC236}">
                <a16:creationId xmlns:a16="http://schemas.microsoft.com/office/drawing/2014/main" id="{85D07968-38ED-D532-017E-6749C1B30C3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7" name="Rectangle 1031">
            <a:extLst>
              <a:ext uri="{FF2B5EF4-FFF2-40B4-BE49-F238E27FC236}">
                <a16:creationId xmlns:a16="http://schemas.microsoft.com/office/drawing/2014/main" id="{81ED267A-BB98-E62A-FEA0-4017DCCFB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2DFD31-FDAF-44EA-B5B8-A5C173FA55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9D89229-4235-7459-5319-16E2DBA1D0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FEBF644-A27D-D1AD-5E13-E57FCC319B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E1A54F6-CA01-4121-BCBB-D921519C2C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391404-367D-EC8B-3ECA-4236D75B3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98F0A68-55F7-525B-9EAA-C40DA5A14F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EEF5861-48BB-D76C-B691-CB4E97E65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56693792-F6C2-2F44-D8AC-1F18582B7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827C6DBF-F6A2-EE52-1A36-5391EA8D25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52F41B6E-1579-9F60-3562-9948F3EBE6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903CE89-58DC-4E2B-E467-B8766148A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7B42474E-CD36-2D45-C5BC-1B68E6AF11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D271540D-1225-0DE6-D49D-155E10277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AD5FBCA9-E35B-D9D6-ACF9-285D5A20F2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B2CAA56-6612-4384-7B63-751A4F910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47F6E42-B147-9F27-A660-7E11548D91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B378E15-9E4A-96C0-EECC-0FE275C0B3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FEB84-0F74-6FA8-CE4A-E41D32574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2F8A5-1284-0BFB-8566-EC04848F8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06158-0649-929B-4A78-B5B0DAD9C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A0F6E4-3C6B-49ED-804B-69641B4E08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43474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0BCB-1683-6C8E-FA92-FD6F6995A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0C84E-2AC4-533E-FBEE-BCD839D7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3A9FE-049F-F095-2E90-8C46F205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96229-A805-4C8E-964D-2B1F35422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100772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F49BA-5207-06E8-30DF-A76C0A04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C6495-021B-9007-6448-9461CC71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8C79D-8FD8-05F9-AFF5-C58BA685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46106-56A2-4C87-837B-E6FEA9AE93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71483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8FE28-2266-45A8-CF1B-D50E0D6C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9B307-61C8-E5F1-594D-9BD43D53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2D617-52AC-8273-3D1E-625C13DB9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3BA5E-6469-4566-965D-1BA02AA60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70931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2767E-D194-84B4-3572-A49083E85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A69E8-DA67-2709-E413-CCACB408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5ABA3-DFD4-0481-B5CD-4EC80048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BC5A-38F4-435D-BAF0-8114E8348C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979436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A141C5-8C24-9DA6-ED15-6EBA2C43F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757DFC-661A-FBCB-26DE-6501A4D96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32E107-3AEE-C5C0-7436-E210FD938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6D54E-9A66-4B8F-8AFF-0F0474766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361187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1EBB0A-087D-5442-29C4-BAD23E8D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73048CE-3503-F69B-20B6-258AE840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14DB0DA-AB5C-B485-2727-5586A83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80AB1-A47B-4ACC-BE16-9C3CEDAB9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894803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D80037A-BABF-CF57-C631-0EC43875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74E709-4CD6-A827-8F80-23DB5D35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821D62-C060-37CE-E512-2A799DED9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DCDF4-6230-45C1-AD66-12B2F4C514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84504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6C3AB-8204-CE73-7524-AC3670D20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973BD6E-62FD-B262-7CF2-1051606A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871E2D-D9B4-1DB4-C11C-CF528396A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D6CA8-E6E1-4C3D-8407-96946143D9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81956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96392C-132A-DC0A-5CCC-CA369FC5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EFC2D5-E6A8-2418-8F0E-9FB18F63A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BAB2FA-F473-BFF8-ADFA-8F4D8E9E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74910-CEBC-45CA-940F-46D5D2CE5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827527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14CC2-5C87-8086-EE39-1A3113237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8A9A4-5738-BD30-A955-5CB4F662C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79F8CBC-272F-9C6C-80CC-E6237C898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412BD-63DD-4879-A519-A723008E05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145440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EC0F851-E535-1999-50F5-6777B76D4F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3C37B2-DCDA-BD1A-8A06-033F93F4C3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64D3C-6595-7F8D-C54F-99103C8AC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06829-AFB6-91D7-EB7B-E9079B2D3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64A-1D27-0D30-335D-D3C50B982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8E7B616-3B02-4224-9F2C-36F78EFC96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>
            <a:extLst>
              <a:ext uri="{FF2B5EF4-FFF2-40B4-BE49-F238E27FC236}">
                <a16:creationId xmlns:a16="http://schemas.microsoft.com/office/drawing/2014/main" id="{30D7E66F-2AE7-D179-C29A-D34AC73CAE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438" y="964407"/>
            <a:ext cx="93345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6B0F1-48BD-B5FA-FFCB-FDC6BD8C2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>
              <a:defRPr/>
            </a:pPr>
            <a:r>
              <a:rPr lang="en-US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15/10/2022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0D126-D8CD-38C3-06D5-0911B97B0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r>
              <a:rPr lang="en-ID" dirty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t>Global Marketing Dynamics</a:t>
            </a: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2051" name="Slide Number Placeholder 13">
            <a:extLst>
              <a:ext uri="{FF2B5EF4-FFF2-40B4-BE49-F238E27FC236}">
                <a16:creationId xmlns:a16="http://schemas.microsoft.com/office/drawing/2014/main" id="{2053FBA2-F29F-2741-37FB-503C4A3A6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685800"/>
            <a:fld id="{41C7F3B1-5EBC-4FF5-B566-88D6EF48566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+mn-ea"/>
              </a:rPr>
              <a:pPr defTabSz="685800"/>
              <a:t>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4272C62-5A2D-CD4F-C4D9-8FB8BF57D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95500"/>
            <a:ext cx="62067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685800">
              <a:defRPr/>
            </a:pPr>
            <a:r>
              <a:rPr lang="id-ID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Pertemuan ke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9</a:t>
            </a:r>
          </a:p>
          <a:p>
            <a:pPr defTabSz="685800">
              <a:defRPr/>
            </a:pPr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 CENA" pitchFamily="2" charset="0"/>
              <a:ea typeface="+mn-ea"/>
              <a:cs typeface="Arial" charset="0"/>
            </a:endParaRPr>
          </a:p>
          <a:p>
            <a:r>
              <a:rPr lang="en-US" sz="2400" b="1" dirty="0" err="1"/>
              <a:t>Komunikasi</a:t>
            </a:r>
            <a:r>
              <a:rPr lang="en-US" sz="2400" b="1" dirty="0"/>
              <a:t> </a:t>
            </a:r>
            <a:r>
              <a:rPr lang="en-US" sz="2400" b="1" dirty="0" err="1"/>
              <a:t>Pemasaran</a:t>
            </a:r>
            <a:r>
              <a:rPr lang="en-US" sz="2400" b="1" dirty="0"/>
              <a:t> </a:t>
            </a:r>
            <a:r>
              <a:rPr lang="en-US" sz="2400" b="1" dirty="0" err="1"/>
              <a:t>Menggunakan</a:t>
            </a:r>
            <a:r>
              <a:rPr lang="en-US" sz="2400" b="1" dirty="0"/>
              <a:t> </a:t>
            </a:r>
            <a:r>
              <a:rPr lang="en-US" sz="2400" b="1" dirty="0" err="1"/>
              <a:t>Saluran</a:t>
            </a:r>
            <a:r>
              <a:rPr lang="en-US" sz="2400" b="1" dirty="0"/>
              <a:t> Media Digital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1DB094-0598-55E3-F9E2-A3B58CB4C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E60B7B-4310-AF20-B681-63DD19BE7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01287-F024-F873-A433-834EDE008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FC05E9-E46C-979A-2D47-98B4AF1C174F}"/>
              </a:ext>
            </a:extLst>
          </p:cNvPr>
          <p:cNvSpPr txBox="1"/>
          <p:nvPr/>
        </p:nvSpPr>
        <p:spPr>
          <a:xfrm>
            <a:off x="539552" y="476672"/>
            <a:ext cx="7998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/>
              <a:t>Studi Kasus: Komunikasi Pemasaran Menggunakan Saluran Media Digital di Indonesia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AF83C-ED53-8C4C-B60C-441E24386439}"/>
              </a:ext>
            </a:extLst>
          </p:cNvPr>
          <p:cNvSpPr txBox="1"/>
          <p:nvPr/>
        </p:nvSpPr>
        <p:spPr>
          <a:xfrm>
            <a:off x="323528" y="1412776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b="1" dirty="0"/>
              <a:t>Latar </a:t>
            </a:r>
            <a:r>
              <a:rPr lang="en-US" b="1" dirty="0" err="1"/>
              <a:t>Belakang</a:t>
            </a:r>
            <a:endParaRPr lang="en-US" b="1" dirty="0"/>
          </a:p>
          <a:p>
            <a:pPr algn="just">
              <a:buNone/>
            </a:pPr>
            <a:r>
              <a:rPr lang="en-US" dirty="0"/>
              <a:t>Indonesia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penetrasi</a:t>
            </a:r>
            <a:r>
              <a:rPr lang="en-US" dirty="0"/>
              <a:t> internet dan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mobile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, </a:t>
            </a:r>
            <a:r>
              <a:rPr lang="en-US" dirty="0" err="1"/>
              <a:t>menjadikan</a:t>
            </a:r>
            <a:r>
              <a:rPr lang="en-US" dirty="0"/>
              <a:t> media digital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. Perusahaan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Indonesia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platform digital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dan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b="1" dirty="0"/>
              <a:t>Gambaran Kasus</a:t>
            </a:r>
          </a:p>
          <a:p>
            <a:pPr algn="just">
              <a:buNone/>
            </a:pPr>
            <a:r>
              <a:rPr lang="en-US" dirty="0"/>
              <a:t>PT </a:t>
            </a:r>
            <a:r>
              <a:rPr lang="en-US" dirty="0" err="1"/>
              <a:t>Sukses</a:t>
            </a:r>
            <a:r>
              <a:rPr lang="en-US" dirty="0"/>
              <a:t> Maju,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di Indonesia, </a:t>
            </a:r>
            <a:r>
              <a:rPr lang="en-US" dirty="0" err="1"/>
              <a:t>berencana</a:t>
            </a:r>
            <a:r>
              <a:rPr lang="en-US" dirty="0"/>
              <a:t> </a:t>
            </a:r>
            <a:r>
              <a:rPr lang="en-US" dirty="0" err="1"/>
              <a:t>meluncurkan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menargetkan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usia</a:t>
            </a:r>
            <a:r>
              <a:rPr lang="en-US" dirty="0"/>
              <a:t> 18-30 </a:t>
            </a:r>
            <a:r>
              <a:rPr lang="en-US" dirty="0" err="1"/>
              <a:t>tahun</a:t>
            </a:r>
            <a:r>
              <a:rPr lang="en-US" dirty="0"/>
              <a:t> di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di Indonesia. Perusahaan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media digital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mengomunikasikan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dan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90672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367704-4577-FE34-1807-E87226B7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82618-3CB1-4525-AF37-AC545E05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F7B17-124D-3613-0B27-E1629AF8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489D61-E7C2-AD43-2586-5EA2FDCCCFDF}"/>
              </a:ext>
            </a:extLst>
          </p:cNvPr>
          <p:cNvSpPr txBox="1"/>
          <p:nvPr/>
        </p:nvSpPr>
        <p:spPr>
          <a:xfrm>
            <a:off x="457200" y="260648"/>
            <a:ext cx="84352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b="1" dirty="0"/>
              <a:t>Tujuan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target </a:t>
            </a:r>
            <a:r>
              <a:rPr lang="en-US" dirty="0" err="1"/>
              <a:t>sebesar</a:t>
            </a:r>
            <a:r>
              <a:rPr lang="en-US" dirty="0"/>
              <a:t> 40% </a:t>
            </a:r>
            <a:r>
              <a:rPr lang="en-US" dirty="0" err="1"/>
              <a:t>dalam</a:t>
            </a:r>
            <a:r>
              <a:rPr lang="en-US" dirty="0"/>
              <a:t> 3 </a:t>
            </a:r>
            <a:r>
              <a:rPr lang="en-US" dirty="0" err="1"/>
              <a:t>bulan</a:t>
            </a:r>
            <a:r>
              <a:rPr lang="en-US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 err="1"/>
              <a:t>Melibatkan</a:t>
            </a:r>
            <a:r>
              <a:rPr lang="en-US" dirty="0"/>
              <a:t> minimal 50.000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digital </a:t>
            </a:r>
            <a:r>
              <a:rPr lang="en-US" dirty="0" err="1"/>
              <a:t>bertema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online </a:t>
            </a:r>
            <a:r>
              <a:rPr lang="en-US" dirty="0" err="1"/>
              <a:t>melalui</a:t>
            </a:r>
            <a:r>
              <a:rPr lang="en-US" dirty="0"/>
              <a:t> platform e-commerce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minimal 25% pada </a:t>
            </a:r>
            <a:r>
              <a:rPr lang="en-US" dirty="0" err="1"/>
              <a:t>kuartal</a:t>
            </a:r>
            <a:r>
              <a:rPr lang="en-US" dirty="0"/>
              <a:t> </a:t>
            </a:r>
            <a:r>
              <a:rPr lang="en-US" dirty="0" err="1"/>
              <a:t>peluncuran</a:t>
            </a:r>
            <a:r>
              <a:rPr lang="en-US" dirty="0"/>
              <a:t>.</a:t>
            </a:r>
          </a:p>
          <a:p>
            <a:pPr>
              <a:buNone/>
            </a:pPr>
            <a:endParaRPr lang="en-US" b="1" dirty="0"/>
          </a:p>
          <a:p>
            <a:pPr algn="l">
              <a:buNone/>
            </a:pPr>
            <a:r>
              <a:rPr lang="en-US" b="1" dirty="0" err="1"/>
              <a:t>Saluran</a:t>
            </a:r>
            <a:r>
              <a:rPr lang="en-US" b="1" dirty="0"/>
              <a:t> Media Digital yang </a:t>
            </a:r>
            <a:r>
              <a:rPr lang="en-US" b="1" dirty="0" err="1"/>
              <a:t>Digunakan</a:t>
            </a:r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Platform Media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r>
              <a:rPr lang="en-US" dirty="0"/>
              <a:t> Instagram dan TikTok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visual dan video </a:t>
            </a:r>
            <a:r>
              <a:rPr lang="en-US" dirty="0" err="1"/>
              <a:t>singkat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 err="1"/>
              <a:t>Kolaborasi</a:t>
            </a:r>
            <a:r>
              <a:rPr lang="en-US" b="1" dirty="0"/>
              <a:t> Influencer: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influencer </a:t>
            </a:r>
            <a:r>
              <a:rPr lang="en-US" dirty="0" err="1"/>
              <a:t>populer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dan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posting </a:t>
            </a:r>
            <a:r>
              <a:rPr lang="en-US" dirty="0" err="1"/>
              <a:t>interaktif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Email Marketing: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newsletter </a:t>
            </a:r>
            <a:r>
              <a:rPr lang="en-US" dirty="0" err="1"/>
              <a:t>personalisasi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, tips </a:t>
            </a:r>
            <a:r>
              <a:rPr lang="en-US" dirty="0" err="1"/>
              <a:t>penggunaan</a:t>
            </a:r>
            <a:r>
              <a:rPr lang="en-US" dirty="0"/>
              <a:t>, dan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eksklusif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Search Engine Marketing (SEM):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Google Ads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menargetkan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minuman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dan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kebugaran</a:t>
            </a:r>
            <a:r>
              <a:rPr lang="en-US" dirty="0"/>
              <a:t> di Indonesia.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Content Marketing: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blog di situs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resep</a:t>
            </a:r>
            <a:r>
              <a:rPr lang="en-US" dirty="0"/>
              <a:t>, dan </a:t>
            </a:r>
            <a:r>
              <a:rPr lang="en-US" dirty="0" err="1"/>
              <a:t>kisah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guna </a:t>
            </a:r>
            <a:r>
              <a:rPr lang="en-US" dirty="0" err="1"/>
              <a:t>meningkatkan</a:t>
            </a:r>
            <a:r>
              <a:rPr lang="en-US" dirty="0"/>
              <a:t> SEO dan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berharga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008175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5A3596-0088-DD04-376B-EF0A0671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3D88D-AA36-93E0-7695-83C71AC29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4C0C56-723C-18BE-CC41-1D8A196C5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014076-1B72-8A8D-003E-66306D64A50E}"/>
              </a:ext>
            </a:extLst>
          </p:cNvPr>
          <p:cNvSpPr txBox="1"/>
          <p:nvPr/>
        </p:nvSpPr>
        <p:spPr>
          <a:xfrm>
            <a:off x="251520" y="404664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/>
              <a:t>Strategi </a:t>
            </a:r>
            <a:r>
              <a:rPr lang="en-US" b="1" dirty="0" err="1"/>
              <a:t>Pelaksanaan</a:t>
            </a:r>
            <a:endParaRPr lang="en-US" b="1" dirty="0"/>
          </a:p>
          <a:p>
            <a:pPr marL="342900" indent="-342900">
              <a:buFont typeface="+mj-lt"/>
              <a:buAutoNum type="arabicPeriod"/>
            </a:pPr>
            <a:endParaRPr lang="en-US" b="1" dirty="0"/>
          </a:p>
          <a:p>
            <a:pPr algn="just">
              <a:buFont typeface="+mj-lt"/>
              <a:buAutoNum type="arabicPeriod"/>
            </a:pPr>
            <a:r>
              <a:rPr lang="en-US" b="1" dirty="0"/>
              <a:t>Riset Pasar: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dan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survei</a:t>
            </a:r>
            <a:r>
              <a:rPr lang="en-US" dirty="0"/>
              <a:t> online dan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(social listening).</a:t>
            </a:r>
          </a:p>
          <a:p>
            <a:pPr algn="just"/>
            <a:r>
              <a:rPr lang="en-US" b="1" dirty="0"/>
              <a:t>2. </a:t>
            </a:r>
            <a:r>
              <a:rPr lang="en-US" b="1" dirty="0" err="1"/>
              <a:t>Pembuatan</a:t>
            </a:r>
            <a:r>
              <a:rPr lang="en-US" b="1" dirty="0"/>
              <a:t> </a:t>
            </a:r>
            <a:r>
              <a:rPr lang="en-US" b="1" dirty="0" err="1"/>
              <a:t>Konten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dan </a:t>
            </a:r>
            <a:r>
              <a:rPr lang="en-US" dirty="0" err="1"/>
              <a:t>menarik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video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infografik</a:t>
            </a:r>
            <a:r>
              <a:rPr lang="en-US" dirty="0"/>
              <a:t>, dan </a:t>
            </a:r>
            <a:r>
              <a:rPr lang="en-US" dirty="0" err="1"/>
              <a:t>testimoni</a:t>
            </a:r>
            <a:r>
              <a:rPr lang="en-US" dirty="0"/>
              <a:t> yang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muda</a:t>
            </a:r>
            <a:r>
              <a:rPr lang="en-US" dirty="0"/>
              <a:t> Indonesia.</a:t>
            </a:r>
          </a:p>
          <a:p>
            <a:pPr algn="just"/>
            <a:r>
              <a:rPr lang="en-US" b="1" dirty="0"/>
              <a:t>3.Optimasi Platform:</a:t>
            </a:r>
            <a:r>
              <a:rPr lang="en-US" dirty="0"/>
              <a:t> </a:t>
            </a:r>
            <a:r>
              <a:rPr lang="en-US" dirty="0" err="1"/>
              <a:t>Menjadwalkan</a:t>
            </a:r>
            <a:r>
              <a:rPr lang="en-US" dirty="0"/>
              <a:t> dan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postingan</a:t>
            </a:r>
            <a:r>
              <a:rPr lang="en-US" dirty="0"/>
              <a:t>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platform.</a:t>
            </a:r>
          </a:p>
          <a:p>
            <a:pPr algn="just"/>
            <a:r>
              <a:rPr lang="en-US" b="1" dirty="0"/>
              <a:t>4. Kerjasama Influencer: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influencer </a:t>
            </a:r>
            <a:r>
              <a:rPr lang="en-US" dirty="0" err="1"/>
              <a:t>mikro</a:t>
            </a:r>
            <a:r>
              <a:rPr lang="en-US" dirty="0"/>
              <a:t> dan </a:t>
            </a:r>
            <a:r>
              <a:rPr lang="en-US" dirty="0" err="1"/>
              <a:t>makro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dan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metrik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5. </a:t>
            </a:r>
            <a:r>
              <a:rPr lang="en-US" b="1" dirty="0" err="1"/>
              <a:t>Pemantauan</a:t>
            </a:r>
            <a:r>
              <a:rPr lang="en-US" b="1" dirty="0"/>
              <a:t> Kinerja: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dashboard </a:t>
            </a:r>
            <a:r>
              <a:rPr lang="en-US" dirty="0" err="1"/>
              <a:t>analitik</a:t>
            </a:r>
            <a:r>
              <a:rPr lang="en-US" dirty="0"/>
              <a:t> digital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melacak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,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, </a:t>
            </a:r>
            <a:r>
              <a:rPr lang="en-US" dirty="0" err="1"/>
              <a:t>rasio</a:t>
            </a:r>
            <a:r>
              <a:rPr lang="en-US" dirty="0"/>
              <a:t> </a:t>
            </a:r>
            <a:r>
              <a:rPr lang="en-US" dirty="0" err="1"/>
              <a:t>klik-tayang</a:t>
            </a:r>
            <a:r>
              <a:rPr lang="en-US" dirty="0"/>
              <a:t>, dan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.</a:t>
            </a:r>
          </a:p>
          <a:p>
            <a:pPr algn="just"/>
            <a:r>
              <a:rPr lang="en-US" b="1" dirty="0"/>
              <a:t>6. </a:t>
            </a:r>
            <a:r>
              <a:rPr lang="en-US" b="1" dirty="0" err="1"/>
              <a:t>Umpan</a:t>
            </a:r>
            <a:r>
              <a:rPr lang="en-US" b="1" dirty="0"/>
              <a:t> Balik dan </a:t>
            </a:r>
            <a:r>
              <a:rPr lang="en-US" b="1" dirty="0" err="1"/>
              <a:t>Penyesuaian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feedback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komentar</a:t>
            </a:r>
            <a:r>
              <a:rPr lang="en-US" dirty="0"/>
              <a:t>, </a:t>
            </a:r>
            <a:r>
              <a:rPr lang="en-US" dirty="0" err="1"/>
              <a:t>survei</a:t>
            </a:r>
            <a:r>
              <a:rPr lang="en-US" dirty="0"/>
              <a:t>, dan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460605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C66B8F-6B05-E083-5B39-97AAE15F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903824-8ECD-31D7-5538-082667938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5242D-1071-FB64-0D14-8B5C65EE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470C0A-A6C5-BDF0-DCF2-273B0E4FB8C2}"/>
              </a:ext>
            </a:extLst>
          </p:cNvPr>
          <p:cNvSpPr txBox="1"/>
          <p:nvPr/>
        </p:nvSpPr>
        <p:spPr>
          <a:xfrm>
            <a:off x="251520" y="332656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US" b="1" dirty="0"/>
              <a:t>Hasil dan </a:t>
            </a:r>
            <a:r>
              <a:rPr lang="en-US" b="1" dirty="0" err="1"/>
              <a:t>Pembelajaran</a:t>
            </a:r>
            <a:endParaRPr lang="en-US" b="1" dirty="0"/>
          </a:p>
          <a:p>
            <a:pPr algn="just">
              <a:buNone/>
            </a:pPr>
            <a:endParaRPr lang="en-US" b="1" dirty="0"/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Kampanye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di Instagram dan TikTok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45%, </a:t>
            </a:r>
            <a:r>
              <a:rPr lang="en-US" dirty="0" err="1"/>
              <a:t>melebihi</a:t>
            </a:r>
            <a:r>
              <a:rPr lang="en-US" dirty="0"/>
              <a:t> target </a:t>
            </a:r>
            <a:r>
              <a:rPr lang="en-US" dirty="0" err="1"/>
              <a:t>awal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Kolaborasi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influencer </a:t>
            </a:r>
            <a:r>
              <a:rPr lang="en-US" dirty="0" err="1"/>
              <a:t>terpercaya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30%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posting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/>
              <a:t>Upaya SEM </a:t>
            </a:r>
            <a:r>
              <a:rPr lang="en-US" dirty="0" err="1"/>
              <a:t>mendatangkan</a:t>
            </a:r>
            <a:r>
              <a:rPr lang="en-US" dirty="0"/>
              <a:t> </a:t>
            </a:r>
            <a:r>
              <a:rPr lang="en-US" dirty="0" err="1"/>
              <a:t>trafik</a:t>
            </a:r>
            <a:r>
              <a:rPr lang="en-US" dirty="0"/>
              <a:t> </a:t>
            </a:r>
            <a:r>
              <a:rPr lang="en-US" dirty="0" err="1"/>
              <a:t>tertarget</a:t>
            </a:r>
            <a:r>
              <a:rPr lang="en-US" dirty="0"/>
              <a:t> yang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online </a:t>
            </a:r>
            <a:r>
              <a:rPr lang="en-US" dirty="0" err="1"/>
              <a:t>sebesar</a:t>
            </a:r>
            <a:r>
              <a:rPr lang="en-US" dirty="0"/>
              <a:t> 28%, </a:t>
            </a:r>
            <a:r>
              <a:rPr lang="en-US" dirty="0" err="1"/>
              <a:t>melampaui</a:t>
            </a:r>
            <a:r>
              <a:rPr lang="en-US" dirty="0"/>
              <a:t> target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Kampanye</a:t>
            </a:r>
            <a:r>
              <a:rPr lang="en-US" dirty="0"/>
              <a:t> email </a:t>
            </a:r>
            <a:r>
              <a:rPr lang="en-US" dirty="0" err="1"/>
              <a:t>personalisasi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dan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dan feedback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relevansi</a:t>
            </a:r>
            <a:r>
              <a:rPr lang="en-US" dirty="0"/>
              <a:t> dan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330045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282A5D-9A92-3040-6500-8B90CEB65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637120-2064-2D0E-F79D-64D760117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AE6EA-5E2E-6B89-882B-F0084756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450F6D-7F69-1C40-88E6-D658E12BA186}"/>
              </a:ext>
            </a:extLst>
          </p:cNvPr>
          <p:cNvSpPr txBox="1"/>
          <p:nvPr/>
        </p:nvSpPr>
        <p:spPr>
          <a:xfrm>
            <a:off x="457200" y="332656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Pelajaran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Pemasaran</a:t>
            </a:r>
            <a:r>
              <a:rPr lang="en-US" b="1" dirty="0"/>
              <a:t> di Indonesia</a:t>
            </a:r>
          </a:p>
          <a:p>
            <a:endParaRPr lang="en-US" b="1" dirty="0"/>
          </a:p>
          <a:p>
            <a:pPr marL="342900" indent="-342900" algn="just">
              <a:buFont typeface="+mj-lt"/>
              <a:buAutoNum type="arabicPeriod"/>
            </a:pPr>
            <a:r>
              <a:rPr lang="en-US" b="1" dirty="0" err="1"/>
              <a:t>Lokalisasi</a:t>
            </a:r>
            <a:r>
              <a:rPr lang="en-US" b="1" dirty="0"/>
              <a:t> Sangat </a:t>
            </a:r>
            <a:r>
              <a:rPr lang="en-US" b="1" dirty="0" err="1"/>
              <a:t>Penting</a:t>
            </a:r>
            <a:r>
              <a:rPr lang="en-US" b="1" dirty="0"/>
              <a:t>: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dan </a:t>
            </a:r>
            <a:r>
              <a:rPr lang="en-US" dirty="0" err="1"/>
              <a:t>nuansa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 err="1"/>
              <a:t>Pendekatan</a:t>
            </a:r>
            <a:r>
              <a:rPr lang="en-US" b="1" dirty="0"/>
              <a:t> Multi-</a:t>
            </a:r>
            <a:r>
              <a:rPr lang="en-US" b="1" dirty="0" err="1"/>
              <a:t>Saluran</a:t>
            </a:r>
            <a:r>
              <a:rPr lang="en-US" b="1" dirty="0"/>
              <a:t>: </a:t>
            </a:r>
            <a:r>
              <a:rPr lang="en-US" dirty="0" err="1"/>
              <a:t>Kombinasi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influencer, SEM, dan content marketing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dan </a:t>
            </a:r>
            <a:r>
              <a:rPr lang="en-US" dirty="0" err="1"/>
              <a:t>keterlibatan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/>
              <a:t>Keputusan </a:t>
            </a:r>
            <a:r>
              <a:rPr lang="en-US" b="1" dirty="0" err="1"/>
              <a:t>Berbasis</a:t>
            </a:r>
            <a:r>
              <a:rPr lang="en-US" b="1" dirty="0"/>
              <a:t> Data: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dan </a:t>
            </a:r>
            <a:r>
              <a:rPr lang="en-US" dirty="0" err="1"/>
              <a:t>menyesuaikan</a:t>
            </a:r>
            <a:r>
              <a:rPr lang="en-US" dirty="0"/>
              <a:t> strategi sangat vital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b="1" dirty="0" err="1"/>
              <a:t>Keterlibatan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Utama </a:t>
            </a:r>
            <a:r>
              <a:rPr lang="en-US" b="1" dirty="0" err="1"/>
              <a:t>Daripada</a:t>
            </a:r>
            <a:r>
              <a:rPr lang="en-US" b="1" dirty="0"/>
              <a:t> </a:t>
            </a:r>
            <a:r>
              <a:rPr lang="en-US" b="1" dirty="0" err="1"/>
              <a:t>Promosi</a:t>
            </a:r>
            <a:r>
              <a:rPr lang="en-US" b="1" dirty="0"/>
              <a:t>: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influencer dan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dan </a:t>
            </a:r>
            <a:r>
              <a:rPr lang="en-US" dirty="0" err="1"/>
              <a:t>loyalitas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95247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1389-0591-0107-2543-9DBEDB715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dirty="0" err="1"/>
              <a:t>Terima</a:t>
            </a:r>
            <a:r>
              <a:rPr lang="en-US" dirty="0"/>
              <a:t> Kasih -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4CAE-02BF-1AFF-F57B-4AF46674D8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F05F5-7E8D-5FDE-C350-1A96AA093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EFC20-5E14-5B58-016D-86D26EFDB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14C8C-F31B-0BBA-37AB-A147CC56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0F6E4-3C6B-49ED-804B-69641B4E08C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046583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32D9BC2-EEC5-352E-E6DF-1FFCB6FF6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9263" y="422275"/>
            <a:ext cx="8229600" cy="625475"/>
          </a:xfrm>
        </p:spPr>
        <p:txBody>
          <a:bodyPr/>
          <a:lstStyle/>
          <a:p>
            <a:r>
              <a:rPr lang="en-US" altLang="en-US" sz="3200" b="1" dirty="0" err="1"/>
              <a:t>Pendahuluan</a:t>
            </a:r>
            <a:endParaRPr lang="en-GB" altLang="en-US" sz="3200" b="1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3E46A9-4B16-DE85-81DA-493E0C88A9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menginformasikan</a:t>
            </a:r>
            <a:r>
              <a:rPr lang="en-US" dirty="0"/>
              <a:t>, </a:t>
            </a:r>
            <a:r>
              <a:rPr lang="en-US" dirty="0" err="1"/>
              <a:t>membujuk</a:t>
            </a:r>
            <a:r>
              <a:rPr lang="en-US" dirty="0"/>
              <a:t>, dan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media digital,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 online yang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interaktivitas</a:t>
            </a:r>
            <a:r>
              <a:rPr lang="en-US" dirty="0"/>
              <a:t>, dan </a:t>
            </a:r>
            <a:r>
              <a:rPr lang="en-US" dirty="0" err="1"/>
              <a:t>personalisasi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media </a:t>
            </a:r>
            <a:r>
              <a:rPr lang="en-US" dirty="0" err="1"/>
              <a:t>tradisional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327C92-E267-122B-E466-A80ACCD4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DD8F9-E85D-636C-24FF-47F8716C5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042217-F413-C6C6-9CA0-38438DE31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86903C2-97BB-C3D9-AA2A-C521622DD1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 err="1"/>
              <a:t>Saluran</a:t>
            </a:r>
            <a:r>
              <a:rPr lang="en-US" sz="3200" b="1" dirty="0"/>
              <a:t> Media Digital Utama </a:t>
            </a:r>
            <a:r>
              <a:rPr lang="en-US" sz="3200" b="1" dirty="0" err="1"/>
              <a:t>untuk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r>
              <a:rPr lang="en-US" sz="3200" b="1" dirty="0"/>
              <a:t> </a:t>
            </a:r>
            <a:r>
              <a:rPr lang="en-US" sz="3200" b="1" dirty="0" err="1"/>
              <a:t>Pemasaran</a:t>
            </a:r>
            <a:endParaRPr lang="en-US" sz="3200" b="1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63FA7A2-FB53-65B9-0BBD-749EF26158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3063"/>
            <a:ext cx="8229600" cy="4525962"/>
          </a:xfrm>
        </p:spPr>
        <p:txBody>
          <a:bodyPr/>
          <a:lstStyle/>
          <a:p>
            <a:r>
              <a:rPr lang="en-US" b="1" dirty="0"/>
              <a:t>Media </a:t>
            </a:r>
            <a:r>
              <a:rPr lang="en-US" b="1" dirty="0" err="1"/>
              <a:t>Sosial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Contohnya</a:t>
            </a:r>
            <a:r>
              <a:rPr lang="en-US" dirty="0"/>
              <a:t> Facebook, Instagram, Twitter, LinkedIn, TikTok.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interaksi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dan </a:t>
            </a:r>
            <a:r>
              <a:rPr lang="en-US" dirty="0" err="1"/>
              <a:t>pemasaran</a:t>
            </a:r>
            <a:r>
              <a:rPr lang="en-US" dirty="0"/>
              <a:t> influencer. </a:t>
            </a:r>
            <a:r>
              <a:rPr lang="en-US" dirty="0" err="1"/>
              <a:t>Keunggulannya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dua </a:t>
            </a:r>
            <a:r>
              <a:rPr lang="en-US" dirty="0" err="1"/>
              <a:t>arah</a:t>
            </a:r>
            <a:r>
              <a:rPr lang="en-US" dirty="0"/>
              <a:t>,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penargetan</a:t>
            </a:r>
            <a:r>
              <a:rPr lang="en-US" dirty="0"/>
              <a:t>, dan </a:t>
            </a:r>
            <a:r>
              <a:rPr lang="en-US" dirty="0" err="1"/>
              <a:t>potensi</a:t>
            </a:r>
            <a:r>
              <a:rPr lang="en-US" dirty="0"/>
              <a:t> viral.</a:t>
            </a:r>
          </a:p>
          <a:p>
            <a:r>
              <a:rPr lang="en-US" b="1" dirty="0"/>
              <a:t>Email Marketing: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penawaran</a:t>
            </a:r>
            <a:r>
              <a:rPr lang="en-US" dirty="0"/>
              <a:t> personal, newsletter, dan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r>
              <a:rPr lang="en-US" dirty="0" err="1"/>
              <a:t>Keuntungannya</a:t>
            </a:r>
            <a:r>
              <a:rPr lang="en-US" dirty="0"/>
              <a:t> </a:t>
            </a:r>
            <a:r>
              <a:rPr lang="en-US" dirty="0" err="1"/>
              <a:t>hemat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,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terukur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segmentasi</a:t>
            </a:r>
            <a:r>
              <a:rPr lang="en-US" dirty="0"/>
              <a:t> pasar.</a:t>
            </a:r>
          </a:p>
          <a:p>
            <a:r>
              <a:rPr lang="en-US" b="1" dirty="0"/>
              <a:t>Search Engine Marketing (SEM):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SEO dan </a:t>
            </a:r>
            <a:r>
              <a:rPr lang="en-US" dirty="0" err="1"/>
              <a:t>iklan</a:t>
            </a:r>
            <a:r>
              <a:rPr lang="en-US" dirty="0"/>
              <a:t> PPC,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trafik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niat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keakuratan</a:t>
            </a:r>
            <a:r>
              <a:rPr lang="en-US" dirty="0"/>
              <a:t> target dan ROI yang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B9EC7-3062-D45C-01E4-0BF23613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E64819-F9AA-6002-FC40-F23B5C4BC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C0902-D39E-CE75-9C9C-508A434D6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>
            <a:extLst>
              <a:ext uri="{FF2B5EF4-FFF2-40B4-BE49-F238E27FC236}">
                <a16:creationId xmlns:a16="http://schemas.microsoft.com/office/drawing/2014/main" id="{909FD832-D78F-6E78-9915-B1DFB6D26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274638"/>
            <a:ext cx="8229600" cy="5894387"/>
          </a:xfrm>
        </p:spPr>
        <p:txBody>
          <a:bodyPr/>
          <a:lstStyle/>
          <a:p>
            <a:r>
              <a:rPr lang="en-US" b="1" dirty="0"/>
              <a:t>Content Marketing:</a:t>
            </a:r>
            <a:r>
              <a:rPr lang="en-US" dirty="0"/>
              <a:t> Format </a:t>
            </a:r>
            <a:r>
              <a:rPr lang="en-US" dirty="0" err="1"/>
              <a:t>seperti</a:t>
            </a:r>
            <a:r>
              <a:rPr lang="en-US" dirty="0"/>
              <a:t> blog, video, </a:t>
            </a:r>
            <a:r>
              <a:rPr lang="en-US" dirty="0" err="1"/>
              <a:t>infografik</a:t>
            </a:r>
            <a:r>
              <a:rPr lang="en-US" dirty="0"/>
              <a:t>, podcast, dan whitepaper.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edukasi</a:t>
            </a:r>
            <a:r>
              <a:rPr lang="en-US" dirty="0"/>
              <a:t>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dan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dan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trafik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.</a:t>
            </a:r>
          </a:p>
          <a:p>
            <a:r>
              <a:rPr lang="en-US" b="1" dirty="0"/>
              <a:t>Online Display Advertising: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banner, </a:t>
            </a:r>
            <a:r>
              <a:rPr lang="en-US" dirty="0" err="1"/>
              <a:t>iklan</a:t>
            </a:r>
            <a:r>
              <a:rPr lang="en-US" dirty="0"/>
              <a:t> video, dan retargeting,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visibilitas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dan </a:t>
            </a:r>
            <a:r>
              <a:rPr lang="en-US" dirty="0" err="1"/>
              <a:t>melakukan</a:t>
            </a:r>
            <a:r>
              <a:rPr lang="en-US" dirty="0"/>
              <a:t> remarketing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visual dan </a:t>
            </a:r>
            <a:r>
              <a:rPr lang="en-US" dirty="0" err="1"/>
              <a:t>jangkauan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  <a:p>
            <a:r>
              <a:rPr lang="en-US" b="1" dirty="0"/>
              <a:t>Mobile Marketing: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SMS,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notifikasi</a:t>
            </a:r>
            <a:r>
              <a:rPr lang="en-US" dirty="0"/>
              <a:t> push, dan </a:t>
            </a:r>
            <a:r>
              <a:rPr lang="en-US" dirty="0" err="1"/>
              <a:t>tawaran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,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cepat</a:t>
            </a:r>
            <a:r>
              <a:rPr lang="en-US" dirty="0"/>
              <a:t> dan sangat personal.</a:t>
            </a:r>
          </a:p>
          <a:p>
            <a:r>
              <a:rPr lang="en-US" b="1" dirty="0"/>
              <a:t>Influencer Marketing:</a:t>
            </a:r>
            <a:r>
              <a:rPr lang="en-US" dirty="0"/>
              <a:t> Kerjasama </a:t>
            </a:r>
            <a:r>
              <a:rPr lang="en-US" dirty="0" err="1"/>
              <a:t>dengan</a:t>
            </a:r>
            <a:r>
              <a:rPr lang="en-US" dirty="0"/>
              <a:t> influencer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dan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endorsement </a:t>
            </a:r>
            <a:r>
              <a:rPr lang="en-US" dirty="0" err="1"/>
              <a:t>otentik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F6399-88F4-F848-4A5E-D086C82F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15700-454D-9057-3F99-98DB1D5E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25F85-8D77-8191-975B-DED73FE34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3A6641A-6BBB-BCD7-B148-719088BC7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42912"/>
            <a:ext cx="8229600" cy="753839"/>
          </a:xfrm>
        </p:spPr>
        <p:txBody>
          <a:bodyPr/>
          <a:lstStyle/>
          <a:p>
            <a:r>
              <a:rPr lang="en-US" sz="3200" b="1" dirty="0" err="1"/>
              <a:t>Karakteristik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r>
              <a:rPr lang="en-US" sz="3200" b="1" dirty="0"/>
              <a:t> </a:t>
            </a:r>
            <a:r>
              <a:rPr lang="en-US" sz="3200" b="1" dirty="0" err="1"/>
              <a:t>Pemasaran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/>
              <a:t>Media Digital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83EC4CE-DDE3-3DDD-3829-9F26967E77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43063"/>
            <a:ext cx="8229600" cy="4525962"/>
          </a:xfrm>
        </p:spPr>
        <p:txBody>
          <a:bodyPr/>
          <a:lstStyle/>
          <a:p>
            <a:r>
              <a:rPr lang="en-US" b="1" dirty="0" err="1"/>
              <a:t>Interaktivitas</a:t>
            </a:r>
            <a:r>
              <a:rPr lang="en-US" b="1" dirty="0"/>
              <a:t>:</a:t>
            </a:r>
            <a:r>
              <a:rPr lang="en-US" dirty="0"/>
              <a:t> Memungkinkan </a:t>
            </a:r>
            <a:r>
              <a:rPr lang="en-US" dirty="0" err="1"/>
              <a:t>komunikasi</a:t>
            </a:r>
            <a:r>
              <a:rPr lang="en-US" dirty="0"/>
              <a:t> dua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dan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  <a:p>
            <a:r>
              <a:rPr lang="en-US" b="1" dirty="0" err="1"/>
              <a:t>Personalisasi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, dan </a:t>
            </a:r>
            <a:r>
              <a:rPr lang="en-US" dirty="0" err="1"/>
              <a:t>preferensi</a:t>
            </a:r>
            <a:r>
              <a:rPr lang="en-US" dirty="0"/>
              <a:t>.</a:t>
            </a:r>
          </a:p>
          <a:p>
            <a:r>
              <a:rPr lang="en-US" b="1" dirty="0" err="1"/>
              <a:t>Terukur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data.</a:t>
            </a:r>
          </a:p>
          <a:p>
            <a:r>
              <a:rPr lang="en-US" b="1" dirty="0" err="1"/>
              <a:t>Kecepatan</a:t>
            </a:r>
            <a:r>
              <a:rPr lang="en-US" b="1" dirty="0"/>
              <a:t> dan </a:t>
            </a:r>
            <a:r>
              <a:rPr lang="en-US" b="1" dirty="0" err="1"/>
              <a:t>Fleksibilitas</a:t>
            </a:r>
            <a:r>
              <a:rPr lang="en-US" b="1" dirty="0"/>
              <a:t>:</a:t>
            </a:r>
            <a:r>
              <a:rPr lang="en-US" dirty="0"/>
              <a:t> Memungkinkan </a:t>
            </a:r>
            <a:r>
              <a:rPr lang="en-US" dirty="0" err="1"/>
              <a:t>pembaruan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dan </a:t>
            </a:r>
            <a:r>
              <a:rPr lang="en-US" dirty="0" err="1"/>
              <a:t>adaptasi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pasar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.</a:t>
            </a:r>
          </a:p>
          <a:p>
            <a:r>
              <a:rPr lang="en-US" b="1" dirty="0"/>
              <a:t>Hemat </a:t>
            </a:r>
            <a:r>
              <a:rPr lang="en-US" b="1" dirty="0" err="1"/>
              <a:t>Biaya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media </a:t>
            </a:r>
            <a:r>
              <a:rPr lang="en-US" dirty="0" err="1"/>
              <a:t>tradisional</a:t>
            </a:r>
            <a:r>
              <a:rPr lang="en-US" dirty="0"/>
              <a:t>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anggarannya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2BC48-B1E0-4FFD-C4A1-4B63FA4CA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9C8F5-8478-C090-A7E7-582C57EB6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1B7645-8ECE-AAE5-1382-461B6631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D0AA2AB-3324-C87B-0A1B-46330A3AB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/>
              <a:t>Langkah </a:t>
            </a:r>
            <a:r>
              <a:rPr lang="en-US" sz="3200" b="1" dirty="0" err="1"/>
              <a:t>Implementasi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r>
              <a:rPr lang="en-US" sz="3200" b="1" dirty="0"/>
              <a:t> </a:t>
            </a:r>
            <a:br>
              <a:rPr lang="en-US" sz="3200" b="1" dirty="0"/>
            </a:br>
            <a:r>
              <a:rPr lang="en-US" sz="3200" b="1" dirty="0" err="1"/>
              <a:t>Pemasaran</a:t>
            </a:r>
            <a:r>
              <a:rPr lang="en-US" sz="3200" b="1" dirty="0"/>
              <a:t> Digital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459DCE0-CF63-A9C5-FDC4-BC8FADCA9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451306"/>
            <a:ext cx="8229600" cy="4525962"/>
          </a:xfrm>
        </p:spPr>
        <p:txBody>
          <a:bodyPr/>
          <a:lstStyle/>
          <a:p>
            <a:r>
              <a:rPr lang="en-US" b="1" dirty="0" err="1"/>
              <a:t>Tetapkan</a:t>
            </a:r>
            <a:r>
              <a:rPr lang="en-US" b="1" dirty="0"/>
              <a:t> Tujuan yang Jelas: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,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</a:t>
            </a:r>
          </a:p>
          <a:p>
            <a:r>
              <a:rPr lang="en-US" b="1" dirty="0" err="1"/>
              <a:t>Identifikasi</a:t>
            </a:r>
            <a:r>
              <a:rPr lang="en-US" b="1" dirty="0"/>
              <a:t> Target </a:t>
            </a:r>
            <a:r>
              <a:rPr lang="en-US" b="1" dirty="0" err="1"/>
              <a:t>Audiens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Definisikan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, </a:t>
            </a:r>
            <a:r>
              <a:rPr lang="en-US" dirty="0" err="1"/>
              <a:t>minat</a:t>
            </a:r>
            <a:r>
              <a:rPr lang="en-US" dirty="0"/>
              <a:t>, dan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.</a:t>
            </a:r>
          </a:p>
          <a:p>
            <a:r>
              <a:rPr lang="en-US" b="1" dirty="0" err="1"/>
              <a:t>Pilih</a:t>
            </a:r>
            <a:r>
              <a:rPr lang="en-US" b="1" dirty="0"/>
              <a:t> </a:t>
            </a:r>
            <a:r>
              <a:rPr lang="en-US" b="1" dirty="0" err="1"/>
              <a:t>Saluran</a:t>
            </a:r>
            <a:r>
              <a:rPr lang="en-US" b="1" dirty="0"/>
              <a:t> yang </a:t>
            </a:r>
            <a:r>
              <a:rPr lang="en-US" b="1" dirty="0" err="1"/>
              <a:t>Tepat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Sesuaikan</a:t>
            </a:r>
            <a:r>
              <a:rPr lang="en-US" dirty="0"/>
              <a:t> platform digital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.</a:t>
            </a:r>
          </a:p>
          <a:p>
            <a:r>
              <a:rPr lang="en-US" b="1" dirty="0" err="1"/>
              <a:t>Buat</a:t>
            </a:r>
            <a:r>
              <a:rPr lang="en-US" b="1" dirty="0"/>
              <a:t> </a:t>
            </a:r>
            <a:r>
              <a:rPr lang="en-US" b="1" dirty="0" err="1"/>
              <a:t>Konten</a:t>
            </a:r>
            <a:r>
              <a:rPr lang="en-US" b="1" dirty="0"/>
              <a:t> </a:t>
            </a:r>
            <a:r>
              <a:rPr lang="en-US" b="1" dirty="0" err="1"/>
              <a:t>Menarik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, </a:t>
            </a:r>
            <a:r>
              <a:rPr lang="en-US" dirty="0" err="1"/>
              <a:t>menarik</a:t>
            </a:r>
            <a:r>
              <a:rPr lang="en-US" dirty="0"/>
              <a:t>, dan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.</a:t>
            </a:r>
          </a:p>
          <a:p>
            <a:r>
              <a:rPr lang="en-US" b="1" dirty="0" err="1"/>
              <a:t>Distribusikan</a:t>
            </a:r>
            <a:r>
              <a:rPr lang="en-US" b="1" dirty="0"/>
              <a:t> dan </a:t>
            </a:r>
            <a:r>
              <a:rPr lang="en-US" b="1" dirty="0" err="1"/>
              <a:t>Promosikan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media </a:t>
            </a:r>
            <a:r>
              <a:rPr lang="en-US" dirty="0" err="1"/>
              <a:t>berbayar</a:t>
            </a:r>
            <a:r>
              <a:rPr lang="en-US" dirty="0"/>
              <a:t>, </a:t>
            </a:r>
            <a:r>
              <a:rPr lang="en-US" dirty="0" err="1"/>
              <a:t>milik</a:t>
            </a:r>
            <a:r>
              <a:rPr lang="en-US" dirty="0"/>
              <a:t>, dan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menjangkau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9C2EB2-DD46-0EC3-2A32-DDC9CD98A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DB47BD-E6D3-B77B-C82B-75EE2883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ED283-7419-CF52-72B9-F7EC09D4D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2AE0178-B45B-290C-7B0C-350B0823B4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altLang="en-US" sz="3200" dirty="0" err="1"/>
              <a:t>Lanjutan</a:t>
            </a:r>
            <a:r>
              <a:rPr lang="en-US" altLang="en-US" sz="3200" dirty="0"/>
              <a:t>…</a:t>
            </a:r>
            <a:endParaRPr lang="en-GB" altLang="en-US" sz="3200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F4BEF56-D3B2-A595-676E-11F9766BE9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14338" y="1693863"/>
            <a:ext cx="8229600" cy="4525962"/>
          </a:xfrm>
        </p:spPr>
        <p:txBody>
          <a:bodyPr/>
          <a:lstStyle/>
          <a:p>
            <a:r>
              <a:rPr lang="en-US" b="1" dirty="0" err="1"/>
              <a:t>Pantau</a:t>
            </a:r>
            <a:r>
              <a:rPr lang="en-US" b="1" dirty="0"/>
              <a:t> dan </a:t>
            </a:r>
            <a:r>
              <a:rPr lang="en-US" b="1" dirty="0" err="1"/>
              <a:t>Analisis</a:t>
            </a:r>
            <a:r>
              <a:rPr lang="en-US" b="1" dirty="0"/>
              <a:t>:</a:t>
            </a:r>
            <a:r>
              <a:rPr lang="en-US" dirty="0"/>
              <a:t> Lacak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tayangan</a:t>
            </a:r>
            <a:r>
              <a:rPr lang="en-US" dirty="0"/>
              <a:t>, </a:t>
            </a:r>
            <a:r>
              <a:rPr lang="en-US" dirty="0" err="1"/>
              <a:t>klik</a:t>
            </a:r>
            <a:r>
              <a:rPr lang="en-US" dirty="0"/>
              <a:t>, </a:t>
            </a:r>
            <a:r>
              <a:rPr lang="en-US" dirty="0" err="1"/>
              <a:t>konversi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.</a:t>
            </a:r>
          </a:p>
          <a:p>
            <a:r>
              <a:rPr lang="en-US" b="1" dirty="0" err="1"/>
              <a:t>Optimalkan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, </a:t>
            </a:r>
            <a:r>
              <a:rPr lang="en-US" dirty="0" err="1"/>
              <a:t>penargetan</a:t>
            </a:r>
            <a:r>
              <a:rPr lang="en-US" dirty="0"/>
              <a:t>, dan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1B38B4-393D-69EB-4713-611329A87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DA26FB-0CAF-5441-A32B-D9AF67947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06962-BEC3-B603-05FF-2F88BA73E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7C766D-22B0-0BC3-6233-F1F19B9C2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22275"/>
            <a:ext cx="8229600" cy="625475"/>
          </a:xfrm>
        </p:spPr>
        <p:txBody>
          <a:bodyPr/>
          <a:lstStyle/>
          <a:p>
            <a:r>
              <a:rPr lang="en-US" sz="3200" b="1" dirty="0" err="1"/>
              <a:t>Praktik</a:t>
            </a:r>
            <a:r>
              <a:rPr lang="en-US" sz="3200" b="1" dirty="0"/>
              <a:t> </a:t>
            </a:r>
            <a:r>
              <a:rPr lang="en-US" sz="3200" b="1" dirty="0" err="1"/>
              <a:t>Terbaik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Komunikasi</a:t>
            </a:r>
            <a:br>
              <a:rPr lang="en-US" sz="3200" b="1" dirty="0"/>
            </a:br>
            <a:r>
              <a:rPr lang="en-US" sz="3200" b="1" dirty="0"/>
              <a:t> </a:t>
            </a:r>
            <a:r>
              <a:rPr lang="en-US" sz="3200" b="1" dirty="0" err="1"/>
              <a:t>Pemasaran</a:t>
            </a:r>
            <a:r>
              <a:rPr lang="en-US" sz="3200" b="1" dirty="0"/>
              <a:t> Digital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C4ED9E6-8323-6B80-B60F-0CBDB88615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8760"/>
            <a:ext cx="8229600" cy="4525962"/>
          </a:xfrm>
        </p:spPr>
        <p:txBody>
          <a:bodyPr/>
          <a:lstStyle/>
          <a:p>
            <a:r>
              <a:rPr lang="en-US" dirty="0"/>
              <a:t>Jaga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dan </a:t>
            </a:r>
            <a:r>
              <a:rPr lang="en-US" dirty="0" err="1"/>
              <a:t>identitas</a:t>
            </a:r>
            <a:r>
              <a:rPr lang="en-US" dirty="0"/>
              <a:t> visual di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saluran</a:t>
            </a:r>
            <a:r>
              <a:rPr lang="en-US" dirty="0"/>
              <a:t>.</a:t>
            </a:r>
          </a:p>
          <a:p>
            <a:r>
              <a:rPr lang="en-US" dirty="0" err="1"/>
              <a:t>Libatkan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dan </a:t>
            </a:r>
            <a:r>
              <a:rPr lang="en-US" dirty="0" err="1"/>
              <a:t>tanggapan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r>
              <a:rPr lang="en-US" dirty="0" err="1"/>
              <a:t>Manfaatkan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dan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sentuh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r>
              <a:rPr lang="en-US" dirty="0" err="1"/>
              <a:t>Lakukan</a:t>
            </a:r>
            <a:r>
              <a:rPr lang="en-US" dirty="0"/>
              <a:t> uji A/B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dan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.</a:t>
            </a:r>
          </a:p>
          <a:p>
            <a:r>
              <a:rPr lang="en-US" dirty="0" err="1"/>
              <a:t>Patuhi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 dan </a:t>
            </a:r>
            <a:r>
              <a:rPr lang="en-US" dirty="0" err="1"/>
              <a:t>hormati</a:t>
            </a:r>
            <a:r>
              <a:rPr lang="en-US" dirty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data.</a:t>
            </a:r>
          </a:p>
          <a:p>
            <a:r>
              <a:rPr lang="en-US" dirty="0" err="1"/>
              <a:t>Integrasikan</a:t>
            </a:r>
            <a:r>
              <a:rPr lang="en-US" dirty="0"/>
              <a:t> </a:t>
            </a:r>
            <a:r>
              <a:rPr lang="en-US" dirty="0" err="1"/>
              <a:t>kampanye</a:t>
            </a:r>
            <a:r>
              <a:rPr lang="en-US" dirty="0"/>
              <a:t> digital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offline </a:t>
            </a:r>
            <a:r>
              <a:rPr lang="en-US" dirty="0" err="1"/>
              <a:t>untuk</a:t>
            </a:r>
            <a:r>
              <a:rPr lang="en-US" dirty="0"/>
              <a:t> strategi yang </a:t>
            </a:r>
            <a:r>
              <a:rPr lang="en-US" dirty="0" err="1"/>
              <a:t>terpadu</a:t>
            </a:r>
            <a:r>
              <a:rPr lang="en-US" dirty="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ECD5C6-22F0-A219-22D9-27B7F42C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6E3BE-6379-07F3-7835-4C8084350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6CF444-EABC-B3D8-B76F-A9D00D717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3BA5E-6469-4566-965D-1BA02AA60E8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14EAE65-7C99-7975-48D9-49486CB203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412750"/>
            <a:ext cx="7402016" cy="625475"/>
          </a:xfrm>
        </p:spPr>
        <p:txBody>
          <a:bodyPr/>
          <a:lstStyle/>
          <a:p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Pemasaran</a:t>
            </a:r>
            <a:r>
              <a:rPr lang="en-US" b="1" dirty="0"/>
              <a:t> Digital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C3FB834-D3E2-0DAF-BE4F-17B73AC95F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635125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Banjir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menurun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Kelelahan</a:t>
            </a:r>
            <a:r>
              <a:rPr lang="en-US" b="1" dirty="0"/>
              <a:t> </a:t>
            </a:r>
            <a:r>
              <a:rPr lang="en-US" b="1" dirty="0" err="1"/>
              <a:t>Iklan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Paparan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Kekhawatiran</a:t>
            </a:r>
            <a:r>
              <a:rPr lang="en-US" b="1" dirty="0"/>
              <a:t> </a:t>
            </a:r>
            <a:r>
              <a:rPr lang="en-US" b="1" dirty="0" err="1"/>
              <a:t>Privasi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dan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data </a:t>
            </a:r>
            <a:r>
              <a:rPr lang="en-US" dirty="0" err="1"/>
              <a:t>meningkat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Perubahan</a:t>
            </a:r>
            <a:r>
              <a:rPr lang="en-US" b="1" dirty="0"/>
              <a:t> Platform yang </a:t>
            </a:r>
            <a:r>
              <a:rPr lang="en-US" b="1" dirty="0" err="1"/>
              <a:t>Cepat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/>
              <a:t>pemasar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gesit</a:t>
            </a:r>
            <a:r>
              <a:rPr lang="en-US" dirty="0"/>
              <a:t> dan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Kompleksitas</a:t>
            </a:r>
            <a:r>
              <a:rPr lang="en-US" b="1" dirty="0"/>
              <a:t> </a:t>
            </a:r>
            <a:r>
              <a:rPr lang="en-US" b="1" dirty="0" err="1"/>
              <a:t>Pengukuran</a:t>
            </a:r>
            <a:r>
              <a:rPr lang="en-US" b="1" dirty="0"/>
              <a:t>:</a:t>
            </a:r>
            <a:r>
              <a:rPr lang="en-US" dirty="0"/>
              <a:t> Sulit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atribusi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digital.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122DDB-A133-B87D-B696-552ADDF4A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15/10/2022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D3877-5BAA-36A5-F175-F972F7881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D"/>
              <a:t>Global Marketing Dynamics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EA05BE-CA47-9D4A-DC3C-D23144C58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D6CA8-E6E1-4C3D-8407-96946143D94A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6.0&quot;&gt;&lt;object type=&quot;1&quot; unique_id=&quot;10001&quot;&gt;&lt;object type=&quot;8&quot; unique_id=&quot;16151&quot;&gt;&lt;/object&gt;&lt;object type=&quot;2&quot; unique_id=&quot;16152&quot;&gt;&lt;object type=&quot;3&quot; unique_id=&quot;16153&quot;&gt;&lt;property id=&quot;20148&quot; value=&quot;5&quot;/&gt;&lt;property id=&quot;20300&quot; value=&quot;Slide 1 - &amp;quot;Chapter 5&amp;#x0D;&amp;#x0A;The impact of digital media and technology on the marketing mix&amp;quot;&quot;/&gt;&lt;property id=&quot;20307&quot; value=&quot;256&quot;/&gt;&lt;/object&gt;&lt;object type=&quot;3&quot; unique_id=&quot;16155&quot;&gt;&lt;property id=&quot;20148&quot; value=&quot;5&quot;/&gt;&lt;property id=&quot;20300&quot; value=&quot;Slide 2 - &amp;quot;Learning objectives&amp;quot;&quot;/&gt;&lt;property id=&quot;20307&quot; value=&quot;258&quot;/&gt;&lt;/object&gt;&lt;object type=&quot;3&quot; unique_id=&quot;16156&quot;&gt;&lt;property id=&quot;20148&quot; value=&quot;5&quot;/&gt;&lt;property id=&quot;20300&quot; value=&quot;Slide 3 - &amp;quot;Questions for marketers&amp;quot;&quot;/&gt;&lt;property id=&quot;20307&quot; value=&quot;259&quot;/&gt;&lt;/object&gt;&lt;object type=&quot;3&quot; unique_id=&quot;16157&quot;&gt;&lt;property id=&quot;20148&quot; value=&quot;5&quot;/&gt;&lt;property id=&quot;20300&quot; value=&quot;Slide 4 - &amp;quot;The marketing mix&amp;quot;&quot;/&gt;&lt;property id=&quot;20307&quot; value=&quot;260&quot;/&gt;&lt;/object&gt;&lt;object type=&quot;3&quot; unique_id=&quot;16158&quot;&gt;&lt;property id=&quot;20148&quot; value=&quot;5&quot;/&gt;&lt;property id=&quot;20300&quot; value=&quot;Slide 5 - &amp;quot;An alternative view&amp;quot;&quot;/&gt;&lt;property id=&quot;20307&quot; value=&quot;261&quot;/&gt;&lt;/object&gt;&lt;object type=&quot;3&quot; unique_id=&quot;16159&quot;&gt;&lt;property id=&quot;20148&quot; value=&quot;5&quot;/&gt;&lt;property id=&quot;20300&quot; value=&quot;Slide 6 - &amp;quot;The 4Ps and the 4Cs&amp;quot;&quot;/&gt;&lt;property id=&quot;20307&quot; value=&quot;262&quot;/&gt;&lt;/object&gt;&lt;object type=&quot;3&quot; unique_id=&quot;16160&quot;&gt;&lt;property id=&quot;20148&quot; value=&quot;5&quot;/&gt;&lt;property id=&quot;20300&quot; value=&quot;Slide 7 - &amp;quot;Mixing the mix online&amp;quot;&quot;/&gt;&lt;property id=&quot;20307&quot; value=&quot;263&quot;/&gt;&lt;/object&gt;&lt;object type=&quot;3&quot; unique_id=&quot;16161&quot;&gt;&lt;property id=&quot;20148&quot; value=&quot;5&quot;/&gt;&lt;property id=&quot;20300&quot; value=&quot;Slide 8&quot;/&gt;&lt;property id=&quot;20307&quot; value=&quot;264&quot;/&gt;&lt;/object&gt;&lt;object type=&quot;3&quot; unique_id=&quot;16162&quot;&gt;&lt;property id=&quot;20148&quot; value=&quot;5&quot;/&gt;&lt;property id=&quot;20300&quot; value=&quot;Slide 9 - &amp;quot;Product introduced&amp;quot;&quot;/&gt;&lt;property id=&quot;20307&quot; value=&quot;265&quot;/&gt;&lt;/object&gt;&lt;object type=&quot;3&quot; unique_id=&quot;16163&quot;&gt;&lt;property id=&quot;20148&quot; value=&quot;5&quot;/&gt;&lt;property id=&quot;20300&quot; value=&quot;Slide 10 - &amp;quot;Core product options&amp;quot;&quot;/&gt;&lt;property id=&quot;20307&quot; value=&quot;266&quot;/&gt;&lt;/object&gt;&lt;object type=&quot;3&quot; unique_id=&quot;16164&quot;&gt;&lt;property id=&quot;20148&quot; value=&quot;5&quot;/&gt;&lt;property id=&quot;20300&quot; value=&quot;Slide 11 - &amp;quot;Extended product options&amp;quot;&quot;/&gt;&lt;property id=&quot;20307&quot; value=&quot;267&quot;/&gt;&lt;/object&gt;&lt;object type=&quot;3&quot; unique_id=&quot;16165&quot;&gt;&lt;property id=&quot;20148&quot; value=&quot;5&quot;/&gt;&lt;property id=&quot;20300&quot; value=&quot;Slide 12 - &amp;quot;Conducting marketing research online&amp;quot;&quot;/&gt;&lt;property id=&quot;20307&quot; value=&quot;268&quot;/&gt;&lt;/object&gt;&lt;object type=&quot;3&quot; unique_id=&quot;16166&quot;&gt;&lt;property id=&quot;20148&quot; value=&quot;5&quot;/&gt;&lt;property id=&quot;20300&quot; value=&quot;Slide 13&quot;/&gt;&lt;property id=&quot;20307&quot; value=&quot;269&quot;/&gt;&lt;/object&gt;&lt;object type=&quot;3&quot; unique_id=&quot;16167&quot;&gt;&lt;property id=&quot;20148&quot; value=&quot;5&quot;/&gt;&lt;property id=&quot;20300&quot; value=&quot;Slide 14&quot;/&gt;&lt;property id=&quot;20307&quot; value=&quot;270&quot;/&gt;&lt;/object&gt;&lt;object type=&quot;3&quot; unique_id=&quot;16168&quot;&gt;&lt;property id=&quot;20148&quot; value=&quot;5&quot;/&gt;&lt;property id=&quot;20300&quot; value=&quot;Slide 15&quot;/&gt;&lt;property id=&quot;20307&quot; value=&quot;271&quot;/&gt;&lt;/object&gt;&lt;object type=&quot;3&quot; unique_id=&quot;16170&quot;&gt;&lt;property id=&quot;20148&quot; value=&quot;5&quot;/&gt;&lt;property id=&quot;20300&quot; value=&quot;Slide 17 - &amp;quot;Brands online&amp;quot;&quot;/&gt;&lt;property id=&quot;20307&quot; value=&quot;274&quot;/&gt;&lt;/object&gt;&lt;object type=&quot;3&quot; unique_id=&quot;16171&quot;&gt;&lt;property id=&quot;20148&quot; value=&quot;5&quot;/&gt;&lt;property id=&quot;20300&quot; value=&quot;Slide 18&quot;/&gt;&lt;property id=&quot;20307&quot; value=&quot;300&quot;/&gt;&lt;/object&gt;&lt;object type=&quot;3&quot; unique_id=&quot;16172&quot;&gt;&lt;property id=&quot;20148&quot; value=&quot;5&quot;/&gt;&lt;property id=&quot;20300&quot; value=&quot;Slide 19&quot;/&gt;&lt;property id=&quot;20307&quot; value=&quot;272&quot;/&gt;&lt;/object&gt;&lt;object type=&quot;3&quot; unique_id=&quot;16173&quot;&gt;&lt;property id=&quot;20148&quot; value=&quot;5&quot;/&gt;&lt;property id=&quot;20300&quot; value=&quot;Slide 20&quot;/&gt;&lt;property id=&quot;20307&quot; value=&quot;275&quot;/&gt;&lt;/object&gt;&lt;object type=&quot;3&quot; unique_id=&quot;16174&quot;&gt;&lt;property id=&quot;20148&quot; value=&quot;5&quot;/&gt;&lt;property id=&quot;20300&quot; value=&quot;Slide 21 - &amp;quot;Price implications&amp;quot;&quot;/&gt;&lt;property id=&quot;20307&quot; value=&quot;278&quot;/&gt;&lt;/object&gt;&lt;object type=&quot;3&quot; unique_id=&quot;16175&quot;&gt;&lt;property id=&quot;20148&quot; value=&quot;5&quot;/&gt;&lt;property id=&quot;20300&quot; value=&quot;Slide 22&quot;/&gt;&lt;property id=&quot;20307&quot; value=&quot;301&quot;/&gt;&lt;/object&gt;&lt;object type=&quot;3&quot; unique_id=&quot;16176&quot;&gt;&lt;property id=&quot;20148&quot; value=&quot;5&quot;/&gt;&lt;property id=&quot;20300&quot; value=&quot;Slide 23&quot;/&gt;&lt;property id=&quot;20307&quot; value=&quot;302&quot;/&gt;&lt;/object&gt;&lt;object type=&quot;3&quot; unique_id=&quot;16177&quot;&gt;&lt;property id=&quot;20148&quot; value=&quot;5&quot;/&gt;&lt;property id=&quot;20300&quot; value=&quot;Slide 24&quot;/&gt;&lt;property id=&quot;20307&quot; value=&quot;279&quot;/&gt;&lt;/object&gt;&lt;object type=&quot;3&quot; unique_id=&quot;16178&quot;&gt;&lt;property id=&quot;20148&quot; value=&quot;5&quot;/&gt;&lt;property id=&quot;20300&quot; value=&quot;Slide 25&quot;/&gt;&lt;property id=&quot;20307&quot; value=&quot;303&quot;/&gt;&lt;/object&gt;&lt;object type=&quot;3&quot; unique_id=&quot;16179&quot;&gt;&lt;property id=&quot;20148&quot; value=&quot;5&quot;/&gt;&lt;property id=&quot;20300&quot; value=&quot;Slide 26&quot;/&gt;&lt;property id=&quot;20307&quot; value=&quot;304&quot;/&gt;&lt;/object&gt;&lt;object type=&quot;3&quot; unique_id=&quot;16180&quot;&gt;&lt;property id=&quot;20148&quot; value=&quot;5&quot;/&gt;&lt;property id=&quot;20300&quot; value=&quot;Slide 27&quot;/&gt;&lt;property id=&quot;20307&quot; value=&quot;305&quot;/&gt;&lt;/object&gt;&lt;object type=&quot;3&quot; unique_id=&quot;16181&quot;&gt;&lt;property id=&quot;20148&quot; value=&quot;5&quot;/&gt;&lt;property id=&quot;20300&quot; value=&quot;Slide 28 - &amp;quot;Differential pricing&amp;quot;&quot;/&gt;&lt;property id=&quot;20307&quot; value=&quot;280&quot;/&gt;&lt;/object&gt;&lt;object type=&quot;3&quot; unique_id=&quot;16182&quot;&gt;&lt;property id=&quot;20148&quot; value=&quot;5&quot;/&gt;&lt;property id=&quot;20300&quot; value=&quot;Slide 29 - &amp;quot;B2B reverse auctions&amp;quot;&quot;/&gt;&lt;property id=&quot;20307&quot; value=&quot;281&quot;/&gt;&lt;/object&gt;&lt;object type=&quot;3&quot; unique_id=&quot;16183&quot;&gt;&lt;property id=&quot;20148&quot; value=&quot;5&quot;/&gt;&lt;property id=&quot;20300&quot; value=&quot;Slide 30 - &amp;quot;Purchase method – digital products&amp;quot;&quot;/&gt;&lt;property id=&quot;20307&quot; value=&quot;282&quot;/&gt;&lt;/object&gt;&lt;object type=&quot;3&quot; unique_id=&quot;16184&quot;&gt;&lt;property id=&quot;20148&quot; value=&quot;5&quot;/&gt;&lt;property id=&quot;20300&quot; value=&quot;Slide 31 - &amp;quot;Pricing options&amp;quot;&quot;/&gt;&lt;property id=&quot;20307&quot; value=&quot;283&quot;/&gt;&lt;/object&gt;&lt;object type=&quot;3&quot; unique_id=&quot;16185&quot;&gt;&lt;property id=&quot;20148&quot; value=&quot;5&quot;/&gt;&lt;property id=&quot;20300&quot; value=&quot;Slide 32 - &amp;quot;Place 1 – place of purchase&amp;quot;&quot;/&gt;&lt;property id=&quot;20307&quot; value=&quot;289&quot;/&gt;&lt;/object&gt;&lt;object type=&quot;3&quot; unique_id=&quot;16186&quot;&gt;&lt;property id=&quot;20148&quot; value=&quot;5&quot;/&gt;&lt;property id=&quot;20300&quot; value=&quot;Slide 33&quot;/&gt;&lt;property id=&quot;20307&quot; value=&quot;308&quot;/&gt;&lt;/object&gt;&lt;object type=&quot;3&quot; unique_id=&quot;16187&quot;&gt;&lt;property id=&quot;20148&quot; value=&quot;5&quot;/&gt;&lt;property id=&quot;20300&quot; value=&quot;Slide 34 - &amp;quot;Evans and Wurster view of place&amp;quot;&quot;/&gt;&lt;property id=&quot;20307&quot; value=&quot;290&quot;/&gt;&lt;/object&gt;&lt;object type=&quot;3&quot; unique_id=&quot;16188&quot;&gt;&lt;property id=&quot;20148&quot; value=&quot;5&quot;/&gt;&lt;property id=&quot;20300&quot; value=&quot;Slide 35 - &amp;quot;Place 2 – new channel structures&amp;quot;&quot;/&gt;&lt;property id=&quot;20307&quot; value=&quot;291&quot;/&gt;&lt;/object&gt;&lt;object type=&quot;3&quot; unique_id=&quot;16189&quot;&gt;&lt;property id=&quot;20148&quot; value=&quot;5&quot;/&gt;&lt;property id=&quot;20300&quot; value=&quot;Slide 36 - &amp;quot;Place 3 – channel conflicts&amp;quot;&quot;/&gt;&lt;property id=&quot;20307&quot; value=&quot;292&quot;/&gt;&lt;/object&gt;&lt;object type=&quot;3&quot; unique_id=&quot;16190&quot;&gt;&lt;property id=&quot;20148&quot; value=&quot;5&quot;/&gt;&lt;property id=&quot;20300&quot; value=&quot;Slide 37 - &amp;quot;Place 4 – virtual organisations – what are they?&amp;quot;&quot;/&gt;&lt;property id=&quot;20307&quot; value=&quot;293&quot;/&gt;&lt;/object&gt;&lt;object type=&quot;3&quot; unique_id=&quot;16191&quot;&gt;&lt;property id=&quot;20148&quot; value=&quot;5&quot;/&gt;&lt;property id=&quot;20300&quot; value=&quot;Slide 38 - &amp;quot;Virtual organisations – alternatives&amp;quot;&quot;/&gt;&lt;property id=&quot;20307&quot; value=&quot;294&quot;/&gt;&lt;/object&gt;&lt;object type=&quot;3&quot; unique_id=&quot;16192&quot;&gt;&lt;property id=&quot;20148&quot; value=&quot;5&quot;/&gt;&lt;property id=&quot;20300&quot; value=&quot;Slide 39 - &amp;quot;Promotion&amp;quot;&quot;/&gt;&lt;property id=&quot;20307&quot; value=&quot;295&quot;/&gt;&lt;/object&gt;&lt;object type=&quot;3&quot; unique_id=&quot;16193&quot;&gt;&lt;property id=&quot;20148&quot; value=&quot;5&quot;/&gt;&lt;property id=&quot;20300&quot; value=&quot;Slide 40 - &amp;quot;Promotion tools&amp;quot;&quot;/&gt;&lt;property id=&quot;20307&quot; value=&quot;296&quot;/&gt;&lt;/object&gt;&lt;object type=&quot;3&quot; unique_id=&quot;16194&quot;&gt;&lt;property id=&quot;20148&quot; value=&quot;5&quot;/&gt;&lt;property id=&quot;20300&quot; value=&quot;Slide 41 - &amp;quot;Using promotion to vary the mix&amp;quot;&quot;/&gt;&lt;property id=&quot;20307&quot; value=&quot;297&quot;/&gt;&lt;/object&gt;&lt;object type=&quot;3&quot; unique_id=&quot;16195&quot;&gt;&lt;property id=&quot;20148&quot; value=&quot;5&quot;/&gt;&lt;property id=&quot;20300&quot; value=&quot;Slide 42 - &amp;quot;Options for replacing people&amp;quot;&quot;/&gt;&lt;property id=&quot;20307&quot; value=&quot;298&quot;/&gt;&lt;/object&gt;&lt;object type=&quot;3&quot; unique_id=&quot;16196&quot;&gt;&lt;property id=&quot;20148&quot; value=&quot;5&quot;/&gt;&lt;property id=&quot;20300&quot; value=&quot;Slide 43&quot;/&gt;&lt;property id=&quot;20307&quot; value=&quot;309&quot;/&gt;&lt;/object&gt;&lt;object type=&quot;3&quot; unique_id=&quot;16197&quot;&gt;&lt;property id=&quot;20148&quot; value=&quot;5&quot;/&gt;&lt;property id=&quot;20300&quot; value=&quot;Slide 44 - &amp;quot;Methods of managing inbound contacts&amp;quot;&quot;/&gt;&lt;property id=&quot;20307&quot; value=&quot;299&quot;/&gt;&lt;/object&gt;&lt;object type=&quot;3&quot; unique_id=&quot;16520&quot;&gt;&lt;property id=&quot;20148&quot; value=&quot;5&quot;/&gt;&lt;property id=&quot;20300&quot; value=&quot;Slide 16 - &amp;quot;Brands&amp;quot;&quot;/&gt;&lt;property id=&quot;20307&quot; value=&quot;310&quot;/&gt;&lt;/object&gt;&lt;/object&gt;&lt;/object&gt;&lt;/database&gt;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3621</TotalTime>
  <Words>1273</Words>
  <Application>Microsoft Office PowerPoint</Application>
  <PresentationFormat>On-screen Show (4:3)</PresentationFormat>
  <Paragraphs>126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 CENA</vt:lpstr>
      <vt:lpstr>Arial</vt:lpstr>
      <vt:lpstr>Calibri</vt:lpstr>
      <vt:lpstr>Wingdings</vt:lpstr>
      <vt:lpstr>1_Office Theme</vt:lpstr>
      <vt:lpstr>PowerPoint Presentation</vt:lpstr>
      <vt:lpstr>Pendahuluan</vt:lpstr>
      <vt:lpstr>Saluran Media Digital Utama untuk Komunikasi Pemasaran</vt:lpstr>
      <vt:lpstr>PowerPoint Presentation</vt:lpstr>
      <vt:lpstr>Karakteristik Komunikasi Pemasaran  Media Digital</vt:lpstr>
      <vt:lpstr>Langkah Implementasi Komunikasi  Pemasaran Digital</vt:lpstr>
      <vt:lpstr>Lanjutan…</vt:lpstr>
      <vt:lpstr>Praktik Terbaik dalam Komunikasi  Pemasaran Digital</vt:lpstr>
      <vt:lpstr>Tantangan dalam Komunikasi  Pemasaran Digital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Terima Kasih -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yellow</dc:title>
  <dc:creator>Pearson Education</dc:creator>
  <cp:lastModifiedBy>Anggalia Wibasuri</cp:lastModifiedBy>
  <cp:revision>349</cp:revision>
  <dcterms:created xsi:type="dcterms:W3CDTF">2004-04-15T13:31:58Z</dcterms:created>
  <dcterms:modified xsi:type="dcterms:W3CDTF">2026-05-23T02:47:17Z</dcterms:modified>
</cp:coreProperties>
</file>