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11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2898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31E1A-B6A6-1F85-7DE9-082CD04E7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630654-D8CA-6456-9C2F-7DB5B174D0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4D3FDF-6C41-2A7B-ABCF-35C1F77186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A2932-E6CA-0502-F26C-B0A58C2807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64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-2122576" y="326104"/>
            <a:ext cx="10967202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  <a:latin typeface="Arial Black" panose="020B0A04020102020204" pitchFamily="34" charset="0"/>
              </a:rPr>
              <a:t>TUGAS KELOMPOK I</a:t>
            </a:r>
          </a:p>
        </p:txBody>
      </p:sp>
      <p:sp>
        <p:nvSpPr>
          <p:cNvPr id="14" name="Text 12"/>
          <p:cNvSpPr/>
          <p:nvPr/>
        </p:nvSpPr>
        <p:spPr>
          <a:xfrm>
            <a:off x="8238184" y="4197096"/>
            <a:ext cx="1956816" cy="42062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2" name="Text 1">
            <a:extLst>
              <a:ext uri="{FF2B5EF4-FFF2-40B4-BE49-F238E27FC236}">
                <a16:creationId xmlns:a16="http://schemas.microsoft.com/office/drawing/2014/main" id="{A5C31C0A-03C9-D1CC-2E72-F6008C1AEA14}"/>
              </a:ext>
            </a:extLst>
          </p:cNvPr>
          <p:cNvSpPr/>
          <p:nvPr/>
        </p:nvSpPr>
        <p:spPr>
          <a:xfrm>
            <a:off x="281215" y="1684020"/>
            <a:ext cx="6605968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DIGITAL MARKETING</a:t>
            </a:r>
            <a:r>
              <a:rPr lang="en-US" sz="3600" dirty="0"/>
              <a:t> </a:t>
            </a:r>
            <a:r>
              <a:rPr lang="en-US" sz="3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STRATEGY</a:t>
            </a:r>
            <a:endParaRPr lang="en-US" sz="3600" dirty="0"/>
          </a:p>
        </p:txBody>
      </p:sp>
      <p:sp>
        <p:nvSpPr>
          <p:cNvPr id="6" name="Text 1">
            <a:extLst>
              <a:ext uri="{FF2B5EF4-FFF2-40B4-BE49-F238E27FC236}">
                <a16:creationId xmlns:a16="http://schemas.microsoft.com/office/drawing/2014/main" id="{DD308251-B72E-816D-5B05-29720A188858}"/>
              </a:ext>
            </a:extLst>
          </p:cNvPr>
          <p:cNvSpPr/>
          <p:nvPr/>
        </p:nvSpPr>
        <p:spPr>
          <a:xfrm>
            <a:off x="0" y="4399852"/>
            <a:ext cx="5365103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Aptos Display" pitchFamily="34" charset="0"/>
              </a:rPr>
              <a:t>Anggota Kelompok</a:t>
            </a:r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</a:rPr>
              <a:t>:</a:t>
            </a:r>
          </a:p>
          <a:p>
            <a:pPr algn="ctr"/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</a:rPr>
              <a:t>1. Putra Agung </a:t>
            </a:r>
            <a:r>
              <a:rPr lang="en-US" sz="2000" b="1" dirty="0" err="1">
                <a:solidFill>
                  <a:srgbClr val="FFFFFF"/>
                </a:solidFill>
                <a:latin typeface="Aptos Display" pitchFamily="34" charset="0"/>
              </a:rPr>
              <a:t>Panjuono</a:t>
            </a:r>
            <a:endParaRPr lang="en-US" sz="2000" b="1" dirty="0">
              <a:solidFill>
                <a:srgbClr val="FFFFFF"/>
              </a:solidFill>
              <a:latin typeface="Aptos Display" pitchFamily="34" charset="0"/>
            </a:endParaRPr>
          </a:p>
          <a:p>
            <a:pPr algn="ctr"/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</a:rPr>
              <a:t>2. Tri Apriliya</a:t>
            </a:r>
          </a:p>
          <a:p>
            <a:pPr algn="ctr"/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</a:rPr>
              <a:t>3. Mico </a:t>
            </a:r>
            <a:r>
              <a:rPr lang="en-US" sz="2000" b="1" dirty="0" err="1">
                <a:solidFill>
                  <a:srgbClr val="FFFFFF"/>
                </a:solidFill>
                <a:latin typeface="Aptos Display" pitchFamily="34" charset="0"/>
              </a:rPr>
              <a:t>Periyando</a:t>
            </a:r>
            <a:endParaRPr lang="en-US" sz="2000" b="1" dirty="0">
              <a:solidFill>
                <a:srgbClr val="FFFFFF"/>
              </a:solidFill>
              <a:latin typeface="Aptos Display" pitchFamily="34" charset="0"/>
            </a:endParaRPr>
          </a:p>
          <a:p>
            <a:pPr algn="ctr"/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</a:rPr>
              <a:t>4. Cahya Surya </a:t>
            </a:r>
            <a:r>
              <a:rPr lang="en-US" sz="2000" b="1" dirty="0" err="1">
                <a:solidFill>
                  <a:srgbClr val="FFFFFF"/>
                </a:solidFill>
                <a:latin typeface="Aptos Display" pitchFamily="34" charset="0"/>
              </a:rPr>
              <a:t>saputi</a:t>
            </a:r>
            <a:endParaRPr lang="en-US" sz="2000" b="1" dirty="0">
              <a:solidFill>
                <a:srgbClr val="FFFFFF"/>
              </a:solidFill>
              <a:latin typeface="Aptos Display" pitchFamily="34" charset="0"/>
            </a:endParaRPr>
          </a:p>
          <a:p>
            <a:pPr algn="ctr"/>
            <a:r>
              <a:rPr lang="en-US" sz="2000" b="1" dirty="0">
                <a:solidFill>
                  <a:srgbClr val="FFFFFF"/>
                </a:solidFill>
                <a:latin typeface="Aptos Display" pitchFamily="34" charset="0"/>
              </a:rPr>
              <a:t>5. </a:t>
            </a:r>
            <a:r>
              <a:rPr lang="en-US" sz="2000" b="1" dirty="0" err="1">
                <a:solidFill>
                  <a:srgbClr val="FFFFFF"/>
                </a:solidFill>
                <a:latin typeface="Aptos Display" pitchFamily="34" charset="0"/>
              </a:rPr>
              <a:t>Aryadika</a:t>
            </a:r>
            <a:endParaRPr lang="en-US" sz="2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E6C520-E679-B4CD-97F5-96A08C67E1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3642" y="0"/>
            <a:ext cx="5178357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rgbClr val="0B1F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46304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Kesimpulan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0149840" y="164592"/>
            <a:ext cx="1554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7E6FF"/>
                </a:solidFill>
              </a:rPr>
              <a:t>08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713232"/>
            <a:ext cx="11338560" cy="0"/>
          </a:xfrm>
          <a:prstGeom prst="line">
            <a:avLst/>
          </a:prstGeom>
          <a:noFill/>
          <a:ln w="12700">
            <a:solidFill>
              <a:srgbClr val="C8D7F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1371600"/>
            <a:ext cx="6766560" cy="4023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2200" dirty="0">
                <a:solidFill>
                  <a:srgbClr val="16324F"/>
                </a:solidFill>
              </a:rPr>
              <a:t>Strategi digital marketing harus terintegrasi agar semua channel bergerak dalam satu arah.</a:t>
            </a:r>
            <a:endParaRPr lang="en-US" sz="2200" dirty="0"/>
          </a:p>
          <a:p>
            <a:pPr marL="152400" indent="-152400">
              <a:buSzPct val="100000"/>
              <a:buChar char="•"/>
            </a:pPr>
            <a:r>
              <a:rPr lang="en-US" sz="2200" dirty="0">
                <a:solidFill>
                  <a:srgbClr val="16324F"/>
                </a:solidFill>
              </a:rPr>
              <a:t>Penyusunan strategi dimulai dari situation analysis dan target audiens yang jelas.</a:t>
            </a:r>
            <a:endParaRPr lang="en-US" sz="2200" dirty="0"/>
          </a:p>
          <a:p>
            <a:pPr marL="152400" indent="-152400">
              <a:buSzPct val="100000"/>
              <a:buChar char="•"/>
            </a:pPr>
            <a:r>
              <a:rPr lang="en-US" sz="2200" dirty="0">
                <a:solidFill>
                  <a:srgbClr val="16324F"/>
                </a:solidFill>
              </a:rPr>
              <a:t>Goal dan objective harus spesifik, terukur, dan berbatas waktu.</a:t>
            </a:r>
            <a:endParaRPr lang="en-US" sz="2200" dirty="0"/>
          </a:p>
          <a:p>
            <a:pPr marL="152400" indent="-152400">
              <a:buSzPct val="100000"/>
              <a:buChar char="•"/>
            </a:pPr>
            <a:r>
              <a:rPr lang="en-US" sz="2200" dirty="0">
                <a:solidFill>
                  <a:srgbClr val="16324F"/>
                </a:solidFill>
              </a:rPr>
              <a:t>Strategi perlu dirumuskan sesuai kebutuhan bisnis dan karakter pasar.</a:t>
            </a:r>
            <a:endParaRPr lang="en-US" sz="2200" dirty="0"/>
          </a:p>
          <a:p>
            <a:pPr marL="152400" indent="-152400">
              <a:buSzPct val="100000"/>
              <a:buChar char="•"/>
            </a:pPr>
            <a:r>
              <a:rPr lang="en-US" sz="2200" dirty="0">
                <a:solidFill>
                  <a:srgbClr val="16324F"/>
                </a:solidFill>
              </a:rPr>
              <a:t>Implementasi dan evaluasi berkala menentukan keberhasilan akhir.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8138160" y="1645920"/>
            <a:ext cx="2926080" cy="1828800"/>
          </a:xfrm>
          <a:prstGeom prst="roundRect">
            <a:avLst>
              <a:gd name="adj" fmla="val 4000"/>
            </a:avLst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8302752" y="1755648"/>
            <a:ext cx="259689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Takeaway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302752" y="2103120"/>
            <a:ext cx="2596896" cy="126187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Digital marketing yang efektif bukan sekadar aktif di banyak platform, tetapi memastikan semua aktivitas saling terhubung dan terukur.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138160" y="3749040"/>
            <a:ext cx="2926080" cy="1371600"/>
          </a:xfrm>
          <a:prstGeom prst="roundRect">
            <a:avLst>
              <a:gd name="adj" fmla="val 5333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302752" y="3858768"/>
            <a:ext cx="259689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Formula sederhana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302752" y="4206240"/>
            <a:ext cx="2596896" cy="80467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Analisis → Tujuan → Strategi → Implementasi → Evaluasi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292AA"/>
                </a:solidFill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B5E1687-10C1-F6A1-707C-41A00C2F8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45E166-3E84-BB9B-80A0-AAFA5DD3B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A74CFECD-D7F2-8F26-D210-AED9F0E8EAC6}"/>
              </a:ext>
            </a:extLst>
          </p:cNvPr>
          <p:cNvSpPr/>
          <p:nvPr/>
        </p:nvSpPr>
        <p:spPr>
          <a:xfrm>
            <a:off x="640080" y="914400"/>
            <a:ext cx="484632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Digital Marketing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Strategy</a:t>
            </a:r>
            <a:endParaRPr lang="en-US" sz="28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E1670289-DC1F-970E-B2EC-BE0650B69717}"/>
              </a:ext>
            </a:extLst>
          </p:cNvPr>
          <p:cNvSpPr/>
          <p:nvPr/>
        </p:nvSpPr>
        <p:spPr>
          <a:xfrm>
            <a:off x="685800" y="233172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D7E6FF"/>
                </a:solidFill>
              </a:rPr>
              <a:t>Strategi terintegrasi untuk mencapai tujuan bisnis di era digital</a:t>
            </a:r>
            <a:endParaRPr lang="en-US" sz="170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122EA735-EE57-DA17-FB4C-86E0502B60D1}"/>
              </a:ext>
            </a:extLst>
          </p:cNvPr>
          <p:cNvSpPr/>
          <p:nvPr/>
        </p:nvSpPr>
        <p:spPr>
          <a:xfrm>
            <a:off x="731520" y="2971800"/>
            <a:ext cx="5669280" cy="24688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800" dirty="0">
                <a:solidFill>
                  <a:srgbClr val="F3F7FF"/>
                </a:solidFill>
              </a:rPr>
              <a:t>Need for an integrated digital marketing strategy</a:t>
            </a:r>
            <a:endParaRPr lang="en-US" sz="1800" dirty="0"/>
          </a:p>
          <a:p>
            <a:pPr marL="152400" indent="-152400">
              <a:buSzPct val="100000"/>
              <a:buChar char="•"/>
            </a:pPr>
            <a:r>
              <a:rPr lang="en-US" sz="1800" dirty="0">
                <a:solidFill>
                  <a:srgbClr val="F3F7FF"/>
                </a:solidFill>
              </a:rPr>
              <a:t>How to structure a digital marketing strategy</a:t>
            </a:r>
            <a:endParaRPr lang="en-US" sz="1800" dirty="0"/>
          </a:p>
          <a:p>
            <a:pPr marL="152400" indent="-152400">
              <a:buSzPct val="100000"/>
              <a:buChar char="•"/>
            </a:pPr>
            <a:r>
              <a:rPr lang="en-US" sz="1800" dirty="0">
                <a:solidFill>
                  <a:srgbClr val="F3F7FF"/>
                </a:solidFill>
              </a:rPr>
              <a:t>Situation analysis</a:t>
            </a:r>
            <a:endParaRPr lang="en-US" sz="1800" dirty="0"/>
          </a:p>
          <a:p>
            <a:pPr marL="152400" indent="-152400">
              <a:buSzPct val="100000"/>
              <a:buChar char="•"/>
            </a:pPr>
            <a:r>
              <a:rPr lang="en-US" sz="1800" dirty="0">
                <a:solidFill>
                  <a:srgbClr val="F3F7FF"/>
                </a:solidFill>
              </a:rPr>
              <a:t>Setting goals and objectives</a:t>
            </a:r>
            <a:endParaRPr lang="en-US" sz="1800" dirty="0"/>
          </a:p>
          <a:p>
            <a:pPr marL="152400" indent="-152400">
              <a:buSzPct val="100000"/>
              <a:buChar char="•"/>
            </a:pPr>
            <a:r>
              <a:rPr lang="en-US" sz="1800" dirty="0">
                <a:solidFill>
                  <a:srgbClr val="F3F7FF"/>
                </a:solidFill>
              </a:rPr>
              <a:t>Strategy formulation</a:t>
            </a:r>
            <a:endParaRPr lang="en-US" sz="1800" dirty="0"/>
          </a:p>
          <a:p>
            <a:pPr marL="152400" indent="-152400">
              <a:buSzPct val="100000"/>
              <a:buChar char="•"/>
            </a:pPr>
            <a:r>
              <a:rPr lang="en-US" sz="1800" dirty="0">
                <a:solidFill>
                  <a:srgbClr val="F3F7FF"/>
                </a:solidFill>
              </a:rPr>
              <a:t>Strategy implementation</a:t>
            </a:r>
            <a:endParaRPr lang="en-US" sz="1800" dirty="0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92073878-2051-FDFA-046C-BA5C2B1053CA}"/>
              </a:ext>
            </a:extLst>
          </p:cNvPr>
          <p:cNvSpPr/>
          <p:nvPr/>
        </p:nvSpPr>
        <p:spPr>
          <a:xfrm>
            <a:off x="8238184" y="4197096"/>
            <a:ext cx="1956816" cy="420624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endParaRPr lang="en-US" sz="14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F99FC8DF-E7BB-87F8-BAFE-A2CFB5130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0171" y="279919"/>
            <a:ext cx="5921829" cy="629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22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lowchart: Alternate Process 29">
            <a:extLst>
              <a:ext uri="{FF2B5EF4-FFF2-40B4-BE49-F238E27FC236}">
                <a16:creationId xmlns:a16="http://schemas.microsoft.com/office/drawing/2014/main" id="{8CFA9457-57A6-DCE0-4DD4-7E18D762125A}"/>
              </a:ext>
            </a:extLst>
          </p:cNvPr>
          <p:cNvSpPr/>
          <p:nvPr/>
        </p:nvSpPr>
        <p:spPr>
          <a:xfrm>
            <a:off x="4561737" y="5065778"/>
            <a:ext cx="6456783" cy="1261867"/>
          </a:xfrm>
          <a:prstGeom prst="flowChartAlternateProcess">
            <a:avLst/>
          </a:prstGeom>
          <a:solidFill>
            <a:srgbClr val="FF66FF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dirty="0">
              <a:ln w="0"/>
              <a:solidFill>
                <a:schemeClr val="tx1"/>
              </a:solidFill>
            </a:endParaRP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rgbClr val="0B1F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46304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Mengapa strategi digital marketing harus terintegrasi?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0149840" y="164592"/>
            <a:ext cx="1554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7E6FF"/>
                </a:solidFill>
              </a:rPr>
              <a:t>01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713232"/>
            <a:ext cx="11338560" cy="0"/>
          </a:xfrm>
          <a:prstGeom prst="line">
            <a:avLst/>
          </a:prstGeom>
          <a:noFill/>
          <a:ln w="12700">
            <a:solidFill>
              <a:srgbClr val="C8D7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1051560"/>
            <a:ext cx="3703320" cy="2011680"/>
          </a:xfrm>
          <a:prstGeom prst="roundRect">
            <a:avLst>
              <a:gd name="adj" fmla="val 3636"/>
            </a:avLst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04672" y="1161288"/>
            <a:ext cx="337413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Apa masalahnya?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04672" y="1508760"/>
            <a:ext cx="3374136" cy="144475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Aktivitas digital sering berjalan terpisah: media sosial, website, email, marketplace, dan iklan tidak selalu menyampaikan pesan yang sama.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40080" y="3291840"/>
            <a:ext cx="3703320" cy="2011680"/>
          </a:xfrm>
          <a:prstGeom prst="roundRect">
            <a:avLst>
              <a:gd name="adj" fmla="val 3636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804672" y="3401568"/>
            <a:ext cx="337413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Dampaknya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04672" y="3749040"/>
            <a:ext cx="3374136" cy="144475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Brand terasa tidak konsisten, data sulit digabung, biaya kampanye membengkak, dan hasil sulit dievaluasi secara menyeluruh.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709160" y="10972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6324F"/>
                </a:solidFill>
              </a:rPr>
              <a:t>Manfaat strategi terintegrasi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4709160" y="1645920"/>
            <a:ext cx="283464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D4E1F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92040" y="1874520"/>
            <a:ext cx="256032" cy="25603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148072" y="1865375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16324F"/>
                </a:solidFill>
              </a:rPr>
              <a:t>Pesan pemasaran konsisten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01000" y="1645920"/>
            <a:ext cx="283464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D4E1F5"/>
            </a:solidFill>
            <a:prstDash val="solid"/>
          </a:ln>
        </p:spPr>
        <p:txBody>
          <a:bodyPr/>
          <a:lstStyle/>
          <a:p>
            <a:endParaRPr lang="en-ID" dirty="0"/>
          </a:p>
        </p:txBody>
      </p:sp>
      <p:sp>
        <p:nvSpPr>
          <p:cNvPr id="17" name="Shape 15"/>
          <p:cNvSpPr/>
          <p:nvPr/>
        </p:nvSpPr>
        <p:spPr>
          <a:xfrm>
            <a:off x="8183880" y="1874520"/>
            <a:ext cx="256032" cy="25603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03920" y="1898313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16324F"/>
                </a:solidFill>
              </a:rPr>
              <a:t>Pengalaman pelanggan lebih baik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09160" y="2724912"/>
            <a:ext cx="283464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D4E1F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92040" y="2953512"/>
            <a:ext cx="256032" cy="25603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57800" y="2968816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16324F"/>
                </a:solidFill>
              </a:rPr>
              <a:t>Anggaran lebih efisien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8001000" y="2724912"/>
            <a:ext cx="283464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12700">
            <a:solidFill>
              <a:srgbClr val="D4E1F5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83880" y="2953512"/>
            <a:ext cx="256032" cy="25603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549640" y="2975534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16324F"/>
                </a:solidFill>
              </a:rPr>
              <a:t>Data pelanggan lebih terpadu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709160" y="3803904"/>
            <a:ext cx="2834640" cy="749808"/>
          </a:xfrm>
          <a:prstGeom prst="roundRect">
            <a:avLst>
              <a:gd name="adj" fmla="val 7317"/>
            </a:avLst>
          </a:prstGeom>
          <a:solidFill>
            <a:srgbClr val="E8F7F2"/>
          </a:solidFill>
          <a:ln w="12700">
            <a:solidFill>
              <a:srgbClr val="D4E1F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92040" y="4032504"/>
            <a:ext cx="256032" cy="256032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257800" y="4054899"/>
            <a:ext cx="2103120" cy="22860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16324F"/>
                </a:solidFill>
              </a:rPr>
              <a:t>Evaluasi hasil lebih mudah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709160" y="5353812"/>
            <a:ext cx="6309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B1F4D"/>
                </a:solidFill>
              </a:rPr>
              <a:t>Integrasi membuat semua aktivitas digital berjalan dalam satu arah untuk mendukung tujuan bisnis.</a:t>
            </a:r>
            <a:endParaRPr lang="en-US" sz="2100" dirty="0"/>
          </a:p>
        </p:txBody>
      </p:sp>
      <p:sp>
        <p:nvSpPr>
          <p:cNvPr id="29" name="Text 27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292AA"/>
                </a:solidFill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rgbClr val="0B1F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46304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Bagaimana menyusun struktur strategi digital marketing?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0149840" y="164592"/>
            <a:ext cx="1554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7E6FF"/>
                </a:solidFill>
              </a:rPr>
              <a:t>02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713232"/>
            <a:ext cx="11338560" cy="0"/>
          </a:xfrm>
          <a:prstGeom prst="line">
            <a:avLst/>
          </a:prstGeom>
          <a:noFill/>
          <a:ln w="12700">
            <a:solidFill>
              <a:srgbClr val="C8D7F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0515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6324F"/>
                </a:solidFill>
              </a:rPr>
              <a:t>Urutan kerja yang sistematis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731520" y="1874520"/>
            <a:ext cx="530352" cy="530352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993392"/>
            <a:ext cx="5303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1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1316736" y="2139696"/>
            <a:ext cx="1005840" cy="0"/>
          </a:xfrm>
          <a:prstGeom prst="line">
            <a:avLst/>
          </a:prstGeom>
          <a:noFill/>
          <a:ln w="12700">
            <a:solidFill>
              <a:srgbClr val="9BB5E8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530352" y="2560320"/>
            <a:ext cx="96012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6324F"/>
                </a:solidFill>
              </a:rPr>
              <a:t>Analisis situasi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331720" y="1874520"/>
            <a:ext cx="530352" cy="53035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331720" y="1993392"/>
            <a:ext cx="5303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2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2916936" y="2139696"/>
            <a:ext cx="1005840" cy="0"/>
          </a:xfrm>
          <a:prstGeom prst="line">
            <a:avLst/>
          </a:prstGeom>
          <a:noFill/>
          <a:ln w="12700">
            <a:solidFill>
              <a:srgbClr val="9BB5E8"/>
            </a:solidFill>
            <a:prstDash val="solid"/>
            <a:headEnd type="none"/>
            <a:tailEnd type="triangle"/>
          </a:ln>
        </p:spPr>
      </p:sp>
      <p:sp>
        <p:nvSpPr>
          <p:cNvPr id="14" name="Text 12"/>
          <p:cNvSpPr/>
          <p:nvPr/>
        </p:nvSpPr>
        <p:spPr>
          <a:xfrm>
            <a:off x="2130552" y="2560320"/>
            <a:ext cx="96012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6324F"/>
                </a:solidFill>
              </a:rPr>
              <a:t>Tentukan target audiens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931920" y="1874520"/>
            <a:ext cx="530352" cy="53035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931920" y="1993392"/>
            <a:ext cx="5303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3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4517136" y="2139696"/>
            <a:ext cx="1005840" cy="0"/>
          </a:xfrm>
          <a:prstGeom prst="line">
            <a:avLst/>
          </a:prstGeom>
          <a:noFill/>
          <a:ln w="12700">
            <a:solidFill>
              <a:srgbClr val="9BB5E8"/>
            </a:solidFill>
            <a:prstDash val="solid"/>
            <a:headEnd type="none"/>
            <a:tailEnd type="triangle"/>
          </a:ln>
        </p:spPr>
      </p:sp>
      <p:sp>
        <p:nvSpPr>
          <p:cNvPr id="18" name="Text 16"/>
          <p:cNvSpPr/>
          <p:nvPr/>
        </p:nvSpPr>
        <p:spPr>
          <a:xfrm>
            <a:off x="3730752" y="2560320"/>
            <a:ext cx="96012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6324F"/>
                </a:solidFill>
              </a:rPr>
              <a:t>Tetapkan goal &amp; objective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532120" y="1874520"/>
            <a:ext cx="530352" cy="53035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532120" y="1993392"/>
            <a:ext cx="5303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4</a:t>
            </a:r>
            <a:endParaRPr lang="en-US" sz="1700" dirty="0"/>
          </a:p>
        </p:txBody>
      </p:sp>
      <p:sp>
        <p:nvSpPr>
          <p:cNvPr id="21" name="Shape 19"/>
          <p:cNvSpPr/>
          <p:nvPr/>
        </p:nvSpPr>
        <p:spPr>
          <a:xfrm>
            <a:off x="6117336" y="2139696"/>
            <a:ext cx="1005840" cy="0"/>
          </a:xfrm>
          <a:prstGeom prst="line">
            <a:avLst/>
          </a:prstGeom>
          <a:noFill/>
          <a:ln w="12700">
            <a:solidFill>
              <a:srgbClr val="9BB5E8"/>
            </a:solidFill>
            <a:prstDash val="solid"/>
            <a:headEnd type="none"/>
            <a:tailEnd type="triangle"/>
          </a:ln>
        </p:spPr>
      </p:sp>
      <p:sp>
        <p:nvSpPr>
          <p:cNvPr id="22" name="Text 20"/>
          <p:cNvSpPr/>
          <p:nvPr/>
        </p:nvSpPr>
        <p:spPr>
          <a:xfrm>
            <a:off x="5330952" y="2560320"/>
            <a:ext cx="96012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6324F"/>
                </a:solidFill>
              </a:rPr>
              <a:t>Rumuskan strategi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7132320" y="1874520"/>
            <a:ext cx="530352" cy="53035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132320" y="1993392"/>
            <a:ext cx="5303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5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7717536" y="2139696"/>
            <a:ext cx="1005840" cy="0"/>
          </a:xfrm>
          <a:prstGeom prst="line">
            <a:avLst/>
          </a:prstGeom>
          <a:noFill/>
          <a:ln w="12700">
            <a:solidFill>
              <a:srgbClr val="9BB5E8"/>
            </a:solidFill>
            <a:prstDash val="solid"/>
            <a:headEnd type="none"/>
            <a:tailEnd type="triangle"/>
          </a:ln>
        </p:spPr>
      </p:sp>
      <p:sp>
        <p:nvSpPr>
          <p:cNvPr id="26" name="Text 24"/>
          <p:cNvSpPr/>
          <p:nvPr/>
        </p:nvSpPr>
        <p:spPr>
          <a:xfrm>
            <a:off x="6931152" y="2560320"/>
            <a:ext cx="96012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6324F"/>
                </a:solidFill>
              </a:rPr>
              <a:t>Pilih channel &amp; konten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8732520" y="1874520"/>
            <a:ext cx="530352" cy="53035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732520" y="1993392"/>
            <a:ext cx="5303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6</a:t>
            </a:r>
            <a:endParaRPr lang="en-US" sz="1700" dirty="0"/>
          </a:p>
        </p:txBody>
      </p:sp>
      <p:sp>
        <p:nvSpPr>
          <p:cNvPr id="29" name="Shape 27"/>
          <p:cNvSpPr/>
          <p:nvPr/>
        </p:nvSpPr>
        <p:spPr>
          <a:xfrm>
            <a:off x="9317736" y="2139696"/>
            <a:ext cx="1005840" cy="0"/>
          </a:xfrm>
          <a:prstGeom prst="line">
            <a:avLst/>
          </a:prstGeom>
          <a:noFill/>
          <a:ln w="12700">
            <a:solidFill>
              <a:srgbClr val="9BB5E8"/>
            </a:solidFill>
            <a:prstDash val="solid"/>
            <a:headEnd type="none"/>
            <a:tailEnd type="triangle"/>
          </a:ln>
        </p:spPr>
      </p:sp>
      <p:sp>
        <p:nvSpPr>
          <p:cNvPr id="30" name="Text 28"/>
          <p:cNvSpPr/>
          <p:nvPr/>
        </p:nvSpPr>
        <p:spPr>
          <a:xfrm>
            <a:off x="8531352" y="2560320"/>
            <a:ext cx="96012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6324F"/>
                </a:solidFill>
              </a:rPr>
              <a:t>Implementasi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10332720" y="1874520"/>
            <a:ext cx="530352" cy="53035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0332720" y="1993392"/>
            <a:ext cx="530352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7</a:t>
            </a:r>
            <a:endParaRPr lang="en-US" sz="1700" dirty="0"/>
          </a:p>
        </p:txBody>
      </p:sp>
      <p:sp>
        <p:nvSpPr>
          <p:cNvPr id="33" name="Text 31"/>
          <p:cNvSpPr/>
          <p:nvPr/>
        </p:nvSpPr>
        <p:spPr>
          <a:xfrm>
            <a:off x="10131552" y="2560320"/>
            <a:ext cx="960120" cy="640080"/>
          </a:xfrm>
          <a:prstGeom prst="rect">
            <a:avLst/>
          </a:prstGeom>
          <a:noFill/>
          <a:ln/>
        </p:spPr>
        <p:txBody>
          <a:bodyPr wrap="square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6324F"/>
                </a:solidFill>
              </a:rPr>
              <a:t>Monitoring &amp; evaluasi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685800" y="3931920"/>
            <a:ext cx="3657600" cy="1463040"/>
          </a:xfrm>
          <a:prstGeom prst="roundRect">
            <a:avLst>
              <a:gd name="adj" fmla="val 5000"/>
            </a:avLst>
          </a:prstGeom>
          <a:solidFill>
            <a:srgbClr val="EDF4FF"/>
          </a:solidFill>
          <a:ln w="12700">
            <a:solidFill>
              <a:srgbClr val="EDF4FF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850392" y="4041648"/>
            <a:ext cx="332841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0B1F4D"/>
                </a:solidFill>
              </a:rPr>
              <a:t>Komponen utama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850392" y="4389120"/>
            <a:ext cx="3328416" cy="896112"/>
          </a:xfrm>
          <a:prstGeom prst="rect">
            <a:avLst/>
          </a:prstGeom>
          <a:noFill/>
          <a:ln/>
        </p:spPr>
        <p:txBody>
          <a:bodyPr wrap="square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Target market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Value proposition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Channel selection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Content plan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Budget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Performance metrics</a:t>
            </a:r>
            <a:endParaRPr lang="en-US" sz="1400" dirty="0"/>
          </a:p>
        </p:txBody>
      </p:sp>
      <p:sp>
        <p:nvSpPr>
          <p:cNvPr id="37" name="Shape 35"/>
          <p:cNvSpPr/>
          <p:nvPr/>
        </p:nvSpPr>
        <p:spPr>
          <a:xfrm>
            <a:off x="4526280" y="3931920"/>
            <a:ext cx="3246120" cy="1463040"/>
          </a:xfrm>
          <a:prstGeom prst="roundRect">
            <a:avLst>
              <a:gd name="adj" fmla="val 5000"/>
            </a:avLst>
          </a:prstGeom>
          <a:solidFill>
            <a:srgbClr val="E8F7F2"/>
          </a:solidFill>
          <a:ln w="12700">
            <a:solidFill>
              <a:srgbClr val="E8F7F2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4690872" y="4041648"/>
            <a:ext cx="291693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6324F"/>
                </a:solidFill>
              </a:rPr>
              <a:t>Tujuan struktur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690872" y="4389120"/>
            <a:ext cx="2916936" cy="89611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6324F"/>
                </a:solidFill>
              </a:rPr>
              <a:t>Agar aktivitas pemasaran lebih terarah, efisien, dan mudah dievaluasi.</a:t>
            </a:r>
            <a:endParaRPr lang="en-US" sz="1400" dirty="0"/>
          </a:p>
        </p:txBody>
      </p:sp>
      <p:sp>
        <p:nvSpPr>
          <p:cNvPr id="40" name="Shape 38"/>
          <p:cNvSpPr/>
          <p:nvPr/>
        </p:nvSpPr>
        <p:spPr>
          <a:xfrm>
            <a:off x="8001000" y="3931920"/>
            <a:ext cx="3429000" cy="1463040"/>
          </a:xfrm>
          <a:prstGeom prst="roundRect">
            <a:avLst>
              <a:gd name="adj" fmla="val 5000"/>
            </a:avLst>
          </a:prstGeom>
          <a:solidFill>
            <a:srgbClr val="FFF5E8"/>
          </a:solidFill>
          <a:ln w="12700">
            <a:solidFill>
              <a:srgbClr val="FFF5E8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1" name="Text 39"/>
          <p:cNvSpPr/>
          <p:nvPr/>
        </p:nvSpPr>
        <p:spPr>
          <a:xfrm>
            <a:off x="8165592" y="4041648"/>
            <a:ext cx="309981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6324F"/>
                </a:solidFill>
              </a:rPr>
              <a:t>Prinsip kunci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8165592" y="4389120"/>
            <a:ext cx="3099816" cy="896112"/>
          </a:xfrm>
          <a:prstGeom prst="rect">
            <a:avLst/>
          </a:prstGeom>
          <a:noFill/>
          <a:ln/>
        </p:spPr>
        <p:txBody>
          <a:bodyPr wrap="square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6324F"/>
                </a:solidFill>
              </a:rPr>
              <a:t>Jangan menjalankan promosi secara acak. Semua channel harus punya peran yang jelas dalam funnel pemasaran.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292AA"/>
                </a:solidFill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rgbClr val="0B1F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46304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Situation analysis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0149840" y="164592"/>
            <a:ext cx="1554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7E6FF"/>
                </a:solidFill>
              </a:rPr>
              <a:t>03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713232"/>
            <a:ext cx="11338560" cy="0"/>
          </a:xfrm>
          <a:prstGeom prst="line">
            <a:avLst/>
          </a:prstGeom>
          <a:noFill/>
          <a:ln w="12700">
            <a:solidFill>
              <a:srgbClr val="C8D7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1051560"/>
            <a:ext cx="3474720" cy="1828800"/>
          </a:xfrm>
          <a:prstGeom prst="roundRect">
            <a:avLst>
              <a:gd name="adj" fmla="val 4000"/>
            </a:avLst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04672" y="1161288"/>
            <a:ext cx="314553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Analisis internal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04672" y="1508760"/>
            <a:ext cx="3145536" cy="1261872"/>
          </a:xfrm>
          <a:prstGeom prst="rect">
            <a:avLst/>
          </a:prstGeom>
          <a:noFill/>
          <a:ln/>
        </p:spPr>
        <p:txBody>
          <a:bodyPr wrap="square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Kekuatan &amp; kelemahan perusahaan: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kualitas produk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kemampuan tim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anggaran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teknologi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performa media digital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40080" y="3154680"/>
            <a:ext cx="3474720" cy="1828800"/>
          </a:xfrm>
          <a:prstGeom prst="roundRect">
            <a:avLst>
              <a:gd name="adj" fmla="val 40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804672" y="3264408"/>
            <a:ext cx="314553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Analisis eksternal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04672" y="3611880"/>
            <a:ext cx="3145536" cy="1261872"/>
          </a:xfrm>
          <a:prstGeom prst="rect">
            <a:avLst/>
          </a:prstGeom>
          <a:noFill/>
          <a:ln/>
        </p:spPr>
        <p:txBody>
          <a:bodyPr wrap="square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Peluang &amp; ancaman dari luar: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tren pasar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perilaku konsumen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strategi pesaing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perkembangan teknologi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kondisi ekonomi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617720" y="1078992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6324F"/>
                </a:solidFill>
              </a:rPr>
              <a:t>Alat bantu: SWOT Analysis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4663440" y="1645920"/>
            <a:ext cx="1737360" cy="1325880"/>
          </a:xfrm>
          <a:prstGeom prst="roundRect">
            <a:avLst>
              <a:gd name="adj" fmla="val 3448"/>
            </a:avLst>
          </a:prstGeom>
          <a:solidFill>
            <a:srgbClr val="DFF4E8"/>
          </a:solidFill>
          <a:ln w="12700">
            <a:solidFill>
              <a:srgbClr val="D6E2F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00600" y="1810512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0B981"/>
                </a:solidFill>
              </a:rPr>
              <a:t>Strengths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800600" y="2194560"/>
            <a:ext cx="1463040" cy="411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16324F"/>
                </a:solidFill>
              </a:rPr>
              <a:t>Kekuatan internal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583680" y="1645920"/>
            <a:ext cx="1737360" cy="1325880"/>
          </a:xfrm>
          <a:prstGeom prst="roundRect">
            <a:avLst>
              <a:gd name="adj" fmla="val 3448"/>
            </a:avLst>
          </a:prstGeom>
          <a:solidFill>
            <a:srgbClr val="FDE8E8"/>
          </a:solidFill>
          <a:ln w="12700">
            <a:solidFill>
              <a:srgbClr val="D6E2F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720840" y="1810512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444"/>
                </a:solidFill>
              </a:rPr>
              <a:t>Weaknesses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720840" y="2194560"/>
            <a:ext cx="1463040" cy="4114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16324F"/>
                </a:solidFill>
              </a:rPr>
              <a:t>Kelemahan internal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663440" y="3246120"/>
            <a:ext cx="1737360" cy="1325880"/>
          </a:xfrm>
          <a:prstGeom prst="roundRect">
            <a:avLst>
              <a:gd name="adj" fmla="val 3448"/>
            </a:avLst>
          </a:prstGeom>
          <a:solidFill>
            <a:srgbClr val="E7F0FF"/>
          </a:solidFill>
          <a:ln w="12700">
            <a:solidFill>
              <a:srgbClr val="D6E2F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00600" y="3410712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D4ED8"/>
                </a:solidFill>
              </a:rPr>
              <a:t>Opportunities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800600" y="3794760"/>
            <a:ext cx="1463040" cy="411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16324F"/>
                </a:solidFill>
              </a:rPr>
              <a:t>Peluang eksternal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583680" y="3246120"/>
            <a:ext cx="1737360" cy="1325880"/>
          </a:xfrm>
          <a:prstGeom prst="roundRect">
            <a:avLst>
              <a:gd name="adj" fmla="val 3448"/>
            </a:avLst>
          </a:prstGeom>
          <a:solidFill>
            <a:srgbClr val="FFF2DD"/>
          </a:solidFill>
          <a:ln w="12700">
            <a:solidFill>
              <a:srgbClr val="D6E2F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720840" y="3410712"/>
            <a:ext cx="1463040" cy="22860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59E0B"/>
                </a:solidFill>
              </a:rPr>
              <a:t>Threats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720840" y="3794760"/>
            <a:ext cx="1463040" cy="4114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16324F"/>
                </a:solidFill>
              </a:rPr>
              <a:t>Ancaman eksternal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8641080" y="1600200"/>
            <a:ext cx="2697480" cy="30175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0B1F4D"/>
                </a:solidFill>
              </a:rPr>
              <a:t>Outcome: perusahaan memahami posisi saat ini, tantangan utama, dan peluang yang paling realistis untuk dikejar.</a:t>
            </a:r>
            <a:endParaRPr lang="en-US" sz="2300" dirty="0"/>
          </a:p>
        </p:txBody>
      </p:sp>
      <p:sp>
        <p:nvSpPr>
          <p:cNvPr id="26" name="Text 24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292AA"/>
                </a:solidFill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rgbClr val="0B1F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46304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Setting goals and objectives for digital marketing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0149840" y="164592"/>
            <a:ext cx="1554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7E6FF"/>
                </a:solidFill>
              </a:rPr>
              <a:t>04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713232"/>
            <a:ext cx="11338560" cy="0"/>
          </a:xfrm>
          <a:prstGeom prst="line">
            <a:avLst/>
          </a:prstGeom>
          <a:noFill/>
          <a:ln w="12700">
            <a:solidFill>
              <a:srgbClr val="C8D7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1097280"/>
            <a:ext cx="2926080" cy="1463040"/>
          </a:xfrm>
          <a:prstGeom prst="roundRect">
            <a:avLst>
              <a:gd name="adj" fmla="val 5000"/>
            </a:avLst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96112" y="1207008"/>
            <a:ext cx="259689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Goal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96112" y="1554480"/>
            <a:ext cx="2596896" cy="896112"/>
          </a:xfrm>
          <a:prstGeom prst="rect">
            <a:avLst/>
          </a:prstGeom>
          <a:noFill/>
          <a:ln/>
        </p:spPr>
        <p:txBody>
          <a:bodyPr wrap="square" rtlCol="0" anchor="t">
            <a:normAutofit fontScale="925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Tujuan umum, misalnya: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meningkatkan brand awareness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menambah pelanggan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menaikkan penjualan online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834640"/>
            <a:ext cx="2926080" cy="1828800"/>
          </a:xfrm>
          <a:prstGeom prst="roundRect">
            <a:avLst>
              <a:gd name="adj" fmla="val 40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896112" y="2944368"/>
            <a:ext cx="259689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Objectives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96112" y="3291840"/>
            <a:ext cx="2596896" cy="1261872"/>
          </a:xfrm>
          <a:prstGeom prst="rect">
            <a:avLst/>
          </a:prstGeom>
          <a:noFill/>
          <a:ln/>
        </p:spPr>
        <p:txBody>
          <a:bodyPr wrap="square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Target yang lebih spesifik dan terukur, misalnya: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traffic website +20% dalam 3 bulan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followers +1.000 dalam 1 bulan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• conversion rate naik 10%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069080" y="1078992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6324F"/>
                </a:solidFill>
              </a:rPr>
              <a:t>Gunakan prinsip SMART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4160520" y="1645920"/>
            <a:ext cx="640080" cy="530352"/>
          </a:xfrm>
          <a:prstGeom prst="roundRect">
            <a:avLst>
              <a:gd name="adj" fmla="val 8621"/>
            </a:avLst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60520" y="1755648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S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4937760" y="1728216"/>
            <a:ext cx="14173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400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6324F"/>
                </a:solidFill>
              </a:rPr>
              <a:t>Specific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537960" y="1728216"/>
            <a:ext cx="17830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47500" lnSpcReduction="20000"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6B7280"/>
                </a:solidFill>
              </a:rPr>
              <a:t>Jelas dan spesifik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4160520" y="2450592"/>
            <a:ext cx="640080" cy="530352"/>
          </a:xfrm>
          <a:prstGeom prst="roundRect">
            <a:avLst>
              <a:gd name="adj" fmla="val 8621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560320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M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937760" y="2532888"/>
            <a:ext cx="14173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400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6324F"/>
                </a:solidFill>
              </a:rPr>
              <a:t>Measurable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537960" y="2532888"/>
            <a:ext cx="17830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47500" lnSpcReduction="20000"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6B7280"/>
                </a:solidFill>
              </a:rPr>
              <a:t>Dapat diukur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4160520" y="3255264"/>
            <a:ext cx="640080" cy="530352"/>
          </a:xfrm>
          <a:prstGeom prst="roundRect">
            <a:avLst>
              <a:gd name="adj" fmla="val 8621"/>
            </a:avLst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160520" y="3364992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A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4937760" y="3337560"/>
            <a:ext cx="14173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400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6324F"/>
                </a:solidFill>
              </a:rPr>
              <a:t>Achievable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537960" y="3337560"/>
            <a:ext cx="17830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47500" lnSpcReduction="20000"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6B7280"/>
                </a:solidFill>
              </a:rPr>
              <a:t>Dapat dicapai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4160520" y="4059936"/>
            <a:ext cx="640080" cy="530352"/>
          </a:xfrm>
          <a:prstGeom prst="roundRect">
            <a:avLst>
              <a:gd name="adj" fmla="val 8621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160520" y="4169664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R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4937760" y="4142232"/>
            <a:ext cx="14173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400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6324F"/>
                </a:solidFill>
              </a:rPr>
              <a:t>Relevant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6537960" y="4142232"/>
            <a:ext cx="17830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47500" lnSpcReduction="20000"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6B7280"/>
                </a:solidFill>
              </a:rPr>
              <a:t>Sesuai kebutuhan bisnis</a:t>
            </a:r>
            <a:endParaRPr lang="en-US" sz="1500" dirty="0"/>
          </a:p>
        </p:txBody>
      </p:sp>
      <p:sp>
        <p:nvSpPr>
          <p:cNvPr id="29" name="Shape 27"/>
          <p:cNvSpPr/>
          <p:nvPr/>
        </p:nvSpPr>
        <p:spPr>
          <a:xfrm>
            <a:off x="4160520" y="4864608"/>
            <a:ext cx="640080" cy="530352"/>
          </a:xfrm>
          <a:prstGeom prst="roundRect">
            <a:avLst>
              <a:gd name="adj" fmla="val 8621"/>
            </a:avLst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160520" y="4974336"/>
            <a:ext cx="640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T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4937760" y="4946904"/>
            <a:ext cx="14173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400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6324F"/>
                </a:solidFill>
              </a:rPr>
              <a:t>Time-bound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6537960" y="4946904"/>
            <a:ext cx="17830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47500" lnSpcReduction="20000"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6B7280"/>
                </a:solidFill>
              </a:rPr>
              <a:t>Punya batas waktu</a:t>
            </a:r>
            <a:endParaRPr lang="en-US" sz="1500" dirty="0"/>
          </a:p>
        </p:txBody>
      </p:sp>
      <p:sp>
        <p:nvSpPr>
          <p:cNvPr id="33" name="Shape 31"/>
          <p:cNvSpPr/>
          <p:nvPr/>
        </p:nvSpPr>
        <p:spPr>
          <a:xfrm>
            <a:off x="8823960" y="1645920"/>
            <a:ext cx="2514600" cy="2834640"/>
          </a:xfrm>
          <a:prstGeom prst="roundRect">
            <a:avLst>
              <a:gd name="adj" fmla="val 2909"/>
            </a:avLst>
          </a:prstGeom>
          <a:solidFill>
            <a:srgbClr val="EDF4FF"/>
          </a:solidFill>
          <a:ln w="12700">
            <a:solidFill>
              <a:srgbClr val="EDF4FF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8988552" y="1755648"/>
            <a:ext cx="218541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0B1F4D"/>
                </a:solidFill>
              </a:rPr>
              <a:t>Manfaat penetapan tujuan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8988552" y="2103120"/>
            <a:ext cx="2185416" cy="226771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• Menjadi pedoman kerja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• Menjaga fokus tim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• Memudahkan pengukuran hasil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• Membantu evaluasi kampanye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292AA"/>
                </a:solidFill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rgbClr val="0B1F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46304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Strategy formulation for digital marketing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0149840" y="164592"/>
            <a:ext cx="1554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7E6FF"/>
                </a:solidFill>
              </a:rPr>
              <a:t>05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713232"/>
            <a:ext cx="11338560" cy="0"/>
          </a:xfrm>
          <a:prstGeom prst="line">
            <a:avLst/>
          </a:prstGeom>
          <a:noFill/>
          <a:ln w="12700">
            <a:solidFill>
              <a:srgbClr val="C8D7F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07899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6324F"/>
                </a:solidFill>
              </a:rPr>
              <a:t>Apa yang dirumuskan?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77240" y="1554480"/>
            <a:ext cx="3108960" cy="3291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Segmentasi pasar</a:t>
            </a:r>
            <a:endParaRPr lang="en-US" sz="2000" dirty="0"/>
          </a:p>
          <a:p>
            <a:pPr marL="152400" indent="-152400">
              <a:buSzPct val="10000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Target audiens</a:t>
            </a:r>
            <a:endParaRPr lang="en-US" sz="2000" dirty="0"/>
          </a:p>
          <a:p>
            <a:pPr marL="152400" indent="-152400">
              <a:buSzPct val="10000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Positioning</a:t>
            </a:r>
            <a:endParaRPr lang="en-US" sz="2000" dirty="0"/>
          </a:p>
          <a:p>
            <a:pPr marL="152400" indent="-152400">
              <a:buSzPct val="10000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Pesan utama</a:t>
            </a:r>
            <a:endParaRPr lang="en-US" sz="2000" dirty="0"/>
          </a:p>
          <a:p>
            <a:pPr marL="152400" indent="-152400">
              <a:buSzPct val="10000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Pemilihan channel digital</a:t>
            </a:r>
            <a:endParaRPr lang="en-US" sz="2000" dirty="0"/>
          </a:p>
          <a:p>
            <a:pPr marL="152400" indent="-152400">
              <a:buSzPct val="100000"/>
              <a:buChar char="•"/>
            </a:pPr>
            <a:r>
              <a:rPr lang="en-US" sz="2000" dirty="0">
                <a:solidFill>
                  <a:srgbClr val="16324F"/>
                </a:solidFill>
              </a:rPr>
              <a:t>Rencana konten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4297680" y="107899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6324F"/>
                </a:solidFill>
              </a:rPr>
              <a:t>Pilihan strategi yang umum digunakan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4343400" y="1664208"/>
            <a:ext cx="3017520" cy="804672"/>
          </a:xfrm>
          <a:prstGeom prst="roundRect">
            <a:avLst>
              <a:gd name="adj" fmla="val 5682"/>
            </a:avLst>
          </a:prstGeom>
          <a:solidFill>
            <a:srgbClr val="FFFFFF"/>
          </a:solidFill>
          <a:ln w="12700">
            <a:solidFill>
              <a:srgbClr val="D9E5F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489704" y="1773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D4ED8"/>
                </a:solidFill>
              </a:rPr>
              <a:t>SEO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489704" y="2029968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6324F"/>
                </a:solidFill>
              </a:rPr>
              <a:t>Meningkatkan visibilitas website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7909560" y="1664208"/>
            <a:ext cx="3017520" cy="804672"/>
          </a:xfrm>
          <a:prstGeom prst="roundRect">
            <a:avLst>
              <a:gd name="adj" fmla="val 5682"/>
            </a:avLst>
          </a:prstGeom>
          <a:solidFill>
            <a:srgbClr val="FFFFFF"/>
          </a:solidFill>
          <a:ln w="12700">
            <a:solidFill>
              <a:srgbClr val="D9E5F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55864" y="1773936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59E0B"/>
                </a:solidFill>
              </a:rPr>
              <a:t>Content Marketing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8055864" y="2029968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6324F"/>
                </a:solidFill>
              </a:rPr>
              <a:t>Memberi konten bernilai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343400" y="2779776"/>
            <a:ext cx="3017520" cy="804672"/>
          </a:xfrm>
          <a:prstGeom prst="roundRect">
            <a:avLst>
              <a:gd name="adj" fmla="val 5682"/>
            </a:avLst>
          </a:prstGeom>
          <a:solidFill>
            <a:srgbClr val="FFFFFF"/>
          </a:solidFill>
          <a:ln w="12700">
            <a:solidFill>
              <a:srgbClr val="D9E5F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489704" y="2889504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D4ED8"/>
                </a:solidFill>
              </a:rPr>
              <a:t>Social Media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4489704" y="3145536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6324F"/>
                </a:solidFill>
              </a:rPr>
              <a:t>Membangun interaksi audiens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7909560" y="2779776"/>
            <a:ext cx="3017520" cy="804672"/>
          </a:xfrm>
          <a:prstGeom prst="roundRect">
            <a:avLst>
              <a:gd name="adj" fmla="val 5682"/>
            </a:avLst>
          </a:prstGeom>
          <a:solidFill>
            <a:srgbClr val="FFFFFF"/>
          </a:solidFill>
          <a:ln w="12700">
            <a:solidFill>
              <a:srgbClr val="D9E5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055864" y="2889504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59E0B"/>
                </a:solidFill>
              </a:rPr>
              <a:t>Email Marketing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8055864" y="3145536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6324F"/>
                </a:solidFill>
              </a:rPr>
              <a:t>Menjaga hubungan pelanggan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343400" y="3895344"/>
            <a:ext cx="3017520" cy="804672"/>
          </a:xfrm>
          <a:prstGeom prst="roundRect">
            <a:avLst>
              <a:gd name="adj" fmla="val 5682"/>
            </a:avLst>
          </a:prstGeom>
          <a:solidFill>
            <a:srgbClr val="FFFFFF"/>
          </a:solidFill>
          <a:ln w="12700">
            <a:solidFill>
              <a:srgbClr val="D9E5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489704" y="4005072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D4ED8"/>
                </a:solidFill>
              </a:rPr>
              <a:t>Paid Advertising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4489704" y="4261104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6324F"/>
                </a:solidFill>
              </a:rPr>
              <a:t>Menjangkau pasar lebih cepat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7909560" y="3895344"/>
            <a:ext cx="3017520" cy="804672"/>
          </a:xfrm>
          <a:prstGeom prst="roundRect">
            <a:avLst>
              <a:gd name="adj" fmla="val 5682"/>
            </a:avLst>
          </a:prstGeom>
          <a:solidFill>
            <a:srgbClr val="FFFFFF"/>
          </a:solidFill>
          <a:ln w="12700">
            <a:solidFill>
              <a:srgbClr val="D9E5F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055864" y="4005072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59E0B"/>
                </a:solidFill>
              </a:rPr>
              <a:t>Influencer Marketing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8055864" y="4261104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6324F"/>
                </a:solidFill>
              </a:rPr>
              <a:t>Meningkatkan kepercayaan pasar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77240" y="539496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0B1F4D"/>
                </a:solidFill>
              </a:rPr>
              <a:t>Prinsip utama: strategi harus selaras dengan kebutuhan bisnis, karakter target pasar, dan sumber daya yang tersedia.</a:t>
            </a:r>
            <a:endParaRPr lang="en-US" sz="2100" dirty="0"/>
          </a:p>
        </p:txBody>
      </p:sp>
      <p:sp>
        <p:nvSpPr>
          <p:cNvPr id="28" name="Text 26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292AA"/>
                </a:solidFill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rgbClr val="0B1F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46304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Strategy implementation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0149840" y="164592"/>
            <a:ext cx="1554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7E6FF"/>
                </a:solidFill>
              </a:rPr>
              <a:t>06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713232"/>
            <a:ext cx="11338560" cy="0"/>
          </a:xfrm>
          <a:prstGeom prst="line">
            <a:avLst/>
          </a:prstGeom>
          <a:noFill/>
          <a:ln w="12700">
            <a:solidFill>
              <a:srgbClr val="C8D7F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051560"/>
            <a:ext cx="4206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6324F"/>
                </a:solidFill>
              </a:rPr>
              <a:t>Pelaksanaan strategi ke aktivitas nyata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731520" y="1645920"/>
            <a:ext cx="4297680" cy="41148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DCE7F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14400" y="1737360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24F"/>
                </a:solidFill>
              </a:rPr>
              <a:t>•  Produksi konten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731520" y="2221992"/>
            <a:ext cx="4297680" cy="411480"/>
          </a:xfrm>
          <a:prstGeom prst="roundRect">
            <a:avLst>
              <a:gd name="adj" fmla="val 6667"/>
            </a:avLst>
          </a:prstGeom>
          <a:solidFill>
            <a:srgbClr val="EDF4FF"/>
          </a:solidFill>
          <a:ln w="12700">
            <a:solidFill>
              <a:srgbClr val="DCE7F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2313432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24F"/>
                </a:solidFill>
              </a:rPr>
              <a:t>•  Menjalankan iklan digital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731520" y="2798064"/>
            <a:ext cx="4297680" cy="41148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DCE7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2889504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24F"/>
                </a:solidFill>
              </a:rPr>
              <a:t>•  Mengelola media sosial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731520" y="3374136"/>
            <a:ext cx="4297680" cy="411480"/>
          </a:xfrm>
          <a:prstGeom prst="roundRect">
            <a:avLst>
              <a:gd name="adj" fmla="val 6667"/>
            </a:avLst>
          </a:prstGeom>
          <a:solidFill>
            <a:srgbClr val="EDF4FF"/>
          </a:solidFill>
          <a:ln w="12700">
            <a:solidFill>
              <a:srgbClr val="DCE7F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465576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24F"/>
                </a:solidFill>
              </a:rPr>
              <a:t>•  Optimasi website / landing page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731520" y="3950208"/>
            <a:ext cx="4297680" cy="41148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DCE7F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4400" y="4041648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24F"/>
                </a:solidFill>
              </a:rPr>
              <a:t>•  Email campaign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731520" y="4526280"/>
            <a:ext cx="4297680" cy="411480"/>
          </a:xfrm>
          <a:prstGeom prst="roundRect">
            <a:avLst>
              <a:gd name="adj" fmla="val 6667"/>
            </a:avLst>
          </a:prstGeom>
          <a:solidFill>
            <a:srgbClr val="EDF4FF"/>
          </a:solidFill>
          <a:ln w="12700">
            <a:solidFill>
              <a:srgbClr val="DCE7F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4617720"/>
            <a:ext cx="3840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6324F"/>
                </a:solidFill>
              </a:rPr>
              <a:t>•  Monitoring hasil kampanye</a:t>
            </a:r>
            <a:endParaRPr lang="en-US" sz="1700" dirty="0"/>
          </a:p>
        </p:txBody>
      </p:sp>
      <p:sp>
        <p:nvSpPr>
          <p:cNvPr id="19" name="Shape 17"/>
          <p:cNvSpPr/>
          <p:nvPr/>
        </p:nvSpPr>
        <p:spPr>
          <a:xfrm>
            <a:off x="5486400" y="1417320"/>
            <a:ext cx="1874520" cy="1143000"/>
          </a:xfrm>
          <a:prstGeom prst="roundRect">
            <a:avLst>
              <a:gd name="adj" fmla="val 6400"/>
            </a:avLst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650992" y="1527048"/>
            <a:ext cx="154533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Tim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5650992" y="1874520"/>
            <a:ext cx="1545336" cy="576072"/>
          </a:xfrm>
          <a:prstGeom prst="rect">
            <a:avLst/>
          </a:prstGeom>
          <a:noFill/>
          <a:ln/>
        </p:spPr>
        <p:txBody>
          <a:bodyPr wrap="square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Peran dan tanggung jawab jelas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7498080" y="1417320"/>
            <a:ext cx="1874520" cy="1143000"/>
          </a:xfrm>
          <a:prstGeom prst="roundRect">
            <a:avLst>
              <a:gd name="adj" fmla="val 64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7662672" y="1527048"/>
            <a:ext cx="154533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Jadwal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7662672" y="1874520"/>
            <a:ext cx="1545336" cy="57607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Kalender kerja dan timeline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9509760" y="1417320"/>
            <a:ext cx="1874520" cy="1143000"/>
          </a:xfrm>
          <a:prstGeom prst="roundRect">
            <a:avLst>
              <a:gd name="adj" fmla="val 6400"/>
            </a:avLst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9674352" y="1527048"/>
            <a:ext cx="154533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Anggaran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674352" y="1874520"/>
            <a:ext cx="1545336" cy="57607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Alokasi biaya per channel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5486400" y="2834640"/>
            <a:ext cx="1874520" cy="1143000"/>
          </a:xfrm>
          <a:prstGeom prst="roundRect">
            <a:avLst>
              <a:gd name="adj" fmla="val 6400"/>
            </a:avLst>
          </a:prstGeom>
          <a:solidFill>
            <a:srgbClr val="6D5EF0"/>
          </a:solidFill>
          <a:ln w="12700">
            <a:solidFill>
              <a:srgbClr val="6D5EF0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5650992" y="2944368"/>
            <a:ext cx="154533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Tools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5650992" y="3291840"/>
            <a:ext cx="1545336" cy="576072"/>
          </a:xfrm>
          <a:prstGeom prst="rect">
            <a:avLst/>
          </a:prstGeom>
          <a:noFill/>
          <a:ln/>
        </p:spPr>
        <p:txBody>
          <a:bodyPr wrap="square" rtlCol="0" anchor="t">
            <a:normAutofit fontScale="92500"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CMS, analytics, CRM, ads manager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7498080" y="2834640"/>
            <a:ext cx="1874520" cy="1143000"/>
          </a:xfrm>
          <a:prstGeom prst="roundRect">
            <a:avLst>
              <a:gd name="adj" fmla="val 6400"/>
            </a:avLst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7662672" y="2944368"/>
            <a:ext cx="154533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Koordinasi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7662672" y="3291840"/>
            <a:ext cx="1545336" cy="57607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Kolaborasi antar tim pemasaran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9509760" y="2834640"/>
            <a:ext cx="1874520" cy="1143000"/>
          </a:xfrm>
          <a:prstGeom prst="roundRect">
            <a:avLst>
              <a:gd name="adj" fmla="val 6400"/>
            </a:avLst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9674352" y="2944368"/>
            <a:ext cx="154533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Kontrol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9674352" y="3291840"/>
            <a:ext cx="1545336" cy="57607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Monitoring &amp; optimasi berkala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486400" y="4709160"/>
            <a:ext cx="5943600" cy="77724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B1F4D"/>
                </a:solidFill>
              </a:rPr>
              <a:t>Catatan penting: strategi yang baik tidak cukup hanya direncanakan; harus dijalankan secara konsisten dan dievaluasi terus-menerus.</a:t>
            </a:r>
            <a:endParaRPr lang="en-US" sz="2000" dirty="0"/>
          </a:p>
        </p:txBody>
      </p:sp>
      <p:sp>
        <p:nvSpPr>
          <p:cNvPr id="38" name="Text 36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292AA"/>
                </a:solidFill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-91440"/>
            <a:ext cx="12191695" cy="54864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rgbClr val="0B1F4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46304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Monitoring dan evaluasi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0149840" y="164592"/>
            <a:ext cx="1554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7E6FF"/>
                </a:solidFill>
              </a:rPr>
              <a:t>07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713232"/>
            <a:ext cx="11338560" cy="0"/>
          </a:xfrm>
          <a:prstGeom prst="line">
            <a:avLst/>
          </a:prstGeom>
          <a:noFill/>
          <a:ln w="12700">
            <a:solidFill>
              <a:srgbClr val="C8D7F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85800" y="1097280"/>
            <a:ext cx="3063240" cy="3977640"/>
          </a:xfrm>
          <a:prstGeom prst="roundRect">
            <a:avLst>
              <a:gd name="adj" fmla="val 2388"/>
            </a:avLst>
          </a:prstGeom>
          <a:solidFill>
            <a:srgbClr val="EDF4FF"/>
          </a:solidFill>
          <a:ln w="12700">
            <a:solidFill>
              <a:srgbClr val="EDF4FF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850392" y="1207008"/>
            <a:ext cx="273405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0B1F4D"/>
                </a:solidFill>
              </a:rPr>
              <a:t>KPI yang dapat diukur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50392" y="1554480"/>
            <a:ext cx="2734056" cy="341071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• jumlah pengunjung website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• engagement media sosial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• click-through rate (CTR)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• conversion rate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• return on investment (ROI)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1F4D"/>
                </a:solidFill>
              </a:rPr>
              <a:t>• jumlah leads / pelanggan baru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977640" y="1097280"/>
            <a:ext cx="3063240" cy="3977640"/>
          </a:xfrm>
          <a:prstGeom prst="roundRect">
            <a:avLst>
              <a:gd name="adj" fmla="val 2388"/>
            </a:avLst>
          </a:prstGeom>
          <a:solidFill>
            <a:srgbClr val="E8F7F2"/>
          </a:solidFill>
          <a:ln w="12700">
            <a:solidFill>
              <a:srgbClr val="E8F7F2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142232" y="1207008"/>
            <a:ext cx="273405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6324F"/>
                </a:solidFill>
              </a:rPr>
              <a:t>Pertanyaan evaluasi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142232" y="1554480"/>
            <a:ext cx="2734056" cy="341071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6324F"/>
                </a:solidFill>
              </a:rPr>
              <a:t>• channel mana paling efektif?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6324F"/>
                </a:solidFill>
              </a:rPr>
              <a:t>• konten mana paling menarik?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6324F"/>
                </a:solidFill>
              </a:rPr>
              <a:t>• objective tercapai atau belum?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6324F"/>
                </a:solidFill>
              </a:rPr>
              <a:t>• biaya kampanye sepadan dengan hasil?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6324F"/>
                </a:solidFill>
              </a:rPr>
              <a:t>• apa yang harus diperbaiki?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269480" y="1097280"/>
            <a:ext cx="4160520" cy="3977640"/>
          </a:xfrm>
          <a:prstGeom prst="roundRect">
            <a:avLst>
              <a:gd name="adj" fmla="val 1839"/>
            </a:avLst>
          </a:prstGeom>
          <a:solidFill>
            <a:srgbClr val="FFF5E8"/>
          </a:solidFill>
          <a:ln w="12700">
            <a:solidFill>
              <a:srgbClr val="FFF5E8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7434072" y="1207008"/>
            <a:ext cx="3831336" cy="256032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16324F"/>
                </a:solidFill>
              </a:rPr>
              <a:t>Tindak lanjut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7434072" y="1554480"/>
            <a:ext cx="3831336" cy="3410712"/>
          </a:xfrm>
          <a:prstGeom prst="rect">
            <a:avLst/>
          </a:prstGeom>
          <a:noFill/>
          <a:ln/>
        </p:spPr>
        <p:txBody>
          <a:bodyPr wrap="square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16324F"/>
                </a:solidFill>
              </a:rPr>
              <a:t>1. Pertahankan yang efektif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6324F"/>
                </a:solidFill>
              </a:rPr>
              <a:t>2. Perbaiki aktivitas yang lemah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6324F"/>
                </a:solidFill>
              </a:rPr>
              <a:t>3. Uji variasi konten / iklan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6324F"/>
                </a:solidFill>
              </a:rPr>
              <a:t>4. Sesuaikan target dan anggaran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6324F"/>
                </a:solidFill>
              </a:rPr>
              <a:t>5. Optimalkan strategi berdasarkan data aktual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77240" y="548640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0B1F4D"/>
                </a:solidFill>
              </a:rPr>
              <a:t>Tujuan evaluasi adalah memastikan strategi tetap relevan dengan kondisi pasar dan menghasilkan dampak nyata bagi bisnis.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292AA"/>
                </a:solidFill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818</Words>
  <Application>Microsoft Office PowerPoint</Application>
  <PresentationFormat>Widescreen</PresentationFormat>
  <Paragraphs>214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 Display</vt:lpstr>
      <vt:lpstr>Arial</vt:lpstr>
      <vt:lpstr>Arial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Marketing Strategy</dc:title>
  <dc:subject>Digital Marketing Strategy</dc:subject>
  <dc:creator>OpenAI</dc:creator>
  <cp:lastModifiedBy>Tri Apriliya</cp:lastModifiedBy>
  <cp:revision>5</cp:revision>
  <dcterms:created xsi:type="dcterms:W3CDTF">2026-04-18T05:34:07Z</dcterms:created>
  <dcterms:modified xsi:type="dcterms:W3CDTF">2026-04-24T12:15:04Z</dcterms:modified>
</cp:coreProperties>
</file>