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4" r:id="rId1"/>
  </p:sldMasterIdLst>
  <p:notesMasterIdLst>
    <p:notesMasterId r:id="rId19"/>
  </p:notesMasterIdLst>
  <p:sldIdLst>
    <p:sldId id="275" r:id="rId2"/>
    <p:sldId id="258" r:id="rId3"/>
    <p:sldId id="259" r:id="rId4"/>
    <p:sldId id="263" r:id="rId5"/>
    <p:sldId id="265" r:id="rId6"/>
    <p:sldId id="266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320" r:id="rId15"/>
    <p:sldId id="321" r:id="rId16"/>
    <p:sldId id="322" r:id="rId17"/>
    <p:sldId id="312" r:id="rId18"/>
  </p:sldIdLst>
  <p:sldSz cx="9144000" cy="6858000" type="screen4x3"/>
  <p:notesSz cx="6794500" cy="9931400"/>
  <p:custDataLst>
    <p:tags r:id="rId20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838">
          <p15:clr>
            <a:srgbClr val="A4A3A4"/>
          </p15:clr>
        </p15:guide>
        <p15:guide id="3" orient="horz" pos="4110">
          <p15:clr>
            <a:srgbClr val="A4A3A4"/>
          </p15:clr>
        </p15:guide>
        <p15:guide id="4" orient="horz">
          <p15:clr>
            <a:srgbClr val="A4A3A4"/>
          </p15:clr>
        </p15:guide>
        <p15:guide id="5" orient="horz" pos="210">
          <p15:clr>
            <a:srgbClr val="A4A3A4"/>
          </p15:clr>
        </p15:guide>
        <p15:guide id="6" orient="horz" pos="567">
          <p15:clr>
            <a:srgbClr val="A4A3A4"/>
          </p15:clr>
        </p15:guide>
        <p15:guide id="7" orient="horz" pos="799">
          <p15:clr>
            <a:srgbClr val="A4A3A4"/>
          </p15:clr>
        </p15:guide>
        <p15:guide id="8" orient="horz" pos="1093">
          <p15:clr>
            <a:srgbClr val="A4A3A4"/>
          </p15:clr>
        </p15:guide>
        <p15:guide id="9" pos="2880">
          <p15:clr>
            <a:srgbClr val="A4A3A4"/>
          </p15:clr>
        </p15:guide>
        <p15:guide id="10" pos="22">
          <p15:clr>
            <a:srgbClr val="A4A3A4"/>
          </p15:clr>
        </p15:guide>
        <p15:guide id="11" pos="5520">
          <p15:clr>
            <a:srgbClr val="A4A3A4"/>
          </p15:clr>
        </p15:guide>
        <p15:guide id="12" pos="249">
          <p15:clr>
            <a:srgbClr val="A4A3A4"/>
          </p15:clr>
        </p15:guide>
        <p15:guide id="13" pos="541">
          <p15:clr>
            <a:srgbClr val="A4A3A4"/>
          </p15:clr>
        </p15:guide>
        <p15:guide id="14" pos="358">
          <p15:clr>
            <a:srgbClr val="A4A3A4"/>
          </p15:clr>
        </p15:guide>
        <p15:guide id="15" pos="79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3399"/>
    <a:srgbClr val="FAF0D2"/>
    <a:srgbClr val="0099FF"/>
    <a:srgbClr val="FFFF00"/>
    <a:srgbClr val="33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55" autoAdjust="0"/>
    <p:restoredTop sz="94737" autoAdjust="0"/>
  </p:normalViewPr>
  <p:slideViewPr>
    <p:cSldViewPr>
      <p:cViewPr varScale="1">
        <p:scale>
          <a:sx n="79" d="100"/>
          <a:sy n="79" d="100"/>
        </p:scale>
        <p:origin x="465" y="39"/>
      </p:cViewPr>
      <p:guideLst>
        <p:guide orient="horz" pos="2160"/>
        <p:guide orient="horz" pos="3838"/>
        <p:guide orient="horz" pos="4110"/>
        <p:guide orient="horz"/>
        <p:guide orient="horz" pos="210"/>
        <p:guide orient="horz" pos="567"/>
        <p:guide orient="horz" pos="799"/>
        <p:guide orient="horz" pos="1093"/>
        <p:guide pos="2880"/>
        <p:guide pos="22"/>
        <p:guide pos="5520"/>
        <p:guide pos="249"/>
        <p:guide pos="541"/>
        <p:guide pos="358"/>
        <p:guide pos="79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1026">
            <a:extLst>
              <a:ext uri="{FF2B5EF4-FFF2-40B4-BE49-F238E27FC236}">
                <a16:creationId xmlns:a16="http://schemas.microsoft.com/office/drawing/2014/main" id="{48F84A85-21C5-EE21-5F8B-05FE594A021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23" name="Rectangle 1027">
            <a:extLst>
              <a:ext uri="{FF2B5EF4-FFF2-40B4-BE49-F238E27FC236}">
                <a16:creationId xmlns:a16="http://schemas.microsoft.com/office/drawing/2014/main" id="{C88F1C1E-394D-DAA2-0568-959642E28BE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895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1028">
            <a:extLst>
              <a:ext uri="{FF2B5EF4-FFF2-40B4-BE49-F238E27FC236}">
                <a16:creationId xmlns:a16="http://schemas.microsoft.com/office/drawing/2014/main" id="{C6697386-FC73-CF6D-5102-5CCFEC18917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62000"/>
            <a:ext cx="4978400" cy="3733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25" name="Rectangle 1029">
            <a:extLst>
              <a:ext uri="{FF2B5EF4-FFF2-40B4-BE49-F238E27FC236}">
                <a16:creationId xmlns:a16="http://schemas.microsoft.com/office/drawing/2014/main" id="{D8E2A10D-EB53-9661-7022-5D3A00ABB48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24400"/>
            <a:ext cx="49530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6726" name="Rectangle 1030">
            <a:extLst>
              <a:ext uri="{FF2B5EF4-FFF2-40B4-BE49-F238E27FC236}">
                <a16:creationId xmlns:a16="http://schemas.microsoft.com/office/drawing/2014/main" id="{85D07968-38ED-D532-017E-6749C1B30C3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27" name="Rectangle 1031">
            <a:extLst>
              <a:ext uri="{FF2B5EF4-FFF2-40B4-BE49-F238E27FC236}">
                <a16:creationId xmlns:a16="http://schemas.microsoft.com/office/drawing/2014/main" id="{81ED267A-BB98-E62A-FEA0-4017DCCFB4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42DFD31-FDAF-44EA-B5B8-A5C173FA557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29D89229-4235-7459-5319-16E2DBA1D0B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3FEBF644-A27D-D1AD-5E13-E57FCC319B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EE1A54F6-CA01-4121-BCBB-D921519C2C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93391404-367D-EC8B-3ECA-4236D75B3D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498F0A68-55F7-525B-9EAA-C40DA5A14F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0EEF5861-48BB-D76C-B691-CB4E97E65D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56693792-F6C2-2F44-D8AC-1F18582B7B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827C6DBF-F6A2-EE52-1A36-5391EA8D25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52F41B6E-1579-9F60-3562-9948F3EBE6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0903CE89-58DC-4E2B-E467-B8766148A3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7B42474E-CD36-2D45-C5BC-1B68E6AF11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D271540D-1225-0DE6-D49D-155E102770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4FEB84-0F74-6FA8-CE4A-E41D32574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2F8A5-1284-0BFB-8566-EC04848F8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06158-0649-929B-4A78-B5B0DAD9C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A0F6E4-3C6B-49ED-804B-69641B4E08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1434749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50BCB-1683-6C8E-FA92-FD6F6995A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A0C84E-2AC4-533E-FBEE-BCD839D75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3A9FE-049F-F095-2E90-8C46F2051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B96229-A805-4C8E-964D-2B1F35422E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1100772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F49BA-5207-06E8-30DF-A76C0A041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C6495-021B-9007-6448-9461CC71F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C8C79D-8FD8-05F9-AFF5-C58BA6857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C46106-56A2-4C87-837B-E6FEA9AE93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3714832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88FE28-2266-45A8-CF1B-D50E0D6CE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9B307-61C8-E5F1-594D-9BD43D534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2D617-52AC-8273-3D1E-625C13DB9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63BA5E-6469-4566-965D-1BA02AA60E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4709316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F2767E-D194-84B4-3572-A49083E85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A69E8-DA67-2709-E413-CCACB408D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75ABA3-DFD4-0481-B5CD-4EC800486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33BC5A-38F4-435D-BAF0-8114E8348C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0979436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EA141C5-8C24-9DA6-ED15-6EBA2C43F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5757DFC-661A-FBCB-26DE-6501A4D96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732E107-3AEE-C5C0-7436-E210FD938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B6D54E-9A66-4B8F-8AFF-0F04747664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6361187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4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71EBB0A-087D-5442-29C4-BAD23E8D0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73048CE-3503-F69B-20B6-258AE8407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14DB0DA-AB5C-B485-2727-5586A831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B80AB1-A47B-4ACC-BE16-9C3CEDAB9C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8948035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D80037A-BABF-CF57-C631-0EC438759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174E709-4CD6-A827-8F80-23DB5D354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9821D62-C060-37CE-E512-2A799DED9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DCDF4-6230-45C1-AD66-12B2F4C514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8845049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236C3AB-8204-CE73-7524-AC3670D20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973BD6E-62FD-B262-7CF2-1051606A1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6871E2D-D9B4-1DB4-C11C-CF528396A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3D6CA8-E6E1-4C3D-8407-96946143D9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819562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296392C-132A-DC0A-5CCC-CA369FC58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BEFC2D5-E6A8-2418-8F0E-9FB18F63A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8BAB2FA-F473-BFF8-ADFA-8F4D8E9E1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174910-CEBC-45CA-940F-46D5D2CE54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0827527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9414CC2-5C87-8086-EE39-1A3113237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538A9A4-5738-BD30-A955-5CB4F662C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79F8CBC-272F-9C6C-80CC-E6237C898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412BD-63DD-4879-A519-A723008E05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0145440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EC0F851-E535-1999-50F5-6777B76D4F6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F3C37B2-DCDA-BD1A-8A06-033F93F4C33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664D3C-6595-7F8D-C54F-99103C8AC7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D06829-AFB6-91D7-EB7B-E9079B2D34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6164A-1D27-0D30-335D-D3C50B982B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8E7B616-3B02-4224-9F2C-36F78EFC96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92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Picture\logo ibi small.gif">
            <a:extLst>
              <a:ext uri="{FF2B5EF4-FFF2-40B4-BE49-F238E27FC236}">
                <a16:creationId xmlns:a16="http://schemas.microsoft.com/office/drawing/2014/main" id="{30D7E66F-2AE7-D179-C29A-D34AC73CAE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438" y="964407"/>
            <a:ext cx="93345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B6B0F1-48BD-B5FA-FFCB-FDC6BD8C2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t>15/10/2022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40D126-D8CD-38C3-06D5-0911B97B0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defRPr/>
            </a:pPr>
            <a:r>
              <a:rPr lang="en-ID" dirty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t>Global Marketing Dynamics</a:t>
            </a:r>
            <a:endParaRPr lang="en-US" dirty="0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2051" name="Slide Number Placeholder 13">
            <a:extLst>
              <a:ext uri="{FF2B5EF4-FFF2-40B4-BE49-F238E27FC236}">
                <a16:creationId xmlns:a16="http://schemas.microsoft.com/office/drawing/2014/main" id="{2053FBA2-F29F-2741-37FB-503C4A3A6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/>
            <a:fld id="{41C7F3B1-5EBC-4FF5-B566-88D6EF485663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  <a:ea typeface="+mn-ea"/>
              </a:rPr>
              <a:pPr defTabSz="685800"/>
              <a:t>1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44272C62-5A2D-CD4F-C4D9-8FB8BF57D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095500"/>
            <a:ext cx="620672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685800">
              <a:defRPr/>
            </a:pPr>
            <a:r>
              <a:rPr lang="id-ID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Arial" panose="020B0604020202020204" pitchFamily="34" charset="0"/>
              </a:rPr>
              <a:t>Pertemuan ke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Arial" panose="020B0604020202020204" pitchFamily="34" charset="0"/>
              </a:rPr>
              <a:t> 3</a:t>
            </a:r>
          </a:p>
          <a:p>
            <a:pPr defTabSz="685800">
              <a:defRPr/>
            </a:pPr>
            <a:endParaRPr lang="en-US" sz="2400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 CENA" pitchFamily="2" charset="0"/>
              <a:ea typeface="+mn-ea"/>
              <a:cs typeface="Arial" charset="0"/>
            </a:endParaRPr>
          </a:p>
          <a:p>
            <a:r>
              <a:rPr lang="en-US" sz="2400" b="1" dirty="0"/>
              <a:t>Macroenvironment dan Masa </a:t>
            </a:r>
            <a:r>
              <a:rPr lang="en-US" sz="2400" b="1" dirty="0" err="1"/>
              <a:t>Depan</a:t>
            </a:r>
            <a:endParaRPr lang="en-US" sz="2400" b="1" dirty="0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16FAD-3F24-E2C7-6996-68F54EF82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3. Faktor </a:t>
            </a:r>
            <a:r>
              <a:rPr lang="en-US" b="1" dirty="0" err="1"/>
              <a:t>Sosial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20B59-DB9E-9515-8F8B-9BD234B2A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di Indonesia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demografi</a:t>
            </a:r>
            <a:r>
              <a:rPr lang="en-US" dirty="0"/>
              <a:t>,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, dan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Pengaruh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populasi</a:t>
            </a:r>
            <a:r>
              <a:rPr lang="en-US" dirty="0"/>
              <a:t> </a:t>
            </a:r>
            <a:r>
              <a:rPr lang="en-US" dirty="0" err="1"/>
              <a:t>muda</a:t>
            </a:r>
            <a:r>
              <a:rPr lang="en-US" dirty="0"/>
              <a:t>, </a:t>
            </a:r>
            <a:r>
              <a:rPr lang="en-US" dirty="0" err="1"/>
              <a:t>urbanisasi</a:t>
            </a:r>
            <a:r>
              <a:rPr lang="en-US" dirty="0"/>
              <a:t>, dan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keberlanjutan</a:t>
            </a:r>
            <a:r>
              <a:rPr lang="en-US" dirty="0"/>
              <a:t> </a:t>
            </a:r>
            <a:r>
              <a:rPr lang="en-US" dirty="0" err="1"/>
              <a:t>memengaruhi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tren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Respons</a:t>
            </a:r>
            <a:r>
              <a:rPr lang="en-US" b="1" dirty="0"/>
              <a:t> Perusahaan: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generasi</a:t>
            </a:r>
            <a:r>
              <a:rPr lang="en-US" dirty="0"/>
              <a:t> </a:t>
            </a:r>
            <a:r>
              <a:rPr lang="en-US" dirty="0" err="1"/>
              <a:t>muda</a:t>
            </a:r>
            <a:r>
              <a:rPr lang="en-US" dirty="0"/>
              <a:t> dan pasar urban,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mengadopsi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keberlanjutan</a:t>
            </a:r>
            <a:r>
              <a:rPr lang="en-US" dirty="0"/>
              <a:t> dan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reputasi</a:t>
            </a:r>
            <a:r>
              <a:rPr lang="en-US" dirty="0"/>
              <a:t> dan </a:t>
            </a:r>
            <a:r>
              <a:rPr lang="en-US" dirty="0" err="1"/>
              <a:t>loyalitas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C1540-CBE2-A521-DE69-96F5466FB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20E72-1718-0805-D7FC-DF1AA4CBD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79AA5-7079-C437-FE87-052BEEF56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663921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63D09-EC8A-6560-3869-2730D23D5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4. Faktor </a:t>
            </a:r>
            <a:r>
              <a:rPr lang="en-US" b="1" dirty="0" err="1"/>
              <a:t>Teknologi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E0EE8-69F4-7100-3E08-FC202DBCE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   </a:t>
            </a:r>
            <a:r>
              <a:rPr lang="en-US" dirty="0" err="1"/>
              <a:t>Transformasi</a:t>
            </a:r>
            <a:r>
              <a:rPr lang="en-US" dirty="0"/>
              <a:t> digital dan 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di Indonesia,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meningkatnya</a:t>
            </a:r>
            <a:r>
              <a:rPr lang="en-US" dirty="0"/>
              <a:t> </a:t>
            </a:r>
            <a:r>
              <a:rPr lang="en-US" dirty="0" err="1"/>
              <a:t>penetrasi</a:t>
            </a:r>
            <a:r>
              <a:rPr lang="en-US" dirty="0"/>
              <a:t> internet dan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mobile.</a:t>
            </a:r>
          </a:p>
          <a:p>
            <a:r>
              <a:rPr lang="en-US" b="1" dirty="0" err="1"/>
              <a:t>Pengaruh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Digitalisasi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dan </a:t>
            </a:r>
            <a:r>
              <a:rPr lang="en-US" dirty="0" err="1"/>
              <a:t>akses</a:t>
            </a:r>
            <a:r>
              <a:rPr lang="en-US" dirty="0"/>
              <a:t> pasar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juga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dan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 </a:t>
            </a:r>
            <a:r>
              <a:rPr lang="en-US" dirty="0" err="1"/>
              <a:t>siber</a:t>
            </a:r>
            <a:r>
              <a:rPr lang="en-US" dirty="0"/>
              <a:t>.</a:t>
            </a:r>
          </a:p>
          <a:p>
            <a:r>
              <a:rPr lang="en-US" b="1" dirty="0" err="1"/>
              <a:t>Respons</a:t>
            </a:r>
            <a:r>
              <a:rPr lang="en-US" b="1" dirty="0"/>
              <a:t> Perusahaan:</a:t>
            </a:r>
            <a:r>
              <a:rPr lang="en-US" dirty="0"/>
              <a:t> </a:t>
            </a:r>
            <a:r>
              <a:rPr lang="en-US" dirty="0" err="1"/>
              <a:t>Percepatan</a:t>
            </a:r>
            <a:r>
              <a:rPr lang="en-US" dirty="0"/>
              <a:t> </a:t>
            </a:r>
            <a:r>
              <a:rPr lang="en-US" dirty="0" err="1"/>
              <a:t>transformasi</a:t>
            </a:r>
            <a:r>
              <a:rPr lang="en-US" dirty="0"/>
              <a:t> digital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e-commerce, big data, artificial intelligence, dan </a:t>
            </a:r>
            <a:r>
              <a:rPr lang="en-US" dirty="0" err="1"/>
              <a:t>otomasi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 dan </a:t>
            </a:r>
            <a:r>
              <a:rPr lang="en-US" dirty="0" err="1"/>
              <a:t>pelatihan</a:t>
            </a:r>
            <a:r>
              <a:rPr lang="en-US" dirty="0"/>
              <a:t> SDM </a:t>
            </a:r>
            <a:r>
              <a:rPr lang="en-US" dirty="0" err="1"/>
              <a:t>teknologi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D37BFA-127D-16A8-CF37-2F19700C9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BA7F9-7BE4-48C9-4624-914ACBEFD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DCD81-CFC4-959B-0136-52153B56E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7184751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01FD1-70BD-175A-E532-C91B969E4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5. Faktor </a:t>
            </a:r>
            <a:r>
              <a:rPr lang="en-US" b="1" dirty="0" err="1"/>
              <a:t>Lingkungan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288DC-AE5B-BF1B-ED22-070E753F6F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dan </a:t>
            </a:r>
            <a:r>
              <a:rPr lang="en-US" dirty="0" err="1"/>
              <a:t>keberlanjutan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di Indonesia </a:t>
            </a:r>
            <a:r>
              <a:rPr lang="en-US" dirty="0" err="1"/>
              <a:t>seiring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iklim</a:t>
            </a:r>
            <a:r>
              <a:rPr lang="en-US" dirty="0"/>
              <a:t>.</a:t>
            </a:r>
          </a:p>
          <a:p>
            <a:r>
              <a:rPr lang="en-US" b="1" dirty="0" err="1"/>
              <a:t>Pengaruh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ketat</a:t>
            </a:r>
            <a:r>
              <a:rPr lang="en-US" dirty="0"/>
              <a:t>,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bencana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, dan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menuntut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ramah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</a:t>
            </a:r>
          </a:p>
          <a:p>
            <a:r>
              <a:rPr lang="en-US" b="1" dirty="0" err="1"/>
              <a:t>Respons</a:t>
            </a:r>
            <a:r>
              <a:rPr lang="en-US" b="1" dirty="0"/>
              <a:t> Perusahaan:</a:t>
            </a:r>
            <a:r>
              <a:rPr lang="en-US" dirty="0"/>
              <a:t> </a:t>
            </a:r>
            <a:r>
              <a:rPr lang="en-US" dirty="0" err="1"/>
              <a:t>Mengadopsi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berkelanjutan</a:t>
            </a:r>
            <a:r>
              <a:rPr lang="en-US" dirty="0"/>
              <a:t>,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emisi</a:t>
            </a:r>
            <a:r>
              <a:rPr lang="en-US" dirty="0"/>
              <a:t> </a:t>
            </a:r>
            <a:r>
              <a:rPr lang="en-US" dirty="0" err="1"/>
              <a:t>karbon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limbah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agar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 dan </a:t>
            </a:r>
            <a:r>
              <a:rPr lang="en-US" dirty="0" err="1"/>
              <a:t>ekspektasi</a:t>
            </a:r>
            <a:r>
              <a:rPr lang="en-US" dirty="0"/>
              <a:t> pasar.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2ED4B8-93A6-C562-B4A7-40715B81E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9FB09B-5A91-8AE7-1338-C3855994C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B4919-DE73-BFC3-FC2F-D6D71FC91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995558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80401-1FC0-9B44-3A5E-8B8AB32B0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6. Faktor Hukum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AE403-6DFB-4CD4-1483-55FDEDED29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di Indonesia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menyesuaikan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dinamika</a:t>
            </a:r>
            <a:r>
              <a:rPr lang="en-US" dirty="0"/>
              <a:t> pasar dan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.</a:t>
            </a:r>
          </a:p>
          <a:p>
            <a:r>
              <a:rPr lang="en-US" b="1" dirty="0" err="1"/>
              <a:t>Pengaruh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perpajakan</a:t>
            </a:r>
            <a:r>
              <a:rPr lang="en-US" dirty="0"/>
              <a:t>, </a:t>
            </a:r>
            <a:r>
              <a:rPr lang="en-US" dirty="0" err="1"/>
              <a:t>ketenagakerjaan</a:t>
            </a:r>
            <a:r>
              <a:rPr lang="en-US" dirty="0"/>
              <a:t>,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, dan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dan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kepatuhan</a:t>
            </a:r>
            <a:r>
              <a:rPr lang="en-US" dirty="0"/>
              <a:t>.</a:t>
            </a:r>
          </a:p>
          <a:p>
            <a:r>
              <a:rPr lang="en-US" b="1" dirty="0" err="1"/>
              <a:t>Respons</a:t>
            </a:r>
            <a:r>
              <a:rPr lang="en-US" b="1" dirty="0"/>
              <a:t> Perusahaan:</a:t>
            </a:r>
            <a:r>
              <a:rPr lang="en-US" dirty="0"/>
              <a:t> </a:t>
            </a:r>
            <a:r>
              <a:rPr lang="en-US" dirty="0" err="1"/>
              <a:t>Memperkuat</a:t>
            </a:r>
            <a:r>
              <a:rPr lang="en-US" dirty="0"/>
              <a:t> </a:t>
            </a:r>
            <a:r>
              <a:rPr lang="en-US" dirty="0" err="1"/>
              <a:t>kepatuhan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pemantauan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berkala</a:t>
            </a:r>
            <a:r>
              <a:rPr lang="en-US" dirty="0"/>
              <a:t>, </a:t>
            </a:r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kepatuhan</a:t>
            </a:r>
            <a:r>
              <a:rPr lang="en-US" dirty="0"/>
              <a:t>, dan </a:t>
            </a:r>
            <a:r>
              <a:rPr lang="en-US" dirty="0" err="1"/>
              <a:t>penguatan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legal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mengantisipasi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A38F2-168E-64D5-3410-BF2473F9B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9F1D1-05EF-3CE8-6D5C-96A980DA6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FA909-EBB1-50EE-53D5-0E7D217DD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8120099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BC124-7E12-C5A7-91F0-C20DB8252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Strategi Perusahaan Indonesia </a:t>
            </a:r>
            <a:r>
              <a:rPr lang="en-US" b="1" dirty="0" err="1"/>
              <a:t>Menyambut</a:t>
            </a:r>
            <a:r>
              <a:rPr lang="en-US" b="1" dirty="0"/>
              <a:t> Masa </a:t>
            </a:r>
            <a:r>
              <a:rPr lang="en-US" b="1" dirty="0" err="1"/>
              <a:t>Depan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C8E2B-EE00-233E-1915-891D8FEB3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dan 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di masa </a:t>
            </a:r>
            <a:r>
              <a:rPr lang="en-US" dirty="0" err="1"/>
              <a:t>depan</a:t>
            </a:r>
            <a:r>
              <a:rPr lang="en-US" dirty="0"/>
              <a:t>, </a:t>
            </a:r>
            <a:r>
              <a:rPr lang="en-US" dirty="0" err="1"/>
              <a:t>perusahaan</a:t>
            </a:r>
            <a:r>
              <a:rPr lang="en-US" dirty="0"/>
              <a:t> di Indonesia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strategi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r>
              <a:rPr lang="en-US" b="1" dirty="0" err="1"/>
              <a:t>Adaptasi</a:t>
            </a:r>
            <a:r>
              <a:rPr lang="en-US" b="1" dirty="0"/>
              <a:t> </a:t>
            </a:r>
            <a:r>
              <a:rPr lang="en-US" b="1" dirty="0" err="1"/>
              <a:t>Dinamis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yang </a:t>
            </a:r>
            <a:r>
              <a:rPr lang="en-US" dirty="0" err="1"/>
              <a:t>fleksibel</a:t>
            </a:r>
            <a:r>
              <a:rPr lang="en-US" dirty="0"/>
              <a:t> agar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merespon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makro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.</a:t>
            </a:r>
          </a:p>
          <a:p>
            <a:r>
              <a:rPr lang="en-US" b="1" dirty="0" err="1"/>
              <a:t>Inovasi</a:t>
            </a:r>
            <a:r>
              <a:rPr lang="en-US" b="1" dirty="0"/>
              <a:t> </a:t>
            </a:r>
            <a:r>
              <a:rPr lang="en-US" b="1" dirty="0" err="1"/>
              <a:t>Berkelanjutan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Mengintegrasikan</a:t>
            </a:r>
            <a:r>
              <a:rPr lang="en-US" dirty="0"/>
              <a:t> 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dan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ramah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muda</a:t>
            </a:r>
            <a:r>
              <a:rPr lang="en-US" dirty="0"/>
              <a:t> dan </a:t>
            </a:r>
            <a:r>
              <a:rPr lang="en-US" dirty="0" err="1"/>
              <a:t>sadar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.</a:t>
            </a:r>
          </a:p>
          <a:p>
            <a:r>
              <a:rPr lang="en-US" b="1" dirty="0" err="1"/>
              <a:t>Pengembangan</a:t>
            </a:r>
            <a:r>
              <a:rPr lang="en-US" b="1" dirty="0"/>
              <a:t> SDM:</a:t>
            </a:r>
            <a:r>
              <a:rPr lang="en-US" dirty="0"/>
              <a:t> </a:t>
            </a:r>
            <a:r>
              <a:rPr lang="en-US" dirty="0" err="1"/>
              <a:t>Melatih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digital dan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keberlanjutan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transformasi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2FC533-4C7E-DD1B-F14C-7DFDE4F54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D48330-C9ED-C7AD-210A-891161CCC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05EDCE-4E13-539C-243C-79563BF0C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9093717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41905-C0BA-7E89-5752-932FDD57E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Lanjutan</a:t>
            </a:r>
            <a:r>
              <a:rPr lang="en-US" dirty="0"/>
              <a:t>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A3D4F-1AE5-AFB4-61A7-C68710B88F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Kemitraan</a:t>
            </a:r>
            <a:r>
              <a:rPr lang="en-US" b="1" dirty="0"/>
              <a:t> </a:t>
            </a:r>
            <a:r>
              <a:rPr lang="en-US" b="1" dirty="0" err="1"/>
              <a:t>Strategis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kolaborasi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, startup </a:t>
            </a:r>
            <a:r>
              <a:rPr lang="en-US" dirty="0" err="1"/>
              <a:t>teknologi</a:t>
            </a:r>
            <a:r>
              <a:rPr lang="en-US" dirty="0"/>
              <a:t>, dan </a:t>
            </a:r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memperkuat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.</a:t>
            </a:r>
          </a:p>
          <a:p>
            <a:r>
              <a:rPr lang="en-US" b="1" dirty="0" err="1"/>
              <a:t>Pengelolaan</a:t>
            </a:r>
            <a:r>
              <a:rPr lang="en-US" b="1" dirty="0"/>
              <a:t> Risiko: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komprehensif</a:t>
            </a:r>
            <a:r>
              <a:rPr lang="en-US" dirty="0"/>
              <a:t> yang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ekonomi</a:t>
            </a:r>
            <a:r>
              <a:rPr lang="en-US" dirty="0"/>
              <a:t>, dan </a:t>
            </a:r>
            <a:r>
              <a:rPr lang="en-US" dirty="0" err="1"/>
              <a:t>hukum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4C97E-3943-9928-616B-7FFA14819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6C6CF-B3D9-7542-7240-5B81BC4D3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CBCBF5-EA86-CC93-5313-65F5DCE2C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2345668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5A398-9B08-6B47-DB66-D6C6FC7C4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Kesimpulan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72C49-E69F-5C01-7A2A-9BCF74580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faktor-faktor</a:t>
            </a:r>
            <a:r>
              <a:rPr lang="en-US" dirty="0"/>
              <a:t> macroenvironment sangat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di Indonesia agar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bertahan</a:t>
            </a:r>
            <a:r>
              <a:rPr lang="en-US" dirty="0"/>
              <a:t> dan </a:t>
            </a:r>
            <a:r>
              <a:rPr lang="en-US" dirty="0" err="1"/>
              <a:t>berkembang</a:t>
            </a:r>
            <a:r>
              <a:rPr lang="en-US" dirty="0"/>
              <a:t> di </a:t>
            </a:r>
            <a:r>
              <a:rPr lang="en-US" dirty="0" err="1"/>
              <a:t>tengah</a:t>
            </a:r>
            <a:r>
              <a:rPr lang="en-US" dirty="0"/>
              <a:t> </a:t>
            </a:r>
            <a:r>
              <a:rPr lang="en-US" dirty="0" err="1"/>
              <a:t>dinamika</a:t>
            </a:r>
            <a:r>
              <a:rPr lang="en-US" dirty="0"/>
              <a:t> yang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berubah</a:t>
            </a:r>
            <a:r>
              <a:rPr lang="en-US" dirty="0"/>
              <a:t>. Perusahaan yang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membaca</a:t>
            </a:r>
            <a:r>
              <a:rPr lang="en-US" dirty="0"/>
              <a:t> </a:t>
            </a:r>
            <a:r>
              <a:rPr lang="en-US" dirty="0" err="1"/>
              <a:t>tren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teknologi</a:t>
            </a:r>
            <a:r>
              <a:rPr lang="en-US" dirty="0"/>
              <a:t>, </a:t>
            </a:r>
            <a:r>
              <a:rPr lang="en-US" dirty="0" err="1"/>
              <a:t>lingkungan</a:t>
            </a:r>
            <a:r>
              <a:rPr lang="en-US" dirty="0"/>
              <a:t>, dan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mengintegrasikan</a:t>
            </a:r>
            <a:r>
              <a:rPr lang="en-US" dirty="0"/>
              <a:t> </a:t>
            </a:r>
            <a:r>
              <a:rPr lang="en-US" dirty="0" err="1"/>
              <a:t>respons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keunggulan</a:t>
            </a:r>
            <a:r>
              <a:rPr lang="en-US" dirty="0"/>
              <a:t> </a:t>
            </a:r>
            <a:r>
              <a:rPr lang="en-US" dirty="0" err="1"/>
              <a:t>kompetitif</a:t>
            </a:r>
            <a:r>
              <a:rPr lang="en-US" dirty="0"/>
              <a:t> di masa </a:t>
            </a:r>
            <a:r>
              <a:rPr lang="en-US" dirty="0" err="1"/>
              <a:t>depan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987E1F-B3AD-9324-C6C3-93AA4E0D8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6D84D-C9E6-996C-57EA-F58BEFEE7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2C41F-3B3C-6BC5-0EFA-9DBF8B7DA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8731119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D1389-0591-0107-2543-9DBEDB7151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- </a:t>
            </a:r>
            <a:r>
              <a:rPr lang="en-US" dirty="0" err="1"/>
              <a:t>Terima</a:t>
            </a:r>
            <a:r>
              <a:rPr lang="en-US" dirty="0"/>
              <a:t> Kasih -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654CAE-02BF-1AFF-F57B-4AF46674D8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F05F5-7E8D-5FDE-C350-1A96AA093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1EFC20-5E14-5B58-016D-86D26EFDB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14C8C-F31B-0BBA-37AB-A147CC561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0F6E4-3C6B-49ED-804B-69641B4E08C1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0465838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32D9BC2-EEC5-352E-E6DF-1FFCB6FF6F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9263" y="422275"/>
            <a:ext cx="8229600" cy="625475"/>
          </a:xfrm>
        </p:spPr>
        <p:txBody>
          <a:bodyPr/>
          <a:lstStyle/>
          <a:p>
            <a:r>
              <a:rPr lang="en-US" sz="3200" b="1" dirty="0"/>
              <a:t>1. </a:t>
            </a:r>
            <a:r>
              <a:rPr lang="en-US" sz="3200" b="1" dirty="0" err="1"/>
              <a:t>Definisi</a:t>
            </a:r>
            <a:r>
              <a:rPr lang="en-US" sz="3200" b="1" dirty="0"/>
              <a:t> Macroenvironment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63E46A9-4B16-DE85-81DA-493E0C88A9B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Macroenvironment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yang </a:t>
            </a:r>
            <a:r>
              <a:rPr lang="en-US" dirty="0" err="1"/>
              <a:t>luas</a:t>
            </a:r>
            <a:r>
              <a:rPr lang="en-US" dirty="0"/>
              <a:t> yang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beroperasi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. Faktor-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kendali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dan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.</a:t>
            </a:r>
          </a:p>
          <a:p>
            <a:r>
              <a:rPr lang="en-US" dirty="0" err="1"/>
              <a:t>Eksternal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perusahaan</a:t>
            </a:r>
            <a:endParaRPr lang="en-US" dirty="0"/>
          </a:p>
          <a:p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dan </a:t>
            </a:r>
            <a:r>
              <a:rPr lang="en-US" dirty="0" err="1"/>
              <a:t>mendalam</a:t>
            </a:r>
            <a:endParaRPr lang="en-US" dirty="0"/>
          </a:p>
          <a:p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pada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bisnis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327C92-E267-122B-E466-A80ACCD46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5DD8F9-E85D-636C-24FF-47F8716C5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042217-F413-C6C6-9CA0-38438DE31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86903C2-97BB-C3D9-AA2A-C521622DD1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8911"/>
            <a:ext cx="8229600" cy="625475"/>
          </a:xfrm>
        </p:spPr>
        <p:txBody>
          <a:bodyPr/>
          <a:lstStyle/>
          <a:p>
            <a:r>
              <a:rPr lang="en-US" sz="3200" b="1" dirty="0"/>
              <a:t>2. </a:t>
            </a:r>
            <a:r>
              <a:rPr lang="en-US" sz="3200" b="1" dirty="0" err="1"/>
              <a:t>Komponen</a:t>
            </a:r>
            <a:r>
              <a:rPr lang="en-US" sz="3200" b="1" dirty="0"/>
              <a:t> Macroenvironment: PESTEL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B589B25-A2C5-89E4-4AE1-EB7F9DD53A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r="1956"/>
          <a:stretch>
            <a:fillRect/>
          </a:stretch>
        </p:blipFill>
        <p:spPr bwMode="auto">
          <a:xfrm>
            <a:off x="750077" y="829631"/>
            <a:ext cx="7494331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FB9EC7-3062-D45C-01E4-0BF23613D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E64819-F9AA-6002-FC40-F23B5C4BC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DC0902-D39E-CE75-9C9C-508A434D6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9597EDE-D4B7-0E2F-B2E2-BBCCF4C4FAD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1049"/>
          <a:stretch>
            <a:fillRect/>
          </a:stretch>
        </p:blipFill>
        <p:spPr>
          <a:xfrm>
            <a:off x="750077" y="5344531"/>
            <a:ext cx="7494331" cy="1101259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>
            <a:extLst>
              <a:ext uri="{FF2B5EF4-FFF2-40B4-BE49-F238E27FC236}">
                <a16:creationId xmlns:a16="http://schemas.microsoft.com/office/drawing/2014/main" id="{909FD832-D78F-6E78-9915-B1DFB6D264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21196" y="1556792"/>
            <a:ext cx="8229600" cy="4180185"/>
          </a:xfrm>
        </p:spPr>
        <p:txBody>
          <a:bodyPr/>
          <a:lstStyle/>
          <a:p>
            <a:r>
              <a:rPr lang="en-US" b="1" dirty="0" err="1"/>
              <a:t>Perencanaan</a:t>
            </a:r>
            <a:r>
              <a:rPr lang="en-US" b="1" dirty="0"/>
              <a:t> </a:t>
            </a:r>
            <a:r>
              <a:rPr lang="en-US" b="1" dirty="0" err="1"/>
              <a:t>Strategis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Menyesuaikan</a:t>
            </a:r>
            <a:r>
              <a:rPr lang="en-US" dirty="0"/>
              <a:t> strategi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macroenvironment agar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relevan</a:t>
            </a:r>
            <a:r>
              <a:rPr lang="en-US" dirty="0"/>
              <a:t>.</a:t>
            </a:r>
          </a:p>
          <a:p>
            <a:r>
              <a:rPr lang="en-US" b="1" dirty="0" err="1"/>
              <a:t>Manajemen</a:t>
            </a:r>
            <a:r>
              <a:rPr lang="en-US" b="1" dirty="0"/>
              <a:t> Risiko: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kesiapan</a:t>
            </a:r>
            <a:r>
              <a:rPr lang="en-US" dirty="0"/>
              <a:t> dan </a:t>
            </a:r>
            <a:r>
              <a:rPr lang="en-US" dirty="0" err="1"/>
              <a:t>mitigasi</a:t>
            </a:r>
            <a:r>
              <a:rPr lang="en-US" dirty="0"/>
              <a:t>.</a:t>
            </a:r>
          </a:p>
          <a:p>
            <a:r>
              <a:rPr lang="en-US" b="1" dirty="0" err="1"/>
              <a:t>Identifikasi</a:t>
            </a:r>
            <a:r>
              <a:rPr lang="en-US" b="1" dirty="0"/>
              <a:t> </a:t>
            </a:r>
            <a:r>
              <a:rPr lang="en-US" b="1" dirty="0" err="1"/>
              <a:t>Peluang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macroenvironment </a:t>
            </a:r>
            <a:r>
              <a:rPr lang="en-US" dirty="0" err="1"/>
              <a:t>membuka</a:t>
            </a:r>
            <a:r>
              <a:rPr lang="en-US" dirty="0"/>
              <a:t> pasar dan 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.</a:t>
            </a:r>
          </a:p>
          <a:p>
            <a:r>
              <a:rPr lang="en-US" b="1" dirty="0" err="1"/>
              <a:t>Alokasi</a:t>
            </a:r>
            <a:r>
              <a:rPr lang="en-US" b="1" dirty="0"/>
              <a:t> </a:t>
            </a:r>
            <a:r>
              <a:rPr lang="en-US" b="1" dirty="0" err="1"/>
              <a:t>Sumber</a:t>
            </a:r>
            <a:r>
              <a:rPr lang="en-US" b="1" dirty="0"/>
              <a:t> Daya:</a:t>
            </a:r>
            <a:r>
              <a:rPr lang="en-US" dirty="0"/>
              <a:t> Faktor </a:t>
            </a:r>
            <a:r>
              <a:rPr lang="en-US" dirty="0" err="1"/>
              <a:t>ekonomi</a:t>
            </a:r>
            <a:r>
              <a:rPr lang="en-US" dirty="0"/>
              <a:t> dan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memengaruhi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.</a:t>
            </a:r>
          </a:p>
          <a:p>
            <a:r>
              <a:rPr lang="en-US" b="1" dirty="0" err="1"/>
              <a:t>Kepatuhan</a:t>
            </a:r>
            <a:r>
              <a:rPr lang="en-US" b="1" dirty="0"/>
              <a:t> dan Etika:</a:t>
            </a:r>
            <a:r>
              <a:rPr lang="en-US" dirty="0"/>
              <a:t> Faktor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hukum</a:t>
            </a:r>
            <a:r>
              <a:rPr lang="en-US" dirty="0"/>
              <a:t>, dan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5F6399-88F4-F848-4A5E-D086C82FD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C15700-454D-9057-3F99-98DB1D5EF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325F85-8D77-8191-975B-DED73FE34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BCD5DE-7438-3CA7-4BD0-B9C8E134A110}"/>
              </a:ext>
            </a:extLst>
          </p:cNvPr>
          <p:cNvSpPr txBox="1"/>
          <p:nvPr/>
        </p:nvSpPr>
        <p:spPr>
          <a:xfrm>
            <a:off x="611560" y="764704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 b="1" dirty="0"/>
              <a:t>3. </a:t>
            </a:r>
            <a:r>
              <a:rPr lang="en-US" sz="2400" b="1" dirty="0" err="1"/>
              <a:t>Dampak</a:t>
            </a:r>
            <a:r>
              <a:rPr lang="en-US" sz="2400" b="1" dirty="0"/>
              <a:t> Macroenvironment </a:t>
            </a:r>
            <a:r>
              <a:rPr lang="en-US" sz="2400" b="1" dirty="0" err="1"/>
              <a:t>terhadap</a:t>
            </a:r>
            <a:r>
              <a:rPr lang="en-US" sz="2400" b="1" dirty="0"/>
              <a:t> </a:t>
            </a:r>
            <a:r>
              <a:rPr lang="en-US" sz="2400" b="1" dirty="0" err="1"/>
              <a:t>Bisnis</a:t>
            </a:r>
            <a:endParaRPr lang="en-US" sz="2400" b="1" dirty="0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23A6641A-6BBB-BCD7-B148-719088BC73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42912"/>
            <a:ext cx="8229600" cy="753839"/>
          </a:xfrm>
        </p:spPr>
        <p:txBody>
          <a:bodyPr/>
          <a:lstStyle/>
          <a:p>
            <a:r>
              <a:rPr lang="en-US" sz="3200" dirty="0"/>
              <a:t>.</a:t>
            </a:r>
            <a:br>
              <a:rPr lang="en-US" sz="3200" dirty="0"/>
            </a:br>
            <a:r>
              <a:rPr lang="en-US" sz="3200" b="1" dirty="0"/>
              <a:t>4. Tren Masa </a:t>
            </a:r>
            <a:r>
              <a:rPr lang="en-US" sz="3200" b="1" dirty="0" err="1"/>
              <a:t>Depan</a:t>
            </a:r>
            <a:r>
              <a:rPr lang="en-US" sz="3200" b="1" dirty="0"/>
              <a:t> </a:t>
            </a:r>
            <a:r>
              <a:rPr lang="en-US" sz="3200" b="1" dirty="0" err="1"/>
              <a:t>dalam</a:t>
            </a:r>
            <a:r>
              <a:rPr lang="en-US" sz="3200" b="1" dirty="0"/>
              <a:t> Macroenvironment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083EC4CE-DDE3-3DDD-3829-9F26967E77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43063"/>
            <a:ext cx="8229600" cy="4525962"/>
          </a:xfrm>
        </p:spPr>
        <p:txBody>
          <a:bodyPr/>
          <a:lstStyle/>
          <a:p>
            <a:r>
              <a:rPr lang="en-US" b="1" dirty="0" err="1"/>
              <a:t>Percepatan</a:t>
            </a:r>
            <a:r>
              <a:rPr lang="en-US" b="1" dirty="0"/>
              <a:t> </a:t>
            </a:r>
            <a:r>
              <a:rPr lang="en-US" b="1" dirty="0" err="1"/>
              <a:t>Teknologi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pesat</a:t>
            </a:r>
            <a:r>
              <a:rPr lang="en-US" dirty="0"/>
              <a:t> AI, </a:t>
            </a:r>
            <a:r>
              <a:rPr lang="en-US" dirty="0" err="1"/>
              <a:t>otomasi</a:t>
            </a:r>
            <a:r>
              <a:rPr lang="en-US" dirty="0"/>
              <a:t>, dan </a:t>
            </a:r>
            <a:r>
              <a:rPr lang="en-US" dirty="0" err="1"/>
              <a:t>konektivitas</a:t>
            </a:r>
            <a:r>
              <a:rPr lang="en-US" dirty="0"/>
              <a:t> digital </a:t>
            </a:r>
            <a:r>
              <a:rPr lang="en-US" dirty="0" err="1"/>
              <a:t>merubah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.</a:t>
            </a:r>
          </a:p>
          <a:p>
            <a:r>
              <a:rPr lang="en-US" b="1" dirty="0" err="1"/>
              <a:t>Keberlanjutan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pada </a:t>
            </a:r>
            <a:r>
              <a:rPr lang="en-US" dirty="0" err="1"/>
              <a:t>energi</a:t>
            </a:r>
            <a:r>
              <a:rPr lang="en-US" dirty="0"/>
              <a:t> </a:t>
            </a:r>
            <a:r>
              <a:rPr lang="en-US" dirty="0" err="1"/>
              <a:t>hijau</a:t>
            </a:r>
            <a:r>
              <a:rPr lang="en-US" dirty="0"/>
              <a:t>, </a:t>
            </a:r>
            <a:r>
              <a:rPr lang="en-US" dirty="0" err="1"/>
              <a:t>netral</a:t>
            </a:r>
            <a:r>
              <a:rPr lang="en-US" dirty="0"/>
              <a:t> </a:t>
            </a:r>
            <a:r>
              <a:rPr lang="en-US" dirty="0" err="1"/>
              <a:t>karbon</a:t>
            </a:r>
            <a:r>
              <a:rPr lang="en-US" dirty="0"/>
              <a:t>, dan model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sirkular</a:t>
            </a:r>
            <a:r>
              <a:rPr lang="en-US" dirty="0"/>
              <a:t>.</a:t>
            </a:r>
          </a:p>
          <a:p>
            <a:r>
              <a:rPr lang="en-US" b="1" dirty="0" err="1"/>
              <a:t>Perubahan</a:t>
            </a:r>
            <a:r>
              <a:rPr lang="en-US" b="1" dirty="0"/>
              <a:t> Politik Global:</a:t>
            </a:r>
            <a:r>
              <a:rPr lang="en-US" dirty="0"/>
              <a:t> </a:t>
            </a:r>
            <a:r>
              <a:rPr lang="en-US" dirty="0" err="1"/>
              <a:t>Dinamika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dan </a:t>
            </a:r>
            <a:r>
              <a:rPr lang="en-US" dirty="0" err="1"/>
              <a:t>geopolitik</a:t>
            </a:r>
            <a:r>
              <a:rPr lang="en-US" dirty="0"/>
              <a:t> </a:t>
            </a:r>
            <a:r>
              <a:rPr lang="en-US" dirty="0" err="1"/>
              <a:t>memengaruhi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pasar.</a:t>
            </a:r>
          </a:p>
          <a:p>
            <a:r>
              <a:rPr lang="en-US" b="1" dirty="0" err="1"/>
              <a:t>Perubahan</a:t>
            </a:r>
            <a:r>
              <a:rPr lang="en-US" b="1" dirty="0"/>
              <a:t> </a:t>
            </a:r>
            <a:r>
              <a:rPr lang="en-US" b="1" dirty="0" err="1"/>
              <a:t>Demografi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Populasi</a:t>
            </a:r>
            <a:r>
              <a:rPr lang="en-US" dirty="0"/>
              <a:t> yang </a:t>
            </a:r>
            <a:r>
              <a:rPr lang="en-US" dirty="0" err="1"/>
              <a:t>menua</a:t>
            </a:r>
            <a:r>
              <a:rPr lang="en-US" dirty="0"/>
              <a:t> dan </a:t>
            </a:r>
            <a:r>
              <a:rPr lang="en-US" dirty="0" err="1"/>
              <a:t>urbanisasi</a:t>
            </a:r>
            <a:r>
              <a:rPr lang="en-US" dirty="0"/>
              <a:t> </a:t>
            </a:r>
            <a:r>
              <a:rPr lang="en-US" dirty="0" err="1"/>
              <a:t>berdampak</a:t>
            </a:r>
            <a:r>
              <a:rPr lang="en-US" dirty="0"/>
              <a:t> pada pasar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dan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.</a:t>
            </a:r>
          </a:p>
          <a:p>
            <a:r>
              <a:rPr lang="en-US" b="1" dirty="0" err="1"/>
              <a:t>Perubahan</a:t>
            </a:r>
            <a:r>
              <a:rPr lang="en-US" b="1" dirty="0"/>
              <a:t> Nilai </a:t>
            </a:r>
            <a:r>
              <a:rPr lang="en-US" b="1" dirty="0" err="1"/>
              <a:t>Sosial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 pada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dan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A2BC48-B1E0-4FFD-C4A1-4B63FA4CA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19C8F5-8478-C090-A7E7-582C57EB6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1B7645-8ECE-AAE5-1382-461B66319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6D0AA2AB-3324-C87B-0A1B-46330A3ABB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22275"/>
            <a:ext cx="8229600" cy="625475"/>
          </a:xfrm>
        </p:spPr>
        <p:txBody>
          <a:bodyPr/>
          <a:lstStyle/>
          <a:p>
            <a:r>
              <a:rPr lang="en-US" sz="3200" b="1" dirty="0"/>
              <a:t>5. </a:t>
            </a:r>
            <a:r>
              <a:rPr lang="en-US" sz="3200" b="1" dirty="0" err="1"/>
              <a:t>Pertimbangan</a:t>
            </a:r>
            <a:r>
              <a:rPr lang="en-US" sz="3200" b="1" dirty="0"/>
              <a:t> </a:t>
            </a:r>
            <a:r>
              <a:rPr lang="en-US" sz="3200" b="1" dirty="0" err="1"/>
              <a:t>Strategis</a:t>
            </a:r>
            <a:r>
              <a:rPr lang="en-US" sz="3200" b="1" dirty="0"/>
              <a:t> </a:t>
            </a:r>
            <a:r>
              <a:rPr lang="en-US" sz="3200" b="1" dirty="0" err="1"/>
              <a:t>untuk</a:t>
            </a:r>
            <a:r>
              <a:rPr lang="en-US" sz="3200" b="1" dirty="0"/>
              <a:t> </a:t>
            </a:r>
            <a:r>
              <a:rPr lang="en-US" sz="3200" b="1" dirty="0" err="1"/>
              <a:t>Bisnis</a:t>
            </a:r>
            <a:br>
              <a:rPr lang="en-US" sz="3200" b="1" dirty="0"/>
            </a:br>
            <a:endParaRPr lang="en-US" sz="3200" b="1" dirty="0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459DCE0-CF63-A9C5-FDC4-BC8FADCA95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0511" y="767105"/>
            <a:ext cx="8229600" cy="4525962"/>
          </a:xfrm>
        </p:spPr>
        <p:txBody>
          <a:bodyPr/>
          <a:lstStyle/>
          <a:p>
            <a:r>
              <a:rPr lang="en-US" b="1" dirty="0" err="1"/>
              <a:t>Pemantauan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Berkelanjutan</a:t>
            </a:r>
            <a:r>
              <a:rPr lang="en-US" b="1" dirty="0"/>
              <a:t>:</a:t>
            </a:r>
            <a:r>
              <a:rPr lang="en-US" dirty="0"/>
              <a:t> Rutin </a:t>
            </a:r>
            <a:r>
              <a:rPr lang="en-US" dirty="0" err="1"/>
              <a:t>mengamati</a:t>
            </a:r>
            <a:r>
              <a:rPr lang="en-US" dirty="0"/>
              <a:t> </a:t>
            </a:r>
            <a:r>
              <a:rPr lang="en-US" dirty="0" err="1"/>
              <a:t>tren</a:t>
            </a:r>
            <a:r>
              <a:rPr lang="en-US" dirty="0"/>
              <a:t> macroenvironment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antisipasi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.</a:t>
            </a:r>
          </a:p>
          <a:p>
            <a:r>
              <a:rPr lang="en-US" b="1" dirty="0" err="1"/>
              <a:t>Fleksibilitas</a:t>
            </a:r>
            <a:r>
              <a:rPr lang="en-US" b="1" dirty="0"/>
              <a:t> dan </a:t>
            </a:r>
            <a:r>
              <a:rPr lang="en-US" b="1" dirty="0" err="1"/>
              <a:t>Adaptabilitas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strategi agile yang </a:t>
            </a:r>
            <a:r>
              <a:rPr lang="en-US" dirty="0" err="1"/>
              <a:t>responsif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.</a:t>
            </a:r>
          </a:p>
          <a:p>
            <a:r>
              <a:rPr lang="en-US" b="1" dirty="0" err="1"/>
              <a:t>Fokus</a:t>
            </a:r>
            <a:r>
              <a:rPr lang="en-US" b="1" dirty="0"/>
              <a:t> pada </a:t>
            </a:r>
            <a:r>
              <a:rPr lang="en-US" b="1" dirty="0" err="1"/>
              <a:t>Inovasi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pada </a:t>
            </a:r>
            <a:r>
              <a:rPr lang="en-US" dirty="0" err="1"/>
              <a:t>teknologi</a:t>
            </a:r>
            <a:r>
              <a:rPr lang="en-US" dirty="0"/>
              <a:t> dan proses yang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tren</a:t>
            </a:r>
            <a:r>
              <a:rPr lang="en-US" dirty="0"/>
              <a:t> masa </a:t>
            </a:r>
            <a:r>
              <a:rPr lang="en-US" dirty="0" err="1"/>
              <a:t>depan</a:t>
            </a:r>
            <a:r>
              <a:rPr lang="en-US" dirty="0"/>
              <a:t> dan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.</a:t>
            </a:r>
          </a:p>
          <a:p>
            <a:r>
              <a:rPr lang="en-US" b="1" dirty="0" err="1"/>
              <a:t>Kolaborasi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Pemangku</a:t>
            </a:r>
            <a:r>
              <a:rPr lang="en-US" b="1" dirty="0"/>
              <a:t> </a:t>
            </a:r>
            <a:r>
              <a:rPr lang="en-US" b="1" dirty="0" err="1"/>
              <a:t>Kepentingan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Bekerjasama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, </a:t>
            </a:r>
            <a:r>
              <a:rPr lang="en-US" dirty="0" err="1"/>
              <a:t>komunitas</a:t>
            </a:r>
            <a:r>
              <a:rPr lang="en-US" dirty="0"/>
              <a:t>, dan </a:t>
            </a:r>
            <a:r>
              <a:rPr lang="en-US" dirty="0" err="1"/>
              <a:t>mitra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dan </a:t>
            </a:r>
            <a:r>
              <a:rPr lang="en-US" dirty="0" err="1"/>
              <a:t>sosial</a:t>
            </a:r>
            <a:r>
              <a:rPr lang="en-US" dirty="0"/>
              <a:t>.</a:t>
            </a:r>
          </a:p>
          <a:p>
            <a:r>
              <a:rPr lang="en-US" b="1" dirty="0"/>
              <a:t>Integrasi </a:t>
            </a:r>
            <a:r>
              <a:rPr lang="en-US" b="1" dirty="0" err="1"/>
              <a:t>Keberlanjutan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Memasukkan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dan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model </a:t>
            </a:r>
            <a:r>
              <a:rPr lang="en-US" dirty="0" err="1"/>
              <a:t>bisnis</a:t>
            </a:r>
            <a:r>
              <a:rPr lang="en-US" dirty="0"/>
              <a:t> inti.</a:t>
            </a:r>
          </a:p>
          <a:p>
            <a:r>
              <a:rPr lang="en-US" b="1" dirty="0" err="1"/>
              <a:t>Penilaian</a:t>
            </a:r>
            <a:r>
              <a:rPr lang="en-US" b="1" dirty="0"/>
              <a:t> Risiko:</a:t>
            </a:r>
            <a:r>
              <a:rPr lang="en-US" dirty="0"/>
              <a:t> </a:t>
            </a:r>
            <a:r>
              <a:rPr lang="en-US" dirty="0" err="1"/>
              <a:t>Mengevaluasi</a:t>
            </a:r>
            <a:r>
              <a:rPr lang="en-US" dirty="0"/>
              <a:t> </a:t>
            </a:r>
            <a:r>
              <a:rPr lang="en-US" dirty="0" err="1"/>
              <a:t>kerentanan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macroenvironment dan </a:t>
            </a:r>
            <a:r>
              <a:rPr lang="en-US" dirty="0" err="1"/>
              <a:t>menyiapkan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mitigasi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9C2EB2-DD46-0EC3-2A32-DDC9CD98A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DB47BD-E6D3-B77B-C82B-75EE2883D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2ED283-7419-CF52-72B9-F7EC09D4D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089AD-74DA-177E-BC6A-B662119C8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Studi Kasus:</a:t>
            </a:r>
            <a:r>
              <a:rPr lang="en-US" dirty="0"/>
              <a:t> </a:t>
            </a:r>
            <a:r>
              <a:rPr lang="es-ES" b="1" dirty="0" err="1"/>
              <a:t>Analisis</a:t>
            </a:r>
            <a:r>
              <a:rPr lang="es-ES" b="1" dirty="0"/>
              <a:t> </a:t>
            </a:r>
            <a:r>
              <a:rPr lang="es-ES" b="1" dirty="0" err="1"/>
              <a:t>Macroenvironment</a:t>
            </a:r>
            <a:r>
              <a:rPr lang="es-ES" b="1" dirty="0"/>
              <a:t> dan Masa </a:t>
            </a:r>
            <a:r>
              <a:rPr lang="es-ES" b="1" dirty="0" err="1"/>
              <a:t>Depan</a:t>
            </a:r>
            <a:r>
              <a:rPr lang="es-ES" b="1" dirty="0"/>
              <a:t> </a:t>
            </a:r>
            <a:r>
              <a:rPr lang="es-ES" b="1" dirty="0" err="1"/>
              <a:t>Bisnis</a:t>
            </a:r>
            <a:r>
              <a:rPr lang="es-ES" b="1" dirty="0"/>
              <a:t> di Indonesia</a:t>
            </a:r>
            <a:br>
              <a:rPr lang="es-E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E7308-2D64-B075-FE3B-3252A01D62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err="1"/>
              <a:t>Pendahuluan</a:t>
            </a:r>
            <a:endParaRPr lang="en-US" b="1" dirty="0"/>
          </a:p>
          <a:p>
            <a:pPr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,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faktor-faktor</a:t>
            </a:r>
            <a:r>
              <a:rPr lang="en-US" dirty="0"/>
              <a:t> </a:t>
            </a:r>
            <a:r>
              <a:rPr lang="en-US" dirty="0" err="1"/>
              <a:t>makro</a:t>
            </a:r>
            <a:r>
              <a:rPr lang="en-US" dirty="0"/>
              <a:t> yang </a:t>
            </a:r>
            <a:r>
              <a:rPr lang="en-US" dirty="0" err="1"/>
              <a:t>memengaruhi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Faktor-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b="1" dirty="0"/>
              <a:t>macroenvironment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. Studi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membahas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teknologi</a:t>
            </a:r>
            <a:r>
              <a:rPr lang="en-US" dirty="0"/>
              <a:t>, </a:t>
            </a:r>
            <a:r>
              <a:rPr lang="en-US" dirty="0" err="1"/>
              <a:t>lingkungan</a:t>
            </a:r>
            <a:r>
              <a:rPr lang="en-US" dirty="0"/>
              <a:t>, dan </a:t>
            </a:r>
            <a:r>
              <a:rPr lang="en-US" dirty="0" err="1"/>
              <a:t>hukum</a:t>
            </a:r>
            <a:r>
              <a:rPr lang="en-US" dirty="0"/>
              <a:t> di Indonesia </a:t>
            </a:r>
            <a:r>
              <a:rPr lang="en-US" dirty="0" err="1"/>
              <a:t>serta</a:t>
            </a:r>
            <a:r>
              <a:rPr lang="en-US" dirty="0"/>
              <a:t> strategi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diambil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merespon</a:t>
            </a:r>
            <a:r>
              <a:rPr lang="en-US" dirty="0"/>
              <a:t> </a:t>
            </a:r>
            <a:r>
              <a:rPr lang="en-US" dirty="0" err="1"/>
              <a:t>tren</a:t>
            </a:r>
            <a:r>
              <a:rPr lang="en-US" dirty="0"/>
              <a:t> masa </a:t>
            </a:r>
            <a:r>
              <a:rPr lang="en-US" dirty="0" err="1"/>
              <a:t>depan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6C4AA-4E2E-D3B8-52DD-2C49022E6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43BEB1-4F79-273A-143F-600C01412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CCEC0-296F-D10E-3AF3-1B47EA4A5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464453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DCC77-2F64-39E1-3CDE-E6C0BFA38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prstClr val="black"/>
                </a:solidFill>
              </a:rPr>
              <a:t>1. Faktor Politik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089A3-F856-5AED-02A6-69B2FFD17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57175" marR="0" lvl="0" indent="-25717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Stabilitas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politik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merupakan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fondasi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penting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bagi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keberlangsungan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bisnis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Di Indonesia,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faktor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politik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yang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memengaruhi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bisnis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meliputi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kebijakan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pemerintah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regulasi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serta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iklim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investasi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257175" marR="0" lvl="0" indent="-25717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Pengaruh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Kebijakan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fiskal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dan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moneter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hubungan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bilateral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dengan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negara lain,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serta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kebijakan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perlindungan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produk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domestik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dapat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memengaruhi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biaya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produksi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serta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akses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pasar.</a:t>
            </a:r>
          </a:p>
          <a:p>
            <a:pPr marL="257175" marR="0" lvl="0" indent="-25717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Respons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Perusahaan: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Perusahaan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perlu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melakukan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government relations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yang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aktif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mengikuti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perubahan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regulasi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dengan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cepat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serta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menyesuaikan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strategi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bisnis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untuk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memanfaatkan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insentif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atau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menghindari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risiko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kebijakan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baru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C0A1A-31B5-255D-D7DE-011CA97B3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96F29A-F8DF-416E-355E-945D27327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0026BB-C460-1505-B27B-5C24F0681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583928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97FE5-2D14-1A1D-23BF-B4692B09A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2. Faktor Ekonomi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A4DA9D-93A3-7E3B-5346-75C8F2B20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	Indonesia </a:t>
            </a:r>
            <a:r>
              <a:rPr lang="en-US" dirty="0" err="1"/>
              <a:t>merupakan</a:t>
            </a:r>
            <a:r>
              <a:rPr lang="en-US" dirty="0"/>
              <a:t> negara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emerging yang </a:t>
            </a:r>
            <a:r>
              <a:rPr lang="en-US" dirty="0" err="1"/>
              <a:t>dinamis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GDP yang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dan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 yang </a:t>
            </a:r>
            <a:r>
              <a:rPr lang="en-US" dirty="0" err="1"/>
              <a:t>berkembang</a:t>
            </a:r>
            <a:r>
              <a:rPr lang="en-US" dirty="0"/>
              <a:t>.</a:t>
            </a:r>
          </a:p>
          <a:p>
            <a:r>
              <a:rPr lang="en-US" b="1" dirty="0" err="1"/>
              <a:t>Pengaruh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Fluktuasi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tukar</a:t>
            </a:r>
            <a:r>
              <a:rPr lang="en-US" dirty="0"/>
              <a:t> rupiah,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inflasi</a:t>
            </a:r>
            <a:r>
              <a:rPr lang="en-US" dirty="0"/>
              <a:t>,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beli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pasar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berdampak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pada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dan strategi </a:t>
            </a:r>
            <a:r>
              <a:rPr lang="en-US" dirty="0" err="1"/>
              <a:t>pemasaran</a:t>
            </a:r>
            <a:r>
              <a:rPr lang="en-US" dirty="0"/>
              <a:t>.</a:t>
            </a:r>
          </a:p>
          <a:p>
            <a:r>
              <a:rPr lang="en-US" b="1" dirty="0" err="1"/>
              <a:t>Respons</a:t>
            </a:r>
            <a:r>
              <a:rPr lang="en-US" b="1" dirty="0"/>
              <a:t> Perusahaan:</a:t>
            </a:r>
            <a:r>
              <a:rPr lang="en-US" dirty="0"/>
              <a:t> Perusahaan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diversifikasi</a:t>
            </a:r>
            <a:r>
              <a:rPr lang="en-US" dirty="0"/>
              <a:t> pasar dan </a:t>
            </a:r>
            <a:r>
              <a:rPr lang="en-US" dirty="0" err="1"/>
              <a:t>produk</a:t>
            </a:r>
            <a:r>
              <a:rPr lang="en-US" dirty="0"/>
              <a:t>,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valuta </a:t>
            </a:r>
            <a:r>
              <a:rPr lang="en-US" dirty="0" err="1"/>
              <a:t>asing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berinovasi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menyesuaikan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beli</a:t>
            </a:r>
            <a:r>
              <a:rPr lang="en-US" dirty="0"/>
              <a:t> dan </a:t>
            </a:r>
            <a:r>
              <a:rPr lang="en-US" dirty="0" err="1"/>
              <a:t>preferensi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yang </a:t>
            </a:r>
            <a:r>
              <a:rPr lang="en-US" dirty="0" err="1"/>
              <a:t>berubah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6623AE-BE86-80BF-3E71-F16AA9292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F5854-6269-7EBC-3ACD-064386772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C1196D-FA1A-F6A5-866D-61A75BD28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6172206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6.0&quot;&gt;&lt;object type=&quot;1&quot; unique_id=&quot;10001&quot;&gt;&lt;object type=&quot;8&quot; unique_id=&quot;16151&quot;&gt;&lt;/object&gt;&lt;object type=&quot;2&quot; unique_id=&quot;16152&quot;&gt;&lt;object type=&quot;3&quot; unique_id=&quot;16153&quot;&gt;&lt;property id=&quot;20148&quot; value=&quot;5&quot;/&gt;&lt;property id=&quot;20300&quot; value=&quot;Slide 1 - &amp;quot;Chapter 5&amp;#x0D;&amp;#x0A;The impact of digital media and technology on the marketing mix&amp;quot;&quot;/&gt;&lt;property id=&quot;20307&quot; value=&quot;256&quot;/&gt;&lt;/object&gt;&lt;object type=&quot;3&quot; unique_id=&quot;16155&quot;&gt;&lt;property id=&quot;20148&quot; value=&quot;5&quot;/&gt;&lt;property id=&quot;20300&quot; value=&quot;Slide 2 - &amp;quot;Learning objectives&amp;quot;&quot;/&gt;&lt;property id=&quot;20307&quot; value=&quot;258&quot;/&gt;&lt;/object&gt;&lt;object type=&quot;3&quot; unique_id=&quot;16156&quot;&gt;&lt;property id=&quot;20148&quot; value=&quot;5&quot;/&gt;&lt;property id=&quot;20300&quot; value=&quot;Slide 3 - &amp;quot;Questions for marketers&amp;quot;&quot;/&gt;&lt;property id=&quot;20307&quot; value=&quot;259&quot;/&gt;&lt;/object&gt;&lt;object type=&quot;3&quot; unique_id=&quot;16157&quot;&gt;&lt;property id=&quot;20148&quot; value=&quot;5&quot;/&gt;&lt;property id=&quot;20300&quot; value=&quot;Slide 4 - &amp;quot;The marketing mix&amp;quot;&quot;/&gt;&lt;property id=&quot;20307&quot; value=&quot;260&quot;/&gt;&lt;/object&gt;&lt;object type=&quot;3&quot; unique_id=&quot;16158&quot;&gt;&lt;property id=&quot;20148&quot; value=&quot;5&quot;/&gt;&lt;property id=&quot;20300&quot; value=&quot;Slide 5 - &amp;quot;An alternative view&amp;quot;&quot;/&gt;&lt;property id=&quot;20307&quot; value=&quot;261&quot;/&gt;&lt;/object&gt;&lt;object type=&quot;3&quot; unique_id=&quot;16159&quot;&gt;&lt;property id=&quot;20148&quot; value=&quot;5&quot;/&gt;&lt;property id=&quot;20300&quot; value=&quot;Slide 6 - &amp;quot;The 4Ps and the 4Cs&amp;quot;&quot;/&gt;&lt;property id=&quot;20307&quot; value=&quot;262&quot;/&gt;&lt;/object&gt;&lt;object type=&quot;3&quot; unique_id=&quot;16160&quot;&gt;&lt;property id=&quot;20148&quot; value=&quot;5&quot;/&gt;&lt;property id=&quot;20300&quot; value=&quot;Slide 7 - &amp;quot;Mixing the mix online&amp;quot;&quot;/&gt;&lt;property id=&quot;20307&quot; value=&quot;263&quot;/&gt;&lt;/object&gt;&lt;object type=&quot;3&quot; unique_id=&quot;16161&quot;&gt;&lt;property id=&quot;20148&quot; value=&quot;5&quot;/&gt;&lt;property id=&quot;20300&quot; value=&quot;Slide 8&quot;/&gt;&lt;property id=&quot;20307&quot; value=&quot;264&quot;/&gt;&lt;/object&gt;&lt;object type=&quot;3&quot; unique_id=&quot;16162&quot;&gt;&lt;property id=&quot;20148&quot; value=&quot;5&quot;/&gt;&lt;property id=&quot;20300&quot; value=&quot;Slide 9 - &amp;quot;Product introduced&amp;quot;&quot;/&gt;&lt;property id=&quot;20307&quot; value=&quot;265&quot;/&gt;&lt;/object&gt;&lt;object type=&quot;3&quot; unique_id=&quot;16163&quot;&gt;&lt;property id=&quot;20148&quot; value=&quot;5&quot;/&gt;&lt;property id=&quot;20300&quot; value=&quot;Slide 10 - &amp;quot;Core product options&amp;quot;&quot;/&gt;&lt;property id=&quot;20307&quot; value=&quot;266&quot;/&gt;&lt;/object&gt;&lt;object type=&quot;3&quot; unique_id=&quot;16164&quot;&gt;&lt;property id=&quot;20148&quot; value=&quot;5&quot;/&gt;&lt;property id=&quot;20300&quot; value=&quot;Slide 11 - &amp;quot;Extended product options&amp;quot;&quot;/&gt;&lt;property id=&quot;20307&quot; value=&quot;267&quot;/&gt;&lt;/object&gt;&lt;object type=&quot;3&quot; unique_id=&quot;16165&quot;&gt;&lt;property id=&quot;20148&quot; value=&quot;5&quot;/&gt;&lt;property id=&quot;20300&quot; value=&quot;Slide 12 - &amp;quot;Conducting marketing research online&amp;quot;&quot;/&gt;&lt;property id=&quot;20307&quot; value=&quot;268&quot;/&gt;&lt;/object&gt;&lt;object type=&quot;3&quot; unique_id=&quot;16166&quot;&gt;&lt;property id=&quot;20148&quot; value=&quot;5&quot;/&gt;&lt;property id=&quot;20300&quot; value=&quot;Slide 13&quot;/&gt;&lt;property id=&quot;20307&quot; value=&quot;269&quot;/&gt;&lt;/object&gt;&lt;object type=&quot;3&quot; unique_id=&quot;16167&quot;&gt;&lt;property id=&quot;20148&quot; value=&quot;5&quot;/&gt;&lt;property id=&quot;20300&quot; value=&quot;Slide 14&quot;/&gt;&lt;property id=&quot;20307&quot; value=&quot;270&quot;/&gt;&lt;/object&gt;&lt;object type=&quot;3&quot; unique_id=&quot;16168&quot;&gt;&lt;property id=&quot;20148&quot; value=&quot;5&quot;/&gt;&lt;property id=&quot;20300&quot; value=&quot;Slide 15&quot;/&gt;&lt;property id=&quot;20307&quot; value=&quot;271&quot;/&gt;&lt;/object&gt;&lt;object type=&quot;3&quot; unique_id=&quot;16170&quot;&gt;&lt;property id=&quot;20148&quot; value=&quot;5&quot;/&gt;&lt;property id=&quot;20300&quot; value=&quot;Slide 17 - &amp;quot;Brands online&amp;quot;&quot;/&gt;&lt;property id=&quot;20307&quot; value=&quot;274&quot;/&gt;&lt;/object&gt;&lt;object type=&quot;3&quot; unique_id=&quot;16171&quot;&gt;&lt;property id=&quot;20148&quot; value=&quot;5&quot;/&gt;&lt;property id=&quot;20300&quot; value=&quot;Slide 18&quot;/&gt;&lt;property id=&quot;20307&quot; value=&quot;300&quot;/&gt;&lt;/object&gt;&lt;object type=&quot;3&quot; unique_id=&quot;16172&quot;&gt;&lt;property id=&quot;20148&quot; value=&quot;5&quot;/&gt;&lt;property id=&quot;20300&quot; value=&quot;Slide 19&quot;/&gt;&lt;property id=&quot;20307&quot; value=&quot;272&quot;/&gt;&lt;/object&gt;&lt;object type=&quot;3&quot; unique_id=&quot;16173&quot;&gt;&lt;property id=&quot;20148&quot; value=&quot;5&quot;/&gt;&lt;property id=&quot;20300&quot; value=&quot;Slide 20&quot;/&gt;&lt;property id=&quot;20307&quot; value=&quot;275&quot;/&gt;&lt;/object&gt;&lt;object type=&quot;3&quot; unique_id=&quot;16174&quot;&gt;&lt;property id=&quot;20148&quot; value=&quot;5&quot;/&gt;&lt;property id=&quot;20300&quot; value=&quot;Slide 21 - &amp;quot;Price implications&amp;quot;&quot;/&gt;&lt;property id=&quot;20307&quot; value=&quot;278&quot;/&gt;&lt;/object&gt;&lt;object type=&quot;3&quot; unique_id=&quot;16175&quot;&gt;&lt;property id=&quot;20148&quot; value=&quot;5&quot;/&gt;&lt;property id=&quot;20300&quot; value=&quot;Slide 22&quot;/&gt;&lt;property id=&quot;20307&quot; value=&quot;301&quot;/&gt;&lt;/object&gt;&lt;object type=&quot;3&quot; unique_id=&quot;16176&quot;&gt;&lt;property id=&quot;20148&quot; value=&quot;5&quot;/&gt;&lt;property id=&quot;20300&quot; value=&quot;Slide 23&quot;/&gt;&lt;property id=&quot;20307&quot; value=&quot;302&quot;/&gt;&lt;/object&gt;&lt;object type=&quot;3&quot; unique_id=&quot;16177&quot;&gt;&lt;property id=&quot;20148&quot; value=&quot;5&quot;/&gt;&lt;property id=&quot;20300&quot; value=&quot;Slide 24&quot;/&gt;&lt;property id=&quot;20307&quot; value=&quot;279&quot;/&gt;&lt;/object&gt;&lt;object type=&quot;3&quot; unique_id=&quot;16178&quot;&gt;&lt;property id=&quot;20148&quot; value=&quot;5&quot;/&gt;&lt;property id=&quot;20300&quot; value=&quot;Slide 25&quot;/&gt;&lt;property id=&quot;20307&quot; value=&quot;303&quot;/&gt;&lt;/object&gt;&lt;object type=&quot;3&quot; unique_id=&quot;16179&quot;&gt;&lt;property id=&quot;20148&quot; value=&quot;5&quot;/&gt;&lt;property id=&quot;20300&quot; value=&quot;Slide 26&quot;/&gt;&lt;property id=&quot;20307&quot; value=&quot;304&quot;/&gt;&lt;/object&gt;&lt;object type=&quot;3&quot; unique_id=&quot;16180&quot;&gt;&lt;property id=&quot;20148&quot; value=&quot;5&quot;/&gt;&lt;property id=&quot;20300&quot; value=&quot;Slide 27&quot;/&gt;&lt;property id=&quot;20307&quot; value=&quot;305&quot;/&gt;&lt;/object&gt;&lt;object type=&quot;3&quot; unique_id=&quot;16181&quot;&gt;&lt;property id=&quot;20148&quot; value=&quot;5&quot;/&gt;&lt;property id=&quot;20300&quot; value=&quot;Slide 28 - &amp;quot;Differential pricing&amp;quot;&quot;/&gt;&lt;property id=&quot;20307&quot; value=&quot;280&quot;/&gt;&lt;/object&gt;&lt;object type=&quot;3&quot; unique_id=&quot;16182&quot;&gt;&lt;property id=&quot;20148&quot; value=&quot;5&quot;/&gt;&lt;property id=&quot;20300&quot; value=&quot;Slide 29 - &amp;quot;B2B reverse auctions&amp;quot;&quot;/&gt;&lt;property id=&quot;20307&quot; value=&quot;281&quot;/&gt;&lt;/object&gt;&lt;object type=&quot;3&quot; unique_id=&quot;16183&quot;&gt;&lt;property id=&quot;20148&quot; value=&quot;5&quot;/&gt;&lt;property id=&quot;20300&quot; value=&quot;Slide 30 - &amp;quot;Purchase method – digital products&amp;quot;&quot;/&gt;&lt;property id=&quot;20307&quot; value=&quot;282&quot;/&gt;&lt;/object&gt;&lt;object type=&quot;3&quot; unique_id=&quot;16184&quot;&gt;&lt;property id=&quot;20148&quot; value=&quot;5&quot;/&gt;&lt;property id=&quot;20300&quot; value=&quot;Slide 31 - &amp;quot;Pricing options&amp;quot;&quot;/&gt;&lt;property id=&quot;20307&quot; value=&quot;283&quot;/&gt;&lt;/object&gt;&lt;object type=&quot;3&quot; unique_id=&quot;16185&quot;&gt;&lt;property id=&quot;20148&quot; value=&quot;5&quot;/&gt;&lt;property id=&quot;20300&quot; value=&quot;Slide 32 - &amp;quot;Place 1 – place of purchase&amp;quot;&quot;/&gt;&lt;property id=&quot;20307&quot; value=&quot;289&quot;/&gt;&lt;/object&gt;&lt;object type=&quot;3&quot; unique_id=&quot;16186&quot;&gt;&lt;property id=&quot;20148&quot; value=&quot;5&quot;/&gt;&lt;property id=&quot;20300&quot; value=&quot;Slide 33&quot;/&gt;&lt;property id=&quot;20307&quot; value=&quot;308&quot;/&gt;&lt;/object&gt;&lt;object type=&quot;3&quot; unique_id=&quot;16187&quot;&gt;&lt;property id=&quot;20148&quot; value=&quot;5&quot;/&gt;&lt;property id=&quot;20300&quot; value=&quot;Slide 34 - &amp;quot;Evans and Wurster view of place&amp;quot;&quot;/&gt;&lt;property id=&quot;20307&quot; value=&quot;290&quot;/&gt;&lt;/object&gt;&lt;object type=&quot;3&quot; unique_id=&quot;16188&quot;&gt;&lt;property id=&quot;20148&quot; value=&quot;5&quot;/&gt;&lt;property id=&quot;20300&quot; value=&quot;Slide 35 - &amp;quot;Place 2 – new channel structures&amp;quot;&quot;/&gt;&lt;property id=&quot;20307&quot; value=&quot;291&quot;/&gt;&lt;/object&gt;&lt;object type=&quot;3&quot; unique_id=&quot;16189&quot;&gt;&lt;property id=&quot;20148&quot; value=&quot;5&quot;/&gt;&lt;property id=&quot;20300&quot; value=&quot;Slide 36 - &amp;quot;Place 3 – channel conflicts&amp;quot;&quot;/&gt;&lt;property id=&quot;20307&quot; value=&quot;292&quot;/&gt;&lt;/object&gt;&lt;object type=&quot;3&quot; unique_id=&quot;16190&quot;&gt;&lt;property id=&quot;20148&quot; value=&quot;5&quot;/&gt;&lt;property id=&quot;20300&quot; value=&quot;Slide 37 - &amp;quot;Place 4 – virtual organisations – what are they?&amp;quot;&quot;/&gt;&lt;property id=&quot;20307&quot; value=&quot;293&quot;/&gt;&lt;/object&gt;&lt;object type=&quot;3&quot; unique_id=&quot;16191&quot;&gt;&lt;property id=&quot;20148&quot; value=&quot;5&quot;/&gt;&lt;property id=&quot;20300&quot; value=&quot;Slide 38 - &amp;quot;Virtual organisations – alternatives&amp;quot;&quot;/&gt;&lt;property id=&quot;20307&quot; value=&quot;294&quot;/&gt;&lt;/object&gt;&lt;object type=&quot;3&quot; unique_id=&quot;16192&quot;&gt;&lt;property id=&quot;20148&quot; value=&quot;5&quot;/&gt;&lt;property id=&quot;20300&quot; value=&quot;Slide 39 - &amp;quot;Promotion&amp;quot;&quot;/&gt;&lt;property id=&quot;20307&quot; value=&quot;295&quot;/&gt;&lt;/object&gt;&lt;object type=&quot;3&quot; unique_id=&quot;16193&quot;&gt;&lt;property id=&quot;20148&quot; value=&quot;5&quot;/&gt;&lt;property id=&quot;20300&quot; value=&quot;Slide 40 - &amp;quot;Promotion tools&amp;quot;&quot;/&gt;&lt;property id=&quot;20307&quot; value=&quot;296&quot;/&gt;&lt;/object&gt;&lt;object type=&quot;3&quot; unique_id=&quot;16194&quot;&gt;&lt;property id=&quot;20148&quot; value=&quot;5&quot;/&gt;&lt;property id=&quot;20300&quot; value=&quot;Slide 41 - &amp;quot;Using promotion to vary the mix&amp;quot;&quot;/&gt;&lt;property id=&quot;20307&quot; value=&quot;297&quot;/&gt;&lt;/object&gt;&lt;object type=&quot;3&quot; unique_id=&quot;16195&quot;&gt;&lt;property id=&quot;20148&quot; value=&quot;5&quot;/&gt;&lt;property id=&quot;20300&quot; value=&quot;Slide 42 - &amp;quot;Options for replacing people&amp;quot;&quot;/&gt;&lt;property id=&quot;20307&quot; value=&quot;298&quot;/&gt;&lt;/object&gt;&lt;object type=&quot;3&quot; unique_id=&quot;16196&quot;&gt;&lt;property id=&quot;20148&quot; value=&quot;5&quot;/&gt;&lt;property id=&quot;20300&quot; value=&quot;Slide 43&quot;/&gt;&lt;property id=&quot;20307&quot; value=&quot;309&quot;/&gt;&lt;/object&gt;&lt;object type=&quot;3&quot; unique_id=&quot;16197&quot;&gt;&lt;property id=&quot;20148&quot; value=&quot;5&quot;/&gt;&lt;property id=&quot;20300&quot; value=&quot;Slide 44 - &amp;quot;Methods of managing inbound contacts&amp;quot;&quot;/&gt;&lt;property id=&quot;20307&quot; value=&quot;299&quot;/&gt;&lt;/object&gt;&lt;object type=&quot;3&quot; unique_id=&quot;16520&quot;&gt;&lt;property id=&quot;20148&quot; value=&quot;5&quot;/&gt;&lt;property id=&quot;20300&quot; value=&quot;Slide 16 - &amp;quot;Brands&amp;quot;&quot;/&gt;&lt;property id=&quot;20307&quot; value=&quot;310&quot;/&gt;&lt;/object&gt;&lt;/object&gt;&lt;/object&gt;&lt;/database&gt;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3725</TotalTime>
  <Words>1100</Words>
  <Application>Microsoft Office PowerPoint</Application>
  <PresentationFormat>On-screen Show (4:3)</PresentationFormat>
  <Paragraphs>117</Paragraphs>
  <Slides>17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 CENA</vt:lpstr>
      <vt:lpstr>Arial</vt:lpstr>
      <vt:lpstr>Calibri</vt:lpstr>
      <vt:lpstr>1_Office Theme</vt:lpstr>
      <vt:lpstr>PowerPoint Presentation</vt:lpstr>
      <vt:lpstr>1. Definisi Macroenvironment</vt:lpstr>
      <vt:lpstr>2. Komponen Macroenvironment: PESTEL</vt:lpstr>
      <vt:lpstr>PowerPoint Presentation</vt:lpstr>
      <vt:lpstr>. 4. Tren Masa Depan dalam Macroenvironment</vt:lpstr>
      <vt:lpstr>5. Pertimbangan Strategis untuk Bisnis </vt:lpstr>
      <vt:lpstr>Studi Kasus: Analisis Macroenvironment dan Masa Depan Bisnis di Indonesia </vt:lpstr>
      <vt:lpstr>1. Faktor Politik</vt:lpstr>
      <vt:lpstr>2. Faktor Ekonomi</vt:lpstr>
      <vt:lpstr>3. Faktor Sosial</vt:lpstr>
      <vt:lpstr>4. Faktor Teknologi</vt:lpstr>
      <vt:lpstr>5. Faktor Lingkungan</vt:lpstr>
      <vt:lpstr>6. Faktor Hukum</vt:lpstr>
      <vt:lpstr>Strategi Perusahaan Indonesia Menyambut Masa Depan </vt:lpstr>
      <vt:lpstr>Lanjutan…</vt:lpstr>
      <vt:lpstr>Kesimpulan</vt:lpstr>
      <vt:lpstr>- Terima Kasih -</vt:lpstr>
    </vt:vector>
  </TitlesOfParts>
  <Company>Pearson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in yellow</dc:title>
  <dc:creator>Pearson Education</dc:creator>
  <cp:lastModifiedBy>Anggalia Wibasuri</cp:lastModifiedBy>
  <cp:revision>352</cp:revision>
  <dcterms:created xsi:type="dcterms:W3CDTF">2004-04-15T13:31:58Z</dcterms:created>
  <dcterms:modified xsi:type="dcterms:W3CDTF">2026-05-23T05:33:43Z</dcterms:modified>
</cp:coreProperties>
</file>