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4" r:id="rId1"/>
  </p:sldMasterIdLst>
  <p:notesMasterIdLst>
    <p:notesMasterId r:id="rId13"/>
  </p:notesMasterIdLst>
  <p:sldIdLst>
    <p:sldId id="275" r:id="rId2"/>
    <p:sldId id="258" r:id="rId3"/>
    <p:sldId id="259" r:id="rId4"/>
    <p:sldId id="263" r:id="rId5"/>
    <p:sldId id="265" r:id="rId6"/>
    <p:sldId id="266" r:id="rId7"/>
    <p:sldId id="267" r:id="rId8"/>
    <p:sldId id="268" r:id="rId9"/>
    <p:sldId id="310" r:id="rId10"/>
    <p:sldId id="313" r:id="rId11"/>
    <p:sldId id="312" r:id="rId12"/>
  </p:sldIdLst>
  <p:sldSz cx="9144000" cy="6858000" type="screen4x3"/>
  <p:notesSz cx="6794500" cy="9931400"/>
  <p:custDataLst>
    <p:tags r:id="rId14"/>
  </p:custData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3838">
          <p15:clr>
            <a:srgbClr val="A4A3A4"/>
          </p15:clr>
        </p15:guide>
        <p15:guide id="3" orient="horz" pos="4110">
          <p15:clr>
            <a:srgbClr val="A4A3A4"/>
          </p15:clr>
        </p15:guide>
        <p15:guide id="4" orient="horz">
          <p15:clr>
            <a:srgbClr val="A4A3A4"/>
          </p15:clr>
        </p15:guide>
        <p15:guide id="5" orient="horz" pos="210">
          <p15:clr>
            <a:srgbClr val="A4A3A4"/>
          </p15:clr>
        </p15:guide>
        <p15:guide id="6" orient="horz" pos="567">
          <p15:clr>
            <a:srgbClr val="A4A3A4"/>
          </p15:clr>
        </p15:guide>
        <p15:guide id="7" orient="horz" pos="799">
          <p15:clr>
            <a:srgbClr val="A4A3A4"/>
          </p15:clr>
        </p15:guide>
        <p15:guide id="8" orient="horz" pos="1093">
          <p15:clr>
            <a:srgbClr val="A4A3A4"/>
          </p15:clr>
        </p15:guide>
        <p15:guide id="9" pos="2880">
          <p15:clr>
            <a:srgbClr val="A4A3A4"/>
          </p15:clr>
        </p15:guide>
        <p15:guide id="10" pos="22">
          <p15:clr>
            <a:srgbClr val="A4A3A4"/>
          </p15:clr>
        </p15:guide>
        <p15:guide id="11" pos="5520">
          <p15:clr>
            <a:srgbClr val="A4A3A4"/>
          </p15:clr>
        </p15:guide>
        <p15:guide id="12" pos="249">
          <p15:clr>
            <a:srgbClr val="A4A3A4"/>
          </p15:clr>
        </p15:guide>
        <p15:guide id="13" pos="541">
          <p15:clr>
            <a:srgbClr val="A4A3A4"/>
          </p15:clr>
        </p15:guide>
        <p15:guide id="14" pos="358">
          <p15:clr>
            <a:srgbClr val="A4A3A4"/>
          </p15:clr>
        </p15:guide>
        <p15:guide id="15" pos="79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  <a:srgbClr val="FF3399"/>
    <a:srgbClr val="FAF0D2"/>
    <a:srgbClr val="0099FF"/>
    <a:srgbClr val="FFFF00"/>
    <a:srgbClr val="33CC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55" autoAdjust="0"/>
    <p:restoredTop sz="94737" autoAdjust="0"/>
  </p:normalViewPr>
  <p:slideViewPr>
    <p:cSldViewPr>
      <p:cViewPr varScale="1">
        <p:scale>
          <a:sx n="79" d="100"/>
          <a:sy n="79" d="100"/>
        </p:scale>
        <p:origin x="465" y="39"/>
      </p:cViewPr>
      <p:guideLst>
        <p:guide orient="horz" pos="2160"/>
        <p:guide orient="horz" pos="3838"/>
        <p:guide orient="horz" pos="4110"/>
        <p:guide orient="horz"/>
        <p:guide orient="horz" pos="210"/>
        <p:guide orient="horz" pos="567"/>
        <p:guide orient="horz" pos="799"/>
        <p:guide orient="horz" pos="1093"/>
        <p:guide pos="2880"/>
        <p:guide pos="22"/>
        <p:guide pos="5520"/>
        <p:guide pos="249"/>
        <p:guide pos="541"/>
        <p:guide pos="358"/>
        <p:guide pos="79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2" name="Rectangle 1026">
            <a:extLst>
              <a:ext uri="{FF2B5EF4-FFF2-40B4-BE49-F238E27FC236}">
                <a16:creationId xmlns:a16="http://schemas.microsoft.com/office/drawing/2014/main" id="{48F84A85-21C5-EE21-5F8B-05FE594A021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23" name="Rectangle 1027">
            <a:extLst>
              <a:ext uri="{FF2B5EF4-FFF2-40B4-BE49-F238E27FC236}">
                <a16:creationId xmlns:a16="http://schemas.microsoft.com/office/drawing/2014/main" id="{C88F1C1E-394D-DAA2-0568-959642E28BE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8956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4" name="Rectangle 1028">
            <a:extLst>
              <a:ext uri="{FF2B5EF4-FFF2-40B4-BE49-F238E27FC236}">
                <a16:creationId xmlns:a16="http://schemas.microsoft.com/office/drawing/2014/main" id="{C6697386-FC73-CF6D-5102-5CCFEC18917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62000"/>
            <a:ext cx="4978400" cy="3733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25" name="Rectangle 1029">
            <a:extLst>
              <a:ext uri="{FF2B5EF4-FFF2-40B4-BE49-F238E27FC236}">
                <a16:creationId xmlns:a16="http://schemas.microsoft.com/office/drawing/2014/main" id="{D8E2A10D-EB53-9661-7022-5D3A00ABB48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724400"/>
            <a:ext cx="49530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86726" name="Rectangle 1030">
            <a:extLst>
              <a:ext uri="{FF2B5EF4-FFF2-40B4-BE49-F238E27FC236}">
                <a16:creationId xmlns:a16="http://schemas.microsoft.com/office/drawing/2014/main" id="{85D07968-38ED-D532-017E-6749C1B30C3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8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27" name="Rectangle 1031">
            <a:extLst>
              <a:ext uri="{FF2B5EF4-FFF2-40B4-BE49-F238E27FC236}">
                <a16:creationId xmlns:a16="http://schemas.microsoft.com/office/drawing/2014/main" id="{81ED267A-BB98-E62A-FEA0-4017DCCFB4E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448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42DFD31-FDAF-44EA-B5B8-A5C173FA557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29D89229-4235-7459-5319-16E2DBA1D0B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3FEBF644-A27D-D1AD-5E13-E57FCC319BF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EE1A54F6-CA01-4121-BCBB-D921519C2C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93391404-367D-EC8B-3ECA-4236D75B3D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498F0A68-55F7-525B-9EAA-C40DA5A14F2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0EEF5861-48BB-D76C-B691-CB4E97E65D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56693792-F6C2-2F44-D8AC-1F18582B7BB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827C6DBF-F6A2-EE52-1A36-5391EA8D25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52F41B6E-1579-9F60-3562-9948F3EBE6D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0903CE89-58DC-4E2B-E467-B8766148A3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7B42474E-CD36-2D45-C5BC-1B68E6AF116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D271540D-1225-0DE6-D49D-155E102770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AD5FBCA9-E35B-D9D6-ACF9-285D5A20F27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0B2CAA56-6612-4384-7B63-751A4F9109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D47F6E42-B147-9F27-A660-7E11548D910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8B378E15-9E4A-96C0-EECC-0FE275C0B3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4FEB84-0F74-6FA8-CE4A-E41D32574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42F8A5-1284-0BFB-8566-EC04848F8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906158-0649-929B-4A78-B5B0DAD9C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A0F6E4-3C6B-49ED-804B-69641B4E08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1434749"/>
      </p:ext>
    </p:extLst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150BCB-1683-6C8E-FA92-FD6F6995A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A0C84E-2AC4-533E-FBEE-BCD839D75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D3A9FE-049F-F095-2E90-8C46F2051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B96229-A805-4C8E-964D-2B1F35422E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1100772"/>
      </p:ext>
    </p:extLst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4F49BA-5207-06E8-30DF-A76C0A041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CC6495-021B-9007-6448-9461CC71F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C8C79D-8FD8-05F9-AFF5-C58BA6857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C46106-56A2-4C87-837B-E6FEA9AE93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3714832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88FE28-2266-45A8-CF1B-D50E0D6CE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79B307-61C8-E5F1-594D-9BD43D534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92D617-52AC-8273-3D1E-625C13DB9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63BA5E-6469-4566-965D-1BA02AA60E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4709316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F2767E-D194-84B4-3572-A49083E85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DA69E8-DA67-2709-E413-CCACB408D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75ABA3-DFD4-0481-B5CD-4EC800486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33BC5A-38F4-435D-BAF0-8114E8348C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0979436"/>
      </p:ext>
    </p:extLst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EA141C5-8C24-9DA6-ED15-6EBA2C43F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5757DFC-661A-FBCB-26DE-6501A4D96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732E107-3AEE-C5C0-7436-E210FD938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B6D54E-9A66-4B8F-8AFF-0F04747664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6361187"/>
      </p:ext>
    </p:extLst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4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71EBB0A-087D-5442-29C4-BAD23E8D0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73048CE-3503-F69B-20B6-258AE8407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14DB0DA-AB5C-B485-2727-5586A8318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B80AB1-A47B-4ACC-BE16-9C3CEDAB9C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8948035"/>
      </p:ext>
    </p:extLst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D80037A-BABF-CF57-C631-0EC438759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174E709-4CD6-A827-8F80-23DB5D354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9821D62-C060-37CE-E512-2A799DED9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8DCDF4-6230-45C1-AD66-12B2F4C514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8845049"/>
      </p:ext>
    </p:extLst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236C3AB-8204-CE73-7524-AC3670D20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973BD6E-62FD-B262-7CF2-1051606A1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6871E2D-D9B4-1DB4-C11C-CF528396A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3D6CA8-E6E1-4C3D-8407-96946143D9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819562"/>
      </p:ext>
    </p:extLst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296392C-132A-DC0A-5CCC-CA369FC58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BEFC2D5-E6A8-2418-8F0E-9FB18F63A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8BAB2FA-F473-BFF8-ADFA-8F4D8E9E1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174910-CEBC-45CA-940F-46D5D2CE54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0827527"/>
      </p:ext>
    </p:extLst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9414CC2-5C87-8086-EE39-1A3113237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538A9A4-5738-BD30-A955-5CB4F662C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79F8CBC-272F-9C6C-80CC-E6237C898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F412BD-63DD-4879-A519-A723008E05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0145440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EC0F851-E535-1999-50F5-6777B76D4F6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F3C37B2-DCDA-BD1A-8A06-033F93F4C33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664D3C-6595-7F8D-C54F-99103C8AC7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D06829-AFB6-91D7-EB7B-E9079B2D34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26164A-1D27-0D30-335D-D3C50B982B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38E7B616-3B02-4224-9F2C-36F78EFC96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9230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Picture\logo ibi small.gif">
            <a:extLst>
              <a:ext uri="{FF2B5EF4-FFF2-40B4-BE49-F238E27FC236}">
                <a16:creationId xmlns:a16="http://schemas.microsoft.com/office/drawing/2014/main" id="{30D7E66F-2AE7-D179-C29A-D34AC73CAE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9438" y="964407"/>
            <a:ext cx="93345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B6B0F1-48BD-B5FA-FFCB-FDC6BD8C2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t>15/10/2022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40D126-D8CD-38C3-06D5-0911B97B0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defRPr/>
            </a:pPr>
            <a:r>
              <a:rPr lang="en-ID" dirty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t>Global Marketing Dynamics</a:t>
            </a:r>
            <a:endParaRPr lang="en-US" dirty="0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2051" name="Slide Number Placeholder 13">
            <a:extLst>
              <a:ext uri="{FF2B5EF4-FFF2-40B4-BE49-F238E27FC236}">
                <a16:creationId xmlns:a16="http://schemas.microsoft.com/office/drawing/2014/main" id="{2053FBA2-F29F-2741-37FB-503C4A3A6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57213" indent="-2143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685800"/>
            <a:fld id="{41C7F3B1-5EBC-4FF5-B566-88D6EF485663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  <a:ea typeface="+mn-ea"/>
              </a:rPr>
              <a:pPr defTabSz="685800"/>
              <a:t>1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44272C62-5A2D-CD4F-C4D9-8FB8BF57DF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095500"/>
            <a:ext cx="620672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685800">
              <a:defRPr/>
            </a:pPr>
            <a:r>
              <a:rPr lang="id-ID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n-ea"/>
                <a:cs typeface="Arial" panose="020B0604020202020204" pitchFamily="34" charset="0"/>
              </a:rPr>
              <a:t>Pertemuan ke </a:t>
            </a:r>
            <a:r>
              <a:rPr lang="en-US" sz="2400" b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n-ea"/>
                <a:cs typeface="Arial" panose="020B0604020202020204" pitchFamily="34" charset="0"/>
              </a:rPr>
              <a:t>2</a:t>
            </a:r>
          </a:p>
          <a:p>
            <a:pPr defTabSz="685800">
              <a:defRPr/>
            </a:pPr>
            <a:endParaRPr lang="en-US" sz="2400" b="1" dirty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ea typeface="+mn-ea"/>
              <a:cs typeface="Arial" panose="020B0604020202020204" pitchFamily="34" charset="0"/>
            </a:endParaRPr>
          </a:p>
          <a:p>
            <a:r>
              <a:rPr lang="en-US" sz="2400" b="1" dirty="0" err="1"/>
              <a:t>Analisis</a:t>
            </a:r>
            <a:r>
              <a:rPr lang="en-US" sz="2400" b="1" dirty="0"/>
              <a:t> Pasar Online </a:t>
            </a:r>
            <a:r>
              <a:rPr lang="en-US" sz="2400" b="1" dirty="0" err="1"/>
              <a:t>Berdasarkan</a:t>
            </a:r>
            <a:r>
              <a:rPr lang="en-US" sz="2400" b="1" dirty="0"/>
              <a:t> Microenvironment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1DB094-0598-55E3-F9E2-A3B58CB4C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E60B7B-4310-AF20-B681-63DD19BE7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101287-F024-F873-A433-834EDE008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D6CA8-E6E1-4C3D-8407-96946143D94A}" type="slidenum">
              <a:rPr lang="en-US" altLang="en-US" smtClean="0"/>
              <a:pPr/>
              <a:t>10</a:t>
            </a:fld>
            <a:endParaRPr lang="en-US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CFC05E9-E46C-979A-2D47-98B4AF1C174F}"/>
              </a:ext>
            </a:extLst>
          </p:cNvPr>
          <p:cNvSpPr txBox="1"/>
          <p:nvPr/>
        </p:nvSpPr>
        <p:spPr>
          <a:xfrm>
            <a:off x="539552" y="476672"/>
            <a:ext cx="79984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800" b="1" dirty="0"/>
              <a:t>Kesimpulan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1AF83C-ED53-8C4C-B60C-441E24386439}"/>
              </a:ext>
            </a:extLst>
          </p:cNvPr>
          <p:cNvSpPr txBox="1"/>
          <p:nvPr/>
        </p:nvSpPr>
        <p:spPr>
          <a:xfrm>
            <a:off x="323528" y="1412776"/>
            <a:ext cx="836327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n-US" sz="2000" dirty="0" err="1"/>
              <a:t>Analisis</a:t>
            </a:r>
            <a:r>
              <a:rPr lang="en-US" sz="2000" dirty="0"/>
              <a:t> microenvironment </a:t>
            </a:r>
            <a:r>
              <a:rPr lang="en-US" sz="2000" dirty="0" err="1"/>
              <a:t>dalam</a:t>
            </a:r>
            <a:r>
              <a:rPr lang="en-US" sz="2000" dirty="0"/>
              <a:t> pasar online sangat </a:t>
            </a:r>
            <a:r>
              <a:rPr lang="en-US" sz="2000" dirty="0" err="1"/>
              <a:t>penting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memahami</a:t>
            </a:r>
            <a:r>
              <a:rPr lang="en-US" sz="2000" dirty="0"/>
              <a:t> </a:t>
            </a:r>
            <a:r>
              <a:rPr lang="en-US" sz="2000" dirty="0" err="1"/>
              <a:t>elemen-elemen</a:t>
            </a:r>
            <a:r>
              <a:rPr lang="en-US" sz="2000" dirty="0"/>
              <a:t> yang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langsung</a:t>
            </a:r>
            <a:r>
              <a:rPr lang="en-US" sz="2000" dirty="0"/>
              <a:t> </a:t>
            </a:r>
            <a:r>
              <a:rPr lang="en-US" sz="2000" dirty="0" err="1"/>
              <a:t>memengaruhi</a:t>
            </a:r>
            <a:r>
              <a:rPr lang="en-US" sz="2000" dirty="0"/>
              <a:t> </a:t>
            </a:r>
            <a:r>
              <a:rPr lang="en-US" sz="2000" dirty="0" err="1"/>
              <a:t>kinerja</a:t>
            </a:r>
            <a:r>
              <a:rPr lang="en-US" sz="2000" dirty="0"/>
              <a:t> marketplace.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mengenali</a:t>
            </a:r>
            <a:r>
              <a:rPr lang="en-US" sz="2000" dirty="0"/>
              <a:t> </a:t>
            </a:r>
            <a:r>
              <a:rPr lang="en-US" sz="2000" dirty="0" err="1"/>
              <a:t>peran</a:t>
            </a:r>
            <a:r>
              <a:rPr lang="en-US" sz="2000" dirty="0"/>
              <a:t> </a:t>
            </a:r>
            <a:r>
              <a:rPr lang="en-US" sz="2000" dirty="0" err="1"/>
              <a:t>pelanggan</a:t>
            </a:r>
            <a:r>
              <a:rPr lang="en-US" sz="2000" dirty="0"/>
              <a:t>, </a:t>
            </a:r>
            <a:r>
              <a:rPr lang="en-US" sz="2000" dirty="0" err="1"/>
              <a:t>pesaing</a:t>
            </a:r>
            <a:r>
              <a:rPr lang="en-US" sz="2000" dirty="0"/>
              <a:t>, </a:t>
            </a:r>
            <a:r>
              <a:rPr lang="en-US" sz="2000" dirty="0" err="1"/>
              <a:t>pemasok</a:t>
            </a:r>
            <a:r>
              <a:rPr lang="en-US" sz="2000" dirty="0"/>
              <a:t>, </a:t>
            </a:r>
            <a:r>
              <a:rPr lang="en-US" sz="2000" dirty="0" err="1"/>
              <a:t>perantara</a:t>
            </a:r>
            <a:r>
              <a:rPr lang="en-US" sz="2000" dirty="0"/>
              <a:t> pasar, dan </a:t>
            </a:r>
            <a:r>
              <a:rPr lang="en-US" sz="2000" dirty="0" err="1"/>
              <a:t>publik</a:t>
            </a:r>
            <a:r>
              <a:rPr lang="en-US" sz="2000" dirty="0"/>
              <a:t>, </a:t>
            </a:r>
            <a:r>
              <a:rPr lang="en-US" sz="2000" dirty="0" err="1"/>
              <a:t>perusahaan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mengembangkan</a:t>
            </a:r>
            <a:r>
              <a:rPr lang="en-US" sz="2000" dirty="0"/>
              <a:t> strategi yang </a:t>
            </a:r>
            <a:r>
              <a:rPr lang="en-US" sz="2000" dirty="0" err="1"/>
              <a:t>adaptif</a:t>
            </a:r>
            <a:r>
              <a:rPr lang="en-US" sz="2000" dirty="0"/>
              <a:t> dan </a:t>
            </a:r>
            <a:r>
              <a:rPr lang="en-US" sz="2000" dirty="0" err="1"/>
              <a:t>kompetitif</a:t>
            </a:r>
            <a:r>
              <a:rPr lang="en-US" sz="2000" dirty="0"/>
              <a:t>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000" dirty="0"/>
              <a:t>Di Indonesia, </a:t>
            </a:r>
            <a:r>
              <a:rPr lang="en-US" sz="2000" dirty="0" err="1"/>
              <a:t>dinamika</a:t>
            </a:r>
            <a:r>
              <a:rPr lang="en-US" sz="2000" dirty="0"/>
              <a:t> pasar online yang </a:t>
            </a:r>
            <a:r>
              <a:rPr lang="en-US" sz="2000" dirty="0" err="1"/>
              <a:t>pesat</a:t>
            </a:r>
            <a:r>
              <a:rPr lang="en-US" sz="2000" dirty="0"/>
              <a:t> </a:t>
            </a:r>
            <a:r>
              <a:rPr lang="en-US" sz="2000" dirty="0" err="1"/>
              <a:t>menuntut</a:t>
            </a:r>
            <a:r>
              <a:rPr lang="en-US" sz="2000" dirty="0"/>
              <a:t> marketplace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terus</a:t>
            </a:r>
            <a:r>
              <a:rPr lang="en-US" sz="2000" dirty="0"/>
              <a:t> </a:t>
            </a:r>
            <a:r>
              <a:rPr lang="en-US" sz="2000" dirty="0" err="1"/>
              <a:t>memperhatikan</a:t>
            </a:r>
            <a:r>
              <a:rPr lang="en-US" sz="2000" dirty="0"/>
              <a:t> </a:t>
            </a:r>
            <a:r>
              <a:rPr lang="en-US" sz="2000" dirty="0" err="1"/>
              <a:t>faktor-faktor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agar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tumbuh</a:t>
            </a:r>
            <a:r>
              <a:rPr lang="en-US" sz="2000" dirty="0"/>
              <a:t> dan </a:t>
            </a:r>
            <a:r>
              <a:rPr lang="en-US" sz="2000" dirty="0" err="1"/>
              <a:t>berkembang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berkelanjutan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39067264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D1389-0591-0107-2543-9DBEDB7151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- </a:t>
            </a:r>
            <a:r>
              <a:rPr lang="en-US" dirty="0" err="1"/>
              <a:t>Terima</a:t>
            </a:r>
            <a:r>
              <a:rPr lang="en-US" dirty="0"/>
              <a:t> Kasih -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654CAE-02BF-1AFF-F57B-4AF46674D8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1F05F5-7E8D-5FDE-C350-1A96AA093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1EFC20-5E14-5B58-016D-86D26EFDB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914C8C-F31B-0BBA-37AB-A147CC561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0F6E4-3C6B-49ED-804B-69641B4E08C1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0465838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532D9BC2-EEC5-352E-E6DF-1FFCB6FF6F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9263" y="422275"/>
            <a:ext cx="8229600" cy="625475"/>
          </a:xfrm>
        </p:spPr>
        <p:txBody>
          <a:bodyPr/>
          <a:lstStyle/>
          <a:p>
            <a:r>
              <a:rPr lang="en-US" sz="3200" b="1" dirty="0" err="1"/>
              <a:t>Pengertian</a:t>
            </a:r>
            <a:r>
              <a:rPr lang="en-US" sz="3200" b="1" dirty="0"/>
              <a:t> Microenvironment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863E46A9-4B16-DE85-81DA-493E0C88A9B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Microenvironment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mikro</a:t>
            </a:r>
            <a:r>
              <a:rPr lang="en-US" dirty="0"/>
              <a:t> yang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faktor-faktor</a:t>
            </a:r>
            <a:r>
              <a:rPr lang="en-US" dirty="0"/>
              <a:t> internal dan </a:t>
            </a:r>
            <a:r>
              <a:rPr lang="en-US" dirty="0" err="1"/>
              <a:t>eksternal</a:t>
            </a:r>
            <a:r>
              <a:rPr lang="en-US" dirty="0"/>
              <a:t> </a:t>
            </a:r>
            <a:r>
              <a:rPr lang="en-US" dirty="0" err="1"/>
              <a:t>dekat</a:t>
            </a:r>
            <a:r>
              <a:rPr lang="en-US" dirty="0"/>
              <a:t> yang </a:t>
            </a:r>
            <a:r>
              <a:rPr lang="en-US" dirty="0" err="1"/>
              <a:t>berpengaruh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operasional</a:t>
            </a:r>
            <a:r>
              <a:rPr lang="en-US" dirty="0"/>
              <a:t> dan </a:t>
            </a:r>
            <a:r>
              <a:rPr lang="en-US" dirty="0" err="1"/>
              <a:t>kesuksesan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online, microenvironment </a:t>
            </a:r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yang </a:t>
            </a:r>
            <a:r>
              <a:rPr lang="en-US" dirty="0" err="1"/>
              <a:t>berinteraksi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dan </a:t>
            </a:r>
            <a:r>
              <a:rPr lang="en-US" dirty="0" err="1"/>
              <a:t>memengaruhi</a:t>
            </a:r>
            <a:r>
              <a:rPr lang="en-US" dirty="0"/>
              <a:t> strategi </a:t>
            </a:r>
            <a:r>
              <a:rPr lang="en-US" dirty="0" err="1"/>
              <a:t>pemasaran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marketplace online.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5327C92-E267-122B-E466-A80ACCD46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5DD8F9-E85D-636C-24FF-47F8716C5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042217-F413-C6C6-9CA0-38438DE31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3BA5E-6469-4566-965D-1BA02AA60E81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C86903C2-97BB-C3D9-AA2A-C521622DD1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22275"/>
            <a:ext cx="8229600" cy="625475"/>
          </a:xfrm>
        </p:spPr>
        <p:txBody>
          <a:bodyPr/>
          <a:lstStyle/>
          <a:p>
            <a:r>
              <a:rPr lang="en-US" sz="3200" b="1" dirty="0" err="1"/>
              <a:t>Komponen</a:t>
            </a:r>
            <a:r>
              <a:rPr lang="en-US" sz="3200" b="1" dirty="0"/>
              <a:t> Utama </a:t>
            </a:r>
            <a:r>
              <a:rPr lang="en-US" sz="3200" b="1" dirty="0" err="1"/>
              <a:t>dalam</a:t>
            </a:r>
            <a:r>
              <a:rPr lang="en-US" sz="3200" b="1" dirty="0"/>
              <a:t> Microenvironment </a:t>
            </a:r>
            <a:r>
              <a:rPr lang="en-US" sz="3200" b="1" dirty="0" err="1"/>
              <a:t>Bisnis</a:t>
            </a:r>
            <a:r>
              <a:rPr lang="en-US" sz="3200" b="1" dirty="0"/>
              <a:t> Online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C63FA7A2-FB53-65B9-0BBD-749EF26158C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7544" y="1340768"/>
            <a:ext cx="8229600" cy="4525962"/>
          </a:xfrm>
        </p:spPr>
        <p:txBody>
          <a:bodyPr/>
          <a:lstStyle/>
          <a:p>
            <a:r>
              <a:rPr lang="en-US" b="1" dirty="0"/>
              <a:t>1. </a:t>
            </a:r>
            <a:r>
              <a:rPr lang="en-US" b="1" dirty="0" err="1"/>
              <a:t>Pelanggan</a:t>
            </a:r>
            <a:endParaRPr lang="en-US" b="1" dirty="0"/>
          </a:p>
          <a:p>
            <a:r>
              <a:rPr lang="en-US" dirty="0" err="1"/>
              <a:t>Pelanggan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pasar online, </a:t>
            </a:r>
            <a:r>
              <a:rPr lang="en-US" dirty="0" err="1"/>
              <a:t>pelanggan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:</a:t>
            </a:r>
          </a:p>
          <a:p>
            <a:r>
              <a:rPr lang="en-US" b="1" dirty="0" err="1"/>
              <a:t>Kebutuhan</a:t>
            </a:r>
            <a:r>
              <a:rPr lang="en-US" b="1" dirty="0"/>
              <a:t> dan </a:t>
            </a:r>
            <a:r>
              <a:rPr lang="en-US" b="1" dirty="0" err="1"/>
              <a:t>preferensi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 di pasar online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mengharapkan</a:t>
            </a:r>
            <a:r>
              <a:rPr lang="en-US" dirty="0"/>
              <a:t> </a:t>
            </a:r>
            <a:r>
              <a:rPr lang="en-US" dirty="0" err="1"/>
              <a:t>kemudahan</a:t>
            </a:r>
            <a:r>
              <a:rPr lang="en-US" dirty="0"/>
              <a:t> </a:t>
            </a:r>
            <a:r>
              <a:rPr lang="en-US" dirty="0" err="1"/>
              <a:t>akses</a:t>
            </a:r>
            <a:r>
              <a:rPr lang="en-US" dirty="0"/>
              <a:t>, </a:t>
            </a:r>
            <a:r>
              <a:rPr lang="en-US" dirty="0" err="1"/>
              <a:t>variasi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,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kompetitif</a:t>
            </a:r>
            <a:r>
              <a:rPr lang="en-US" dirty="0"/>
              <a:t>,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, dan </a:t>
            </a:r>
            <a:r>
              <a:rPr lang="en-US" dirty="0" err="1"/>
              <a:t>keamanan</a:t>
            </a:r>
            <a:r>
              <a:rPr lang="en-US" dirty="0"/>
              <a:t> </a:t>
            </a:r>
            <a:r>
              <a:rPr lang="en-US" dirty="0" err="1"/>
              <a:t>transaksi</a:t>
            </a:r>
            <a:r>
              <a:rPr lang="en-US" dirty="0"/>
              <a:t>.</a:t>
            </a:r>
          </a:p>
          <a:p>
            <a:r>
              <a:rPr lang="en-US" b="1" dirty="0" err="1"/>
              <a:t>Interaksi</a:t>
            </a:r>
            <a:r>
              <a:rPr lang="en-US" b="1" dirty="0"/>
              <a:t> dan feedback: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platform online, </a:t>
            </a:r>
            <a:r>
              <a:rPr lang="en-US" dirty="0" err="1"/>
              <a:t>pelanggan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ulasan</a:t>
            </a:r>
            <a:r>
              <a:rPr lang="en-US" dirty="0"/>
              <a:t> dan saran yang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memengaruhi</a:t>
            </a:r>
            <a:r>
              <a:rPr lang="en-US" dirty="0"/>
              <a:t> </a:t>
            </a:r>
            <a:r>
              <a:rPr lang="en-US" dirty="0" err="1"/>
              <a:t>reputasi</a:t>
            </a:r>
            <a:r>
              <a:rPr lang="en-US" dirty="0"/>
              <a:t> </a:t>
            </a:r>
            <a:r>
              <a:rPr lang="en-US" dirty="0" err="1"/>
              <a:t>penjual</a:t>
            </a:r>
            <a:r>
              <a:rPr lang="en-US" dirty="0"/>
              <a:t> dan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pembelian</a:t>
            </a:r>
            <a:r>
              <a:rPr lang="en-US" dirty="0"/>
              <a:t> </a:t>
            </a:r>
            <a:r>
              <a:rPr lang="en-US" dirty="0" err="1"/>
              <a:t>calon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 lain.</a:t>
            </a:r>
          </a:p>
          <a:p>
            <a:r>
              <a:rPr lang="en-US" b="1" dirty="0" err="1"/>
              <a:t>Contoh</a:t>
            </a:r>
            <a:r>
              <a:rPr lang="en-US" b="1" dirty="0"/>
              <a:t> di Indonesia:</a:t>
            </a:r>
            <a:r>
              <a:rPr lang="en-US" dirty="0"/>
              <a:t> Marketplace </a:t>
            </a:r>
            <a:r>
              <a:rPr lang="en-US" dirty="0" err="1"/>
              <a:t>seperti</a:t>
            </a:r>
            <a:r>
              <a:rPr lang="en-US" dirty="0"/>
              <a:t> Tokopedia dan Shopee sangat </a:t>
            </a:r>
            <a:r>
              <a:rPr lang="en-US" dirty="0" err="1"/>
              <a:t>memperhatikan</a:t>
            </a:r>
            <a:r>
              <a:rPr lang="en-US" dirty="0"/>
              <a:t> rating dan review </a:t>
            </a:r>
            <a:r>
              <a:rPr lang="en-US" dirty="0" err="1"/>
              <a:t>pelanggan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trust dan </a:t>
            </a:r>
            <a:r>
              <a:rPr lang="en-US" dirty="0" err="1"/>
              <a:t>loyalitas</a:t>
            </a:r>
            <a:r>
              <a:rPr lang="en-US" dirty="0"/>
              <a:t>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7FB9EC7-3062-D45C-01E4-0BF23613D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E64819-F9AA-6002-FC40-F23B5C4BC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DC0902-D39E-CE75-9C9C-508A434D6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3BA5E-6469-4566-965D-1BA02AA60E81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>
            <a:extLst>
              <a:ext uri="{FF2B5EF4-FFF2-40B4-BE49-F238E27FC236}">
                <a16:creationId xmlns:a16="http://schemas.microsoft.com/office/drawing/2014/main" id="{909FD832-D78F-6E78-9915-B1DFB6D2640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274638"/>
            <a:ext cx="8229600" cy="5894387"/>
          </a:xfrm>
        </p:spPr>
        <p:txBody>
          <a:bodyPr/>
          <a:lstStyle/>
          <a:p>
            <a:r>
              <a:rPr lang="en-US" b="1" dirty="0"/>
              <a:t>2. </a:t>
            </a:r>
            <a:r>
              <a:rPr lang="en-US" b="1" dirty="0" err="1"/>
              <a:t>Pesaing</a:t>
            </a:r>
            <a:endParaRPr lang="en-US" b="1" dirty="0"/>
          </a:p>
          <a:p>
            <a:r>
              <a:rPr lang="en-US" dirty="0" err="1"/>
              <a:t>Pesaing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yang </a:t>
            </a:r>
            <a:r>
              <a:rPr lang="en-US" dirty="0" err="1"/>
              <a:t>menawarkan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serupa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pasar online. </a:t>
            </a:r>
            <a:r>
              <a:rPr lang="en-US" dirty="0" err="1"/>
              <a:t>Persaingan</a:t>
            </a:r>
            <a:r>
              <a:rPr lang="en-US" dirty="0"/>
              <a:t> di dunia digital sangat </a:t>
            </a:r>
            <a:r>
              <a:rPr lang="en-US" dirty="0" err="1"/>
              <a:t>dinamis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:</a:t>
            </a:r>
          </a:p>
          <a:p>
            <a:r>
              <a:rPr lang="en-US" b="1" dirty="0"/>
              <a:t>Harga dan </a:t>
            </a:r>
            <a:r>
              <a:rPr lang="en-US" b="1" dirty="0" err="1"/>
              <a:t>promosi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Pesaing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menawarkan</a:t>
            </a:r>
            <a:r>
              <a:rPr lang="en-US" dirty="0"/>
              <a:t> </a:t>
            </a:r>
            <a:r>
              <a:rPr lang="en-US" dirty="0" err="1"/>
              <a:t>diskon</a:t>
            </a:r>
            <a:r>
              <a:rPr lang="en-US" dirty="0"/>
              <a:t>, voucher, dan program </a:t>
            </a:r>
            <a:r>
              <a:rPr lang="en-US" dirty="0" err="1"/>
              <a:t>loyalitas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menarik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.</a:t>
            </a:r>
          </a:p>
          <a:p>
            <a:r>
              <a:rPr lang="en-US" b="1" dirty="0" err="1"/>
              <a:t>Kualitas</a:t>
            </a:r>
            <a:r>
              <a:rPr lang="en-US" b="1" dirty="0"/>
              <a:t> </a:t>
            </a:r>
            <a:r>
              <a:rPr lang="en-US" b="1" dirty="0" err="1"/>
              <a:t>layanan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Kemudahan</a:t>
            </a:r>
            <a:r>
              <a:rPr lang="en-US" dirty="0"/>
              <a:t> </a:t>
            </a:r>
            <a:r>
              <a:rPr lang="en-US" dirty="0" err="1"/>
              <a:t>navigasi</a:t>
            </a:r>
            <a:r>
              <a:rPr lang="en-US" dirty="0"/>
              <a:t> website/</a:t>
            </a:r>
            <a:r>
              <a:rPr lang="en-US" dirty="0" err="1"/>
              <a:t>aplikasi</a:t>
            </a:r>
            <a:r>
              <a:rPr lang="en-US" dirty="0"/>
              <a:t>, </a:t>
            </a:r>
            <a:r>
              <a:rPr lang="en-US" dirty="0" err="1"/>
              <a:t>kecepatan</a:t>
            </a:r>
            <a:r>
              <a:rPr lang="en-US" dirty="0"/>
              <a:t> </a:t>
            </a:r>
            <a:r>
              <a:rPr lang="en-US" dirty="0" err="1"/>
              <a:t>pengiriman</a:t>
            </a:r>
            <a:r>
              <a:rPr lang="en-US" dirty="0"/>
              <a:t>, dan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purna</a:t>
            </a:r>
            <a:r>
              <a:rPr lang="en-US" dirty="0"/>
              <a:t> </a:t>
            </a:r>
            <a:r>
              <a:rPr lang="en-US" dirty="0" err="1"/>
              <a:t>jual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kompetitif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.</a:t>
            </a:r>
          </a:p>
          <a:p>
            <a:r>
              <a:rPr lang="en-US" b="1" dirty="0" err="1"/>
              <a:t>Inovasi</a:t>
            </a:r>
            <a:r>
              <a:rPr lang="en-US" b="1" dirty="0"/>
              <a:t> </a:t>
            </a:r>
            <a:r>
              <a:rPr lang="en-US" b="1" dirty="0" err="1"/>
              <a:t>produk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Penambahan</a:t>
            </a:r>
            <a:r>
              <a:rPr lang="en-US" dirty="0"/>
              <a:t> </a:t>
            </a:r>
            <a:r>
              <a:rPr lang="en-US" dirty="0" err="1"/>
              <a:t>fitur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variasi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unik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.</a:t>
            </a:r>
          </a:p>
          <a:p>
            <a:r>
              <a:rPr lang="en-US" b="1" dirty="0" err="1"/>
              <a:t>Contoh</a:t>
            </a:r>
            <a:r>
              <a:rPr lang="en-US" b="1" dirty="0"/>
              <a:t> di Indonesia: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marketplace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Bukalapak</a:t>
            </a:r>
            <a:r>
              <a:rPr lang="en-US" dirty="0"/>
              <a:t> dan Lazada </a:t>
            </a:r>
            <a:r>
              <a:rPr lang="en-US" dirty="0" err="1"/>
              <a:t>menuntut</a:t>
            </a:r>
            <a:r>
              <a:rPr lang="en-US" dirty="0"/>
              <a:t> </a:t>
            </a:r>
            <a:r>
              <a:rPr lang="en-US" dirty="0" err="1"/>
              <a:t>inovasi</a:t>
            </a:r>
            <a:r>
              <a:rPr lang="en-US" dirty="0"/>
              <a:t> </a:t>
            </a:r>
            <a:r>
              <a:rPr lang="en-US" dirty="0" err="1"/>
              <a:t>berkelanjutan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pembayaran</a:t>
            </a:r>
            <a:r>
              <a:rPr lang="en-US" dirty="0"/>
              <a:t> dan </a:t>
            </a:r>
            <a:r>
              <a:rPr lang="en-US" dirty="0" err="1"/>
              <a:t>logistik</a:t>
            </a:r>
            <a:r>
              <a:rPr lang="en-US" dirty="0"/>
              <a:t>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5F6399-88F4-F848-4A5E-D086C82FD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C15700-454D-9057-3F99-98DB1D5EF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325F85-8D77-8191-975B-DED73FE34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3BA5E-6469-4566-965D-1BA02AA60E81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>
            <a:extLst>
              <a:ext uri="{FF2B5EF4-FFF2-40B4-BE49-F238E27FC236}">
                <a16:creationId xmlns:a16="http://schemas.microsoft.com/office/drawing/2014/main" id="{083EC4CE-DDE3-3DDD-3829-9F26967E778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23528" y="332656"/>
            <a:ext cx="8229600" cy="4525962"/>
          </a:xfrm>
        </p:spPr>
        <p:txBody>
          <a:bodyPr/>
          <a:lstStyle/>
          <a:p>
            <a:r>
              <a:rPr lang="en-US" b="1" dirty="0"/>
              <a:t>3. </a:t>
            </a:r>
            <a:r>
              <a:rPr lang="en-US" b="1" dirty="0" err="1"/>
              <a:t>Pemasok</a:t>
            </a:r>
            <a:endParaRPr lang="en-US" b="1" dirty="0"/>
          </a:p>
          <a:p>
            <a:r>
              <a:rPr lang="en-US" dirty="0" err="1"/>
              <a:t>Pemasok</a:t>
            </a:r>
            <a:r>
              <a:rPr lang="en-US" dirty="0"/>
              <a:t> 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baku</a:t>
            </a:r>
            <a:r>
              <a:rPr lang="en-US" dirty="0"/>
              <a:t> yang </a:t>
            </a:r>
            <a:r>
              <a:rPr lang="en-US" dirty="0" err="1"/>
              <a:t>dijual</a:t>
            </a:r>
            <a:r>
              <a:rPr lang="en-US" dirty="0"/>
              <a:t> di marketplace. </a:t>
            </a:r>
            <a:r>
              <a:rPr lang="en-US" dirty="0" err="1"/>
              <a:t>Hubungan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pemasok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:</a:t>
            </a:r>
          </a:p>
          <a:p>
            <a:r>
              <a:rPr lang="en-US" b="1" dirty="0" err="1"/>
              <a:t>Ketersediaan</a:t>
            </a:r>
            <a:r>
              <a:rPr lang="en-US" b="1" dirty="0"/>
              <a:t> </a:t>
            </a:r>
            <a:r>
              <a:rPr lang="en-US" b="1" dirty="0" err="1"/>
              <a:t>produk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Menjamin</a:t>
            </a:r>
            <a:r>
              <a:rPr lang="en-US" dirty="0"/>
              <a:t> </a:t>
            </a:r>
            <a:r>
              <a:rPr lang="en-US" dirty="0" err="1"/>
              <a:t>stok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yang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permintaan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.</a:t>
            </a:r>
          </a:p>
          <a:p>
            <a:r>
              <a:rPr lang="en-US" b="1" dirty="0" err="1"/>
              <a:t>Kualitas</a:t>
            </a:r>
            <a:r>
              <a:rPr lang="en-US" b="1" dirty="0"/>
              <a:t> </a:t>
            </a:r>
            <a:r>
              <a:rPr lang="en-US" b="1" dirty="0" err="1"/>
              <a:t>produk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agar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ekspektasi</a:t>
            </a:r>
            <a:r>
              <a:rPr lang="en-US" dirty="0"/>
              <a:t> pasar.</a:t>
            </a:r>
          </a:p>
          <a:p>
            <a:r>
              <a:rPr lang="en-US" b="1" dirty="0"/>
              <a:t>Negosiasi </a:t>
            </a:r>
            <a:r>
              <a:rPr lang="en-US" b="1" dirty="0" err="1"/>
              <a:t>harga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Mengoptimalkan</a:t>
            </a:r>
            <a:r>
              <a:rPr lang="en-US" dirty="0"/>
              <a:t> margin </a:t>
            </a:r>
            <a:r>
              <a:rPr lang="en-US" dirty="0" err="1"/>
              <a:t>keuntungan</a:t>
            </a:r>
            <a:r>
              <a:rPr lang="en-US" dirty="0"/>
              <a:t> dan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kompetitif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.</a:t>
            </a:r>
          </a:p>
          <a:p>
            <a:r>
              <a:rPr lang="en-US" b="1" dirty="0" err="1"/>
              <a:t>Contoh</a:t>
            </a:r>
            <a:r>
              <a:rPr lang="en-US" b="1" dirty="0"/>
              <a:t> di Indonesia:</a:t>
            </a:r>
            <a:r>
              <a:rPr lang="en-US" dirty="0"/>
              <a:t> Marketplace </a:t>
            </a:r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UMKM </a:t>
            </a:r>
            <a:r>
              <a:rPr lang="en-US" dirty="0" err="1"/>
              <a:t>lokal</a:t>
            </a:r>
            <a:r>
              <a:rPr lang="en-US" dirty="0"/>
              <a:t> yang </a:t>
            </a:r>
            <a:r>
              <a:rPr lang="en-US" dirty="0" err="1"/>
              <a:t>memasok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unik</a:t>
            </a:r>
            <a:r>
              <a:rPr lang="en-US" dirty="0"/>
              <a:t> </a:t>
            </a:r>
            <a:r>
              <a:rPr lang="en-US" dirty="0" err="1"/>
              <a:t>khas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memperkaya</a:t>
            </a:r>
            <a:r>
              <a:rPr lang="en-US" dirty="0"/>
              <a:t> </a:t>
            </a:r>
            <a:r>
              <a:rPr lang="en-US" dirty="0" err="1"/>
              <a:t>variasi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A2BC48-B1E0-4FFD-C4A1-4B63FA4CA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19C8F5-8478-C090-A7E7-582C57EB6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1B7645-8ECE-AAE5-1382-461B66319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3BA5E-6469-4566-965D-1BA02AA60E81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>
            <a:extLst>
              <a:ext uri="{FF2B5EF4-FFF2-40B4-BE49-F238E27FC236}">
                <a16:creationId xmlns:a16="http://schemas.microsoft.com/office/drawing/2014/main" id="{6459DCE0-CF63-A9C5-FDC4-BC8FADCA95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476672"/>
            <a:ext cx="8229600" cy="5500596"/>
          </a:xfrm>
        </p:spPr>
        <p:txBody>
          <a:bodyPr/>
          <a:lstStyle/>
          <a:p>
            <a:r>
              <a:rPr lang="en-US" b="1" dirty="0"/>
              <a:t>4. </a:t>
            </a:r>
            <a:r>
              <a:rPr lang="en-US" b="1" dirty="0" err="1"/>
              <a:t>Perantara</a:t>
            </a:r>
            <a:r>
              <a:rPr lang="en-US" b="1" dirty="0"/>
              <a:t> Pasar</a:t>
            </a:r>
          </a:p>
          <a:p>
            <a:r>
              <a:rPr lang="en-US" dirty="0" err="1"/>
              <a:t>Perantara</a:t>
            </a:r>
            <a:r>
              <a:rPr lang="en-US" dirty="0"/>
              <a:t> pasar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yang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pemasaran</a:t>
            </a:r>
            <a:r>
              <a:rPr lang="en-US" dirty="0"/>
              <a:t>, </a:t>
            </a:r>
            <a:r>
              <a:rPr lang="en-US" dirty="0" err="1"/>
              <a:t>distribusi</a:t>
            </a:r>
            <a:r>
              <a:rPr lang="en-US" dirty="0"/>
              <a:t>, dan </a:t>
            </a:r>
            <a:r>
              <a:rPr lang="en-US" dirty="0" err="1"/>
              <a:t>penjualan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online,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perantara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:</a:t>
            </a:r>
          </a:p>
          <a:p>
            <a:r>
              <a:rPr lang="en-US" b="1" dirty="0"/>
              <a:t>Logistik dan </a:t>
            </a:r>
            <a:r>
              <a:rPr lang="en-US" b="1" dirty="0" err="1"/>
              <a:t>pengiriman</a:t>
            </a:r>
            <a:r>
              <a:rPr lang="en-US" b="1" dirty="0"/>
              <a:t>:</a:t>
            </a:r>
            <a:r>
              <a:rPr lang="en-US" dirty="0"/>
              <a:t> Jasa </a:t>
            </a:r>
            <a:r>
              <a:rPr lang="en-US" dirty="0" err="1"/>
              <a:t>kurir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JNE, Gojek, dan Grab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pengiriman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dan </a:t>
            </a:r>
            <a:r>
              <a:rPr lang="en-US" dirty="0" err="1"/>
              <a:t>aman</a:t>
            </a:r>
            <a:r>
              <a:rPr lang="en-US" dirty="0"/>
              <a:t>.</a:t>
            </a:r>
          </a:p>
          <a:p>
            <a:r>
              <a:rPr lang="en-US" b="1" dirty="0" err="1"/>
              <a:t>Pemasaran</a:t>
            </a:r>
            <a:r>
              <a:rPr lang="en-US" b="1" dirty="0"/>
              <a:t> digital:</a:t>
            </a:r>
            <a:r>
              <a:rPr lang="en-US" dirty="0"/>
              <a:t> Agen </a:t>
            </a:r>
            <a:r>
              <a:rPr lang="en-US" dirty="0" err="1"/>
              <a:t>pemasaran</a:t>
            </a:r>
            <a:r>
              <a:rPr lang="en-US" dirty="0"/>
              <a:t> online, influencer, dan platform </a:t>
            </a:r>
            <a:r>
              <a:rPr lang="en-US" dirty="0" err="1"/>
              <a:t>iklan</a:t>
            </a:r>
            <a:r>
              <a:rPr lang="en-US" dirty="0"/>
              <a:t> </a:t>
            </a:r>
            <a:r>
              <a:rPr lang="en-US" dirty="0" err="1"/>
              <a:t>turut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memperluas</a:t>
            </a:r>
            <a:r>
              <a:rPr lang="en-US" dirty="0"/>
              <a:t> </a:t>
            </a:r>
            <a:r>
              <a:rPr lang="en-US" dirty="0" err="1"/>
              <a:t>jangkauan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.</a:t>
            </a:r>
          </a:p>
          <a:p>
            <a:r>
              <a:rPr lang="en-US" b="1" dirty="0" err="1"/>
              <a:t>Pembayaran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payment gateway dan e-wallet </a:t>
            </a:r>
            <a:r>
              <a:rPr lang="en-US" dirty="0" err="1"/>
              <a:t>seperti</a:t>
            </a:r>
            <a:r>
              <a:rPr lang="en-US" dirty="0"/>
              <a:t> OVO, Dana, dan </a:t>
            </a:r>
            <a:r>
              <a:rPr lang="en-US" dirty="0" err="1"/>
              <a:t>GoPay</a:t>
            </a:r>
            <a:r>
              <a:rPr lang="en-US" dirty="0"/>
              <a:t> </a:t>
            </a:r>
            <a:r>
              <a:rPr lang="en-US" dirty="0" err="1"/>
              <a:t>mempermudah</a:t>
            </a:r>
            <a:r>
              <a:rPr lang="en-US" dirty="0"/>
              <a:t> </a:t>
            </a:r>
            <a:r>
              <a:rPr lang="en-US" dirty="0" err="1"/>
              <a:t>transaksi</a:t>
            </a:r>
            <a:r>
              <a:rPr lang="en-US" dirty="0"/>
              <a:t>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9C2EB2-DD46-0EC3-2A32-DDC9CD98A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DB47BD-E6D3-B77B-C82B-75EE2883D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2ED283-7419-CF52-72B9-F7EC09D4D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3BA5E-6469-4566-965D-1BA02AA60E81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>
            <a:extLst>
              <a:ext uri="{FF2B5EF4-FFF2-40B4-BE49-F238E27FC236}">
                <a16:creationId xmlns:a16="http://schemas.microsoft.com/office/drawing/2014/main" id="{9F4BEF56-D3B2-A595-676E-11F9766BE98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5536" y="260648"/>
            <a:ext cx="8229600" cy="4525962"/>
          </a:xfrm>
        </p:spPr>
        <p:txBody>
          <a:bodyPr/>
          <a:lstStyle/>
          <a:p>
            <a:r>
              <a:rPr lang="en-US" b="1" dirty="0"/>
              <a:t>5. Publik</a:t>
            </a:r>
          </a:p>
          <a:p>
            <a:r>
              <a:rPr lang="en-US" dirty="0"/>
              <a:t>Publik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citra</a:t>
            </a:r>
            <a:r>
              <a:rPr lang="en-US" dirty="0"/>
              <a:t> dan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media, </a:t>
            </a:r>
            <a:r>
              <a:rPr lang="en-US" dirty="0" err="1"/>
              <a:t>komunitas</a:t>
            </a:r>
            <a:r>
              <a:rPr lang="en-US" dirty="0"/>
              <a:t> online, </a:t>
            </a:r>
            <a:r>
              <a:rPr lang="en-US" dirty="0" err="1"/>
              <a:t>pemerintah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advokasi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. Faktor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berdampak</a:t>
            </a:r>
            <a:r>
              <a:rPr lang="en-US" dirty="0"/>
              <a:t> pada:</a:t>
            </a:r>
          </a:p>
          <a:p>
            <a:r>
              <a:rPr lang="en-US" b="1" dirty="0" err="1"/>
              <a:t>Reputasi</a:t>
            </a:r>
            <a:r>
              <a:rPr lang="en-US" b="1" dirty="0"/>
              <a:t> </a:t>
            </a:r>
            <a:r>
              <a:rPr lang="en-US" b="1" dirty="0" err="1"/>
              <a:t>perusahaan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Respon</a:t>
            </a:r>
            <a:r>
              <a:rPr lang="en-US" dirty="0"/>
              <a:t> </a:t>
            </a:r>
            <a:r>
              <a:rPr lang="en-US" dirty="0" err="1"/>
              <a:t>positif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negatif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memengaruhi</a:t>
            </a:r>
            <a:r>
              <a:rPr lang="en-US" dirty="0"/>
              <a:t> </a:t>
            </a:r>
            <a:r>
              <a:rPr lang="en-US" dirty="0" err="1"/>
              <a:t>kepercayaan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.</a:t>
            </a:r>
          </a:p>
          <a:p>
            <a:r>
              <a:rPr lang="en-US" b="1" dirty="0" err="1"/>
              <a:t>Regulasi</a:t>
            </a:r>
            <a:r>
              <a:rPr lang="en-US" b="1" dirty="0"/>
              <a:t> dan </a:t>
            </a:r>
            <a:r>
              <a:rPr lang="en-US" b="1" dirty="0" err="1"/>
              <a:t>kebijakan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keamanan</a:t>
            </a:r>
            <a:r>
              <a:rPr lang="en-US" dirty="0"/>
              <a:t> data, </a:t>
            </a:r>
            <a:r>
              <a:rPr lang="en-US" dirty="0" err="1"/>
              <a:t>pajak</a:t>
            </a:r>
            <a:r>
              <a:rPr lang="en-US" dirty="0"/>
              <a:t> e-commerce, dan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.</a:t>
            </a:r>
          </a:p>
          <a:p>
            <a:r>
              <a:rPr lang="en-US" b="1" dirty="0" err="1"/>
              <a:t>Kesadaran</a:t>
            </a:r>
            <a:r>
              <a:rPr lang="en-US" b="1" dirty="0"/>
              <a:t> </a:t>
            </a:r>
            <a:r>
              <a:rPr lang="en-US" b="1" dirty="0" err="1"/>
              <a:t>sosial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Tuntutan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yang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dan </a:t>
            </a:r>
            <a:r>
              <a:rPr lang="en-US" dirty="0" err="1"/>
              <a:t>lingkungan</a:t>
            </a:r>
            <a:r>
              <a:rPr lang="en-US" dirty="0"/>
              <a:t>.</a:t>
            </a:r>
          </a:p>
          <a:p>
            <a:r>
              <a:rPr lang="en-US" b="1" dirty="0" err="1"/>
              <a:t>Contoh</a:t>
            </a:r>
            <a:r>
              <a:rPr lang="en-US" b="1" dirty="0"/>
              <a:t> di Indonesia:</a:t>
            </a:r>
            <a:r>
              <a:rPr lang="en-US" dirty="0"/>
              <a:t> </a:t>
            </a:r>
            <a:r>
              <a:rPr lang="en-US" dirty="0" err="1"/>
              <a:t>Kampanye</a:t>
            </a:r>
            <a:r>
              <a:rPr lang="en-US" dirty="0"/>
              <a:t> media </a:t>
            </a:r>
            <a:r>
              <a:rPr lang="en-US" dirty="0" err="1"/>
              <a:t>sosial</a:t>
            </a:r>
            <a:r>
              <a:rPr lang="en-US" dirty="0"/>
              <a:t> yang </a:t>
            </a:r>
            <a:r>
              <a:rPr lang="en-US" dirty="0" err="1"/>
              <a:t>menyoroti</a:t>
            </a:r>
            <a:r>
              <a:rPr lang="en-US" dirty="0"/>
              <a:t> </a:t>
            </a:r>
            <a:r>
              <a:rPr lang="en-US" dirty="0" err="1"/>
              <a:t>isu</a:t>
            </a:r>
            <a:r>
              <a:rPr lang="en-US" dirty="0"/>
              <a:t> </a:t>
            </a:r>
            <a:r>
              <a:rPr lang="en-US" dirty="0" err="1"/>
              <a:t>keamanan</a:t>
            </a:r>
            <a:r>
              <a:rPr lang="en-US" dirty="0"/>
              <a:t> data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menyebabkan</a:t>
            </a:r>
            <a:r>
              <a:rPr lang="en-US" dirty="0"/>
              <a:t> marketplace </a:t>
            </a:r>
            <a:r>
              <a:rPr lang="en-US" dirty="0" err="1"/>
              <a:t>memperketat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keamanan</a:t>
            </a:r>
            <a:r>
              <a:rPr lang="en-US" dirty="0"/>
              <a:t> </a:t>
            </a:r>
            <a:r>
              <a:rPr lang="en-US" dirty="0" err="1"/>
              <a:t>digitalnya</a:t>
            </a:r>
            <a:r>
              <a:rPr lang="en-US" dirty="0"/>
              <a:t>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1B38B4-393D-69EB-4713-611329A87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DA26FB-0CAF-5441-A32B-D9AF67947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806962-BEC3-B603-05FF-2F88BA73E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3BA5E-6469-4566-965D-1BA02AA60E81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A07C766D-22B0-0BC3-6233-F1F19B9C2D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22275"/>
            <a:ext cx="8229600" cy="625475"/>
          </a:xfrm>
        </p:spPr>
        <p:txBody>
          <a:bodyPr/>
          <a:lstStyle/>
          <a:p>
            <a:r>
              <a:rPr lang="en-US" sz="3200" b="1" dirty="0" err="1"/>
              <a:t>Pengaruh</a:t>
            </a:r>
            <a:r>
              <a:rPr lang="en-US" sz="3200" b="1" dirty="0"/>
              <a:t> Microenvironment </a:t>
            </a:r>
            <a:r>
              <a:rPr lang="en-US" sz="3200" b="1" dirty="0" err="1"/>
              <a:t>terhadap</a:t>
            </a:r>
            <a:r>
              <a:rPr lang="en-US" sz="3200" b="1" dirty="0"/>
              <a:t> </a:t>
            </a:r>
            <a:r>
              <a:rPr lang="en-US" sz="3200" b="1" dirty="0" err="1"/>
              <a:t>Operasional</a:t>
            </a:r>
            <a:r>
              <a:rPr lang="en-US" sz="3200" b="1" dirty="0"/>
              <a:t> dan Strategi Marketplace Online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DC4ED9E6-8323-6B80-B60F-0CBDB88615E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268760"/>
            <a:ext cx="8229600" cy="4525962"/>
          </a:xfrm>
        </p:spPr>
        <p:txBody>
          <a:bodyPr/>
          <a:lstStyle/>
          <a:p>
            <a:r>
              <a:rPr lang="en-US" dirty="0"/>
              <a:t>Faktor-</a:t>
            </a:r>
            <a:r>
              <a:rPr lang="en-US" dirty="0" err="1"/>
              <a:t>faktor</a:t>
            </a:r>
            <a:r>
              <a:rPr lang="en-US" dirty="0"/>
              <a:t> microenvironment di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memengaruhi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operasional</a:t>
            </a:r>
            <a:r>
              <a:rPr lang="en-US" dirty="0"/>
              <a:t> dan strategi marketplace online, </a:t>
            </a:r>
            <a:r>
              <a:rPr lang="en-US" dirty="0" err="1"/>
              <a:t>antara</a:t>
            </a:r>
            <a:r>
              <a:rPr lang="en-US" dirty="0"/>
              <a:t> lain:</a:t>
            </a:r>
          </a:p>
          <a:p>
            <a:r>
              <a:rPr lang="en-US" b="1" dirty="0" err="1"/>
              <a:t>Pengembangan</a:t>
            </a:r>
            <a:r>
              <a:rPr lang="en-US" b="1" dirty="0"/>
              <a:t> </a:t>
            </a:r>
            <a:r>
              <a:rPr lang="en-US" b="1" dirty="0" err="1"/>
              <a:t>Produk</a:t>
            </a:r>
            <a:r>
              <a:rPr lang="en-US" b="1" dirty="0"/>
              <a:t> dan </a:t>
            </a:r>
            <a:r>
              <a:rPr lang="en-US" b="1" dirty="0" err="1"/>
              <a:t>Layanan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Penyesuaian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, </a:t>
            </a:r>
            <a:r>
              <a:rPr lang="en-US" dirty="0" err="1"/>
              <a:t>fitur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, dan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feedback dan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.</a:t>
            </a:r>
          </a:p>
          <a:p>
            <a:r>
              <a:rPr lang="en-US" b="1" dirty="0"/>
              <a:t>Strategi </a:t>
            </a:r>
            <a:r>
              <a:rPr lang="en-US" b="1" dirty="0" err="1"/>
              <a:t>Pemasaran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Penentuan</a:t>
            </a:r>
            <a:r>
              <a:rPr lang="en-US" dirty="0"/>
              <a:t> target pasar, </a:t>
            </a:r>
            <a:r>
              <a:rPr lang="en-US" dirty="0" err="1"/>
              <a:t>promosi</a:t>
            </a:r>
            <a:r>
              <a:rPr lang="en-US" dirty="0"/>
              <a:t>, dan </a:t>
            </a:r>
            <a:r>
              <a:rPr lang="en-US" dirty="0" err="1"/>
              <a:t>penetapan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yang </a:t>
            </a:r>
            <a:r>
              <a:rPr lang="en-US" dirty="0" err="1"/>
              <a:t>kompetitif</a:t>
            </a:r>
            <a:r>
              <a:rPr lang="en-US" dirty="0"/>
              <a:t> </a:t>
            </a:r>
            <a:r>
              <a:rPr lang="en-US" dirty="0" err="1"/>
              <a:t>mengacu</a:t>
            </a:r>
            <a:r>
              <a:rPr lang="en-US" dirty="0"/>
              <a:t> pada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dan </a:t>
            </a:r>
            <a:r>
              <a:rPr lang="en-US" dirty="0" err="1"/>
              <a:t>preferensi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.</a:t>
            </a:r>
          </a:p>
          <a:p>
            <a:r>
              <a:rPr lang="en-US" b="1" dirty="0" err="1"/>
              <a:t>Manajemen</a:t>
            </a:r>
            <a:r>
              <a:rPr lang="en-US" b="1" dirty="0"/>
              <a:t> </a:t>
            </a:r>
            <a:r>
              <a:rPr lang="en-US" b="1" dirty="0" err="1"/>
              <a:t>Rantai</a:t>
            </a:r>
            <a:r>
              <a:rPr lang="en-US" b="1" dirty="0"/>
              <a:t> </a:t>
            </a:r>
            <a:r>
              <a:rPr lang="en-US" b="1" dirty="0" err="1"/>
              <a:t>Pasok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Koordinasi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pemasok</a:t>
            </a:r>
            <a:r>
              <a:rPr lang="en-US" dirty="0"/>
              <a:t> dan </a:t>
            </a:r>
            <a:r>
              <a:rPr lang="en-US" dirty="0" err="1"/>
              <a:t>perantara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ketersediaan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dan proses </a:t>
            </a:r>
            <a:r>
              <a:rPr lang="en-US" dirty="0" err="1"/>
              <a:t>pengiriman</a:t>
            </a:r>
            <a:r>
              <a:rPr lang="en-US" dirty="0"/>
              <a:t> </a:t>
            </a:r>
            <a:r>
              <a:rPr lang="en-US" dirty="0" err="1"/>
              <a:t>berjalan</a:t>
            </a:r>
            <a:r>
              <a:rPr lang="en-US" dirty="0"/>
              <a:t> </a:t>
            </a:r>
            <a:r>
              <a:rPr lang="en-US" dirty="0" err="1"/>
              <a:t>efisien</a:t>
            </a:r>
            <a:r>
              <a:rPr lang="en-US" dirty="0"/>
              <a:t>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0ECD5C6-22F0-A219-22D9-27B7F42C8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6E3BE-6379-07F3-7835-4C8084350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6CF444-EABC-B3D8-B76F-A9D00D717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3BA5E-6469-4566-965D-1BA02AA60E81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614EAE65-7C99-7975-48D9-49486CB2039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827584" y="412750"/>
            <a:ext cx="7402016" cy="625475"/>
          </a:xfrm>
        </p:spPr>
        <p:txBody>
          <a:bodyPr/>
          <a:lstStyle/>
          <a:p>
            <a:r>
              <a:rPr lang="en-US" b="1" dirty="0" err="1"/>
              <a:t>Lanjutan</a:t>
            </a:r>
            <a:r>
              <a:rPr lang="en-US" b="1" dirty="0"/>
              <a:t>…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5C3FB834-D3E2-0DAF-BE4F-17B73AC95F3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635125"/>
            <a:ext cx="8229600" cy="4525963"/>
          </a:xfrm>
        </p:spPr>
        <p:txBody>
          <a:bodyPr/>
          <a:lstStyle/>
          <a:p>
            <a:r>
              <a:rPr lang="en-US" b="1" dirty="0" err="1"/>
              <a:t>Kepatuhan</a:t>
            </a:r>
            <a:r>
              <a:rPr lang="en-US" b="1" dirty="0"/>
              <a:t> dan </a:t>
            </a:r>
            <a:r>
              <a:rPr lang="en-US" b="1" dirty="0" err="1"/>
              <a:t>Hubungan</a:t>
            </a:r>
            <a:r>
              <a:rPr lang="en-US" b="1" dirty="0"/>
              <a:t> Publik:</a:t>
            </a:r>
            <a:r>
              <a:rPr lang="en-US" dirty="0"/>
              <a:t> </a:t>
            </a:r>
            <a:r>
              <a:rPr lang="en-US" dirty="0" err="1"/>
              <a:t>Mematuhi</a:t>
            </a:r>
            <a:r>
              <a:rPr lang="en-US" dirty="0"/>
              <a:t> </a:t>
            </a:r>
            <a:r>
              <a:rPr lang="en-US" dirty="0" err="1"/>
              <a:t>regulasi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citra</a:t>
            </a:r>
            <a:r>
              <a:rPr lang="en-US" dirty="0"/>
              <a:t> </a:t>
            </a:r>
            <a:r>
              <a:rPr lang="en-US" dirty="0" err="1"/>
              <a:t>positif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dan </a:t>
            </a:r>
            <a:r>
              <a:rPr lang="en-US" dirty="0" err="1"/>
              <a:t>komunitas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kepercayaan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.</a:t>
            </a:r>
          </a:p>
          <a:p>
            <a:r>
              <a:rPr lang="en-US" b="1" dirty="0" err="1"/>
              <a:t>Inovasi</a:t>
            </a:r>
            <a:r>
              <a:rPr lang="en-US" b="1" dirty="0"/>
              <a:t> </a:t>
            </a:r>
            <a:r>
              <a:rPr lang="en-US" b="1" dirty="0" err="1"/>
              <a:t>Teknologi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Mengadopsi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terbaru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dan </a:t>
            </a:r>
            <a:r>
              <a:rPr lang="en-US" dirty="0" err="1"/>
              <a:t>keamanan</a:t>
            </a:r>
            <a:r>
              <a:rPr lang="en-US" dirty="0"/>
              <a:t> </a:t>
            </a:r>
            <a:r>
              <a:rPr lang="en-US" dirty="0" err="1"/>
              <a:t>transaksi</a:t>
            </a:r>
            <a:r>
              <a:rPr lang="en-US" dirty="0"/>
              <a:t>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122DDB-A133-B87D-B696-552ADDF4A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45D3877-5BAA-36A5-F175-F972F7881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EA05BE-CA47-9D4A-DC3C-D23144C58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D6CA8-E6E1-4C3D-8407-96946143D94A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6.0&quot;&gt;&lt;object type=&quot;1&quot; unique_id=&quot;10001&quot;&gt;&lt;object type=&quot;8&quot; unique_id=&quot;16151&quot;&gt;&lt;/object&gt;&lt;object type=&quot;2&quot; unique_id=&quot;16152&quot;&gt;&lt;object type=&quot;3&quot; unique_id=&quot;16153&quot;&gt;&lt;property id=&quot;20148&quot; value=&quot;5&quot;/&gt;&lt;property id=&quot;20300&quot; value=&quot;Slide 1 - &amp;quot;Chapter 5&amp;#x0D;&amp;#x0A;The impact of digital media and technology on the marketing mix&amp;quot;&quot;/&gt;&lt;property id=&quot;20307&quot; value=&quot;256&quot;/&gt;&lt;/object&gt;&lt;object type=&quot;3&quot; unique_id=&quot;16155&quot;&gt;&lt;property id=&quot;20148&quot; value=&quot;5&quot;/&gt;&lt;property id=&quot;20300&quot; value=&quot;Slide 2 - &amp;quot;Learning objectives&amp;quot;&quot;/&gt;&lt;property id=&quot;20307&quot; value=&quot;258&quot;/&gt;&lt;/object&gt;&lt;object type=&quot;3&quot; unique_id=&quot;16156&quot;&gt;&lt;property id=&quot;20148&quot; value=&quot;5&quot;/&gt;&lt;property id=&quot;20300&quot; value=&quot;Slide 3 - &amp;quot;Questions for marketers&amp;quot;&quot;/&gt;&lt;property id=&quot;20307&quot; value=&quot;259&quot;/&gt;&lt;/object&gt;&lt;object type=&quot;3&quot; unique_id=&quot;16157&quot;&gt;&lt;property id=&quot;20148&quot; value=&quot;5&quot;/&gt;&lt;property id=&quot;20300&quot; value=&quot;Slide 4 - &amp;quot;The marketing mix&amp;quot;&quot;/&gt;&lt;property id=&quot;20307&quot; value=&quot;260&quot;/&gt;&lt;/object&gt;&lt;object type=&quot;3&quot; unique_id=&quot;16158&quot;&gt;&lt;property id=&quot;20148&quot; value=&quot;5&quot;/&gt;&lt;property id=&quot;20300&quot; value=&quot;Slide 5 - &amp;quot;An alternative view&amp;quot;&quot;/&gt;&lt;property id=&quot;20307&quot; value=&quot;261&quot;/&gt;&lt;/object&gt;&lt;object type=&quot;3&quot; unique_id=&quot;16159&quot;&gt;&lt;property id=&quot;20148&quot; value=&quot;5&quot;/&gt;&lt;property id=&quot;20300&quot; value=&quot;Slide 6 - &amp;quot;The 4Ps and the 4Cs&amp;quot;&quot;/&gt;&lt;property id=&quot;20307&quot; value=&quot;262&quot;/&gt;&lt;/object&gt;&lt;object type=&quot;3&quot; unique_id=&quot;16160&quot;&gt;&lt;property id=&quot;20148&quot; value=&quot;5&quot;/&gt;&lt;property id=&quot;20300&quot; value=&quot;Slide 7 - &amp;quot;Mixing the mix online&amp;quot;&quot;/&gt;&lt;property id=&quot;20307&quot; value=&quot;263&quot;/&gt;&lt;/object&gt;&lt;object type=&quot;3&quot; unique_id=&quot;16161&quot;&gt;&lt;property id=&quot;20148&quot; value=&quot;5&quot;/&gt;&lt;property id=&quot;20300&quot; value=&quot;Slide 8&quot;/&gt;&lt;property id=&quot;20307&quot; value=&quot;264&quot;/&gt;&lt;/object&gt;&lt;object type=&quot;3&quot; unique_id=&quot;16162&quot;&gt;&lt;property id=&quot;20148&quot; value=&quot;5&quot;/&gt;&lt;property id=&quot;20300&quot; value=&quot;Slide 9 - &amp;quot;Product introduced&amp;quot;&quot;/&gt;&lt;property id=&quot;20307&quot; value=&quot;265&quot;/&gt;&lt;/object&gt;&lt;object type=&quot;3&quot; unique_id=&quot;16163&quot;&gt;&lt;property id=&quot;20148&quot; value=&quot;5&quot;/&gt;&lt;property id=&quot;20300&quot; value=&quot;Slide 10 - &amp;quot;Core product options&amp;quot;&quot;/&gt;&lt;property id=&quot;20307&quot; value=&quot;266&quot;/&gt;&lt;/object&gt;&lt;object type=&quot;3&quot; unique_id=&quot;16164&quot;&gt;&lt;property id=&quot;20148&quot; value=&quot;5&quot;/&gt;&lt;property id=&quot;20300&quot; value=&quot;Slide 11 - &amp;quot;Extended product options&amp;quot;&quot;/&gt;&lt;property id=&quot;20307&quot; value=&quot;267&quot;/&gt;&lt;/object&gt;&lt;object type=&quot;3&quot; unique_id=&quot;16165&quot;&gt;&lt;property id=&quot;20148&quot; value=&quot;5&quot;/&gt;&lt;property id=&quot;20300&quot; value=&quot;Slide 12 - &amp;quot;Conducting marketing research online&amp;quot;&quot;/&gt;&lt;property id=&quot;20307&quot; value=&quot;268&quot;/&gt;&lt;/object&gt;&lt;object type=&quot;3&quot; unique_id=&quot;16166&quot;&gt;&lt;property id=&quot;20148&quot; value=&quot;5&quot;/&gt;&lt;property id=&quot;20300&quot; value=&quot;Slide 13&quot;/&gt;&lt;property id=&quot;20307&quot; value=&quot;269&quot;/&gt;&lt;/object&gt;&lt;object type=&quot;3&quot; unique_id=&quot;16167&quot;&gt;&lt;property id=&quot;20148&quot; value=&quot;5&quot;/&gt;&lt;property id=&quot;20300&quot; value=&quot;Slide 14&quot;/&gt;&lt;property id=&quot;20307&quot; value=&quot;270&quot;/&gt;&lt;/object&gt;&lt;object type=&quot;3&quot; unique_id=&quot;16168&quot;&gt;&lt;property id=&quot;20148&quot; value=&quot;5&quot;/&gt;&lt;property id=&quot;20300&quot; value=&quot;Slide 15&quot;/&gt;&lt;property id=&quot;20307&quot; value=&quot;271&quot;/&gt;&lt;/object&gt;&lt;object type=&quot;3&quot; unique_id=&quot;16170&quot;&gt;&lt;property id=&quot;20148&quot; value=&quot;5&quot;/&gt;&lt;property id=&quot;20300&quot; value=&quot;Slide 17 - &amp;quot;Brands online&amp;quot;&quot;/&gt;&lt;property id=&quot;20307&quot; value=&quot;274&quot;/&gt;&lt;/object&gt;&lt;object type=&quot;3&quot; unique_id=&quot;16171&quot;&gt;&lt;property id=&quot;20148&quot; value=&quot;5&quot;/&gt;&lt;property id=&quot;20300&quot; value=&quot;Slide 18&quot;/&gt;&lt;property id=&quot;20307&quot; value=&quot;300&quot;/&gt;&lt;/object&gt;&lt;object type=&quot;3&quot; unique_id=&quot;16172&quot;&gt;&lt;property id=&quot;20148&quot; value=&quot;5&quot;/&gt;&lt;property id=&quot;20300&quot; value=&quot;Slide 19&quot;/&gt;&lt;property id=&quot;20307&quot; value=&quot;272&quot;/&gt;&lt;/object&gt;&lt;object type=&quot;3&quot; unique_id=&quot;16173&quot;&gt;&lt;property id=&quot;20148&quot; value=&quot;5&quot;/&gt;&lt;property id=&quot;20300&quot; value=&quot;Slide 20&quot;/&gt;&lt;property id=&quot;20307&quot; value=&quot;275&quot;/&gt;&lt;/object&gt;&lt;object type=&quot;3&quot; unique_id=&quot;16174&quot;&gt;&lt;property id=&quot;20148&quot; value=&quot;5&quot;/&gt;&lt;property id=&quot;20300&quot; value=&quot;Slide 21 - &amp;quot;Price implications&amp;quot;&quot;/&gt;&lt;property id=&quot;20307&quot; value=&quot;278&quot;/&gt;&lt;/object&gt;&lt;object type=&quot;3&quot; unique_id=&quot;16175&quot;&gt;&lt;property id=&quot;20148&quot; value=&quot;5&quot;/&gt;&lt;property id=&quot;20300&quot; value=&quot;Slide 22&quot;/&gt;&lt;property id=&quot;20307&quot; value=&quot;301&quot;/&gt;&lt;/object&gt;&lt;object type=&quot;3&quot; unique_id=&quot;16176&quot;&gt;&lt;property id=&quot;20148&quot; value=&quot;5&quot;/&gt;&lt;property id=&quot;20300&quot; value=&quot;Slide 23&quot;/&gt;&lt;property id=&quot;20307&quot; value=&quot;302&quot;/&gt;&lt;/object&gt;&lt;object type=&quot;3&quot; unique_id=&quot;16177&quot;&gt;&lt;property id=&quot;20148&quot; value=&quot;5&quot;/&gt;&lt;property id=&quot;20300&quot; value=&quot;Slide 24&quot;/&gt;&lt;property id=&quot;20307&quot; value=&quot;279&quot;/&gt;&lt;/object&gt;&lt;object type=&quot;3&quot; unique_id=&quot;16178&quot;&gt;&lt;property id=&quot;20148&quot; value=&quot;5&quot;/&gt;&lt;property id=&quot;20300&quot; value=&quot;Slide 25&quot;/&gt;&lt;property id=&quot;20307&quot; value=&quot;303&quot;/&gt;&lt;/object&gt;&lt;object type=&quot;3&quot; unique_id=&quot;16179&quot;&gt;&lt;property id=&quot;20148&quot; value=&quot;5&quot;/&gt;&lt;property id=&quot;20300&quot; value=&quot;Slide 26&quot;/&gt;&lt;property id=&quot;20307&quot; value=&quot;304&quot;/&gt;&lt;/object&gt;&lt;object type=&quot;3&quot; unique_id=&quot;16180&quot;&gt;&lt;property id=&quot;20148&quot; value=&quot;5&quot;/&gt;&lt;property id=&quot;20300&quot; value=&quot;Slide 27&quot;/&gt;&lt;property id=&quot;20307&quot; value=&quot;305&quot;/&gt;&lt;/object&gt;&lt;object type=&quot;3&quot; unique_id=&quot;16181&quot;&gt;&lt;property id=&quot;20148&quot; value=&quot;5&quot;/&gt;&lt;property id=&quot;20300&quot; value=&quot;Slide 28 - &amp;quot;Differential pricing&amp;quot;&quot;/&gt;&lt;property id=&quot;20307&quot; value=&quot;280&quot;/&gt;&lt;/object&gt;&lt;object type=&quot;3&quot; unique_id=&quot;16182&quot;&gt;&lt;property id=&quot;20148&quot; value=&quot;5&quot;/&gt;&lt;property id=&quot;20300&quot; value=&quot;Slide 29 - &amp;quot;B2B reverse auctions&amp;quot;&quot;/&gt;&lt;property id=&quot;20307&quot; value=&quot;281&quot;/&gt;&lt;/object&gt;&lt;object type=&quot;3&quot; unique_id=&quot;16183&quot;&gt;&lt;property id=&quot;20148&quot; value=&quot;5&quot;/&gt;&lt;property id=&quot;20300&quot; value=&quot;Slide 30 - &amp;quot;Purchase method – digital products&amp;quot;&quot;/&gt;&lt;property id=&quot;20307&quot; value=&quot;282&quot;/&gt;&lt;/object&gt;&lt;object type=&quot;3&quot; unique_id=&quot;16184&quot;&gt;&lt;property id=&quot;20148&quot; value=&quot;5&quot;/&gt;&lt;property id=&quot;20300&quot; value=&quot;Slide 31 - &amp;quot;Pricing options&amp;quot;&quot;/&gt;&lt;property id=&quot;20307&quot; value=&quot;283&quot;/&gt;&lt;/object&gt;&lt;object type=&quot;3&quot; unique_id=&quot;16185&quot;&gt;&lt;property id=&quot;20148&quot; value=&quot;5&quot;/&gt;&lt;property id=&quot;20300&quot; value=&quot;Slide 32 - &amp;quot;Place 1 – place of purchase&amp;quot;&quot;/&gt;&lt;property id=&quot;20307&quot; value=&quot;289&quot;/&gt;&lt;/object&gt;&lt;object type=&quot;3&quot; unique_id=&quot;16186&quot;&gt;&lt;property id=&quot;20148&quot; value=&quot;5&quot;/&gt;&lt;property id=&quot;20300&quot; value=&quot;Slide 33&quot;/&gt;&lt;property id=&quot;20307&quot; value=&quot;308&quot;/&gt;&lt;/object&gt;&lt;object type=&quot;3&quot; unique_id=&quot;16187&quot;&gt;&lt;property id=&quot;20148&quot; value=&quot;5&quot;/&gt;&lt;property id=&quot;20300&quot; value=&quot;Slide 34 - &amp;quot;Evans and Wurster view of place&amp;quot;&quot;/&gt;&lt;property id=&quot;20307&quot; value=&quot;290&quot;/&gt;&lt;/object&gt;&lt;object type=&quot;3&quot; unique_id=&quot;16188&quot;&gt;&lt;property id=&quot;20148&quot; value=&quot;5&quot;/&gt;&lt;property id=&quot;20300&quot; value=&quot;Slide 35 - &amp;quot;Place 2 – new channel structures&amp;quot;&quot;/&gt;&lt;property id=&quot;20307&quot; value=&quot;291&quot;/&gt;&lt;/object&gt;&lt;object type=&quot;3&quot; unique_id=&quot;16189&quot;&gt;&lt;property id=&quot;20148&quot; value=&quot;5&quot;/&gt;&lt;property id=&quot;20300&quot; value=&quot;Slide 36 - &amp;quot;Place 3 – channel conflicts&amp;quot;&quot;/&gt;&lt;property id=&quot;20307&quot; value=&quot;292&quot;/&gt;&lt;/object&gt;&lt;object type=&quot;3&quot; unique_id=&quot;16190&quot;&gt;&lt;property id=&quot;20148&quot; value=&quot;5&quot;/&gt;&lt;property id=&quot;20300&quot; value=&quot;Slide 37 - &amp;quot;Place 4 – virtual organisations – what are they?&amp;quot;&quot;/&gt;&lt;property id=&quot;20307&quot; value=&quot;293&quot;/&gt;&lt;/object&gt;&lt;object type=&quot;3&quot; unique_id=&quot;16191&quot;&gt;&lt;property id=&quot;20148&quot; value=&quot;5&quot;/&gt;&lt;property id=&quot;20300&quot; value=&quot;Slide 38 - &amp;quot;Virtual organisations – alternatives&amp;quot;&quot;/&gt;&lt;property id=&quot;20307&quot; value=&quot;294&quot;/&gt;&lt;/object&gt;&lt;object type=&quot;3&quot; unique_id=&quot;16192&quot;&gt;&lt;property id=&quot;20148&quot; value=&quot;5&quot;/&gt;&lt;property id=&quot;20300&quot; value=&quot;Slide 39 - &amp;quot;Promotion&amp;quot;&quot;/&gt;&lt;property id=&quot;20307&quot; value=&quot;295&quot;/&gt;&lt;/object&gt;&lt;object type=&quot;3&quot; unique_id=&quot;16193&quot;&gt;&lt;property id=&quot;20148&quot; value=&quot;5&quot;/&gt;&lt;property id=&quot;20300&quot; value=&quot;Slide 40 - &amp;quot;Promotion tools&amp;quot;&quot;/&gt;&lt;property id=&quot;20307&quot; value=&quot;296&quot;/&gt;&lt;/object&gt;&lt;object type=&quot;3&quot; unique_id=&quot;16194&quot;&gt;&lt;property id=&quot;20148&quot; value=&quot;5&quot;/&gt;&lt;property id=&quot;20300&quot; value=&quot;Slide 41 - &amp;quot;Using promotion to vary the mix&amp;quot;&quot;/&gt;&lt;property id=&quot;20307&quot; value=&quot;297&quot;/&gt;&lt;/object&gt;&lt;object type=&quot;3&quot; unique_id=&quot;16195&quot;&gt;&lt;property id=&quot;20148&quot; value=&quot;5&quot;/&gt;&lt;property id=&quot;20300&quot; value=&quot;Slide 42 - &amp;quot;Options for replacing people&amp;quot;&quot;/&gt;&lt;property id=&quot;20307&quot; value=&quot;298&quot;/&gt;&lt;/object&gt;&lt;object type=&quot;3&quot; unique_id=&quot;16196&quot;&gt;&lt;property id=&quot;20148&quot; value=&quot;5&quot;/&gt;&lt;property id=&quot;20300&quot; value=&quot;Slide 43&quot;/&gt;&lt;property id=&quot;20307&quot; value=&quot;309&quot;/&gt;&lt;/object&gt;&lt;object type=&quot;3&quot; unique_id=&quot;16197&quot;&gt;&lt;property id=&quot;20148&quot; value=&quot;5&quot;/&gt;&lt;property id=&quot;20300&quot; value=&quot;Slide 44 - &amp;quot;Methods of managing inbound contacts&amp;quot;&quot;/&gt;&lt;property id=&quot;20307&quot; value=&quot;299&quot;/&gt;&lt;/object&gt;&lt;object type=&quot;3&quot; unique_id=&quot;16520&quot;&gt;&lt;property id=&quot;20148&quot; value=&quot;5&quot;/&gt;&lt;property id=&quot;20300&quot; value=&quot;Slide 16 - &amp;quot;Brands&amp;quot;&quot;/&gt;&lt;property id=&quot;20307&quot; value=&quot;310&quot;/&gt;&lt;/object&gt;&lt;/object&gt;&lt;/object&gt;&lt;/database&gt;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3708</TotalTime>
  <Words>770</Words>
  <Application>Microsoft Office PowerPoint</Application>
  <PresentationFormat>On-screen Show (4:3)</PresentationFormat>
  <Paragraphs>80</Paragraphs>
  <Slides>11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1_Office Theme</vt:lpstr>
      <vt:lpstr>PowerPoint Presentation</vt:lpstr>
      <vt:lpstr>Pengertian Microenvironment</vt:lpstr>
      <vt:lpstr>Komponen Utama dalam Microenvironment Bisnis Online</vt:lpstr>
      <vt:lpstr>PowerPoint Presentation</vt:lpstr>
      <vt:lpstr>PowerPoint Presentation</vt:lpstr>
      <vt:lpstr>PowerPoint Presentation</vt:lpstr>
      <vt:lpstr>PowerPoint Presentation</vt:lpstr>
      <vt:lpstr>Pengaruh Microenvironment terhadap Operasional dan Strategi Marketplace Online</vt:lpstr>
      <vt:lpstr>Lanjutan…</vt:lpstr>
      <vt:lpstr>PowerPoint Presentation</vt:lpstr>
      <vt:lpstr>- Terima Kasih -</vt:lpstr>
    </vt:vector>
  </TitlesOfParts>
  <Company>Pearson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in yellow</dc:title>
  <dc:creator>Pearson Education</dc:creator>
  <cp:lastModifiedBy>Anggalia Wibasuri</cp:lastModifiedBy>
  <cp:revision>350</cp:revision>
  <dcterms:created xsi:type="dcterms:W3CDTF">2004-04-15T13:31:58Z</dcterms:created>
  <dcterms:modified xsi:type="dcterms:W3CDTF">2026-05-23T05:42:56Z</dcterms:modified>
</cp:coreProperties>
</file>