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11" r:id="rId3"/>
    <p:sldId id="377" r:id="rId4"/>
    <p:sldId id="378" r:id="rId5"/>
    <p:sldId id="379" r:id="rId6"/>
    <p:sldId id="381" r:id="rId7"/>
    <p:sldId id="374" r:id="rId8"/>
    <p:sldId id="330" r:id="rId9"/>
    <p:sldId id="382" r:id="rId10"/>
    <p:sldId id="383" r:id="rId11"/>
    <p:sldId id="385" r:id="rId12"/>
    <p:sldId id="366" r:id="rId13"/>
    <p:sldId id="386" r:id="rId14"/>
    <p:sldId id="387" r:id="rId15"/>
    <p:sldId id="367" r:id="rId16"/>
    <p:sldId id="388" r:id="rId17"/>
    <p:sldId id="339" r:id="rId18"/>
  </p:sldIdLst>
  <p:sldSz cx="9144000" cy="6858000" type="screen4x3"/>
  <p:notesSz cx="6761163" cy="9942513"/>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4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9F4C9B9-BB39-4C4A-94A1-6885B397B1B3}" type="slidenum">
              <a:rPr lang="en-US" altLang="en-US"/>
              <a:pPr>
                <a:defRPr/>
              </a:pPr>
              <a:t>‹#›</a:t>
            </a:fld>
            <a:endParaRPr lang="en-US" altLang="en-US"/>
          </a:p>
        </p:txBody>
      </p:sp>
    </p:spTree>
    <p:extLst>
      <p:ext uri="{BB962C8B-B14F-4D97-AF65-F5344CB8AC3E}">
        <p14:creationId xmlns:p14="http://schemas.microsoft.com/office/powerpoint/2010/main" val="377369516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7C71735-F20A-45A9-9E80-6DED29867FE1}" type="slidenum">
              <a:rPr lang="en-US" altLang="en-US"/>
              <a:pPr>
                <a:defRPr/>
              </a:pPr>
              <a:t>‹#›</a:t>
            </a:fld>
            <a:endParaRPr lang="en-US" altLang="en-US"/>
          </a:p>
        </p:txBody>
      </p:sp>
    </p:spTree>
    <p:extLst>
      <p:ext uri="{BB962C8B-B14F-4D97-AF65-F5344CB8AC3E}">
        <p14:creationId xmlns:p14="http://schemas.microsoft.com/office/powerpoint/2010/main" val="45791297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 name="Footer Placeholder 1"/>
          <p:cNvSpPr>
            <a:spLocks noGrp="1"/>
          </p:cNvSpPr>
          <p:nvPr>
            <p:ph type="ftr" sz="quarter" idx="4"/>
          </p:nvPr>
        </p:nvSpPr>
        <p:spPr/>
        <p:txBody>
          <a:bodyPr/>
          <a:lstStyle/>
          <a:p>
            <a:pPr>
              <a:defRPr/>
            </a:pPr>
            <a:endParaRPr lang="en-US"/>
          </a:p>
        </p:txBody>
      </p:sp>
      <p:sp>
        <p:nvSpPr>
          <p:cNvPr id="17413"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FE0D6B-4C79-419A-80AE-A07BA4422FA3}"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57015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smtClean="0"/>
            </a:lvl1pPr>
          </a:lstStyle>
          <a:p>
            <a:pPr>
              <a:defRPr/>
            </a:pPr>
            <a:fld id="{BB42CADF-5631-42B2-BF25-B52F82DE9544}" type="slidenum">
              <a:rPr lang="en-US" altLang="en-US"/>
              <a:pPr>
                <a:defRPr/>
              </a:pPr>
              <a:t>‹#›</a:t>
            </a:fld>
            <a:endParaRPr lang="en-US" altLang="en-US"/>
          </a:p>
        </p:txBody>
      </p:sp>
    </p:spTree>
    <p:extLst>
      <p:ext uri="{BB962C8B-B14F-4D97-AF65-F5344CB8AC3E}">
        <p14:creationId xmlns:p14="http://schemas.microsoft.com/office/powerpoint/2010/main" val="342717413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0A7AEB4-C732-49B6-BBE8-851227BCEF0C}" type="slidenum">
              <a:rPr lang="en-US" altLang="en-US"/>
              <a:pPr>
                <a:defRPr/>
              </a:pPr>
              <a:t>‹#›</a:t>
            </a:fld>
            <a:endParaRPr lang="en-US" altLang="en-US"/>
          </a:p>
        </p:txBody>
      </p:sp>
    </p:spTree>
    <p:extLst>
      <p:ext uri="{BB962C8B-B14F-4D97-AF65-F5344CB8AC3E}">
        <p14:creationId xmlns:p14="http://schemas.microsoft.com/office/powerpoint/2010/main" val="1993141481"/>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3E6B1F-3491-4617-9FCE-67767B86C995}" type="slidenum">
              <a:rPr lang="en-US" altLang="en-US"/>
              <a:pPr>
                <a:defRPr/>
              </a:pPr>
              <a:t>‹#›</a:t>
            </a:fld>
            <a:endParaRPr lang="en-US" altLang="en-US"/>
          </a:p>
        </p:txBody>
      </p:sp>
    </p:spTree>
    <p:extLst>
      <p:ext uri="{BB962C8B-B14F-4D97-AF65-F5344CB8AC3E}">
        <p14:creationId xmlns:p14="http://schemas.microsoft.com/office/powerpoint/2010/main" val="3465686722"/>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6822BB1-56C5-45D2-BEDC-6C05AA0D5EC5}" type="datetimeFigureOut">
              <a:rPr lang="id-ID"/>
              <a:pPr>
                <a:defRPr/>
              </a:pPr>
              <a:t>23/05/2026</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smtClean="0"/>
            </a:lvl1pPr>
          </a:lstStyle>
          <a:p>
            <a:pPr>
              <a:defRPr/>
            </a:pPr>
            <a:fld id="{C7387080-666C-4A4E-B1AA-34BC11610A95}" type="slidenum">
              <a:rPr lang="id-ID"/>
              <a:pPr>
                <a:defRPr/>
              </a:pPr>
              <a:t>‹#›</a:t>
            </a:fld>
            <a:endParaRPr lang="id-ID"/>
          </a:p>
        </p:txBody>
      </p:sp>
    </p:spTree>
    <p:extLst>
      <p:ext uri="{BB962C8B-B14F-4D97-AF65-F5344CB8AC3E}">
        <p14:creationId xmlns:p14="http://schemas.microsoft.com/office/powerpoint/2010/main" val="297074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solidFill>
                  <a:schemeClr val="tx1"/>
                </a:solidFill>
              </a:defRPr>
            </a:lvl1pPr>
          </a:lstStyle>
          <a:p>
            <a:pPr>
              <a:defRPr/>
            </a:pPr>
            <a:fld id="{A274EC7E-35CD-4FAE-B3B6-44DAEB419D06}" type="slidenum">
              <a:rPr lang="en-US" altLang="en-US"/>
              <a:pPr>
                <a:defRPr/>
              </a:pPr>
              <a:t>‹#›</a:t>
            </a:fld>
            <a:endParaRPr lang="en-US" altLang="en-US"/>
          </a:p>
        </p:txBody>
      </p:sp>
    </p:spTree>
    <p:extLst>
      <p:ext uri="{BB962C8B-B14F-4D97-AF65-F5344CB8AC3E}">
        <p14:creationId xmlns:p14="http://schemas.microsoft.com/office/powerpoint/2010/main" val="1968597525"/>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C8844DF3-76FF-4A04-BB00-E9A8A24C62D9}" type="slidenum">
              <a:rPr lang="en-US" altLang="en-US"/>
              <a:pPr>
                <a:defRPr/>
              </a:pPr>
              <a:t>‹#›</a:t>
            </a:fld>
            <a:endParaRPr lang="en-US" altLang="en-US"/>
          </a:p>
        </p:txBody>
      </p:sp>
    </p:spTree>
    <p:extLst>
      <p:ext uri="{BB962C8B-B14F-4D97-AF65-F5344CB8AC3E}">
        <p14:creationId xmlns:p14="http://schemas.microsoft.com/office/powerpoint/2010/main" val="98326310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FBC0BB8-0C75-4088-86B2-05A7938A8721}" type="slidenum">
              <a:rPr lang="en-US" altLang="en-US"/>
              <a:pPr>
                <a:defRPr/>
              </a:pPr>
              <a:t>‹#›</a:t>
            </a:fld>
            <a:endParaRPr lang="en-US" altLang="en-US"/>
          </a:p>
        </p:txBody>
      </p:sp>
    </p:spTree>
    <p:extLst>
      <p:ext uri="{BB962C8B-B14F-4D97-AF65-F5344CB8AC3E}">
        <p14:creationId xmlns:p14="http://schemas.microsoft.com/office/powerpoint/2010/main" val="229376724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9665A2A-CFA9-43CB-B1BB-B101417ABC29}" type="slidenum">
              <a:rPr lang="en-US" altLang="en-US"/>
              <a:pPr>
                <a:defRPr/>
              </a:pPr>
              <a:t>‹#›</a:t>
            </a:fld>
            <a:endParaRPr lang="en-US" altLang="en-US"/>
          </a:p>
        </p:txBody>
      </p:sp>
    </p:spTree>
    <p:extLst>
      <p:ext uri="{BB962C8B-B14F-4D97-AF65-F5344CB8AC3E}">
        <p14:creationId xmlns:p14="http://schemas.microsoft.com/office/powerpoint/2010/main" val="162526031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82D5D227-6BC1-4C81-BCE0-390FFA228752}" type="slidenum">
              <a:rPr lang="en-US" altLang="en-US"/>
              <a:pPr>
                <a:defRPr/>
              </a:pPr>
              <a:t>‹#›</a:t>
            </a:fld>
            <a:endParaRPr lang="en-US" altLang="en-US"/>
          </a:p>
        </p:txBody>
      </p:sp>
    </p:spTree>
    <p:extLst>
      <p:ext uri="{BB962C8B-B14F-4D97-AF65-F5344CB8AC3E}">
        <p14:creationId xmlns:p14="http://schemas.microsoft.com/office/powerpoint/2010/main" val="2706393573"/>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49A70728-1E5B-4AD6-8C1F-B813AEB0CE78}" type="slidenum">
              <a:rPr lang="en-US" altLang="en-US"/>
              <a:pPr>
                <a:defRPr/>
              </a:pPr>
              <a:t>‹#›</a:t>
            </a:fld>
            <a:endParaRPr lang="en-US" altLang="en-US"/>
          </a:p>
        </p:txBody>
      </p:sp>
    </p:spTree>
    <p:extLst>
      <p:ext uri="{BB962C8B-B14F-4D97-AF65-F5344CB8AC3E}">
        <p14:creationId xmlns:p14="http://schemas.microsoft.com/office/powerpoint/2010/main" val="2333205521"/>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09E5FC7-1020-4A66-8D6B-8C03E5B40F08}" type="slidenum">
              <a:rPr lang="en-US" altLang="en-US"/>
              <a:pPr>
                <a:defRPr/>
              </a:pPr>
              <a:t>‹#›</a:t>
            </a:fld>
            <a:endParaRPr lang="en-US" altLang="en-US"/>
          </a:p>
        </p:txBody>
      </p:sp>
    </p:spTree>
    <p:extLst>
      <p:ext uri="{BB962C8B-B14F-4D97-AF65-F5344CB8AC3E}">
        <p14:creationId xmlns:p14="http://schemas.microsoft.com/office/powerpoint/2010/main" val="43672334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A5B6549-1C6C-4907-8305-CD1617C8C2E1}" type="slidenum">
              <a:rPr lang="en-US" altLang="en-US"/>
              <a:pPr>
                <a:defRPr/>
              </a:pPr>
              <a:t>‹#›</a:t>
            </a:fld>
            <a:endParaRPr lang="en-US" altLang="en-US"/>
          </a:p>
        </p:txBody>
      </p:sp>
    </p:spTree>
    <p:extLst>
      <p:ext uri="{BB962C8B-B14F-4D97-AF65-F5344CB8AC3E}">
        <p14:creationId xmlns:p14="http://schemas.microsoft.com/office/powerpoint/2010/main" val="150194996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1597602-88A7-48EB-8742-917E250BF2CA}"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a:t>I.</a:t>
            </a:r>
            <a:fld id="{A312AADF-B597-4493-A535-5B4FA22A4B89}" type="slidenum">
              <a:rPr lang="id-ID" altLang="en-US" sz="1200" b="1" smtClean="0"/>
              <a:pPr eaLnBrk="1" hangingPunct="1">
                <a:defRPr/>
              </a:pPr>
              <a:t>‹#›</a:t>
            </a:fld>
            <a:endParaRPr lang="id-ID" altLang="en-US" sz="1200" b="1"/>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4278094"/>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TE</a:t>
            </a:r>
            <a:r>
              <a:rPr lang="id-ID" sz="4000" b="1" dirty="0">
                <a:solidFill>
                  <a:srgbClr val="002060"/>
                </a:solidFill>
                <a:effectLst>
                  <a:reflection blurRad="6350" stA="55000" endA="300" endPos="45500" dir="5400000" sy="-100000" algn="bl" rotWithShape="0"/>
                </a:effectLst>
                <a:latin typeface="Cambria" panose="02040503050406030204" pitchFamily="18" charset="0"/>
              </a:rPr>
              <a:t>MA, TOPIK, DAN JUDUL              </a:t>
            </a:r>
            <a:r>
              <a:rPr lang="en-US" sz="4000" b="1" dirty="0">
                <a:solidFill>
                  <a:srgbClr val="002060"/>
                </a:solidFill>
                <a:effectLst>
                  <a:reflection blurRad="6350" stA="55000" endA="300" endPos="45500" dir="5400000" sy="-100000" algn="bl" rotWithShape="0"/>
                </a:effectLst>
                <a:latin typeface="Cambria" panose="02040503050406030204" pitchFamily="18" charset="0"/>
              </a:rPr>
              <a:t> KARYA ILMIAH</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a:solidFill>
                  <a:srgbClr val="002060"/>
                </a:solidFill>
                <a:effectLst>
                  <a:reflection blurRad="6350" stA="55000" endA="300" endPos="45500" dir="5400000" sy="-100000" algn="bl" rotWithShape="0"/>
                </a:effectLst>
                <a:latin typeface="Cambria" panose="02040503050406030204" pitchFamily="18" charset="0"/>
              </a:rPr>
              <a:t>Zulkarnaini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1</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6387"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6389"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662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662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662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663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738"/>
            <a:ext cx="82296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5715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765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9425</a:t>
            </a:r>
          </a:p>
        </p:txBody>
      </p:sp>
      <p:sp>
        <p:nvSpPr>
          <p:cNvPr id="2765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765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41275" y="1668463"/>
            <a:ext cx="4241800" cy="472757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endParaRPr lang="id-ID" sz="2400" b="1" dirty="0">
              <a:solidFill>
                <a:schemeClr val="tx1"/>
              </a:solidFill>
              <a:latin typeface="Adobe Caslon Pro Bold" pitchFamily="18" charset="0"/>
            </a:endParaRPr>
          </a:p>
          <a:p>
            <a:pPr eaLnBrk="1" hangingPunct="1">
              <a:defRPr/>
            </a:pPr>
            <a:endParaRPr lang="id-ID" sz="2400" b="1" dirty="0">
              <a:solidFill>
                <a:schemeClr val="tx1"/>
              </a:solidFill>
              <a:latin typeface="Adobe Caslon Pro Bold" pitchFamily="18" charset="0"/>
            </a:endParaRPr>
          </a:p>
          <a:p>
            <a:pPr eaLnBrk="1" hangingPunct="1">
              <a:defRPr/>
            </a:pPr>
            <a:r>
              <a:rPr lang="id-ID" sz="2400" b="1" dirty="0">
                <a:solidFill>
                  <a:schemeClr val="tx1"/>
                </a:solidFill>
                <a:latin typeface="Adobe Caslon Pro Bold" pitchFamily="18" charset="0"/>
              </a:rPr>
              <a:t>1. Judul adalah perincian atau penjabaran dari topik. Judul lebih spesifik dan sering telah menyiratkan permasalahan atau variabel yang akan dibahas. Judul pada karangan ilmiah harus singkat dan padat, menarik perhatian, serta menggambarkan garis besar (inti) pembahasan.</a:t>
            </a:r>
          </a:p>
        </p:txBody>
      </p:sp>
      <p:sp>
        <p:nvSpPr>
          <p:cNvPr id="14" name="Folded Corner 13"/>
          <p:cNvSpPr/>
          <p:nvPr/>
        </p:nvSpPr>
        <p:spPr>
          <a:xfrm>
            <a:off x="4710113" y="1628775"/>
            <a:ext cx="3976687" cy="458787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id-ID" sz="2400" b="1" dirty="0">
              <a:solidFill>
                <a:schemeClr val="tx1"/>
              </a:solidFill>
              <a:latin typeface="Adobe Caslon Pro Bold" pitchFamily="18" charset="0"/>
            </a:endParaRPr>
          </a:p>
          <a:p>
            <a:pPr algn="ctr" eaLnBrk="1" hangingPunct="1">
              <a:defRPr/>
            </a:pPr>
            <a:endParaRPr lang="id-ID" sz="2400" b="1" dirty="0">
              <a:solidFill>
                <a:schemeClr val="tx1"/>
              </a:solidFill>
              <a:latin typeface="Adobe Caslon Pro Bold" pitchFamily="18" charset="0"/>
            </a:endParaRPr>
          </a:p>
          <a:p>
            <a:pPr algn="ctr" eaLnBrk="1" hangingPunct="1">
              <a:defRPr/>
            </a:pPr>
            <a:endParaRPr lang="id-ID" sz="2400" b="1" dirty="0">
              <a:solidFill>
                <a:schemeClr val="tx1"/>
              </a:solidFill>
              <a:latin typeface="Adobe Caslon Pro Bold" pitchFamily="18" charset="0"/>
            </a:endParaRPr>
          </a:p>
          <a:p>
            <a:pPr algn="ctr" eaLnBrk="1" hangingPunct="1">
              <a:defRPr/>
            </a:pPr>
            <a:r>
              <a:rPr lang="id-ID" sz="2400" b="1" dirty="0">
                <a:solidFill>
                  <a:schemeClr val="tx1"/>
                </a:solidFill>
                <a:latin typeface="Adobe Caslon Pro Bold" pitchFamily="18" charset="0"/>
              </a:rPr>
              <a:t>2. </a:t>
            </a:r>
            <a:r>
              <a:rPr lang="en-US" sz="2400" b="1" dirty="0" err="1">
                <a:solidFill>
                  <a:schemeClr val="tx1"/>
                </a:solidFill>
                <a:latin typeface="Adobe Caslon Pro Bold" pitchFamily="18" charset="0"/>
              </a:rPr>
              <a:t>Judul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identitas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atau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cermin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dari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jiwa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seluruh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karya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tulis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bersifat</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menjelaskan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diri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menarik</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perhatian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adakalanya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menentukan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wilayah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lokasi</a:t>
            </a:r>
            <a:r>
              <a:rPr lang="en-US" sz="2400" b="1" dirty="0">
                <a:solidFill>
                  <a:schemeClr val="tx1"/>
                </a:solidFill>
                <a:latin typeface="Adobe Caslon Pro Bold" pitchFamily="18" charset="0"/>
              </a:rPr>
              <a:t>). </a:t>
            </a:r>
            <a:endParaRPr lang="id-ID" sz="2400" b="1" dirty="0">
              <a:solidFill>
                <a:schemeClr val="tx1"/>
              </a:solidFill>
              <a:latin typeface="Adobe Caslon Pro Bold" pitchFamily="18" charset="0"/>
            </a:endParaRPr>
          </a:p>
          <a:p>
            <a:pPr algn="ctr" eaLnBrk="1" hangingPunct="1">
              <a:defRPr/>
            </a:pPr>
            <a:r>
              <a:rPr lang="id-ID" sz="2400" b="1" dirty="0">
                <a:solidFill>
                  <a:schemeClr val="tx1"/>
                </a:solidFill>
                <a:latin typeface="Adobe Caslon Pro Bold" pitchFamily="18" charset="0"/>
              </a:rPr>
              <a:t>3. </a:t>
            </a:r>
            <a:r>
              <a:rPr lang="en-US" sz="2400" b="1" dirty="0" err="1">
                <a:solidFill>
                  <a:schemeClr val="tx1"/>
                </a:solidFill>
                <a:latin typeface="Adobe Caslon Pro Bold" pitchFamily="18" charset="0"/>
              </a:rPr>
              <a:t>judul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sebagai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lukisan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singkat</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suatu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artikel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atau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disebut</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juga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miniatur</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isi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bahasan</a:t>
            </a:r>
            <a:r>
              <a:rPr lang="en-US" sz="2400" b="1" dirty="0">
                <a:solidFill>
                  <a:schemeClr val="tx1"/>
                </a:solidFill>
                <a:latin typeface="Adobe Caslon Pro Bold" pitchFamily="18" charset="0"/>
              </a:rPr>
              <a:t>.</a:t>
            </a:r>
          </a:p>
        </p:txBody>
      </p:sp>
      <p:sp>
        <p:nvSpPr>
          <p:cNvPr id="10" name="Half Frame 9"/>
          <p:cNvSpPr/>
          <p:nvPr/>
        </p:nvSpPr>
        <p:spPr>
          <a:xfrm>
            <a:off x="4510088" y="1628800"/>
            <a:ext cx="914400" cy="864096"/>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Half Frame 15"/>
          <p:cNvSpPr/>
          <p:nvPr/>
        </p:nvSpPr>
        <p:spPr>
          <a:xfrm flipH="1">
            <a:off x="7956375" y="1489648"/>
            <a:ext cx="957411" cy="1413592"/>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8" name="Half Frame 17"/>
          <p:cNvSpPr/>
          <p:nvPr/>
        </p:nvSpPr>
        <p:spPr>
          <a:xfrm flipV="1">
            <a:off x="4710113" y="4724398"/>
            <a:ext cx="656318" cy="64881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9" name="Half Frame 18"/>
          <p:cNvSpPr/>
          <p:nvPr/>
        </p:nvSpPr>
        <p:spPr>
          <a:xfrm>
            <a:off x="96393" y="1441340"/>
            <a:ext cx="914400" cy="797035"/>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0" name="Half Frame 19"/>
          <p:cNvSpPr/>
          <p:nvPr/>
        </p:nvSpPr>
        <p:spPr>
          <a:xfrm flipH="1">
            <a:off x="3419869" y="1529744"/>
            <a:ext cx="863227" cy="708629"/>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0" y="5732461"/>
            <a:ext cx="1021905" cy="704109"/>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2" name="Snip Single Corner Rectangle 21"/>
          <p:cNvSpPr/>
          <p:nvPr/>
        </p:nvSpPr>
        <p:spPr>
          <a:xfrm>
            <a:off x="0" y="0"/>
            <a:ext cx="669845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3200" b="1" dirty="0">
                <a:solidFill>
                  <a:schemeClr val="bg1"/>
                </a:solidFill>
                <a:latin typeface="Arial Black" pitchFamily="34" charset="0"/>
              </a:rPr>
              <a:t>Pengertian Judul</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867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8676"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7"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8"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868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700213"/>
            <a:ext cx="232886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
          <p:cNvSpPr/>
          <p:nvPr/>
        </p:nvSpPr>
        <p:spPr>
          <a:xfrm>
            <a:off x="107505" y="7938"/>
            <a:ext cx="6912767" cy="97278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Fungsi Judul</a:t>
            </a:r>
          </a:p>
        </p:txBody>
      </p:sp>
      <p:sp>
        <p:nvSpPr>
          <p:cNvPr id="5" name="Rectangle 4"/>
          <p:cNvSpPr/>
          <p:nvPr/>
        </p:nvSpPr>
        <p:spPr>
          <a:xfrm>
            <a:off x="3203575" y="1700213"/>
            <a:ext cx="5400675" cy="43926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38163">
              <a:defRPr/>
            </a:pPr>
            <a:endParaRPr lang="id-ID" sz="2400" dirty="0">
              <a:solidFill>
                <a:schemeClr val="tx1"/>
              </a:solidFill>
              <a:latin typeface="Adobe Caslon Pro Bold" panose="0205070206050A020403" pitchFamily="18" charset="0"/>
            </a:endParaRPr>
          </a:p>
          <a:p>
            <a:pPr marL="538163" indent="-363538">
              <a:buFontTx/>
              <a:buAutoNum type="arabicPeriod"/>
              <a:defRPr/>
            </a:pPr>
            <a:r>
              <a:rPr lang="id-ID" sz="2400" dirty="0">
                <a:solidFill>
                  <a:schemeClr val="tx1"/>
                </a:solidFill>
                <a:latin typeface="Adobe Caslon Pro Bold" panose="0205070206050A020403" pitchFamily="18" charset="0"/>
              </a:rPr>
              <a:t> Merupakan identitas atau cermin dari jiwa seluruh tulisan.</a:t>
            </a:r>
          </a:p>
          <a:p>
            <a:pPr marL="538163" indent="-363538">
              <a:buFontTx/>
              <a:buAutoNum type="arabicPeriod"/>
              <a:defRPr/>
            </a:pPr>
            <a:r>
              <a:rPr lang="id-ID" sz="2400" dirty="0">
                <a:solidFill>
                  <a:schemeClr val="tx1"/>
                </a:solidFill>
                <a:latin typeface="Adobe Caslon Pro Bold" panose="0205070206050A020403" pitchFamily="18" charset="0"/>
              </a:rPr>
              <a:t>Temanya menjelaskan diri dan menarik sehingga mengundang orang untuk  membaca isinya.</a:t>
            </a:r>
          </a:p>
          <a:p>
            <a:pPr marL="538163" indent="-363538">
              <a:buFontTx/>
              <a:buAutoNum type="arabicPeriod" startAt="3"/>
              <a:defRPr/>
            </a:pPr>
            <a:r>
              <a:rPr lang="id-ID" sz="2400" dirty="0">
                <a:solidFill>
                  <a:schemeClr val="tx1"/>
                </a:solidFill>
                <a:latin typeface="Adobe Caslon Pro Bold" panose="0205070206050A020403" pitchFamily="18" charset="0"/>
              </a:rPr>
              <a:t> Gambaran global tentang arah, maksud, tujuan, dan ruang lingkupnya.</a:t>
            </a:r>
          </a:p>
          <a:p>
            <a:pPr marL="538163" indent="-363538">
              <a:buFontTx/>
              <a:buAutoNum type="arabicPeriod" startAt="3"/>
              <a:defRPr/>
            </a:pPr>
            <a:r>
              <a:rPr lang="id-ID" sz="2400" dirty="0">
                <a:solidFill>
                  <a:schemeClr val="tx1"/>
                </a:solidFill>
                <a:latin typeface="Adobe Caslon Pro Bold" panose="0205070206050A020403" pitchFamily="18" charset="0"/>
              </a:rPr>
              <a:t> Relevan dengan seluruh isi tulisan, maksud masalah, dan tujuannya.</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969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9425</a:t>
            </a:r>
          </a:p>
        </p:txBody>
      </p:sp>
      <p:sp>
        <p:nvSpPr>
          <p:cNvPr id="2970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336703" cy="656342"/>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Syarat Judul yang Baik</a:t>
            </a:r>
          </a:p>
        </p:txBody>
      </p:sp>
      <p:sp>
        <p:nvSpPr>
          <p:cNvPr id="29704"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5"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6"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107950" y="1196975"/>
            <a:ext cx="8712200" cy="496887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id-ID" sz="2000" b="1" dirty="0">
                <a:solidFill>
                  <a:schemeClr val="tx1"/>
                </a:solidFill>
                <a:latin typeface="Adobe Caslon Pro Bold" pitchFamily="18" charset="0"/>
              </a:rPr>
              <a:t>:</a:t>
            </a:r>
          </a:p>
          <a:p>
            <a:pPr eaLnBrk="1" hangingPunct="1">
              <a:defRPr/>
            </a:pPr>
            <a:r>
              <a:rPr lang="id-ID" sz="2000" b="1" dirty="0">
                <a:solidFill>
                  <a:schemeClr val="tx1"/>
                </a:solidFill>
                <a:latin typeface="Adobe Caslon Pro Bold" pitchFamily="18" charset="0"/>
              </a:rPr>
              <a:t>      </a:t>
            </a:r>
          </a:p>
          <a:p>
            <a:pPr eaLnBrk="1" hangingPunct="1">
              <a:defRPr/>
            </a:pPr>
            <a:r>
              <a:rPr lang="id-ID" sz="2000" b="1" dirty="0">
                <a:solidFill>
                  <a:schemeClr val="tx1"/>
                </a:solidFill>
                <a:latin typeface="Adobe Caslon Pro Bold" pitchFamily="18" charset="0"/>
              </a:rPr>
              <a:t> </a:t>
            </a:r>
          </a:p>
          <a:p>
            <a:pPr eaLnBrk="1" hangingPunct="1">
              <a:defRPr/>
            </a:pPr>
            <a:r>
              <a:rPr lang="id-ID" sz="2000" b="1" dirty="0">
                <a:solidFill>
                  <a:schemeClr val="tx1"/>
                </a:solidFill>
                <a:latin typeface="Adobe Caslon Pro Bold" pitchFamily="18" charset="0"/>
              </a:rPr>
              <a:t>    a)    Asli, tidak menggunakan judul yang sudah ada sebelumnya.</a:t>
            </a:r>
          </a:p>
          <a:p>
            <a:pPr indent="174625" eaLnBrk="1" hangingPunct="1">
              <a:defRPr/>
            </a:pPr>
            <a:r>
              <a:rPr lang="id-ID" sz="2000" b="1" dirty="0">
                <a:solidFill>
                  <a:schemeClr val="tx1"/>
                </a:solidFill>
                <a:latin typeface="Adobe Caslon Pro Bold" pitchFamily="18" charset="0"/>
              </a:rPr>
              <a:t>b)    Mencakup seluruh isi tulisan.</a:t>
            </a:r>
          </a:p>
          <a:p>
            <a:pPr marL="631825" indent="-457200" eaLnBrk="1" hangingPunct="1">
              <a:defRPr/>
            </a:pPr>
            <a:r>
              <a:rPr lang="id-ID" sz="2000" b="1" dirty="0">
                <a:solidFill>
                  <a:schemeClr val="tx1"/>
                </a:solidFill>
                <a:latin typeface="Adobe Caslon Pro Bold" pitchFamily="18" charset="0"/>
              </a:rPr>
              <a:t>c)     Singkat, yaitu tidak boleh mengambil bentuk kalimat atau frase yang panjang, tetapi harus berbentuk kata atau rangkaian kata yang singkat. Usahakan judul tidak lebih dari lima kata.</a:t>
            </a:r>
          </a:p>
          <a:p>
            <a:pPr indent="174625" eaLnBrk="1" hangingPunct="1">
              <a:defRPr/>
            </a:pPr>
            <a:r>
              <a:rPr lang="id-ID" sz="2000" b="1" dirty="0">
                <a:solidFill>
                  <a:schemeClr val="tx1"/>
                </a:solidFill>
                <a:latin typeface="Adobe Caslon Pro Bold" pitchFamily="18" charset="0"/>
              </a:rPr>
              <a:t>d)    Logis.</a:t>
            </a:r>
          </a:p>
          <a:p>
            <a:pPr marL="631825" indent="-457200" eaLnBrk="1" hangingPunct="1">
              <a:buFontTx/>
              <a:buAutoNum type="alphaLcParenR" startAt="5"/>
              <a:defRPr/>
            </a:pPr>
            <a:r>
              <a:rPr lang="id-ID" sz="2000" b="1" dirty="0">
                <a:solidFill>
                  <a:schemeClr val="tx1"/>
                </a:solidFill>
                <a:latin typeface="Adobe Caslon Pro Bold" pitchFamily="18" charset="0"/>
              </a:rPr>
              <a:t>Provokatif, yaitu harus menarik dengan sedemikian rupa sehingga menimbulkan keinginan tahu dari tiap pembaca terhadap isi buku atau karangan.</a:t>
            </a:r>
          </a:p>
          <a:p>
            <a:pPr marL="631825" indent="-457200" eaLnBrk="1" hangingPunct="1">
              <a:buFontTx/>
              <a:buAutoNum type="alphaLcParenR" startAt="5"/>
              <a:defRPr/>
            </a:pPr>
            <a:r>
              <a:rPr lang="id-ID" sz="2000" b="1" dirty="0">
                <a:solidFill>
                  <a:schemeClr val="tx1"/>
                </a:solidFill>
                <a:latin typeface="Adobe Caslon Pro Bold" pitchFamily="18" charset="0"/>
              </a:rPr>
              <a:t>Relevan dengan topik, yaitu harus mempunyai pertalian dengan temanya, atau ada pertalian dengan beberapa bagian penting dari tema tersebut.</a:t>
            </a:r>
          </a:p>
          <a:p>
            <a:pPr marL="631825" indent="-457200" eaLnBrk="1" hangingPunct="1">
              <a:buFontTx/>
              <a:buAutoNum type="alphaLcParenR" startAt="5"/>
              <a:defRPr/>
            </a:pPr>
            <a:r>
              <a:rPr lang="id-ID" sz="2000" b="1" dirty="0">
                <a:solidFill>
                  <a:schemeClr val="tx1"/>
                </a:solidFill>
                <a:latin typeface="Adobe Caslon Pro Bold" pitchFamily="18" charset="0"/>
              </a:rPr>
              <a:t>Menarik perhatian.</a:t>
            </a:r>
          </a:p>
          <a:p>
            <a:pPr marL="631825" indent="-457200" eaLnBrk="1" hangingPunct="1">
              <a:buFontTx/>
              <a:buAutoNum type="alphaLcParenR" startAt="5"/>
              <a:defRPr/>
            </a:pPr>
            <a:r>
              <a:rPr lang="id-ID" sz="2000" b="1" dirty="0">
                <a:solidFill>
                  <a:schemeClr val="tx1"/>
                </a:solidFill>
                <a:latin typeface="Adobe Caslon Pro Bold" pitchFamily="18" charset="0"/>
              </a:rPr>
              <a:t>Sebaiknya judul berkalimat pendek (maksimum 10-15 kata).</a:t>
            </a:r>
          </a:p>
          <a:p>
            <a:pPr marL="631825" indent="-457200" eaLnBrk="1" hangingPunct="1">
              <a:buFontTx/>
              <a:buAutoNum type="alphaLcParenR" startAt="5"/>
              <a:defRPr/>
            </a:pPr>
            <a:r>
              <a:rPr lang="id-ID" sz="2000" b="1" dirty="0">
                <a:solidFill>
                  <a:schemeClr val="tx1"/>
                </a:solidFill>
                <a:latin typeface="Adobe Caslon Pro Bold" pitchFamily="18" charset="0"/>
              </a:rPr>
              <a:t>Sesuai dengan perkembangan zaman dan membuat pembaca ingin mengetahui persoalan yang dilingkupinya.</a:t>
            </a:r>
          </a:p>
        </p:txBody>
      </p:sp>
      <p:sp>
        <p:nvSpPr>
          <p:cNvPr id="19" name="Half Frame 18"/>
          <p:cNvSpPr/>
          <p:nvPr/>
        </p:nvSpPr>
        <p:spPr>
          <a:xfrm>
            <a:off x="96393" y="1172541"/>
            <a:ext cx="516382" cy="672283"/>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solidFill>
                <a:schemeClr val="tx1"/>
              </a:solidFill>
            </a:endParaRPr>
          </a:p>
        </p:txBody>
      </p:sp>
      <p:sp>
        <p:nvSpPr>
          <p:cNvPr id="20" name="Half Frame 19"/>
          <p:cNvSpPr/>
          <p:nvPr/>
        </p:nvSpPr>
        <p:spPr>
          <a:xfrm flipH="1">
            <a:off x="7812358" y="1196752"/>
            <a:ext cx="1008111" cy="4572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107505" y="3645024"/>
            <a:ext cx="505270" cy="52849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072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072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072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0731"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07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174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174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174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1753" name="Rectangle 3"/>
          <p:cNvSpPr>
            <a:spLocks noChangeArrowheads="1"/>
          </p:cNvSpPr>
          <p:nvPr/>
        </p:nvSpPr>
        <p:spPr bwMode="auto">
          <a:xfrm>
            <a:off x="155575" y="336550"/>
            <a:ext cx="8531225"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d-ID" sz="2400">
                <a:latin typeface="Adobe Caslon Pro Bold" panose="0205070206050A020403" pitchFamily="18" charset="0"/>
              </a:rPr>
              <a:t>Untuk memahami lebih lanjut mengenai tema, topik, dan judul, dapat melihat contoh sebagai berikut</a:t>
            </a:r>
          </a:p>
          <a:p>
            <a:endParaRPr lang="id-ID" sz="2400">
              <a:latin typeface="Adobe Caslon Pro Bold" panose="0205070206050A020403" pitchFamily="18" charset="0"/>
            </a:endParaRPr>
          </a:p>
          <a:p>
            <a:r>
              <a:rPr lang="id-ID" sz="2400">
                <a:latin typeface="Adobe Caslon Pro Bold" panose="0205070206050A020403" pitchFamily="18" charset="0"/>
              </a:rPr>
              <a:t>Tema : Kebersihan Lingkungan (cakupan lebih luas dari topik)</a:t>
            </a:r>
          </a:p>
          <a:p>
            <a:r>
              <a:rPr lang="id-ID" sz="2400">
                <a:latin typeface="Adobe Caslon Pro Bold" panose="0205070206050A020403" pitchFamily="18" charset="0"/>
              </a:rPr>
              <a:t>Topik   : Kebersihan Sekolah (cakupan lebih luas dari judul)</a:t>
            </a:r>
          </a:p>
          <a:p>
            <a:r>
              <a:rPr lang="id-ID" sz="2400">
                <a:latin typeface="Adobe Caslon Pro Bold" panose="0205070206050A020403" pitchFamily="18" charset="0"/>
              </a:rPr>
              <a:t>Judul   : Membudayakan “Tertib Piket“ untuk  Kebersihan Sekolah (cakupan sempit)</a:t>
            </a:r>
          </a:p>
          <a:p>
            <a:endParaRPr lang="id-ID" sz="2400">
              <a:latin typeface="Adobe Caslon Pro Bold" panose="0205070206050A020403" pitchFamily="18" charset="0"/>
            </a:endParaRPr>
          </a:p>
          <a:p>
            <a:r>
              <a:rPr lang="id-ID" sz="2400">
                <a:latin typeface="Adobe Caslon Pro Bold" panose="0205070206050A020403" pitchFamily="18" charset="0"/>
              </a:rPr>
              <a:t>Penjelasan diatas dapat disimpulkan bahwa dari sebuah tema dapat diperinci menjadi beberapa topik, sedangkan dari sebuah topik dapat diperinci  menjadi beberapa judul. Contohnya, dari tema Kebersihan Lingkungan, dapat diperinci lagi menjadi Kebersihan Rumah selain Kebersihan Sekolah. Topik Kebersihan Sekolah juga dapat dibuat judul lain seperti “Menumbuhkan Kesadaran Warga Sekolah untuk Hidup Bersih”.</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277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277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277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277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2779"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27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379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379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380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380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3803"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38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348038" y="1027113"/>
            <a:ext cx="49688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2400">
                <a:solidFill>
                  <a:srgbClr val="000000"/>
                </a:solidFill>
                <a:latin typeface="Adobe Caslon Pro Bold" panose="0205070206050A020403" pitchFamily="18" charset="0"/>
              </a:rPr>
              <a:t>Karangan ilmiah harus mempunyai tujuan yang jelas, misalnya penemuan baru, teknik-teknik baru, atau hasil penelitian. Pengertian topik, tema dan judul sering kali dianggap tidak ada perbedaan. Akibat salah penafsiran tersebut, sering kali berakibat fatal dalam pembuatan karangan ilmiah. Oleh karena itu, pengertian topik, tema , dan judul hendaknya dibedakan secara jelas. </a:t>
            </a:r>
            <a:r>
              <a:rPr lang="en-US" altLang="en-US" sz="2400">
                <a:solidFill>
                  <a:srgbClr val="000000"/>
                </a:solidFill>
                <a:latin typeface="Adobe Caslon Pro Bold" panose="0205070206050A020403" pitchFamily="18" charset="0"/>
              </a:rPr>
              <a:t>Karya tulis yang me</a:t>
            </a:r>
            <a:r>
              <a:rPr lang="id-ID" altLang="en-US" sz="2400">
                <a:solidFill>
                  <a:srgbClr val="000000"/>
                </a:solidFill>
                <a:latin typeface="Adobe Caslon Pro Bold" panose="0205070206050A020403" pitchFamily="18" charset="0"/>
              </a:rPr>
              <a:t>m</a:t>
            </a:r>
            <a:r>
              <a:rPr lang="en-US" altLang="en-US" sz="2400">
                <a:solidFill>
                  <a:srgbClr val="000000"/>
                </a:solidFill>
                <a:latin typeface="Adobe Caslon Pro Bold" panose="0205070206050A020403" pitchFamily="18" charset="0"/>
              </a:rPr>
              <a:t>maparkan</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pic>
        <p:nvPicPr>
          <p:cNvPr id="18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538"/>
            <a:ext cx="29162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94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12750"/>
            <a:ext cx="7775575"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20688"/>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800" b="1" dirty="0">
                <a:solidFill>
                  <a:schemeClr val="tx1"/>
                </a:solidFill>
                <a:latin typeface="Arial Black" pitchFamily="34" charset="0"/>
              </a:rPr>
              <a:t>Pengertian Topik</a:t>
            </a:r>
          </a:p>
        </p:txBody>
      </p:sp>
      <p:sp>
        <p:nvSpPr>
          <p:cNvPr id="46" name="Pentagon 45"/>
          <p:cNvSpPr/>
          <p:nvPr/>
        </p:nvSpPr>
        <p:spPr>
          <a:xfrm>
            <a:off x="251520" y="1052736"/>
            <a:ext cx="8640960" cy="1656184"/>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indent="-360363">
              <a:defRPr/>
            </a:pPr>
            <a:r>
              <a:rPr lang="id-ID" sz="2400" b="1" dirty="0">
                <a:solidFill>
                  <a:schemeClr val="tx1"/>
                </a:solidFill>
              </a:rPr>
              <a:t>     Topik adalah pokok pembicaraan yang dipilih dan biasanya merupakan hal yang menarik untuk dikemukakan dan diketahui umum. Topik adalah hal yang pertama kali ditentukan ketika penulis akan membuat tulisan.</a:t>
            </a:r>
          </a:p>
        </p:txBody>
      </p:sp>
      <p:sp>
        <p:nvSpPr>
          <p:cNvPr id="49" name="Pentagon 48"/>
          <p:cNvSpPr/>
          <p:nvPr/>
        </p:nvSpPr>
        <p:spPr>
          <a:xfrm>
            <a:off x="251520" y="3140968"/>
            <a:ext cx="8640960" cy="1656184"/>
          </a:xfrm>
          <a:prstGeom prst="homePlate">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400" b="1" dirty="0">
                <a:solidFill>
                  <a:schemeClr val="tx1"/>
                </a:solidFill>
              </a:rPr>
              <a:t>Topik adalah sesuatu yang masih umum. Jika menulis hanya berdasarkan topik, maka akan mengalami banyak kesulitan. Topik perlu dirinci menjadi kerangka karangan agar lebih mudah</a:t>
            </a:r>
          </a:p>
        </p:txBody>
      </p:sp>
      <p:sp>
        <p:nvSpPr>
          <p:cNvPr id="50" name="Pentagon 49"/>
          <p:cNvSpPr/>
          <p:nvPr/>
        </p:nvSpPr>
        <p:spPr>
          <a:xfrm>
            <a:off x="251520" y="5157192"/>
            <a:ext cx="8640960" cy="1368152"/>
          </a:xfrm>
          <a:prstGeom prst="homePlate">
            <a:avLst/>
          </a:prstGeom>
          <a:solidFill>
            <a:schemeClr val="bg2">
              <a:lumMod val="9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id-ID" sz="2400" b="1" dirty="0">
                <a:solidFill>
                  <a:schemeClr val="tx1"/>
                </a:solidFill>
              </a:rPr>
              <a:t>    Topik adalah segala yang ingin dibahas. Ini berarti, penulis sudah memilih apa yang akan menjadi pokok pembicaraan dalam tulisan tersebut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b="1" dirty="0">
                <a:solidFill>
                  <a:schemeClr val="bg1"/>
                </a:solidFill>
                <a:latin typeface="Arial Black" pitchFamily="34" charset="0"/>
              </a:rPr>
              <a:t>Memilih Topik</a:t>
            </a:r>
          </a:p>
        </p:txBody>
      </p:sp>
      <p:sp>
        <p:nvSpPr>
          <p:cNvPr id="2" name="Rectangle 1"/>
          <p:cNvSpPr/>
          <p:nvPr/>
        </p:nvSpPr>
        <p:spPr>
          <a:xfrm>
            <a:off x="3348038" y="1997075"/>
            <a:ext cx="5256212" cy="2555875"/>
          </a:xfrm>
          <a:prstGeom prst="rect">
            <a:avLst/>
          </a:prstGeom>
        </p:spPr>
        <p:txBody>
          <a:bodyPr>
            <a:spAutoFit/>
          </a:bodyPr>
          <a:lstStyle/>
          <a:p>
            <a:pPr>
              <a:defRPr/>
            </a:pPr>
            <a:r>
              <a:rPr lang="id-ID" sz="2000" dirty="0">
                <a:latin typeface="Adobe Caslon Pro Bold" panose="0205070206050A020403" pitchFamily="18" charset="0"/>
              </a:rPr>
              <a:t>Menurut Sabarti Akhadiah, ada lima hal yang perlu diperhatikan dalam memilih topik:</a:t>
            </a:r>
          </a:p>
          <a:p>
            <a:pPr marL="538163" indent="-538163">
              <a:defRPr/>
            </a:pPr>
            <a:r>
              <a:rPr lang="id-ID" sz="2000" dirty="0">
                <a:latin typeface="Adobe Caslon Pro Bold" panose="0205070206050A020403" pitchFamily="18" charset="0"/>
              </a:rPr>
              <a:t>a)      Ada manfaatnya untuk perkembangan ilmu atau profesi.</a:t>
            </a:r>
          </a:p>
          <a:p>
            <a:pPr>
              <a:defRPr/>
            </a:pPr>
            <a:r>
              <a:rPr lang="id-ID" sz="2000" dirty="0">
                <a:latin typeface="Adobe Caslon Pro Bold" panose="0205070206050A020403" pitchFamily="18" charset="0"/>
              </a:rPr>
              <a:t>b)      Cukup menarik untuk dibahas.</a:t>
            </a:r>
          </a:p>
          <a:p>
            <a:pPr>
              <a:defRPr/>
            </a:pPr>
            <a:r>
              <a:rPr lang="id-ID" sz="2000" dirty="0">
                <a:latin typeface="Adobe Caslon Pro Bold" panose="0205070206050A020403" pitchFamily="18" charset="0"/>
              </a:rPr>
              <a:t>c)       Dikenal dengan baik.</a:t>
            </a:r>
          </a:p>
          <a:p>
            <a:pPr>
              <a:defRPr/>
            </a:pPr>
            <a:r>
              <a:rPr lang="id-ID" sz="2000" dirty="0">
                <a:latin typeface="Adobe Caslon Pro Bold" panose="0205070206050A020403" pitchFamily="18" charset="0"/>
              </a:rPr>
              <a:t>d)      Bahannya mudah diperoleh.</a:t>
            </a:r>
          </a:p>
          <a:p>
            <a:pPr>
              <a:defRPr/>
            </a:pPr>
            <a:r>
              <a:rPr lang="id-ID" sz="2000" dirty="0">
                <a:latin typeface="Adobe Caslon Pro Bold" panose="0205070206050A020403" pitchFamily="18" charset="0"/>
              </a:rPr>
              <a:t>e)      Tidak terlalu luas dan tidak terlalu sempit.</a:t>
            </a:r>
          </a:p>
        </p:txBody>
      </p:sp>
      <p:pic>
        <p:nvPicPr>
          <p:cNvPr id="215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6563"/>
            <a:ext cx="215900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bg1"/>
                </a:solidFill>
                <a:latin typeface="Arial Black" pitchFamily="34" charset="0"/>
              </a:rPr>
              <a:t>Syarat</a:t>
            </a:r>
            <a:r>
              <a:rPr lang="en-US" sz="3200" b="1" dirty="0">
                <a:solidFill>
                  <a:schemeClr val="bg1"/>
                </a:solidFill>
                <a:latin typeface="Arial Black" pitchFamily="34" charset="0"/>
              </a:rPr>
              <a:t> </a:t>
            </a:r>
            <a:r>
              <a:rPr lang="id-ID" sz="3200" b="1" dirty="0">
                <a:solidFill>
                  <a:schemeClr val="bg1"/>
                </a:solidFill>
                <a:latin typeface="Arial Black" pitchFamily="34" charset="0"/>
              </a:rPr>
              <a:t>Topik yang Baik</a:t>
            </a:r>
          </a:p>
        </p:txBody>
      </p:sp>
      <p:sp>
        <p:nvSpPr>
          <p:cNvPr id="46" name="Pentagon 45"/>
          <p:cNvSpPr/>
          <p:nvPr/>
        </p:nvSpPr>
        <p:spPr>
          <a:xfrm>
            <a:off x="179512" y="1196752"/>
            <a:ext cx="8568952" cy="1224136"/>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id-ID" sz="2400" b="1" dirty="0">
                <a:solidFill>
                  <a:schemeClr val="tx1"/>
                </a:solidFill>
              </a:rPr>
              <a:t>Mampu menjawab pertanyaan akan masalah apa yang hendak ditulis. </a:t>
            </a:r>
          </a:p>
          <a:p>
            <a:pPr marL="457200" indent="-457200">
              <a:buFontTx/>
              <a:buAutoNum type="arabicPeriod"/>
              <a:defRPr/>
            </a:pPr>
            <a:r>
              <a:rPr lang="id-ID" sz="2400" b="1" dirty="0">
                <a:solidFill>
                  <a:schemeClr val="tx1"/>
                </a:solidFill>
              </a:rPr>
              <a:t>Topik harus menarik perhatian penulis.</a:t>
            </a:r>
          </a:p>
        </p:txBody>
      </p:sp>
      <p:sp>
        <p:nvSpPr>
          <p:cNvPr id="47" name="Pentagon 46"/>
          <p:cNvSpPr/>
          <p:nvPr/>
        </p:nvSpPr>
        <p:spPr>
          <a:xfrm>
            <a:off x="179512" y="2636912"/>
            <a:ext cx="8964488" cy="2376264"/>
          </a:xfrm>
          <a:prstGeom prst="homePlate">
            <a:avLst/>
          </a:prstGeom>
          <a:solidFill>
            <a:schemeClr val="accent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id-ID" sz="2400" b="1" dirty="0">
                <a:solidFill>
                  <a:schemeClr val="tx1"/>
                </a:solidFill>
              </a:rPr>
              <a:t>3. Diketahui penulis</a:t>
            </a:r>
          </a:p>
          <a:p>
            <a:pPr marL="269875" indent="-269875">
              <a:defRPr/>
            </a:pPr>
            <a:r>
              <a:rPr lang="id-ID" sz="2400" b="1" dirty="0">
                <a:solidFill>
                  <a:schemeClr val="tx1"/>
                </a:solidFill>
              </a:rPr>
              <a:t>4. Jangan terlalu baru, terlalu teknis, dan terlalu kontroversial.</a:t>
            </a:r>
          </a:p>
          <a:p>
            <a:pPr marL="269875" indent="-269875">
              <a:defRPr/>
            </a:pPr>
            <a:r>
              <a:rPr lang="id-ID" sz="2400" b="1" dirty="0">
                <a:solidFill>
                  <a:schemeClr val="tx1"/>
                </a:solidFill>
              </a:rPr>
              <a:t>5. Bermanfaat</a:t>
            </a:r>
          </a:p>
          <a:p>
            <a:pPr marL="269875" indent="-269875">
              <a:defRPr/>
            </a:pPr>
            <a:r>
              <a:rPr lang="id-ID" sz="2400" b="1" dirty="0">
                <a:solidFill>
                  <a:schemeClr val="tx1"/>
                </a:solidFill>
              </a:rPr>
              <a:t>6. Jangan terlalu luas</a:t>
            </a:r>
          </a:p>
          <a:p>
            <a:pPr marL="269875" indent="-269875">
              <a:defRPr/>
            </a:pPr>
            <a:r>
              <a:rPr lang="id-ID" sz="2400" b="1" dirty="0">
                <a:solidFill>
                  <a:schemeClr val="tx1"/>
                </a:solidFill>
              </a:rPr>
              <a:t>7. Harus berada di sekitar kita</a:t>
            </a:r>
          </a:p>
          <a:p>
            <a:pPr marL="269875" indent="-269875">
              <a:defRPr/>
            </a:pPr>
            <a:r>
              <a:rPr lang="id-ID" sz="2400" b="1" dirty="0">
                <a:solidFill>
                  <a:schemeClr val="tx1"/>
                </a:solidFill>
              </a:rPr>
              <a:t>8. Harus yang menarik</a:t>
            </a:r>
            <a:endParaRPr lang="en-US" sz="2400" b="1" dirty="0">
              <a:solidFill>
                <a:schemeClr val="tx1"/>
              </a:solidFill>
            </a:endParaRPr>
          </a:p>
        </p:txBody>
      </p:sp>
      <p:sp>
        <p:nvSpPr>
          <p:cNvPr id="48" name="Pentagon 47"/>
          <p:cNvSpPr/>
          <p:nvPr/>
        </p:nvSpPr>
        <p:spPr>
          <a:xfrm>
            <a:off x="179512" y="5229200"/>
            <a:ext cx="8568952" cy="1512168"/>
          </a:xfrm>
          <a:prstGeom prst="homePlate">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400" b="1" dirty="0">
                <a:solidFill>
                  <a:schemeClr val="tx1"/>
                </a:solidFill>
              </a:rPr>
              <a:t>9. Memiliki data dan fakta yang obyektif</a:t>
            </a:r>
          </a:p>
          <a:p>
            <a:pPr>
              <a:defRPr/>
            </a:pPr>
            <a:r>
              <a:rPr lang="id-ID" sz="2400" b="1" dirty="0">
                <a:solidFill>
                  <a:schemeClr val="tx1"/>
                </a:solidFill>
              </a:rPr>
              <a:t>10. Harus kita ketahui prinsip2 ilmiahnya</a:t>
            </a:r>
          </a:p>
          <a:p>
            <a:pPr>
              <a:defRPr/>
            </a:pPr>
            <a:r>
              <a:rPr lang="id-ID" sz="2400" b="1" dirty="0">
                <a:solidFill>
                  <a:schemeClr val="tx1"/>
                </a:solidFill>
              </a:rPr>
              <a:t>11. Ruang lingkup sempit dan terbatas</a:t>
            </a:r>
          </a:p>
          <a:p>
            <a:pPr>
              <a:defRPr/>
            </a:pPr>
            <a:r>
              <a:rPr lang="id-ID" sz="2400" b="1" dirty="0">
                <a:solidFill>
                  <a:schemeClr val="tx1"/>
                </a:solidFill>
              </a:rPr>
              <a:t>12.Memiliki sumber acuan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355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35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350"/>
            <a:ext cx="83629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P</a:t>
            </a:r>
            <a:r>
              <a:rPr lang="en-US" sz="3600" b="1" dirty="0">
                <a:latin typeface="Arial" pitchFamily="34" charset="0"/>
                <a:cs typeface="Arial" pitchFamily="34" charset="0"/>
              </a:rPr>
              <a:t>en</a:t>
            </a:r>
            <a:r>
              <a:rPr lang="id-ID" sz="3600" b="1" dirty="0">
                <a:latin typeface="Arial" pitchFamily="34" charset="0"/>
                <a:cs typeface="Arial" pitchFamily="34" charset="0"/>
              </a:rPr>
              <a:t>gertian Tema</a:t>
            </a:r>
          </a:p>
        </p:txBody>
      </p:sp>
      <p:sp>
        <p:nvSpPr>
          <p:cNvPr id="24584"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5"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6"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 name="Rectangle 1"/>
          <p:cNvSpPr/>
          <p:nvPr/>
        </p:nvSpPr>
        <p:spPr>
          <a:xfrm>
            <a:off x="3203575" y="1487488"/>
            <a:ext cx="5256213" cy="48688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id-ID" sz="2400" dirty="0">
                <a:solidFill>
                  <a:schemeClr val="tx1"/>
                </a:solidFill>
                <a:latin typeface="Adobe Caslon Pro Bold" panose="0205070206050A020403" pitchFamily="18" charset="0"/>
              </a:rPr>
              <a:t>Tema merupakan suatu gagasan pokok atau ide pikiran dalam membuat suatu tulisan. Setiap tulisan mempunyai sebuah tema, karena dalam sebuah penulisan dianjurkan harus memikirkan tema apa yang akan dibuat.</a:t>
            </a:r>
          </a:p>
          <a:p>
            <a:pPr marL="457200" indent="-457200">
              <a:buFontTx/>
              <a:buAutoNum type="arabicPeriod"/>
              <a:defRPr/>
            </a:pPr>
            <a:r>
              <a:rPr lang="id-ID" sz="2400" dirty="0">
                <a:solidFill>
                  <a:schemeClr val="tx1"/>
                </a:solidFill>
                <a:latin typeface="Adobe Caslon Pro Bold" panose="0205070206050A020403" pitchFamily="18" charset="0"/>
              </a:rPr>
              <a:t>Tema merupakan salah satu hal yang paling utama dilihat oleh para pembaca sebuah tulisan. Jika temanya menarik, maka akan memberikan nilai lebih pada tulisan tersebut.</a:t>
            </a:r>
          </a:p>
        </p:txBody>
      </p:sp>
      <p:pic>
        <p:nvPicPr>
          <p:cNvPr id="2458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7488"/>
            <a:ext cx="2386013"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560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560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Syarat Tema yang Baik</a:t>
            </a:r>
          </a:p>
        </p:txBody>
      </p:sp>
      <p:sp>
        <p:nvSpPr>
          <p:cNvPr id="25608"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9"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10"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 name="Rectangle 1"/>
          <p:cNvSpPr/>
          <p:nvPr/>
        </p:nvSpPr>
        <p:spPr>
          <a:xfrm>
            <a:off x="3492500" y="1700213"/>
            <a:ext cx="4967288" cy="37179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id-ID" sz="2400" dirty="0">
                <a:solidFill>
                  <a:schemeClr val="tx1"/>
                </a:solidFill>
                <a:latin typeface="Adobe Caslon Pro Bold" panose="0205070206050A020403" pitchFamily="18" charset="0"/>
              </a:rPr>
              <a:t>Tema menarik perhatian penulis</a:t>
            </a:r>
          </a:p>
          <a:p>
            <a:pPr marL="457200" indent="-457200">
              <a:buFontTx/>
              <a:buAutoNum type="arabicPeriod"/>
              <a:defRPr/>
            </a:pPr>
            <a:r>
              <a:rPr lang="id-ID" sz="2400" dirty="0">
                <a:solidFill>
                  <a:schemeClr val="tx1"/>
                </a:solidFill>
                <a:latin typeface="Adobe Caslon Pro Bold" panose="0205070206050A020403" pitchFamily="18" charset="0"/>
              </a:rPr>
              <a:t>Tema dikenal/diketahui dengan baik.</a:t>
            </a:r>
          </a:p>
          <a:p>
            <a:pPr marL="457200" indent="-457200">
              <a:buFontTx/>
              <a:buAutoNum type="arabicPeriod"/>
              <a:defRPr/>
            </a:pPr>
            <a:r>
              <a:rPr lang="id-ID" sz="2400" dirty="0">
                <a:solidFill>
                  <a:schemeClr val="tx1"/>
                </a:solidFill>
                <a:latin typeface="Adobe Caslon Pro Bold" panose="0205070206050A020403" pitchFamily="18" charset="0"/>
              </a:rPr>
              <a:t>Bahan-bahannya dapat diperoleh</a:t>
            </a:r>
          </a:p>
          <a:p>
            <a:pPr marL="457200" indent="-457200">
              <a:buFontTx/>
              <a:buAutoNum type="arabicPeriod"/>
              <a:defRPr/>
            </a:pPr>
            <a:r>
              <a:rPr lang="id-ID" sz="2400" dirty="0">
                <a:solidFill>
                  <a:schemeClr val="tx1"/>
                </a:solidFill>
                <a:latin typeface="Adobe Caslon Pro Bold" panose="0205070206050A020403" pitchFamily="18" charset="0"/>
              </a:rPr>
              <a:t>Tema dibatasi ruang lingkupnya</a:t>
            </a:r>
          </a:p>
        </p:txBody>
      </p:sp>
      <p:pic>
        <p:nvPicPr>
          <p:cNvPr id="256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00213"/>
            <a:ext cx="27511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21355</TotalTime>
  <Words>953</Words>
  <Application>Microsoft Office PowerPoint</Application>
  <PresentationFormat>On-screen Show (4:3)</PresentationFormat>
  <Paragraphs>140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Adobe Caslon Pro Bold</vt:lpstr>
      <vt:lpstr>Arial</vt:lpstr>
      <vt:lpstr>Arial Black</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HP</cp:lastModifiedBy>
  <cp:revision>563</cp:revision>
  <cp:lastPrinted>2015-09-17T08:41:14Z</cp:lastPrinted>
  <dcterms:created xsi:type="dcterms:W3CDTF">2010-04-18T12:06:30Z</dcterms:created>
  <dcterms:modified xsi:type="dcterms:W3CDTF">2026-05-23T07:08:03Z</dcterms:modified>
</cp:coreProperties>
</file>